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9" r:id="rId1"/>
  </p:sldMasterIdLst>
  <p:notesMasterIdLst>
    <p:notesMasterId r:id="rId248"/>
  </p:notesMasterIdLst>
  <p:sldIdLst>
    <p:sldId id="389" r:id="rId2"/>
    <p:sldId id="800" r:id="rId3"/>
    <p:sldId id="260" r:id="rId4"/>
    <p:sldId id="750" r:id="rId5"/>
    <p:sldId id="751" r:id="rId6"/>
    <p:sldId id="727" r:id="rId7"/>
    <p:sldId id="733" r:id="rId8"/>
    <p:sldId id="730" r:id="rId9"/>
    <p:sldId id="731" r:id="rId10"/>
    <p:sldId id="732" r:id="rId11"/>
    <p:sldId id="734" r:id="rId12"/>
    <p:sldId id="735" r:id="rId13"/>
    <p:sldId id="381" r:id="rId14"/>
    <p:sldId id="387" r:id="rId15"/>
    <p:sldId id="668" r:id="rId16"/>
    <p:sldId id="799" r:id="rId17"/>
    <p:sldId id="704" r:id="rId18"/>
    <p:sldId id="705" r:id="rId19"/>
    <p:sldId id="706" r:id="rId20"/>
    <p:sldId id="707" r:id="rId21"/>
    <p:sldId id="708" r:id="rId22"/>
    <p:sldId id="709" r:id="rId23"/>
    <p:sldId id="710" r:id="rId24"/>
    <p:sldId id="711" r:id="rId25"/>
    <p:sldId id="712" r:id="rId26"/>
    <p:sldId id="713" r:id="rId27"/>
    <p:sldId id="714" r:id="rId28"/>
    <p:sldId id="726" r:id="rId29"/>
    <p:sldId id="715" r:id="rId30"/>
    <p:sldId id="716" r:id="rId31"/>
    <p:sldId id="717" r:id="rId32"/>
    <p:sldId id="718" r:id="rId33"/>
    <p:sldId id="719" r:id="rId34"/>
    <p:sldId id="720" r:id="rId35"/>
    <p:sldId id="854" r:id="rId36"/>
    <p:sldId id="855" r:id="rId37"/>
    <p:sldId id="856" r:id="rId38"/>
    <p:sldId id="857" r:id="rId39"/>
    <p:sldId id="721" r:id="rId40"/>
    <p:sldId id="722" r:id="rId41"/>
    <p:sldId id="724" r:id="rId42"/>
    <p:sldId id="725" r:id="rId43"/>
    <p:sldId id="723" r:id="rId44"/>
    <p:sldId id="669" r:id="rId45"/>
    <p:sldId id="670" r:id="rId46"/>
    <p:sldId id="671" r:id="rId47"/>
    <p:sldId id="672" r:id="rId48"/>
    <p:sldId id="673" r:id="rId49"/>
    <p:sldId id="861" r:id="rId50"/>
    <p:sldId id="858" r:id="rId51"/>
    <p:sldId id="859" r:id="rId52"/>
    <p:sldId id="860" r:id="rId53"/>
    <p:sldId id="678" r:id="rId54"/>
    <p:sldId id="683" r:id="rId55"/>
    <p:sldId id="684" r:id="rId56"/>
    <p:sldId id="680" r:id="rId57"/>
    <p:sldId id="798" r:id="rId58"/>
    <p:sldId id="753" r:id="rId59"/>
    <p:sldId id="599" r:id="rId60"/>
    <p:sldId id="767" r:id="rId61"/>
    <p:sldId id="754" r:id="rId62"/>
    <p:sldId id="600" r:id="rId63"/>
    <p:sldId id="601" r:id="rId64"/>
    <p:sldId id="756" r:id="rId65"/>
    <p:sldId id="757" r:id="rId66"/>
    <p:sldId id="759" r:id="rId67"/>
    <p:sldId id="760" r:id="rId68"/>
    <p:sldId id="466" r:id="rId69"/>
    <p:sldId id="774" r:id="rId70"/>
    <p:sldId id="775" r:id="rId71"/>
    <p:sldId id="776" r:id="rId72"/>
    <p:sldId id="614" r:id="rId73"/>
    <p:sldId id="777" r:id="rId74"/>
    <p:sldId id="762" r:id="rId75"/>
    <p:sldId id="763" r:id="rId76"/>
    <p:sldId id="789" r:id="rId77"/>
    <p:sldId id="778" r:id="rId78"/>
    <p:sldId id="779" r:id="rId79"/>
    <p:sldId id="793" r:id="rId80"/>
    <p:sldId id="847" r:id="rId81"/>
    <p:sldId id="784" r:id="rId82"/>
    <p:sldId id="785" r:id="rId83"/>
    <p:sldId id="790" r:id="rId84"/>
    <p:sldId id="791" r:id="rId85"/>
    <p:sldId id="787" r:id="rId86"/>
    <p:sldId id="788" r:id="rId87"/>
    <p:sldId id="792" r:id="rId88"/>
    <p:sldId id="617" r:id="rId89"/>
    <p:sldId id="618" r:id="rId90"/>
    <p:sldId id="619" r:id="rId91"/>
    <p:sldId id="620" r:id="rId92"/>
    <p:sldId id="621" r:id="rId93"/>
    <p:sldId id="622" r:id="rId94"/>
    <p:sldId id="761" r:id="rId95"/>
    <p:sldId id="627" r:id="rId96"/>
    <p:sldId id="629" r:id="rId97"/>
    <p:sldId id="628" r:id="rId98"/>
    <p:sldId id="630" r:id="rId99"/>
    <p:sldId id="632" r:id="rId100"/>
    <p:sldId id="633" r:id="rId101"/>
    <p:sldId id="634" r:id="rId102"/>
    <p:sldId id="635" r:id="rId103"/>
    <p:sldId id="700" r:id="rId104"/>
    <p:sldId id="806" r:id="rId105"/>
    <p:sldId id="637" r:id="rId106"/>
    <p:sldId id="631" r:id="rId107"/>
    <p:sldId id="743" r:id="rId108"/>
    <p:sldId id="488" r:id="rId109"/>
    <p:sldId id="623" r:id="rId110"/>
    <p:sldId id="807" r:id="rId111"/>
    <p:sldId id="808" r:id="rId112"/>
    <p:sldId id="815" r:id="rId113"/>
    <p:sldId id="810" r:id="rId114"/>
    <p:sldId id="811" r:id="rId115"/>
    <p:sldId id="812" r:id="rId116"/>
    <p:sldId id="813" r:id="rId117"/>
    <p:sldId id="814" r:id="rId118"/>
    <p:sldId id="843" r:id="rId119"/>
    <p:sldId id="809" r:id="rId120"/>
    <p:sldId id="818" r:id="rId121"/>
    <p:sldId id="819" r:id="rId122"/>
    <p:sldId id="841" r:id="rId123"/>
    <p:sldId id="820" r:id="rId124"/>
    <p:sldId id="821" r:id="rId125"/>
    <p:sldId id="842" r:id="rId126"/>
    <p:sldId id="822" r:id="rId127"/>
    <p:sldId id="823" r:id="rId128"/>
    <p:sldId id="824" r:id="rId129"/>
    <p:sldId id="826" r:id="rId130"/>
    <p:sldId id="825" r:id="rId131"/>
    <p:sldId id="827" r:id="rId132"/>
    <p:sldId id="639" r:id="rId133"/>
    <p:sldId id="640" r:id="rId134"/>
    <p:sldId id="641" r:id="rId135"/>
    <p:sldId id="844" r:id="rId136"/>
    <p:sldId id="845" r:id="rId137"/>
    <p:sldId id="846" r:id="rId138"/>
    <p:sldId id="741" r:id="rId139"/>
    <p:sldId id="742" r:id="rId140"/>
    <p:sldId id="744" r:id="rId141"/>
    <p:sldId id="745" r:id="rId142"/>
    <p:sldId id="746" r:id="rId143"/>
    <p:sldId id="830" r:id="rId144"/>
    <p:sldId id="832" r:id="rId145"/>
    <p:sldId id="833" r:id="rId146"/>
    <p:sldId id="834" r:id="rId147"/>
    <p:sldId id="835" r:id="rId148"/>
    <p:sldId id="836" r:id="rId149"/>
    <p:sldId id="837" r:id="rId150"/>
    <p:sldId id="838" r:id="rId151"/>
    <p:sldId id="839" r:id="rId152"/>
    <p:sldId id="840" r:id="rId153"/>
    <p:sldId id="478" r:id="rId154"/>
    <p:sldId id="477" r:id="rId155"/>
    <p:sldId id="647" r:id="rId156"/>
    <p:sldId id="648" r:id="rId157"/>
    <p:sldId id="649" r:id="rId158"/>
    <p:sldId id="476" r:id="rId159"/>
    <p:sldId id="460" r:id="rId160"/>
    <p:sldId id="482" r:id="rId161"/>
    <p:sldId id="483" r:id="rId162"/>
    <p:sldId id="471" r:id="rId163"/>
    <p:sldId id="624" r:id="rId164"/>
    <p:sldId id="625" r:id="rId165"/>
    <p:sldId id="696" r:id="rId166"/>
    <p:sldId id="697" r:id="rId167"/>
    <p:sldId id="698" r:id="rId168"/>
    <p:sldId id="699" r:id="rId169"/>
    <p:sldId id="801" r:id="rId170"/>
    <p:sldId id="739" r:id="rId171"/>
    <p:sldId id="772" r:id="rId172"/>
    <p:sldId id="652" r:id="rId173"/>
    <p:sldId id="653" r:id="rId174"/>
    <p:sldId id="654" r:id="rId175"/>
    <p:sldId id="655" r:id="rId176"/>
    <p:sldId id="865" r:id="rId177"/>
    <p:sldId id="656" r:id="rId178"/>
    <p:sldId id="419" r:id="rId179"/>
    <p:sldId id="866" r:id="rId180"/>
    <p:sldId id="657" r:id="rId181"/>
    <p:sldId id="658" r:id="rId182"/>
    <p:sldId id="802" r:id="rId183"/>
    <p:sldId id="420" r:id="rId184"/>
    <p:sldId id="490" r:id="rId185"/>
    <p:sldId id="421" r:id="rId186"/>
    <p:sldId id="494" r:id="rId187"/>
    <p:sldId id="851" r:id="rId188"/>
    <p:sldId id="852" r:id="rId189"/>
    <p:sldId id="853" r:id="rId190"/>
    <p:sldId id="660" r:id="rId191"/>
    <p:sldId id="659" r:id="rId192"/>
    <p:sldId id="661" r:id="rId193"/>
    <p:sldId id="662" r:id="rId194"/>
    <p:sldId id="423" r:id="rId195"/>
    <p:sldId id="424" r:id="rId196"/>
    <p:sldId id="425" r:id="rId197"/>
    <p:sldId id="862" r:id="rId198"/>
    <p:sldId id="863" r:id="rId199"/>
    <p:sldId id="429" r:id="rId200"/>
    <p:sldId id="431" r:id="rId201"/>
    <p:sldId id="434" r:id="rId202"/>
    <p:sldId id="507" r:id="rId203"/>
    <p:sldId id="505" r:id="rId204"/>
    <p:sldId id="506" r:id="rId205"/>
    <p:sldId id="441" r:id="rId206"/>
    <p:sldId id="442" r:id="rId207"/>
    <p:sldId id="443" r:id="rId208"/>
    <p:sldId id="485" r:id="rId209"/>
    <p:sldId id="576" r:id="rId210"/>
    <p:sldId id="665" r:id="rId211"/>
    <p:sldId id="446" r:id="rId212"/>
    <p:sldId id="451" r:id="rId213"/>
    <p:sldId id="449" r:id="rId214"/>
    <p:sldId id="530" r:id="rId215"/>
    <p:sldId id="531" r:id="rId216"/>
    <p:sldId id="532" r:id="rId217"/>
    <p:sldId id="864" r:id="rId218"/>
    <p:sldId id="747" r:id="rId219"/>
    <p:sldId id="748" r:id="rId220"/>
    <p:sldId id="702" r:id="rId221"/>
    <p:sldId id="703" r:id="rId222"/>
    <p:sldId id="701" r:id="rId223"/>
    <p:sldId id="533" r:id="rId224"/>
    <p:sldId id="540" r:id="rId225"/>
    <p:sldId id="664" r:id="rId226"/>
    <p:sldId id="534" r:id="rId227"/>
    <p:sldId id="535" r:id="rId228"/>
    <p:sldId id="536" r:id="rId229"/>
    <p:sldId id="537" r:id="rId230"/>
    <p:sldId id="848" r:id="rId231"/>
    <p:sldId id="849" r:id="rId232"/>
    <p:sldId id="794" r:id="rId233"/>
    <p:sldId id="804" r:id="rId234"/>
    <p:sldId id="795" r:id="rId235"/>
    <p:sldId id="803" r:id="rId236"/>
    <p:sldId id="805" r:id="rId237"/>
    <p:sldId id="528" r:id="rId238"/>
    <p:sldId id="850" r:id="rId239"/>
    <p:sldId id="555" r:id="rId240"/>
    <p:sldId id="556" r:id="rId241"/>
    <p:sldId id="557" r:id="rId242"/>
    <p:sldId id="511" r:id="rId243"/>
    <p:sldId id="512" r:id="rId244"/>
    <p:sldId id="513" r:id="rId245"/>
    <p:sldId id="514" r:id="rId246"/>
    <p:sldId id="574" r:id="rId24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9999"/>
    <a:srgbClr val="800000"/>
    <a:srgbClr val="99009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657" autoAdjust="0"/>
  </p:normalViewPr>
  <p:slideViewPr>
    <p:cSldViewPr>
      <p:cViewPr varScale="1">
        <p:scale>
          <a:sx n="79" d="100"/>
          <a:sy n="79" d="100"/>
        </p:scale>
        <p:origin x="187" y="62"/>
      </p:cViewPr>
      <p:guideLst>
        <p:guide orient="horz" pos="2160"/>
        <p:guide pos="2880"/>
      </p:guideLst>
    </p:cSldViewPr>
  </p:slideViewPr>
  <p:outlineViewPr>
    <p:cViewPr>
      <p:scale>
        <a:sx n="33" d="100"/>
        <a:sy n="33" d="100"/>
      </p:scale>
      <p:origin x="0" y="-6000"/>
    </p:cViewPr>
  </p:outlineViewPr>
  <p:notesTextViewPr>
    <p:cViewPr>
      <p:scale>
        <a:sx n="3" d="2"/>
        <a:sy n="3" d="2"/>
      </p:scale>
      <p:origin x="0" y="0"/>
    </p:cViewPr>
  </p:notesTextViewPr>
  <p:sorterViewPr>
    <p:cViewPr>
      <p:scale>
        <a:sx n="100" d="100"/>
        <a:sy n="100" d="100"/>
      </p:scale>
      <p:origin x="0" y="-4906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244" Type="http://schemas.openxmlformats.org/officeDocument/2006/relationships/slide" Target="slides/slide243.xml"/><Relationship Id="rId249"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viewProps" Target="viewProp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1.wmf"/><Relationship Id="rId2" Type="http://schemas.openxmlformats.org/officeDocument/2006/relationships/image" Target="../media/image210.wmf"/><Relationship Id="rId1" Type="http://schemas.openxmlformats.org/officeDocument/2006/relationships/image" Target="../media/image209.wmf"/><Relationship Id="rId5" Type="http://schemas.openxmlformats.org/officeDocument/2006/relationships/image" Target="../media/image213.wmf"/><Relationship Id="rId4" Type="http://schemas.openxmlformats.org/officeDocument/2006/relationships/image" Target="../media/image21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19.wmf"/><Relationship Id="rId2" Type="http://schemas.openxmlformats.org/officeDocument/2006/relationships/image" Target="../media/image218.wmf"/><Relationship Id="rId1" Type="http://schemas.openxmlformats.org/officeDocument/2006/relationships/image" Target="../media/image217.wmf"/><Relationship Id="rId6" Type="http://schemas.openxmlformats.org/officeDocument/2006/relationships/image" Target="../media/image222.wmf"/><Relationship Id="rId5" Type="http://schemas.openxmlformats.org/officeDocument/2006/relationships/image" Target="../media/image221.wmf"/><Relationship Id="rId4" Type="http://schemas.openxmlformats.org/officeDocument/2006/relationships/image" Target="../media/image220.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31.wmf"/><Relationship Id="rId3" Type="http://schemas.openxmlformats.org/officeDocument/2006/relationships/image" Target="../media/image226.wmf"/><Relationship Id="rId7" Type="http://schemas.openxmlformats.org/officeDocument/2006/relationships/image" Target="../media/image230.wmf"/><Relationship Id="rId2" Type="http://schemas.openxmlformats.org/officeDocument/2006/relationships/image" Target="../media/image225.wmf"/><Relationship Id="rId1" Type="http://schemas.openxmlformats.org/officeDocument/2006/relationships/image" Target="../media/image224.wmf"/><Relationship Id="rId6" Type="http://schemas.openxmlformats.org/officeDocument/2006/relationships/image" Target="../media/image229.wmf"/><Relationship Id="rId11" Type="http://schemas.openxmlformats.org/officeDocument/2006/relationships/image" Target="../media/image234.wmf"/><Relationship Id="rId5" Type="http://schemas.openxmlformats.org/officeDocument/2006/relationships/image" Target="../media/image228.wmf"/><Relationship Id="rId10" Type="http://schemas.openxmlformats.org/officeDocument/2006/relationships/image" Target="../media/image233.wmf"/><Relationship Id="rId4" Type="http://schemas.openxmlformats.org/officeDocument/2006/relationships/image" Target="../media/image227.wmf"/><Relationship Id="rId9" Type="http://schemas.openxmlformats.org/officeDocument/2006/relationships/image" Target="../media/image23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36.wmf"/><Relationship Id="rId1" Type="http://schemas.openxmlformats.org/officeDocument/2006/relationships/image" Target="../media/image23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42.wmf"/><Relationship Id="rId1" Type="http://schemas.openxmlformats.org/officeDocument/2006/relationships/image" Target="../media/image24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55.wmf"/><Relationship Id="rId2" Type="http://schemas.openxmlformats.org/officeDocument/2006/relationships/image" Target="../media/image254.wmf"/><Relationship Id="rId1" Type="http://schemas.openxmlformats.org/officeDocument/2006/relationships/image" Target="../media/image253.wmf"/><Relationship Id="rId5" Type="http://schemas.openxmlformats.org/officeDocument/2006/relationships/image" Target="../media/image257.wmf"/><Relationship Id="rId4" Type="http://schemas.openxmlformats.org/officeDocument/2006/relationships/image" Target="../media/image25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66.wmf"/><Relationship Id="rId2" Type="http://schemas.openxmlformats.org/officeDocument/2006/relationships/image" Target="../media/image265.wmf"/><Relationship Id="rId1" Type="http://schemas.openxmlformats.org/officeDocument/2006/relationships/image" Target="../media/image264.wmf"/><Relationship Id="rId5" Type="http://schemas.openxmlformats.org/officeDocument/2006/relationships/image" Target="../media/image268.wmf"/><Relationship Id="rId4" Type="http://schemas.openxmlformats.org/officeDocument/2006/relationships/image" Target="../media/image267.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76.wmf"/><Relationship Id="rId1" Type="http://schemas.openxmlformats.org/officeDocument/2006/relationships/image" Target="../media/image22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0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9.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16.wmf"/><Relationship Id="rId2" Type="http://schemas.openxmlformats.org/officeDocument/2006/relationships/image" Target="../media/image315.wmf"/><Relationship Id="rId1" Type="http://schemas.openxmlformats.org/officeDocument/2006/relationships/image" Target="../media/image314.wmf"/><Relationship Id="rId4" Type="http://schemas.openxmlformats.org/officeDocument/2006/relationships/image" Target="../media/image31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31.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3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4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47.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68.wmf"/><Relationship Id="rId2" Type="http://schemas.openxmlformats.org/officeDocument/2006/relationships/image" Target="../media/image367.wmf"/><Relationship Id="rId1" Type="http://schemas.openxmlformats.org/officeDocument/2006/relationships/image" Target="../media/image366.wmf"/><Relationship Id="rId4" Type="http://schemas.openxmlformats.org/officeDocument/2006/relationships/image" Target="../media/image36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7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94.png"/></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407.wmf"/><Relationship Id="rId1" Type="http://schemas.openxmlformats.org/officeDocument/2006/relationships/image" Target="../media/image406.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368.wmf"/><Relationship Id="rId2" Type="http://schemas.openxmlformats.org/officeDocument/2006/relationships/image" Target="../media/image367.wmf"/><Relationship Id="rId1" Type="http://schemas.openxmlformats.org/officeDocument/2006/relationships/image" Target="../media/image366.wmf"/><Relationship Id="rId4" Type="http://schemas.openxmlformats.org/officeDocument/2006/relationships/image" Target="../media/image36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71.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4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462.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467.wmf"/><Relationship Id="rId2" Type="http://schemas.openxmlformats.org/officeDocument/2006/relationships/image" Target="../media/image466.wmf"/><Relationship Id="rId1" Type="http://schemas.openxmlformats.org/officeDocument/2006/relationships/image" Target="../media/image465.wmf"/><Relationship Id="rId4" Type="http://schemas.openxmlformats.org/officeDocument/2006/relationships/image" Target="../media/image46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7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77.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99.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08.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558.png"/><Relationship Id="rId1" Type="http://schemas.openxmlformats.org/officeDocument/2006/relationships/image" Target="../media/image55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s-ES" altLang="es-ES"/>
          </a:p>
        </p:txBody>
      </p:sp>
      <p:sp>
        <p:nvSpPr>
          <p:cNvPr id="634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s-ES" altLang="es-ES"/>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34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634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s-ES" altLang="es-ES"/>
          </a:p>
        </p:txBody>
      </p:sp>
      <p:sp>
        <p:nvSpPr>
          <p:cNvPr id="634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D2C2A96-5FDE-4368-945B-3EF0101F2028}" type="slidenum">
              <a:rPr lang="es-ES" altLang="es-ES"/>
              <a:pPr/>
              <a:t>‹Nº›</a:t>
            </a:fld>
            <a:endParaRPr lang="es-ES" altLang="es-ES"/>
          </a:p>
        </p:txBody>
      </p:sp>
    </p:spTree>
    <p:extLst>
      <p:ext uri="{BB962C8B-B14F-4D97-AF65-F5344CB8AC3E}">
        <p14:creationId xmlns:p14="http://schemas.microsoft.com/office/powerpoint/2010/main" val="37742959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Aft>
                <a:spcPts val="600"/>
              </a:spcAft>
            </a:pPr>
            <a:r>
              <a:rPr lang="es-ES" sz="1200" dirty="0" smtClean="0">
                <a:solidFill>
                  <a:schemeClr val="accent4"/>
                </a:solidFill>
                <a:latin typeface="Trebuchet MS" panose="020B0603020202020204" pitchFamily="34" charset="0"/>
              </a:rPr>
              <a:t>La formación de aguas profundas ocurre en las plataformas Ártica (Mares del Labrador, Noruega y del Norte) y Antártica ( bajo las banquisas del mar de </a:t>
            </a:r>
            <a:r>
              <a:rPr lang="es-ES" sz="1200" dirty="0" err="1" smtClean="0">
                <a:solidFill>
                  <a:schemeClr val="accent4"/>
                </a:solidFill>
                <a:latin typeface="Trebuchet MS" panose="020B0603020202020204" pitchFamily="34" charset="0"/>
              </a:rPr>
              <a:t>Wedell</a:t>
            </a:r>
            <a:r>
              <a:rPr lang="es-ES" sz="1200" dirty="0" smtClean="0">
                <a:solidFill>
                  <a:schemeClr val="accent4"/>
                </a:solidFill>
                <a:latin typeface="Trebuchet MS" panose="020B0603020202020204" pitchFamily="34" charset="0"/>
              </a:rPr>
              <a:t> y del mar de Ross).</a:t>
            </a:r>
          </a:p>
          <a:p>
            <a:r>
              <a:rPr lang="es-ES" sz="1200" dirty="0" smtClean="0">
                <a:solidFill>
                  <a:schemeClr val="accent4"/>
                </a:solidFill>
                <a:latin typeface="Trebuchet MS" panose="020B0603020202020204" pitchFamily="34" charset="0"/>
              </a:rPr>
              <a:t>En invierno, los fuertes </a:t>
            </a:r>
            <a:r>
              <a:rPr lang="es-ES" sz="1200" b="1" dirty="0" smtClean="0">
                <a:solidFill>
                  <a:schemeClr val="accent4"/>
                </a:solidFill>
                <a:latin typeface="Trebuchet MS" panose="020B0603020202020204" pitchFamily="34" charset="0"/>
              </a:rPr>
              <a:t>vientos </a:t>
            </a:r>
            <a:r>
              <a:rPr lang="es-ES" sz="1200" b="1" dirty="0" err="1" smtClean="0">
                <a:solidFill>
                  <a:schemeClr val="accent4"/>
                </a:solidFill>
                <a:latin typeface="Trebuchet MS" panose="020B0603020202020204" pitchFamily="34" charset="0"/>
              </a:rPr>
              <a:t>catabáticos</a:t>
            </a:r>
            <a:r>
              <a:rPr lang="es-ES" sz="1200" dirty="0" smtClean="0">
                <a:solidFill>
                  <a:schemeClr val="accent4"/>
                </a:solidFill>
                <a:latin typeface="Trebuchet MS" panose="020B0603020202020204" pitchFamily="34" charset="0"/>
              </a:rPr>
              <a:t> que salen del continente empujan mar adentro a los hielos que se van formando en la costa. Así, en las zonas costeras que quedan temporalmente libres de hielo, llamadas </a:t>
            </a:r>
            <a:r>
              <a:rPr lang="es-ES" sz="1200" b="1" i="1" u="sng" dirty="0" err="1" smtClean="0">
                <a:solidFill>
                  <a:schemeClr val="accent4"/>
                </a:solidFill>
                <a:latin typeface="Trebuchet MS" panose="020B0603020202020204" pitchFamily="34" charset="0"/>
              </a:rPr>
              <a:t>polynyas</a:t>
            </a:r>
            <a:r>
              <a:rPr lang="es-ES" sz="1200" dirty="0" smtClean="0">
                <a:solidFill>
                  <a:schemeClr val="accent4"/>
                </a:solidFill>
                <a:latin typeface="Trebuchet MS" panose="020B0603020202020204" pitchFamily="34" charset="0"/>
              </a:rPr>
              <a:t>, se renueva continuamente un proceso de congelación. La sal rechazada por el hielo saliniza el agua muy fría de la costa, la densifica, y forma una masa de agua profunda todavía más densa que la de las profundidades del Ártico. Es la llamada AABW (</a:t>
            </a:r>
            <a:r>
              <a:rPr lang="es-ES" sz="1200" i="1" dirty="0" err="1" smtClean="0">
                <a:solidFill>
                  <a:schemeClr val="accent4"/>
                </a:solidFill>
                <a:latin typeface="Trebuchet MS" panose="020B0603020202020204" pitchFamily="34" charset="0"/>
              </a:rPr>
              <a:t>Antarctic</a:t>
            </a:r>
            <a:r>
              <a:rPr lang="es-ES" sz="1200" i="1" dirty="0" smtClean="0">
                <a:solidFill>
                  <a:schemeClr val="accent4"/>
                </a:solidFill>
                <a:latin typeface="Trebuchet MS" panose="020B0603020202020204" pitchFamily="34" charset="0"/>
              </a:rPr>
              <a:t> </a:t>
            </a:r>
            <a:r>
              <a:rPr lang="es-ES" sz="1200" i="1" dirty="0" err="1" smtClean="0">
                <a:solidFill>
                  <a:schemeClr val="accent4"/>
                </a:solidFill>
                <a:latin typeface="Trebuchet MS" panose="020B0603020202020204" pitchFamily="34" charset="0"/>
              </a:rPr>
              <a:t>Bottom</a:t>
            </a:r>
            <a:r>
              <a:rPr lang="es-ES" sz="1200" i="1" dirty="0" smtClean="0">
                <a:solidFill>
                  <a:schemeClr val="accent4"/>
                </a:solidFill>
                <a:latin typeface="Trebuchet MS" panose="020B0603020202020204" pitchFamily="34" charset="0"/>
              </a:rPr>
              <a:t> </a:t>
            </a:r>
            <a:r>
              <a:rPr lang="es-ES" sz="1200" i="1" dirty="0" err="1" smtClean="0">
                <a:solidFill>
                  <a:schemeClr val="accent4"/>
                </a:solidFill>
                <a:latin typeface="Trebuchet MS" panose="020B0603020202020204" pitchFamily="34" charset="0"/>
              </a:rPr>
              <a:t>Water</a:t>
            </a:r>
            <a:r>
              <a:rPr lang="es-ES" sz="1200" dirty="0" smtClean="0">
                <a:solidFill>
                  <a:schemeClr val="accent4"/>
                </a:solidFill>
                <a:latin typeface="Trebuchet MS" panose="020B0603020202020204" pitchFamily="34" charset="0"/>
              </a:rPr>
              <a:t>), agua de fondo de la Antártida, que en su traslación por las profundidades hacia el norte puede llegar hasta una latitud de unos 40 </a:t>
            </a:r>
            <a:r>
              <a:rPr lang="es-ES" sz="1200" dirty="0" err="1" smtClean="0">
                <a:solidFill>
                  <a:schemeClr val="accent4"/>
                </a:solidFill>
                <a:latin typeface="Trebuchet MS" panose="020B0603020202020204" pitchFamily="34" charset="0"/>
              </a:rPr>
              <a:t>ºN</a:t>
            </a:r>
            <a:r>
              <a:rPr lang="es-ES" sz="1200" dirty="0" smtClean="0">
                <a:solidFill>
                  <a:schemeClr val="accent4"/>
                </a:solidFill>
                <a:latin typeface="Trebuchet MS" panose="020B0603020202020204" pitchFamily="34" charset="0"/>
              </a:rPr>
              <a:t>, y lo hace metiéndose en cuña bajo la NADW (</a:t>
            </a:r>
            <a:r>
              <a:rPr lang="es-ES" sz="1200" i="1" dirty="0" smtClean="0">
                <a:solidFill>
                  <a:schemeClr val="accent4"/>
                </a:solidFill>
                <a:latin typeface="Trebuchet MS" panose="020B0603020202020204" pitchFamily="34" charset="0"/>
              </a:rPr>
              <a:t>North </a:t>
            </a:r>
            <a:r>
              <a:rPr lang="es-ES" sz="1200" i="1" dirty="0" err="1" smtClean="0">
                <a:solidFill>
                  <a:schemeClr val="accent4"/>
                </a:solidFill>
                <a:latin typeface="Trebuchet MS" panose="020B0603020202020204" pitchFamily="34" charset="0"/>
              </a:rPr>
              <a:t>Atlantic</a:t>
            </a:r>
            <a:r>
              <a:rPr lang="es-ES" sz="1200" i="1" dirty="0" smtClean="0">
                <a:solidFill>
                  <a:schemeClr val="accent4"/>
                </a:solidFill>
                <a:latin typeface="Trebuchet MS" panose="020B0603020202020204" pitchFamily="34" charset="0"/>
              </a:rPr>
              <a:t> Deep </a:t>
            </a:r>
            <a:r>
              <a:rPr lang="es-ES" sz="1200" i="1" dirty="0" err="1" smtClean="0">
                <a:solidFill>
                  <a:schemeClr val="accent4"/>
                </a:solidFill>
                <a:latin typeface="Trebuchet MS" panose="020B0603020202020204" pitchFamily="34" charset="0"/>
              </a:rPr>
              <a:t>Water</a:t>
            </a:r>
            <a:r>
              <a:rPr lang="es-ES" sz="1200" dirty="0" smtClean="0">
                <a:solidFill>
                  <a:schemeClr val="accent4"/>
                </a:solidFill>
                <a:latin typeface="Trebuchet MS" panose="020B0603020202020204" pitchFamily="34" charset="0"/>
              </a:rPr>
              <a:t>), procedente del Norte</a:t>
            </a:r>
          </a:p>
          <a:p>
            <a:endParaRPr lang="es-ES" dirty="0"/>
          </a:p>
        </p:txBody>
      </p:sp>
    </p:spTree>
    <p:extLst>
      <p:ext uri="{BB962C8B-B14F-4D97-AF65-F5344CB8AC3E}">
        <p14:creationId xmlns:p14="http://schemas.microsoft.com/office/powerpoint/2010/main" val="167979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bwMode="auto">
          <a:xfrm>
            <a:off x="3884613" y="8685213"/>
            <a:ext cx="2971800" cy="458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B4DA4B-AD06-4F01-96D2-4476542DF78D}" type="slidenum">
              <a:rPr lang="es-ES" altLang="es-ES" smtClean="0"/>
              <a:pPr/>
              <a:t>30</a:t>
            </a:fld>
            <a:endParaRPr lang="es-ES" altLang="es-ES" smtClean="0"/>
          </a:p>
        </p:txBody>
      </p:sp>
      <p:sp>
        <p:nvSpPr>
          <p:cNvPr id="143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Tree>
    <p:extLst>
      <p:ext uri="{BB962C8B-B14F-4D97-AF65-F5344CB8AC3E}">
        <p14:creationId xmlns:p14="http://schemas.microsoft.com/office/powerpoint/2010/main" val="332677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Tree>
    <p:extLst>
      <p:ext uri="{BB962C8B-B14F-4D97-AF65-F5344CB8AC3E}">
        <p14:creationId xmlns:p14="http://schemas.microsoft.com/office/powerpoint/2010/main" val="3983233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992188" y="768350"/>
            <a:ext cx="5114925" cy="3836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956813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992188" y="768350"/>
            <a:ext cx="5114925" cy="3836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4172046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158809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mc:AlternateContent xmlns:mc="http://schemas.openxmlformats.org/markup-compatibility/2006" xmlns:a14="http://schemas.microsoft.com/office/drawing/2010/main">
        <mc:Choice Requires="a14">
          <p:sp>
            <p:nvSpPr>
              <p:cNvPr id="51203"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r>
                  <a:rPr lang="es-ES" altLang="es-ES" dirty="0" smtClean="0">
                    <a:latin typeface="Arial" panose="020B0604020202020204" pitchFamily="34" charset="0"/>
                  </a:rPr>
                  <a:t>Nótese que se asume</a:t>
                </a:r>
                <a:r>
                  <a:rPr lang="es-ES" altLang="es-ES" baseline="0" dirty="0" smtClean="0">
                    <a:latin typeface="Arial" panose="020B0604020202020204" pitchFamily="34" charset="0"/>
                  </a:rPr>
                  <a:t> una ola armónica.</a:t>
                </a:r>
              </a:p>
              <a:p>
                <a:r>
                  <a:rPr lang="es-ES" altLang="es-ES" baseline="0" dirty="0" smtClean="0">
                    <a:latin typeface="Arial" panose="020B0604020202020204" pitchFamily="34" charset="0"/>
                  </a:rPr>
                  <a:t>En el caso de un perfil general, E=</a:t>
                </a:r>
                <a14:m>
                  <m:oMath xmlns:m="http://schemas.openxmlformats.org/officeDocument/2006/math">
                    <m:r>
                      <a:rPr lang="es-ES" altLang="es-ES" sz="1200" b="0" i="1" kern="0" smtClean="0">
                        <a:latin typeface="Cambria Math" panose="02040503050406030204" pitchFamily="18" charset="0"/>
                        <a:ea typeface="Cambria Math" panose="02040503050406030204" pitchFamily="18" charset="0"/>
                      </a:rPr>
                      <m:t>𝜌</m:t>
                    </m:r>
                  </m:oMath>
                </a14:m>
                <a:r>
                  <a:rPr lang="es-ES" altLang="es-ES" dirty="0" smtClean="0">
                    <a:latin typeface="Arial" panose="020B0604020202020204" pitchFamily="34" charset="0"/>
                  </a:rPr>
                  <a:t> g </a:t>
                </a:r>
                <a:r>
                  <a:rPr lang="es-ES" altLang="es-ES" dirty="0" err="1" smtClean="0">
                    <a:latin typeface="Arial" panose="020B0604020202020204" pitchFamily="34" charset="0"/>
                  </a:rPr>
                  <a:t>mo</a:t>
                </a:r>
                <a:r>
                  <a:rPr lang="es-ES" altLang="es-ES" dirty="0" smtClean="0">
                    <a:latin typeface="Arial" panose="020B0604020202020204" pitchFamily="34" charset="0"/>
                  </a:rPr>
                  <a:t> y </a:t>
                </a:r>
                <a:r>
                  <a:rPr lang="es-ES" altLang="es-ES" dirty="0" err="1" smtClean="0">
                    <a:latin typeface="Arial" panose="020B0604020202020204" pitchFamily="34" charset="0"/>
                  </a:rPr>
                  <a:t>mo</a:t>
                </a:r>
                <a:r>
                  <a:rPr lang="es-ES" altLang="es-ES" dirty="0" smtClean="0">
                    <a:latin typeface="Arial" panose="020B0604020202020204" pitchFamily="34" charset="0"/>
                  </a:rPr>
                  <a:t>=H</a:t>
                </a:r>
                <a:r>
                  <a:rPr lang="es-ES" altLang="es-ES" baseline="30000" dirty="0" smtClean="0">
                    <a:latin typeface="Arial" panose="020B0604020202020204" pitchFamily="34" charset="0"/>
                  </a:rPr>
                  <a:t>2</a:t>
                </a:r>
                <a:r>
                  <a:rPr lang="es-ES" altLang="es-ES" dirty="0" smtClean="0">
                    <a:latin typeface="Arial" panose="020B0604020202020204" pitchFamily="34" charset="0"/>
                  </a:rPr>
                  <a:t>/16</a:t>
                </a:r>
              </a:p>
            </p:txBody>
          </p:sp>
        </mc:Choice>
        <mc:Fallback xmlns="">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dirty="0" smtClean="0">
                    <a:latin typeface="Arial" panose="020B0604020202020204" pitchFamily="34" charset="0"/>
                  </a:rPr>
                  <a:t>Nótese que se asume</a:t>
                </a:r>
                <a:r>
                  <a:rPr lang="es-ES" altLang="es-ES" baseline="0" dirty="0" smtClean="0">
                    <a:latin typeface="Arial" panose="020B0604020202020204" pitchFamily="34" charset="0"/>
                  </a:rPr>
                  <a:t> una ola armónica.</a:t>
                </a:r>
              </a:p>
              <a:p>
                <a:r>
                  <a:rPr lang="es-ES" altLang="es-ES" baseline="0" dirty="0" smtClean="0">
                    <a:latin typeface="Arial" panose="020B0604020202020204" pitchFamily="34" charset="0"/>
                  </a:rPr>
                  <a:t>En el caso de un perfil general, E=</a:t>
                </a:r>
                <a:r>
                  <a:rPr lang="es-ES" altLang="es-ES" sz="1200" b="0" i="0" kern="0" smtClean="0">
                    <a:latin typeface="Cambria Math" panose="02040503050406030204" pitchFamily="18" charset="0"/>
                    <a:ea typeface="Cambria Math" panose="02040503050406030204" pitchFamily="18" charset="0"/>
                  </a:rPr>
                  <a:t>𝜌</a:t>
                </a:r>
                <a:r>
                  <a:rPr lang="es-ES" altLang="es-ES" dirty="0" smtClean="0">
                    <a:latin typeface="Arial" panose="020B0604020202020204" pitchFamily="34" charset="0"/>
                  </a:rPr>
                  <a:t> g </a:t>
                </a:r>
                <a:r>
                  <a:rPr lang="es-ES" altLang="es-ES" dirty="0" err="1" smtClean="0">
                    <a:latin typeface="Arial" panose="020B0604020202020204" pitchFamily="34" charset="0"/>
                  </a:rPr>
                  <a:t>mo</a:t>
                </a:r>
                <a:r>
                  <a:rPr lang="es-ES" altLang="es-ES" dirty="0" smtClean="0">
                    <a:latin typeface="Arial" panose="020B0604020202020204" pitchFamily="34" charset="0"/>
                  </a:rPr>
                  <a:t> y </a:t>
                </a:r>
                <a:r>
                  <a:rPr lang="es-ES" altLang="es-ES" dirty="0" err="1" smtClean="0">
                    <a:latin typeface="Arial" panose="020B0604020202020204" pitchFamily="34" charset="0"/>
                  </a:rPr>
                  <a:t>mo</a:t>
                </a:r>
                <a:r>
                  <a:rPr lang="es-ES" altLang="es-ES" dirty="0" smtClean="0">
                    <a:latin typeface="Arial" panose="020B0604020202020204" pitchFamily="34" charset="0"/>
                  </a:rPr>
                  <a:t>=H</a:t>
                </a:r>
                <a:r>
                  <a:rPr lang="es-ES" altLang="es-ES" baseline="30000" dirty="0" smtClean="0">
                    <a:latin typeface="Arial" panose="020B0604020202020204" pitchFamily="34" charset="0"/>
                  </a:rPr>
                  <a:t>2</a:t>
                </a:r>
                <a:r>
                  <a:rPr lang="es-ES" altLang="es-ES" dirty="0" smtClean="0">
                    <a:latin typeface="Arial" panose="020B0604020202020204" pitchFamily="34" charset="0"/>
                  </a:rPr>
                  <a:t>/16</a:t>
                </a:r>
                <a:endParaRPr lang="es-ES" altLang="es-ES" dirty="0" smtClean="0">
                  <a:latin typeface="Arial" panose="020B0604020202020204" pitchFamily="34" charset="0"/>
                </a:endParaRPr>
              </a:p>
            </p:txBody>
          </p:sp>
        </mc:Fallback>
      </mc:AlternateContent>
    </p:spTree>
    <p:extLst>
      <p:ext uri="{BB962C8B-B14F-4D97-AF65-F5344CB8AC3E}">
        <p14:creationId xmlns:p14="http://schemas.microsoft.com/office/powerpoint/2010/main" val="3600047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latin typeface="Arial" panose="020B0604020202020204" pitchFamily="34" charset="0"/>
            </a:endParaRPr>
          </a:p>
        </p:txBody>
      </p:sp>
    </p:spTree>
    <p:extLst>
      <p:ext uri="{BB962C8B-B14F-4D97-AF65-F5344CB8AC3E}">
        <p14:creationId xmlns:p14="http://schemas.microsoft.com/office/powerpoint/2010/main" val="203689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4138542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AD2C2A96-5FDE-4368-945B-3EF0101F2028}" type="slidenum">
              <a:rPr lang="es-ES" altLang="es-ES" smtClean="0"/>
              <a:pPr/>
              <a:t>124</a:t>
            </a:fld>
            <a:endParaRPr lang="es-ES" altLang="es-ES"/>
          </a:p>
        </p:txBody>
      </p:sp>
    </p:spTree>
    <p:extLst>
      <p:ext uri="{BB962C8B-B14F-4D97-AF65-F5344CB8AC3E}">
        <p14:creationId xmlns:p14="http://schemas.microsoft.com/office/powerpoint/2010/main" val="1283532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AD2C2A96-5FDE-4368-945B-3EF0101F2028}" type="slidenum">
              <a:rPr lang="es-ES" altLang="es-ES" smtClean="0"/>
              <a:pPr/>
              <a:t>146</a:t>
            </a:fld>
            <a:endParaRPr lang="es-ES" altLang="es-ES"/>
          </a:p>
        </p:txBody>
      </p:sp>
    </p:spTree>
    <p:extLst>
      <p:ext uri="{BB962C8B-B14F-4D97-AF65-F5344CB8AC3E}">
        <p14:creationId xmlns:p14="http://schemas.microsoft.com/office/powerpoint/2010/main" val="2072510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992188" y="768350"/>
            <a:ext cx="5114925" cy="3836988"/>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2566305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D2C2A96-5FDE-4368-945B-3EF0101F2028}" type="slidenum">
              <a:rPr lang="es-ES" altLang="es-ES" smtClean="0"/>
              <a:pPr/>
              <a:t>185</a:t>
            </a:fld>
            <a:endParaRPr lang="es-ES" altLang="es-ES"/>
          </a:p>
        </p:txBody>
      </p:sp>
    </p:spTree>
    <p:extLst>
      <p:ext uri="{BB962C8B-B14F-4D97-AF65-F5344CB8AC3E}">
        <p14:creationId xmlns:p14="http://schemas.microsoft.com/office/powerpoint/2010/main" val="1412322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1447660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smtClean="0">
              <a:latin typeface="Arial" panose="020B0604020202020204" pitchFamily="34" charset="0"/>
            </a:endParaRPr>
          </a:p>
        </p:txBody>
      </p:sp>
    </p:spTree>
    <p:extLst>
      <p:ext uri="{BB962C8B-B14F-4D97-AF65-F5344CB8AC3E}">
        <p14:creationId xmlns:p14="http://schemas.microsoft.com/office/powerpoint/2010/main" val="1891667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p:cNvSpPr>
            <a:spLocks noGrp="1" noChangeArrowheads="1"/>
          </p:cNvSpPr>
          <p:nvPr>
            <p:ph type="sldNum" sz="quarter"/>
          </p:nvPr>
        </p:nvSpPr>
        <p:spPr>
          <a:noFill/>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9pPr>
          </a:lstStyle>
          <a:p>
            <a:fld id="{D5295415-662C-4FD1-B357-F6A3E122ED0B}" type="slidenum">
              <a:rPr lang="es-ES_tradnl" altLang="es-ES">
                <a:solidFill>
                  <a:srgbClr val="000000"/>
                </a:solidFill>
                <a:cs typeface="DejaVu Sans" panose="020B0603030804020204" pitchFamily="34" charset="0"/>
              </a:rPr>
              <a:pPr/>
              <a:t>217</a:t>
            </a:fld>
            <a:endParaRPr lang="es-ES_tradnl" altLang="es-ES">
              <a:solidFill>
                <a:srgbClr val="000000"/>
              </a:solidFill>
              <a:cs typeface="DejaVu Sans" panose="020B0603030804020204" pitchFamily="34" charset="0"/>
            </a:endParaRPr>
          </a:p>
        </p:txBody>
      </p:sp>
      <p:sp>
        <p:nvSpPr>
          <p:cNvPr id="20483" name="Rectangle 1"/>
          <p:cNvSpPr txBox="1">
            <a:spLocks noGrp="1" noRot="1" noChangeAspect="1" noChangeArrowheads="1" noTextEdit="1"/>
          </p:cNvSpPr>
          <p:nvPr>
            <p:ph type="sldImg"/>
          </p:nvPr>
        </p:nvSpPr>
        <p:spPr>
          <a:xfrm>
            <a:off x="1371600" y="1143000"/>
            <a:ext cx="4113213" cy="3084513"/>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4" name="Rectangle 2"/>
          <p:cNvSpPr txBox="1">
            <a:spLocks noGrp="1" noChangeArrowheads="1"/>
          </p:cNvSpPr>
          <p:nvPr>
            <p:ph type="body" idx="1"/>
          </p:nvPr>
        </p:nvSpPr>
        <p:spPr>
          <a:xfrm>
            <a:off x="685800" y="4400550"/>
            <a:ext cx="5484813" cy="3509963"/>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smtClean="0"/>
          </a:p>
        </p:txBody>
      </p:sp>
    </p:spTree>
    <p:extLst>
      <p:ext uri="{BB962C8B-B14F-4D97-AF65-F5344CB8AC3E}">
        <p14:creationId xmlns:p14="http://schemas.microsoft.com/office/powerpoint/2010/main" val="1688198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bwMode="auto">
          <a:xfrm>
            <a:off x="1341438" y="781050"/>
            <a:ext cx="4260850" cy="3195638"/>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7267" name="Rectangle 3"/>
          <p:cNvSpPr txBox="1">
            <a:spLocks noGrp="1" noChangeArrowheads="1"/>
          </p:cNvSpPr>
          <p:nvPr>
            <p:ph type="body" idx="1"/>
          </p:nvPr>
        </p:nvSpPr>
        <p:spPr>
          <a:xfrm>
            <a:off x="914400" y="4357688"/>
            <a:ext cx="5029200" cy="4148137"/>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8402" tIns="44202" rIns="88402" bIns="44202"/>
          <a:lstStyle/>
          <a:p>
            <a:endParaRPr lang="es-ES"/>
          </a:p>
        </p:txBody>
      </p:sp>
    </p:spTree>
    <p:extLst>
      <p:ext uri="{BB962C8B-B14F-4D97-AF65-F5344CB8AC3E}">
        <p14:creationId xmlns:p14="http://schemas.microsoft.com/office/powerpoint/2010/main" val="699556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8531" name="Rectangle 3"/>
          <p:cNvSpPr txBox="1">
            <a:spLocks noGrp="1" noChangeArrowheads="1"/>
          </p:cNvSpPr>
          <p:nvPr>
            <p:ph type="body" idx="1"/>
          </p:nvPr>
        </p:nvSpPr>
        <p:spPr>
          <a:xfrm>
            <a:off x="685800" y="4344988"/>
            <a:ext cx="5486400" cy="4113212"/>
          </a:xfrm>
        </p:spPr>
        <p:txBody>
          <a:bodyPr/>
          <a:lstStyle/>
          <a:p>
            <a:endParaRPr lang="es-ES"/>
          </a:p>
        </p:txBody>
      </p:sp>
    </p:spTree>
    <p:extLst>
      <p:ext uri="{BB962C8B-B14F-4D97-AF65-F5344CB8AC3E}">
        <p14:creationId xmlns:p14="http://schemas.microsoft.com/office/powerpoint/2010/main" val="220431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395536" y="-12380"/>
            <a:ext cx="7344816" cy="1325563"/>
          </a:xfrm>
          <a:prstGeom prst="rect">
            <a:avLst/>
          </a:prstGeom>
        </p:spPr>
        <p:txBody>
          <a:bodyPr/>
          <a:lstStyle>
            <a:lvl1pPr>
              <a:defRPr sz="2800" b="1">
                <a:solidFill>
                  <a:srgbClr val="C00000"/>
                </a:solidFill>
                <a:latin typeface="Trebuchet MS" panose="020B0603020202020204" pitchFamily="34" charset="0"/>
              </a:defRPr>
            </a:lvl1pPr>
          </a:lstStyle>
          <a:p>
            <a:r>
              <a:rPr lang="es-ES" smtClean="0"/>
              <a:t>Haga clic para modificar el estilo de título del patrón</a:t>
            </a:r>
            <a:endParaRPr lang="es-ES"/>
          </a:p>
        </p:txBody>
      </p:sp>
    </p:spTree>
    <p:extLst>
      <p:ext uri="{BB962C8B-B14F-4D97-AF65-F5344CB8AC3E}">
        <p14:creationId xmlns:p14="http://schemas.microsoft.com/office/powerpoint/2010/main" val="32472821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0372176"/>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745582"/>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 gráfico y texto">
    <p:spTree>
      <p:nvGrpSpPr>
        <p:cNvPr id="1" name=""/>
        <p:cNvGrpSpPr/>
        <p:nvPr/>
      </p:nvGrpSpPr>
      <p:grpSpPr>
        <a:xfrm>
          <a:off x="0" y="0"/>
          <a:ext cx="0" cy="0"/>
          <a:chOff x="0" y="0"/>
          <a:chExt cx="0" cy="0"/>
        </a:xfrm>
      </p:grpSpPr>
      <p:pic>
        <p:nvPicPr>
          <p:cNvPr id="8" name="Picture 68" descr="powerpoint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243701"/>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2402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13654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0191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ítulo, 1 objeto y 2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98451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ítulo y 4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82423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85683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003622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2_Título, 1 obje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628650" y="1825625"/>
            <a:ext cx="3867150" cy="435133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quarter" idx="2"/>
          </p:nvPr>
        </p:nvSpPr>
        <p:spPr>
          <a:xfrm>
            <a:off x="4648200" y="1825625"/>
            <a:ext cx="3867150" cy="20986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contenido 4"/>
          <p:cNvSpPr>
            <a:spLocks noGrp="1"/>
          </p:cNvSpPr>
          <p:nvPr>
            <p:ph sz="quarter" idx="3"/>
          </p:nvPr>
        </p:nvSpPr>
        <p:spPr>
          <a:xfrm>
            <a:off x="4648200" y="4076700"/>
            <a:ext cx="3867150" cy="21002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200964458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549520" y="917578"/>
            <a:ext cx="8080131" cy="501491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32216364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1_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549520" y="917578"/>
            <a:ext cx="3969726" cy="501491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59924" y="917578"/>
            <a:ext cx="3969727" cy="501491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48120729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1_Título y 4 objetos">
    <p:spTree>
      <p:nvGrpSpPr>
        <p:cNvPr id="1" name=""/>
        <p:cNvGrpSpPr/>
        <p:nvPr/>
      </p:nvGrpSpPr>
      <p:grpSpPr>
        <a:xfrm>
          <a:off x="0" y="0"/>
          <a:ext cx="0" cy="0"/>
          <a:chOff x="0" y="0"/>
          <a:chExt cx="0" cy="0"/>
        </a:xfrm>
      </p:grpSpPr>
      <p:sp>
        <p:nvSpPr>
          <p:cNvPr id="2" name="Título 1"/>
          <p:cNvSpPr>
            <a:spLocks noGrp="1"/>
          </p:cNvSpPr>
          <p:nvPr>
            <p:ph type="title" sz="quarter"/>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Marcador de contenido 2"/>
          <p:cNvSpPr>
            <a:spLocks noGrp="1"/>
          </p:cNvSpPr>
          <p:nvPr>
            <p:ph sz="quarter" idx="1"/>
          </p:nvPr>
        </p:nvSpPr>
        <p:spPr>
          <a:xfrm>
            <a:off x="468313" y="1628775"/>
            <a:ext cx="4038600" cy="218598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quarter" idx="2"/>
          </p:nvPr>
        </p:nvSpPr>
        <p:spPr>
          <a:xfrm>
            <a:off x="4659313" y="1628775"/>
            <a:ext cx="4038600" cy="218598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contenido 4"/>
          <p:cNvSpPr>
            <a:spLocks noGrp="1"/>
          </p:cNvSpPr>
          <p:nvPr>
            <p:ph sz="quarter" idx="3"/>
          </p:nvPr>
        </p:nvSpPr>
        <p:spPr>
          <a:xfrm>
            <a:off x="468313" y="3967163"/>
            <a:ext cx="4038600" cy="21875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contenido 5"/>
          <p:cNvSpPr>
            <a:spLocks noGrp="1"/>
          </p:cNvSpPr>
          <p:nvPr>
            <p:ph sz="quarter" idx="4"/>
          </p:nvPr>
        </p:nvSpPr>
        <p:spPr>
          <a:xfrm>
            <a:off x="4659313" y="3967163"/>
            <a:ext cx="4038600" cy="2187575"/>
          </a:xfrm>
          <a:prstGeom prst="rect">
            <a:avLst/>
          </a:prstGeom>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s-ES" dirty="0"/>
          </a:p>
        </p:txBody>
      </p:sp>
    </p:spTree>
    <p:extLst>
      <p:ext uri="{BB962C8B-B14F-4D97-AF65-F5344CB8AC3E}">
        <p14:creationId xmlns:p14="http://schemas.microsoft.com/office/powerpoint/2010/main" val="21232937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1_Contenido">
    <p:spTree>
      <p:nvGrpSpPr>
        <p:cNvPr id="1" name=""/>
        <p:cNvGrpSpPr/>
        <p:nvPr/>
      </p:nvGrpSpPr>
      <p:grpSpPr>
        <a:xfrm>
          <a:off x="0" y="0"/>
          <a:ext cx="0" cy="0"/>
          <a:chOff x="0" y="0"/>
          <a:chExt cx="0" cy="0"/>
        </a:xfrm>
      </p:grpSpPr>
      <p:sp>
        <p:nvSpPr>
          <p:cNvPr id="2" name="Marcador de contenido 1"/>
          <p:cNvSpPr>
            <a:spLocks noGrp="1"/>
          </p:cNvSpPr>
          <p:nvPr>
            <p:ph/>
          </p:nvPr>
        </p:nvSpPr>
        <p:spPr>
          <a:xfrm>
            <a:off x="628650" y="365125"/>
            <a:ext cx="7886700" cy="581183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440618185"/>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5"/>
            <a:ext cx="7886700" cy="1325563"/>
          </a:xfrm>
          <a:prstGeom prst="rect">
            <a:avLst/>
          </a:prstGeom>
        </p:spPr>
        <p:txBody>
          <a:bodyPr/>
          <a:lstStyle/>
          <a:p>
            <a:r>
              <a:rPr lang="es-ES" smtClean="0"/>
              <a:t>Haga clic para modificar el estilo de título del patrón</a:t>
            </a:r>
            <a:endParaRPr lang="es-ES"/>
          </a:p>
        </p:txBody>
      </p:sp>
      <p:sp>
        <p:nvSpPr>
          <p:cNvPr id="3" name="Marcador de texto 2"/>
          <p:cNvSpPr>
            <a:spLocks noGrp="1"/>
          </p:cNvSpPr>
          <p:nvPr>
            <p:ph type="body" sz="half" idx="1"/>
          </p:nvPr>
        </p:nvSpPr>
        <p:spPr>
          <a:xfrm>
            <a:off x="628650" y="1825625"/>
            <a:ext cx="3867150" cy="435133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quarter" idx="2"/>
          </p:nvPr>
        </p:nvSpPr>
        <p:spPr>
          <a:xfrm>
            <a:off x="4648200" y="1825625"/>
            <a:ext cx="3867150" cy="209867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contenido 4"/>
          <p:cNvSpPr>
            <a:spLocks noGrp="1"/>
          </p:cNvSpPr>
          <p:nvPr>
            <p:ph sz="quarter" idx="3"/>
          </p:nvPr>
        </p:nvSpPr>
        <p:spPr>
          <a:xfrm>
            <a:off x="4648200" y="4076700"/>
            <a:ext cx="3867150" cy="21002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547178317"/>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8"/>
            <a:ext cx="7772400" cy="1470025"/>
          </a:xfrm>
        </p:spPr>
        <p:txBody>
          <a:bodyPr/>
          <a:lstStyle/>
          <a:p>
            <a:r>
              <a:rPr lang="es-ES" dirty="0" smtClean="0"/>
              <a:t>Haga clic para modificar el estilo de título del patrón</a:t>
            </a:r>
            <a:endParaRPr lang="es-ES" dirty="0"/>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es-ES" dirty="0" smtClean="0"/>
              <a:t>Haga clic para modificar el estilo de subtítulo del patrón</a:t>
            </a:r>
            <a:endParaRPr lang="es-ES" dirty="0"/>
          </a:p>
        </p:txBody>
      </p:sp>
    </p:spTree>
    <p:extLst>
      <p:ext uri="{BB962C8B-B14F-4D97-AF65-F5344CB8AC3E}">
        <p14:creationId xmlns:p14="http://schemas.microsoft.com/office/powerpoint/2010/main" val="39549654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ó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417327"/>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25708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indent="-347663">
              <a:defRPr sz="2400" b="1"/>
            </a:lvl1pPr>
          </a:lstStyle>
          <a:p>
            <a:r>
              <a:rPr lang="es-ES" smtClean="0"/>
              <a:t>Haga clic para modificar el estilo de título del patrón</a:t>
            </a:r>
            <a:endParaRPr lang="es-ES" dirty="0"/>
          </a:p>
        </p:txBody>
      </p:sp>
      <p:sp>
        <p:nvSpPr>
          <p:cNvPr id="3" name="Rectangle 5"/>
          <p:cNvSpPr>
            <a:spLocks noGrp="1" noChangeArrowheads="1"/>
          </p:cNvSpPr>
          <p:nvPr>
            <p:ph type="ftr" sz="quarter" idx="10"/>
          </p:nvPr>
        </p:nvSpPr>
        <p:spPr>
          <a:xfrm>
            <a:off x="2990850" y="6605588"/>
            <a:ext cx="3033713" cy="204787"/>
          </a:xfrm>
          <a:prstGeom prst="rect">
            <a:avLst/>
          </a:prstGeom>
          <a:ln/>
        </p:spPr>
        <p:txBody>
          <a:bodyPr/>
          <a:lstStyle>
            <a:lvl1pPr>
              <a:defRPr/>
            </a:lvl1pPr>
          </a:lstStyle>
          <a:p>
            <a:pPr>
              <a:defRPr/>
            </a:pPr>
            <a:r>
              <a:rPr lang="es-ES"/>
              <a:t>Día Meteorológico Mundial - 2018</a:t>
            </a:r>
          </a:p>
        </p:txBody>
      </p:sp>
      <p:sp>
        <p:nvSpPr>
          <p:cNvPr id="4" name="Rectangle 6"/>
          <p:cNvSpPr>
            <a:spLocks noGrp="1" noChangeArrowheads="1"/>
          </p:cNvSpPr>
          <p:nvPr>
            <p:ph type="sldNum" sz="quarter" idx="11"/>
          </p:nvPr>
        </p:nvSpPr>
        <p:spPr>
          <a:xfrm>
            <a:off x="6745288" y="6600825"/>
            <a:ext cx="2270125" cy="209550"/>
          </a:xfrm>
          <a:prstGeom prst="rect">
            <a:avLst/>
          </a:prstGeom>
          <a:ln/>
        </p:spPr>
        <p:txBody>
          <a:bodyPr/>
          <a:lstStyle>
            <a:lvl1pPr>
              <a:defRPr/>
            </a:lvl1pPr>
          </a:lstStyle>
          <a:p>
            <a:pPr>
              <a:defRPr/>
            </a:pPr>
            <a:fld id="{F3BFDB6A-8641-4811-B14F-2C5430028C9B}" type="slidenum">
              <a:rPr lang="es-ES" altLang="es-ES"/>
              <a:pPr>
                <a:defRPr/>
              </a:pPr>
              <a:t>‹Nº›</a:t>
            </a:fld>
            <a:endParaRPr lang="es-ES" altLang="es-ES"/>
          </a:p>
        </p:txBody>
      </p:sp>
    </p:spTree>
    <p:extLst>
      <p:ext uri="{BB962C8B-B14F-4D97-AF65-F5344CB8AC3E}">
        <p14:creationId xmlns:p14="http://schemas.microsoft.com/office/powerpoint/2010/main" val="39017691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105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31828896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37745701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33056958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ítulo, 1 objeto y 2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31393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8" descr="powerpoint2"/>
          <p:cNvPicPr>
            <a:picLocks noChangeAspect="1" noChangeArrowheads="1"/>
          </p:cNvPicPr>
          <p:nvPr userDrawn="1"/>
        </p:nvPicPr>
        <p:blipFill>
          <a:blip r:embed="rId28">
            <a:extLst>
              <a:ext uri="{28A0092B-C50C-407E-A947-70E740481C1C}">
                <a14:useLocalDpi xmlns:a14="http://schemas.microsoft.com/office/drawing/2010/main" val="0"/>
              </a:ext>
            </a:extLst>
          </a:blip>
          <a:srcRect/>
          <a:stretch>
            <a:fillRect/>
          </a:stretch>
        </p:blipFill>
        <p:spPr bwMode="auto">
          <a:xfrm>
            <a:off x="7938" y="0"/>
            <a:ext cx="9144000" cy="6858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 name="CuadroTexto 3"/>
          <p:cNvSpPr txBox="1">
            <a:spLocks noChangeArrowheads="1"/>
          </p:cNvSpPr>
          <p:nvPr userDrawn="1"/>
        </p:nvSpPr>
        <p:spPr bwMode="auto">
          <a:xfrm>
            <a:off x="2028598" y="6505188"/>
            <a:ext cx="5182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r>
              <a:rPr lang="es-ES" sz="1200" i="1" dirty="0" smtClean="0">
                <a:solidFill>
                  <a:schemeClr val="bg2">
                    <a:lumMod val="60000"/>
                    <a:lumOff val="40000"/>
                  </a:schemeClr>
                </a:solidFill>
                <a:latin typeface="Trebuchet MS" panose="020B0603020202020204" pitchFamily="34" charset="0"/>
              </a:rPr>
              <a:t>Fase presencial Curso PIB-M                                Madrid, Octubre 2022</a:t>
            </a:r>
          </a:p>
        </p:txBody>
      </p:sp>
      <p:sp>
        <p:nvSpPr>
          <p:cNvPr id="9" name="Rectangle 6"/>
          <p:cNvSpPr txBox="1">
            <a:spLocks noChangeArrowheads="1"/>
          </p:cNvSpPr>
          <p:nvPr userDrawn="1"/>
        </p:nvSpPr>
        <p:spPr>
          <a:xfrm>
            <a:off x="8620899" y="6455680"/>
            <a:ext cx="611188" cy="476250"/>
          </a:xfrm>
          <a:prstGeom prst="rect">
            <a:avLst/>
          </a:prstGeom>
          <a:ln/>
        </p:spPr>
        <p:txBody>
          <a:bodyPr/>
          <a:lstStyle>
            <a:defPPr>
              <a:defRPr lang="es-ES"/>
            </a:defPPr>
            <a:lvl1pPr algn="l" rtl="0" eaLnBrk="1" fontAlgn="base" hangingPunct="1">
              <a:spcBef>
                <a:spcPct val="0"/>
              </a:spcBef>
              <a:spcAft>
                <a:spcPct val="0"/>
              </a:spcAft>
              <a:defRPr sz="1600" i="1" kern="1200">
                <a:solidFill>
                  <a:srgbClr val="002060"/>
                </a:solidFill>
                <a:latin typeface="Trebuchet MS" panose="020B0603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E1A51685-8E55-4015-8DC1-263452CE40A2}" type="slidenum">
              <a:rPr lang="es-ES" sz="1400" smtClean="0">
                <a:solidFill>
                  <a:schemeClr val="accent3">
                    <a:lumMod val="65000"/>
                  </a:schemeClr>
                </a:solidFill>
              </a:rPr>
              <a:pPr>
                <a:defRPr/>
              </a:pPr>
              <a:t>‹Nº›</a:t>
            </a:fld>
            <a:endParaRPr lang="es-ES" sz="1400" dirty="0">
              <a:solidFill>
                <a:schemeClr val="accent3">
                  <a:lumMod val="65000"/>
                </a:schemeClr>
              </a:solidFill>
            </a:endParaRPr>
          </a:p>
        </p:txBody>
      </p:sp>
      <p:pic>
        <p:nvPicPr>
          <p:cNvPr id="10" name="Imagen 13"/>
          <p:cNvPicPr>
            <a:picLocks noChangeAspect="1"/>
          </p:cNvPicPr>
          <p:nvPr userDrawn="1"/>
        </p:nvPicPr>
        <p:blipFill>
          <a:blip r:embed="rId29">
            <a:extLst>
              <a:ext uri="{28A0092B-C50C-407E-A947-70E740481C1C}">
                <a14:useLocalDpi xmlns:a14="http://schemas.microsoft.com/office/drawing/2010/main" val="0"/>
              </a:ext>
            </a:extLst>
          </a:blip>
          <a:srcRect/>
          <a:stretch>
            <a:fillRect/>
          </a:stretch>
        </p:blipFill>
        <p:spPr bwMode="auto">
          <a:xfrm>
            <a:off x="7705725" y="-112030"/>
            <a:ext cx="14462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6" r:id="rId1"/>
    <p:sldLayoutId id="2147483651" r:id="rId2"/>
    <p:sldLayoutId id="2147483652" r:id="rId3"/>
    <p:sldLayoutId id="2147483673" r:id="rId4"/>
    <p:sldLayoutId id="2147483675" r:id="rId5"/>
    <p:sldLayoutId id="2147483677" r:id="rId6"/>
    <p:sldLayoutId id="2147483678" r:id="rId7"/>
    <p:sldLayoutId id="2147483680" r:id="rId8"/>
    <p:sldLayoutId id="2147483681" r:id="rId9"/>
    <p:sldLayoutId id="2147483701"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7" r:id="rId24"/>
    <p:sldLayoutId id="2147483718" r:id="rId25"/>
    <p:sldLayoutId id="2147483719" r:id="rId26"/>
  </p:sldLayoutIdLst>
  <p:transition>
    <p:fade/>
  </p:transition>
  <p:timing>
    <p:tnLst>
      <p:par>
        <p:cTn id="1" dur="indefinite" restart="never" nodeType="tmRoot"/>
      </p:par>
    </p:tnLst>
  </p:timing>
  <p:hf sldNum="0" hdr="0" dt="0"/>
  <p:txStyles>
    <p:title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hyperlink" Target="https://es.wikipedia.org/wiki/Organizaci%C3%B3n_Mar%C3%ADtima_Internacional"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3.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hyperlink" Target="http://www.fomento.es/MFOM/LANG_CASTELLANO/ORGANOS_COLEGIADOS/CIAIM/" TargetMode="Externa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25.png"/><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hyperlink" Target="http://www.fomento.es/MFOM/LANG_CASTELLANO/ORGANOS_COLEGIADOS/CIAIM/"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hyperlink" Target="http://www.fomento.es/MFOM/LANG_CASTELLANO/ORGANOS_COLEGIADOS/CIAIM/" TargetMode="External"/><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44.jpeg"/><Relationship Id="rId1" Type="http://schemas.openxmlformats.org/officeDocument/2006/relationships/slideLayout" Target="../slideLayouts/slideLayout3.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4.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55.jpeg"/><Relationship Id="rId7" Type="http://schemas.openxmlformats.org/officeDocument/2006/relationships/image" Target="../media/image59.png"/><Relationship Id="rId12" Type="http://schemas.openxmlformats.org/officeDocument/2006/relationships/image" Target="../media/image64.jpeg"/><Relationship Id="rId2" Type="http://schemas.openxmlformats.org/officeDocument/2006/relationships/image" Target="../media/image54.jpeg"/><Relationship Id="rId1" Type="http://schemas.openxmlformats.org/officeDocument/2006/relationships/slideLayout" Target="../slideLayouts/slideLayout4.xml"/><Relationship Id="rId6" Type="http://schemas.openxmlformats.org/officeDocument/2006/relationships/image" Target="../media/image58.jpeg"/><Relationship Id="rId11" Type="http://schemas.openxmlformats.org/officeDocument/2006/relationships/image" Target="../media/image63.JPG"/><Relationship Id="rId5" Type="http://schemas.openxmlformats.org/officeDocument/2006/relationships/image" Target="../media/image57.jpeg"/><Relationship Id="rId10" Type="http://schemas.openxmlformats.org/officeDocument/2006/relationships/image" Target="../media/image62.jpg"/><Relationship Id="rId4" Type="http://schemas.openxmlformats.org/officeDocument/2006/relationships/image" Target="../media/image56.jpeg"/><Relationship Id="rId9" Type="http://schemas.openxmlformats.org/officeDocument/2006/relationships/image" Target="../media/image61.jpeg"/></Relationships>
</file>

<file path=ppt/slides/_rels/slide1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18.xml"/><Relationship Id="rId6" Type="http://schemas.openxmlformats.org/officeDocument/2006/relationships/image" Target="../media/image70.gif"/><Relationship Id="rId5" Type="http://schemas.openxmlformats.org/officeDocument/2006/relationships/image" Target="../media/image69.jpe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74.gif"/><Relationship Id="rId4" Type="http://schemas.openxmlformats.org/officeDocument/2006/relationships/image" Target="../media/image73.jpe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www.nodc.noaa.gov/OC5/WOA01/" TargetMode="External"/><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6.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1.gif"/><Relationship Id="rId4" Type="http://schemas.openxmlformats.org/officeDocument/2006/relationships/image" Target="../media/image90.png"/></Relationships>
</file>

<file path=ppt/slides/_rels/slide2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6.xml"/><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png"/></Relationships>
</file>

<file path=ppt/slides/_rels/slide3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9.png"/><Relationship Id="rId7" Type="http://schemas.openxmlformats.org/officeDocument/2006/relationships/image" Target="../media/image111.pn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10.png"/><Relationship Id="rId11" Type="http://schemas.openxmlformats.org/officeDocument/2006/relationships/image" Target="../media/image108.wmf"/><Relationship Id="rId5" Type="http://schemas.openxmlformats.org/officeDocument/2006/relationships/image" Target="../media/image107.wmf"/><Relationship Id="rId10"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image" Target="../media/image113.png"/></Relationships>
</file>

<file path=ppt/slides/_rels/slide32.xml.rels><?xml version="1.0" encoding="UTF-8" standalone="yes"?>
<Relationships xmlns="http://schemas.openxmlformats.org/package/2006/relationships"><Relationship Id="rId2" Type="http://schemas.openxmlformats.org/officeDocument/2006/relationships/image" Target="../media/image114.gi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18.png"/><Relationship Id="rId4" Type="http://schemas.openxmlformats.org/officeDocument/2006/relationships/image" Target="../media/image117.png"/></Relationships>
</file>

<file path=ppt/slides/_rels/slide35.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jpeg"/></Relationships>
</file>

<file path=ppt/slides/_rels/slide3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png"/><Relationship Id="rId1" Type="http://schemas.openxmlformats.org/officeDocument/2006/relationships/slideLayout" Target="../slideLayouts/slideLayout6.xml"/><Relationship Id="rId4" Type="http://schemas.openxmlformats.org/officeDocument/2006/relationships/image" Target="../media/image127.jpeg"/></Relationships>
</file>

<file path=ppt/slides/_rels/slide3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3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JPEG"/><Relationship Id="rId1" Type="http://schemas.openxmlformats.org/officeDocument/2006/relationships/slideLayout" Target="../slideLayouts/slideLayout6.xml"/><Relationship Id="rId6" Type="http://schemas.openxmlformats.org/officeDocument/2006/relationships/hyperlink" Target="https://earthobservatory.nasa.gov/global-maps" TargetMode="External"/><Relationship Id="rId5" Type="http://schemas.openxmlformats.org/officeDocument/2006/relationships/image" Target="../media/image134.png"/><Relationship Id="rId4" Type="http://schemas.openxmlformats.org/officeDocument/2006/relationships/image" Target="../media/image1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3.xml"/><Relationship Id="rId4" Type="http://schemas.openxmlformats.org/officeDocument/2006/relationships/image" Target="../media/image138.png"/></Relationships>
</file>

<file path=ppt/slides/_rels/slide42.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hyperlink" Target="https://translate.googleusercontent.com/translate_c?depth=1&amp;hl=es&amp;prev=search&amp;rurl=translate.google.es&amp;sl=en&amp;sp=nmt4&amp;u=http://oceancolor.gsfc.nasa.gov/SeaWiFS/&amp;xid=17259,15700022,15700105,15700124,15700149,15700168,15700173,15700201&amp;usg=ALkJrhhLxbECWRdFE9I8Vd5absz4D9aXsQ" TargetMode="External"/><Relationship Id="rId7" Type="http://schemas.openxmlformats.org/officeDocument/2006/relationships/image" Target="../media/image144.jpeg"/><Relationship Id="rId2" Type="http://schemas.openxmlformats.org/officeDocument/2006/relationships/image" Target="../media/image140.png"/><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44.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6.xml"/><Relationship Id="rId4" Type="http://schemas.openxmlformats.org/officeDocument/2006/relationships/image" Target="../media/image148.jpeg"/></Relationships>
</file>

<file path=ppt/slides/_rels/slide46.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gi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152.png"/><Relationship Id="rId7" Type="http://schemas.openxmlformats.org/officeDocument/2006/relationships/image" Target="../media/image156.jpe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55.jpeg"/><Relationship Id="rId5" Type="http://schemas.openxmlformats.org/officeDocument/2006/relationships/image" Target="../media/image154.png"/><Relationship Id="rId4" Type="http://schemas.openxmlformats.org/officeDocument/2006/relationships/image" Target="../media/image153.png"/><Relationship Id="rId9" Type="http://schemas.openxmlformats.org/officeDocument/2006/relationships/image" Target="../media/image151.wmf"/></Relationships>
</file>

<file path=ppt/slides/_rels/slide48.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hyperlink" Target="http://itic.ioc-unesco.org/index.php?option=com_content&amp;view=category&amp;id=1160&amp;Itemid=1077" TargetMode="External"/><Relationship Id="rId1" Type="http://schemas.openxmlformats.org/officeDocument/2006/relationships/slideLayout" Target="../slideLayouts/slideLayout6.xml"/><Relationship Id="rId4" Type="http://schemas.openxmlformats.org/officeDocument/2006/relationships/image" Target="../media/image158.png"/></Relationships>
</file>

<file path=ppt/slides/_rels/slide49.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14.xml"/><Relationship Id="rId5" Type="http://schemas.openxmlformats.org/officeDocument/2006/relationships/image" Target="../media/image162.jpeg"/><Relationship Id="rId4" Type="http://schemas.openxmlformats.org/officeDocument/2006/relationships/image" Target="../media/image161.jpeg"/></Relationships>
</file>

<file path=ppt/slides/_rels/slide5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13.xml"/><Relationship Id="rId5" Type="http://schemas.openxmlformats.org/officeDocument/2006/relationships/image" Target="../media/image166.gif"/><Relationship Id="rId4" Type="http://schemas.openxmlformats.org/officeDocument/2006/relationships/image" Target="../media/image165.jpeg"/></Relationships>
</file>

<file path=ppt/slides/_rels/slide51.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3.png"/><Relationship Id="rId1" Type="http://schemas.openxmlformats.org/officeDocument/2006/relationships/slideLayout" Target="../slideLayouts/slideLayout26.xml"/><Relationship Id="rId5" Type="http://schemas.openxmlformats.org/officeDocument/2006/relationships/image" Target="../media/image169.png"/><Relationship Id="rId4" Type="http://schemas.openxmlformats.org/officeDocument/2006/relationships/image" Target="../media/image168.png"/></Relationships>
</file>

<file path=ppt/slides/_rels/slide52.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13.xml"/><Relationship Id="rId5" Type="http://schemas.openxmlformats.org/officeDocument/2006/relationships/image" Target="../media/image178.jpg"/><Relationship Id="rId4" Type="http://schemas.openxmlformats.org/officeDocument/2006/relationships/image" Target="../media/image177.jpg"/></Relationships>
</file>

<file path=ppt/slides/_rels/slide5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jpeg"/><Relationship Id="rId1" Type="http://schemas.openxmlformats.org/officeDocument/2006/relationships/slideLayout" Target="../slideLayouts/slideLayout6.xml"/><Relationship Id="rId4" Type="http://schemas.openxmlformats.org/officeDocument/2006/relationships/image" Target="../media/image184.jpeg"/></Relationships>
</file>

<file path=ppt/slides/_rels/slide6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jpg"/><Relationship Id="rId1" Type="http://schemas.openxmlformats.org/officeDocument/2006/relationships/slideLayout" Target="../slideLayouts/slideLayout6.xml"/><Relationship Id="rId5" Type="http://schemas.openxmlformats.org/officeDocument/2006/relationships/image" Target="../media/image188.png"/><Relationship Id="rId4" Type="http://schemas.openxmlformats.org/officeDocument/2006/relationships/image" Target="../media/image187.jpg"/></Relationships>
</file>

<file path=ppt/slides/_rels/slide6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192.gif"/><Relationship Id="rId2" Type="http://schemas.openxmlformats.org/officeDocument/2006/relationships/image" Target="../media/image191.gif"/><Relationship Id="rId1" Type="http://schemas.openxmlformats.org/officeDocument/2006/relationships/slideLayout" Target="../slideLayouts/slideLayout13.xml"/><Relationship Id="rId5" Type="http://schemas.openxmlformats.org/officeDocument/2006/relationships/image" Target="../media/image194.emf"/><Relationship Id="rId4" Type="http://schemas.openxmlformats.org/officeDocument/2006/relationships/image" Target="../media/image193.jpeg"/></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96.png"/><Relationship Id="rId4" Type="http://schemas.openxmlformats.org/officeDocument/2006/relationships/image" Target="../media/image195.png"/></Relationships>
</file>

<file path=ppt/slides/_rels/slide64.xml.rels><?xml version="1.0" encoding="UTF-8" standalone="yes"?>
<Relationships xmlns="http://schemas.openxmlformats.org/package/2006/relationships"><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image" Target="../media/image197.png"/><Relationship Id="rId1" Type="http://schemas.openxmlformats.org/officeDocument/2006/relationships/slideLayout" Target="../slideLayouts/slideLayout6.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65.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slideLayout" Target="../slideLayouts/slideLayout23.xml"/><Relationship Id="rId1" Type="http://schemas.openxmlformats.org/officeDocument/2006/relationships/vmlDrawing" Target="../drawings/vmlDrawing4.vml"/><Relationship Id="rId6" Type="http://schemas.openxmlformats.org/officeDocument/2006/relationships/image" Target="../media/image195.png"/><Relationship Id="rId5" Type="http://schemas.openxmlformats.org/officeDocument/2006/relationships/oleObject" Target="../embeddings/oleObject5.bin"/><Relationship Id="rId4" Type="http://schemas.openxmlformats.org/officeDocument/2006/relationships/image" Target="../media/image206.png"/></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208.gif"/><Relationship Id="rId4" Type="http://schemas.openxmlformats.org/officeDocument/2006/relationships/image" Target="../media/image207.wmf"/></Relationships>
</file>

<file path=ppt/slides/_rels/slide68.xml.rels><?xml version="1.0" encoding="UTF-8" standalone="yes"?>
<Relationships xmlns="http://schemas.openxmlformats.org/package/2006/relationships"><Relationship Id="rId8" Type="http://schemas.openxmlformats.org/officeDocument/2006/relationships/image" Target="../media/image210.wmf"/><Relationship Id="rId13" Type="http://schemas.openxmlformats.org/officeDocument/2006/relationships/oleObject" Target="../embeddings/oleObject11.bin"/><Relationship Id="rId3" Type="http://schemas.openxmlformats.org/officeDocument/2006/relationships/image" Target="../media/image214.png"/><Relationship Id="rId7" Type="http://schemas.openxmlformats.org/officeDocument/2006/relationships/oleObject" Target="../embeddings/oleObject8.bin"/><Relationship Id="rId12" Type="http://schemas.openxmlformats.org/officeDocument/2006/relationships/image" Target="../media/image212.wmf"/><Relationship Id="rId2" Type="http://schemas.openxmlformats.org/officeDocument/2006/relationships/slideLayout" Target="../slideLayouts/slideLayout9.xml"/><Relationship Id="rId1" Type="http://schemas.openxmlformats.org/officeDocument/2006/relationships/vmlDrawing" Target="../drawings/vmlDrawing6.vml"/><Relationship Id="rId6" Type="http://schemas.openxmlformats.org/officeDocument/2006/relationships/image" Target="../media/image209.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image" Target="../media/image216.jpeg"/><Relationship Id="rId10" Type="http://schemas.openxmlformats.org/officeDocument/2006/relationships/image" Target="../media/image211.wmf"/><Relationship Id="rId4" Type="http://schemas.openxmlformats.org/officeDocument/2006/relationships/image" Target="../media/image215.gif"/><Relationship Id="rId9" Type="http://schemas.openxmlformats.org/officeDocument/2006/relationships/oleObject" Target="../embeddings/oleObject9.bin"/><Relationship Id="rId14" Type="http://schemas.openxmlformats.org/officeDocument/2006/relationships/image" Target="../media/image213.wmf"/></Relationships>
</file>

<file path=ppt/slides/_rels/slide69.xml.rels><?xml version="1.0" encoding="UTF-8" standalone="yes"?>
<Relationships xmlns="http://schemas.openxmlformats.org/package/2006/relationships"><Relationship Id="rId8" Type="http://schemas.openxmlformats.org/officeDocument/2006/relationships/image" Target="../media/image219.wmf"/><Relationship Id="rId13"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image" Target="../media/image221.wmf"/><Relationship Id="rId17" Type="http://schemas.openxmlformats.org/officeDocument/2006/relationships/image" Target="../media/image225.png"/><Relationship Id="rId2" Type="http://schemas.openxmlformats.org/officeDocument/2006/relationships/slideLayout" Target="../slideLayouts/slideLayout14.xml"/><Relationship Id="rId16" Type="http://schemas.openxmlformats.org/officeDocument/2006/relationships/image" Target="../media/image224.png"/><Relationship Id="rId1" Type="http://schemas.openxmlformats.org/officeDocument/2006/relationships/vmlDrawing" Target="../drawings/vmlDrawing7.vml"/><Relationship Id="rId6" Type="http://schemas.openxmlformats.org/officeDocument/2006/relationships/image" Target="../media/image218.wmf"/><Relationship Id="rId11" Type="http://schemas.openxmlformats.org/officeDocument/2006/relationships/oleObject" Target="../embeddings/oleObject16.bin"/><Relationship Id="rId5" Type="http://schemas.openxmlformats.org/officeDocument/2006/relationships/oleObject" Target="../embeddings/oleObject13.bin"/><Relationship Id="rId15" Type="http://schemas.openxmlformats.org/officeDocument/2006/relationships/image" Target="../media/image223.png"/><Relationship Id="rId10" Type="http://schemas.openxmlformats.org/officeDocument/2006/relationships/image" Target="../media/image220.wmf"/><Relationship Id="rId4" Type="http://schemas.openxmlformats.org/officeDocument/2006/relationships/image" Target="../media/image217.wmf"/><Relationship Id="rId9" Type="http://schemas.openxmlformats.org/officeDocument/2006/relationships/oleObject" Target="../embeddings/oleObject15.bin"/><Relationship Id="rId14" Type="http://schemas.openxmlformats.org/officeDocument/2006/relationships/image" Target="../media/image222.wmf"/></Relationships>
</file>

<file path=ppt/slides/_rels/slide70.xml.rels><?xml version="1.0" encoding="UTF-8" standalone="yes"?>
<Relationships xmlns="http://schemas.openxmlformats.org/package/2006/relationships"><Relationship Id="rId2" Type="http://schemas.openxmlformats.org/officeDocument/2006/relationships/image" Target="../media/image56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226.wmf"/><Relationship Id="rId13" Type="http://schemas.openxmlformats.org/officeDocument/2006/relationships/oleObject" Target="../embeddings/oleObject23.bin"/><Relationship Id="rId18" Type="http://schemas.openxmlformats.org/officeDocument/2006/relationships/oleObject" Target="../embeddings/oleObject26.bin"/><Relationship Id="rId3" Type="http://schemas.openxmlformats.org/officeDocument/2006/relationships/oleObject" Target="../embeddings/oleObject18.bin"/><Relationship Id="rId21" Type="http://schemas.openxmlformats.org/officeDocument/2006/relationships/image" Target="../media/image232.wmf"/><Relationship Id="rId7" Type="http://schemas.openxmlformats.org/officeDocument/2006/relationships/oleObject" Target="../embeddings/oleObject20.bin"/><Relationship Id="rId12" Type="http://schemas.openxmlformats.org/officeDocument/2006/relationships/image" Target="../media/image228.wmf"/><Relationship Id="rId17" Type="http://schemas.openxmlformats.org/officeDocument/2006/relationships/oleObject" Target="../embeddings/oleObject25.bin"/><Relationship Id="rId25" Type="http://schemas.openxmlformats.org/officeDocument/2006/relationships/image" Target="../media/image234.wmf"/><Relationship Id="rId2" Type="http://schemas.openxmlformats.org/officeDocument/2006/relationships/slideLayout" Target="../slideLayouts/slideLayout16.xml"/><Relationship Id="rId16" Type="http://schemas.openxmlformats.org/officeDocument/2006/relationships/image" Target="../media/image230.wmf"/><Relationship Id="rId20" Type="http://schemas.openxmlformats.org/officeDocument/2006/relationships/oleObject" Target="../embeddings/oleObject27.bin"/><Relationship Id="rId1" Type="http://schemas.openxmlformats.org/officeDocument/2006/relationships/vmlDrawing" Target="../drawings/vmlDrawing8.vml"/><Relationship Id="rId6" Type="http://schemas.openxmlformats.org/officeDocument/2006/relationships/image" Target="../media/image225.wmf"/><Relationship Id="rId11" Type="http://schemas.openxmlformats.org/officeDocument/2006/relationships/oleObject" Target="../embeddings/oleObject22.bin"/><Relationship Id="rId24" Type="http://schemas.openxmlformats.org/officeDocument/2006/relationships/oleObject" Target="../embeddings/oleObject29.bin"/><Relationship Id="rId5" Type="http://schemas.openxmlformats.org/officeDocument/2006/relationships/oleObject" Target="../embeddings/oleObject19.bin"/><Relationship Id="rId15" Type="http://schemas.openxmlformats.org/officeDocument/2006/relationships/oleObject" Target="../embeddings/oleObject24.bin"/><Relationship Id="rId23" Type="http://schemas.openxmlformats.org/officeDocument/2006/relationships/image" Target="../media/image233.wmf"/><Relationship Id="rId10" Type="http://schemas.openxmlformats.org/officeDocument/2006/relationships/image" Target="../media/image227.wmf"/><Relationship Id="rId19" Type="http://schemas.openxmlformats.org/officeDocument/2006/relationships/image" Target="../media/image231.wmf"/><Relationship Id="rId4" Type="http://schemas.openxmlformats.org/officeDocument/2006/relationships/image" Target="../media/image224.wmf"/><Relationship Id="rId9" Type="http://schemas.openxmlformats.org/officeDocument/2006/relationships/oleObject" Target="../embeddings/oleObject21.bin"/><Relationship Id="rId14" Type="http://schemas.openxmlformats.org/officeDocument/2006/relationships/image" Target="../media/image229.wmf"/><Relationship Id="rId22" Type="http://schemas.openxmlformats.org/officeDocument/2006/relationships/oleObject" Target="../embeddings/oleObject28.bin"/></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image" Target="../media/image237.png"/><Relationship Id="rId2" Type="http://schemas.openxmlformats.org/officeDocument/2006/relationships/slideLayout" Target="../slideLayouts/slideLayout15.xml"/><Relationship Id="rId1" Type="http://schemas.openxmlformats.org/officeDocument/2006/relationships/vmlDrawing" Target="../drawings/vmlDrawing9.vml"/><Relationship Id="rId6" Type="http://schemas.openxmlformats.org/officeDocument/2006/relationships/image" Target="../media/image236.wmf"/><Relationship Id="rId5" Type="http://schemas.openxmlformats.org/officeDocument/2006/relationships/oleObject" Target="../embeddings/oleObject31.bin"/><Relationship Id="rId4" Type="http://schemas.openxmlformats.org/officeDocument/2006/relationships/image" Target="../media/image235.wmf"/></Relationships>
</file>

<file path=ppt/slides/_rels/slide73.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239.png"/><Relationship Id="rId4" Type="http://schemas.openxmlformats.org/officeDocument/2006/relationships/notesSlide" Target="../notesSlides/notesSlide4.xml"/></Relationships>
</file>

<file path=ppt/slides/_rels/slide75.xml.rels><?xml version="1.0" encoding="UTF-8" standalone="yes"?>
<Relationships xmlns="http://schemas.openxmlformats.org/package/2006/relationships"><Relationship Id="rId3" Type="http://schemas.openxmlformats.org/officeDocument/2006/relationships/image" Target="../media/image240.gi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image" Target="../media/image242.wmf"/><Relationship Id="rId5" Type="http://schemas.openxmlformats.org/officeDocument/2006/relationships/oleObject" Target="../embeddings/oleObject33.bin"/><Relationship Id="rId4" Type="http://schemas.openxmlformats.org/officeDocument/2006/relationships/image" Target="../media/image241.wmf"/></Relationships>
</file>

<file path=ppt/slides/_rels/slide77.xml.rels><?xml version="1.0" encoding="UTF-8" standalone="yes"?>
<Relationships xmlns="http://schemas.openxmlformats.org/package/2006/relationships"><Relationship Id="rId8" Type="http://schemas.openxmlformats.org/officeDocument/2006/relationships/image" Target="../media/image576.png"/><Relationship Id="rId3" Type="http://schemas.openxmlformats.org/officeDocument/2006/relationships/image" Target="../media/image571.png"/><Relationship Id="rId7" Type="http://schemas.openxmlformats.org/officeDocument/2006/relationships/image" Target="../media/image575.png"/><Relationship Id="rId2" Type="http://schemas.openxmlformats.org/officeDocument/2006/relationships/image" Target="../media/image243.png"/><Relationship Id="rId1" Type="http://schemas.openxmlformats.org/officeDocument/2006/relationships/slideLayout" Target="../slideLayouts/slideLayout6.xml"/><Relationship Id="rId9" Type="http://schemas.openxmlformats.org/officeDocument/2006/relationships/image" Target="../media/image577.png"/></Relationships>
</file>

<file path=ppt/slides/_rels/slide78.xml.rels><?xml version="1.0" encoding="UTF-8" standalone="yes"?>
<Relationships xmlns="http://schemas.openxmlformats.org/package/2006/relationships"><Relationship Id="rId3" Type="http://schemas.openxmlformats.org/officeDocument/2006/relationships/image" Target="../media/image244.gi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45.png"/></Relationships>
</file>

<file path=ppt/slides/_rels/slide79.xml.rels><?xml version="1.0" encoding="UTF-8" standalone="yes"?>
<Relationships xmlns="http://schemas.openxmlformats.org/package/2006/relationships"><Relationship Id="rId8" Type="http://schemas.openxmlformats.org/officeDocument/2006/relationships/image" Target="../media/image252.jpeg"/><Relationship Id="rId3" Type="http://schemas.openxmlformats.org/officeDocument/2006/relationships/image" Target="../media/image247.png"/><Relationship Id="rId7" Type="http://schemas.openxmlformats.org/officeDocument/2006/relationships/image" Target="../media/image251.png"/><Relationship Id="rId2" Type="http://schemas.openxmlformats.org/officeDocument/2006/relationships/image" Target="../media/image246.png"/><Relationship Id="rId1" Type="http://schemas.openxmlformats.org/officeDocument/2006/relationships/slideLayout" Target="../slideLayouts/slideLayout8.xml"/><Relationship Id="rId6" Type="http://schemas.openxmlformats.org/officeDocument/2006/relationships/image" Target="../media/image250.jpg"/><Relationship Id="rId5" Type="http://schemas.openxmlformats.org/officeDocument/2006/relationships/image" Target="../media/image249.jpeg"/><Relationship Id="rId4" Type="http://schemas.openxmlformats.org/officeDocument/2006/relationships/image" Target="../media/image248.png"/><Relationship Id="rId9" Type="http://schemas.openxmlformats.org/officeDocument/2006/relationships/hyperlink" Target="http://folk.uio.no/karstent/waves/index_es.html" TargetMode="External"/></Relationships>
</file>

<file path=ppt/slides/_rels/slide80.xml.rels><?xml version="1.0" encoding="UTF-8" standalone="yes"?>
<Relationships xmlns="http://schemas.openxmlformats.org/package/2006/relationships"><Relationship Id="rId8" Type="http://schemas.openxmlformats.org/officeDocument/2006/relationships/image" Target="../media/image254.wmf"/><Relationship Id="rId13" Type="http://schemas.openxmlformats.org/officeDocument/2006/relationships/oleObject" Target="../embeddings/oleObject38.bin"/><Relationship Id="rId3" Type="http://schemas.openxmlformats.org/officeDocument/2006/relationships/image" Target="../media/image258.png"/><Relationship Id="rId7" Type="http://schemas.openxmlformats.org/officeDocument/2006/relationships/oleObject" Target="../embeddings/oleObject35.bin"/><Relationship Id="rId12" Type="http://schemas.openxmlformats.org/officeDocument/2006/relationships/image" Target="../media/image256.wmf"/><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253.w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255.wmf"/><Relationship Id="rId4" Type="http://schemas.openxmlformats.org/officeDocument/2006/relationships/image" Target="../media/image259.jpeg"/><Relationship Id="rId9" Type="http://schemas.openxmlformats.org/officeDocument/2006/relationships/oleObject" Target="../embeddings/oleObject36.bin"/><Relationship Id="rId14" Type="http://schemas.openxmlformats.org/officeDocument/2006/relationships/image" Target="../media/image257.wmf"/></Relationships>
</file>

<file path=ppt/slides/_rels/slide81.xml.rels><?xml version="1.0" encoding="UTF-8" standalone="yes"?>
<Relationships xmlns="http://schemas.openxmlformats.org/package/2006/relationships"><Relationship Id="rId7" Type="http://schemas.openxmlformats.org/officeDocument/2006/relationships/image" Target="../media/image260.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89.png"/></Relationships>
</file>

<file path=ppt/slides/_rels/slide82.xml.rels><?xml version="1.0" encoding="UTF-8" standalone="yes"?>
<Relationships xmlns="http://schemas.openxmlformats.org/package/2006/relationships"><Relationship Id="rId3" Type="http://schemas.openxmlformats.org/officeDocument/2006/relationships/image" Target="../media/image584.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586.png"/><Relationship Id="rId4" Type="http://schemas.openxmlformats.org/officeDocument/2006/relationships/image" Target="../media/image261.png"/></Relationships>
</file>

<file path=ppt/slides/_rels/slide83.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63.png"/></Relationships>
</file>

<file path=ppt/slides/_rels/slide84.xml.rels><?xml version="1.0" encoding="UTF-8" standalone="yes"?>
<Relationships xmlns="http://schemas.openxmlformats.org/package/2006/relationships"><Relationship Id="rId8" Type="http://schemas.openxmlformats.org/officeDocument/2006/relationships/image" Target="../media/image266.wmf"/><Relationship Id="rId13" Type="http://schemas.openxmlformats.org/officeDocument/2006/relationships/image" Target="../media/image269.png"/><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image" Target="../media/image268.wmf"/><Relationship Id="rId2" Type="http://schemas.openxmlformats.org/officeDocument/2006/relationships/slideLayout" Target="../slideLayouts/slideLayout17.xml"/><Relationship Id="rId1" Type="http://schemas.openxmlformats.org/officeDocument/2006/relationships/vmlDrawing" Target="../drawings/vmlDrawing12.vml"/><Relationship Id="rId6" Type="http://schemas.openxmlformats.org/officeDocument/2006/relationships/image" Target="../media/image265.wmf"/><Relationship Id="rId11" Type="http://schemas.openxmlformats.org/officeDocument/2006/relationships/oleObject" Target="../embeddings/oleObject43.bin"/><Relationship Id="rId5" Type="http://schemas.openxmlformats.org/officeDocument/2006/relationships/oleObject" Target="../embeddings/oleObject40.bin"/><Relationship Id="rId10" Type="http://schemas.openxmlformats.org/officeDocument/2006/relationships/image" Target="../media/image267.wmf"/><Relationship Id="rId4" Type="http://schemas.openxmlformats.org/officeDocument/2006/relationships/image" Target="../media/image264.wmf"/><Relationship Id="rId9" Type="http://schemas.openxmlformats.org/officeDocument/2006/relationships/oleObject" Target="../embeddings/oleObject42.bin"/></Relationships>
</file>

<file path=ppt/slides/_rels/slide85.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gif"/><Relationship Id="rId1" Type="http://schemas.openxmlformats.org/officeDocument/2006/relationships/slideLayout" Target="../slideLayouts/slideLayout6.xml"/><Relationship Id="rId6" Type="http://schemas.openxmlformats.org/officeDocument/2006/relationships/image" Target="../media/image273.gif"/><Relationship Id="rId5" Type="http://schemas.openxmlformats.org/officeDocument/2006/relationships/image" Target="../media/image272.png"/><Relationship Id="rId4" Type="http://schemas.openxmlformats.org/officeDocument/2006/relationships/image" Target="../media/image263.png"/></Relationships>
</file>

<file path=ppt/slides/_rels/slide86.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gif"/><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oleObject" Target="../embeddings/oleObject44.bin"/><Relationship Id="rId7" Type="http://schemas.openxmlformats.org/officeDocument/2006/relationships/image" Target="../media/image277.jpg"/><Relationship Id="rId2" Type="http://schemas.openxmlformats.org/officeDocument/2006/relationships/slideLayout" Target="../slideLayouts/slideLayout14.xml"/><Relationship Id="rId1" Type="http://schemas.openxmlformats.org/officeDocument/2006/relationships/vmlDrawing" Target="../drawings/vmlDrawing13.vml"/><Relationship Id="rId6" Type="http://schemas.openxmlformats.org/officeDocument/2006/relationships/image" Target="../media/image276.wmf"/><Relationship Id="rId5" Type="http://schemas.openxmlformats.org/officeDocument/2006/relationships/oleObject" Target="../embeddings/oleObject45.bin"/><Relationship Id="rId4" Type="http://schemas.openxmlformats.org/officeDocument/2006/relationships/image" Target="../media/image224.wmf"/></Relationships>
</file>

<file path=ppt/slides/_rels/slide8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jpe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8" Type="http://schemas.openxmlformats.org/officeDocument/2006/relationships/hyperlink" Target="http://www.meted.ucar.edu/marine/mod2_wlc_gen_es/dynamic_fetch.htm" TargetMode="External"/><Relationship Id="rId13" Type="http://schemas.openxmlformats.org/officeDocument/2006/relationships/image" Target="../media/image285.jpg"/><Relationship Id="rId3" Type="http://schemas.microsoft.com/office/2007/relationships/media" Target="../media/media3.mp4"/><Relationship Id="rId7" Type="http://schemas.openxmlformats.org/officeDocument/2006/relationships/image" Target="../media/image282.png"/><Relationship Id="rId12" Type="http://schemas.openxmlformats.org/officeDocument/2006/relationships/hyperlink" Target="https://www.meted.ucar.edu/marine/mod2_wlc_gen_es/dyn_fetch_calc/dyn_fetch_calc.htm" TargetMode="Externa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81.png"/><Relationship Id="rId11" Type="http://schemas.openxmlformats.org/officeDocument/2006/relationships/image" Target="../media/image284.jpeg"/><Relationship Id="rId5" Type="http://schemas.openxmlformats.org/officeDocument/2006/relationships/slideLayout" Target="../slideLayouts/slideLayout13.xml"/><Relationship Id="rId10" Type="http://schemas.openxmlformats.org/officeDocument/2006/relationships/hyperlink" Target="https://www.meted.ucar.edu/marine/mod2_wlc_gen_es/media/video/dynamic_fetch_intro.mp4" TargetMode="External"/><Relationship Id="rId4" Type="http://schemas.openxmlformats.org/officeDocument/2006/relationships/video" Target="../media/media3.mp4"/><Relationship Id="rId9" Type="http://schemas.openxmlformats.org/officeDocument/2006/relationships/image" Target="../media/image283.jpeg"/><Relationship Id="rId14" Type="http://schemas.openxmlformats.org/officeDocument/2006/relationships/image" Target="../media/image286.jpeg"/></Relationships>
</file>

<file path=ppt/slides/_rels/slide90.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90.jpeg"/><Relationship Id="rId5" Type="http://schemas.openxmlformats.org/officeDocument/2006/relationships/hyperlink" Target="http://www.meted.ucar.edu/marine/mod2_wlc_gen_es/duration_prefrontal_limit.htm" TargetMode="External"/><Relationship Id="rId4" Type="http://schemas.openxmlformats.org/officeDocument/2006/relationships/image" Target="../media/image289.png"/></Relationships>
</file>

<file path=ppt/slides/_rels/slide92.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hyperlink" Target="http://www.meted.ucar.edu/marine/mod2_wlc_gen_es/mesoscale_events.htm" TargetMode="External"/><Relationship Id="rId1" Type="http://schemas.openxmlformats.org/officeDocument/2006/relationships/slideLayout" Target="../slideLayouts/slideLayout13.xml"/><Relationship Id="rId4" Type="http://schemas.openxmlformats.org/officeDocument/2006/relationships/image" Target="../media/image290.jpeg"/></Relationships>
</file>

<file path=ppt/slides/_rels/slide93.xml.rels><?xml version="1.0" encoding="UTF-8" standalone="yes"?>
<Relationships xmlns="http://schemas.openxmlformats.org/package/2006/relationships"><Relationship Id="rId8" Type="http://schemas.openxmlformats.org/officeDocument/2006/relationships/hyperlink" Target="https://www.meted.ucar.edu/marine/mod2_wlc_gen_es/media/video/fetch_wave_growth.mp4" TargetMode="External"/><Relationship Id="rId3" Type="http://schemas.microsoft.com/office/2007/relationships/media" Target="../media/media6.mp4"/><Relationship Id="rId7" Type="http://schemas.openxmlformats.org/officeDocument/2006/relationships/image" Target="../media/image29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92.png"/><Relationship Id="rId5" Type="http://schemas.openxmlformats.org/officeDocument/2006/relationships/slideLayout" Target="../slideLayouts/slideLayout13.xml"/><Relationship Id="rId10" Type="http://schemas.openxmlformats.org/officeDocument/2006/relationships/hyperlink" Target="https://www.meted.ucar.edu/marine/mod2_wlc_gen_es/media/video/fetch_energy_2.mp4" TargetMode="External"/><Relationship Id="rId4" Type="http://schemas.openxmlformats.org/officeDocument/2006/relationships/video" Target="../media/media6.mp4"/><Relationship Id="rId9" Type="http://schemas.openxmlformats.org/officeDocument/2006/relationships/image" Target="../media/image290.jpeg"/></Relationships>
</file>

<file path=ppt/slides/_rels/slide94.xml.rels><?xml version="1.0" encoding="UTF-8" standalone="yes"?>
<Relationships xmlns="http://schemas.openxmlformats.org/package/2006/relationships"><Relationship Id="rId2" Type="http://schemas.openxmlformats.org/officeDocument/2006/relationships/image" Target="../media/image294.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97.jpeg"/><Relationship Id="rId5" Type="http://schemas.openxmlformats.org/officeDocument/2006/relationships/hyperlink" Target="https://www.meted.ucar.edu/marine/mod3_wlc_propdis_es/media/video/dispersion_length.mp4" TargetMode="External"/><Relationship Id="rId4" Type="http://schemas.openxmlformats.org/officeDocument/2006/relationships/image" Target="../media/image296.png"/></Relationships>
</file>

<file path=ppt/slides/_rels/slide97.xml.rels><?xml version="1.0" encoding="UTF-8" standalone="yes"?>
<Relationships xmlns="http://schemas.openxmlformats.org/package/2006/relationships"><Relationship Id="rId2" Type="http://schemas.openxmlformats.org/officeDocument/2006/relationships/image" Target="../media/image298.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300.jpeg"/><Relationship Id="rId5" Type="http://schemas.openxmlformats.org/officeDocument/2006/relationships/hyperlink" Target="https://www.meted.ucar.edu/marine/mod3_wlc_propdis_es/media/video/wave_energy_xfer.mp4" TargetMode="External"/><Relationship Id="rId4" Type="http://schemas.openxmlformats.org/officeDocument/2006/relationships/image" Target="../media/image299.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300.jpeg"/><Relationship Id="rId5" Type="http://schemas.openxmlformats.org/officeDocument/2006/relationships/hyperlink" Target="https://www.meted.ucar.edu/marine/mod3_wlc_propdis_es/media/video/angspread_var_wnd.mp4" TargetMode="External"/><Relationship Id="rId4" Type="http://schemas.openxmlformats.org/officeDocument/2006/relationships/image" Target="../media/image293.png"/></Relationships>
</file>

<file path=ppt/slides/_rels/slide10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302.png"/><Relationship Id="rId4" Type="http://schemas.openxmlformats.org/officeDocument/2006/relationships/image" Target="../media/image301.wmf"/></Relationships>
</file>

<file path=ppt/slides/_rels/slide101.xml.rels><?xml version="1.0" encoding="UTF-8" standalone="yes"?>
<Relationships xmlns="http://schemas.openxmlformats.org/package/2006/relationships"><Relationship Id="rId3" Type="http://schemas.openxmlformats.org/officeDocument/2006/relationships/hyperlink" Target="https://www.meted.ucar.edu/marine/mod3_wlc_propdis_es/print.php" TargetMode="External"/><Relationship Id="rId2" Type="http://schemas.openxmlformats.org/officeDocument/2006/relationships/image" Target="../media/image303.jpeg"/><Relationship Id="rId1" Type="http://schemas.openxmlformats.org/officeDocument/2006/relationships/slideLayout" Target="../slideLayouts/slideLayout13.xml"/><Relationship Id="rId5" Type="http://schemas.openxmlformats.org/officeDocument/2006/relationships/image" Target="../media/image305.png"/><Relationship Id="rId4" Type="http://schemas.openxmlformats.org/officeDocument/2006/relationships/image" Target="../media/image304.jpeg"/></Relationships>
</file>

<file path=ppt/slides/_rels/slide102.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image" Target="../media/image306.png"/><Relationship Id="rId1" Type="http://schemas.openxmlformats.org/officeDocument/2006/relationships/slideLayout" Target="../slideLayouts/slideLayout13.xml"/><Relationship Id="rId4" Type="http://schemas.openxmlformats.org/officeDocument/2006/relationships/image" Target="../media/image308.png"/></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13.xml"/><Relationship Id="rId1" Type="http://schemas.openxmlformats.org/officeDocument/2006/relationships/vmlDrawing" Target="../drawings/vmlDrawing15.vml"/><Relationship Id="rId4" Type="http://schemas.openxmlformats.org/officeDocument/2006/relationships/image" Target="../media/image309.png"/></Relationships>
</file>

<file path=ppt/slides/_rels/slide104.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jpeg"/><Relationship Id="rId1" Type="http://schemas.openxmlformats.org/officeDocument/2006/relationships/slideLayout" Target="../slideLayouts/slideLayout13.xml"/><Relationship Id="rId4" Type="http://schemas.openxmlformats.org/officeDocument/2006/relationships/image" Target="../media/image312.jpg"/></Relationships>
</file>

<file path=ppt/slides/_rels/slide105.xml.rels><?xml version="1.0" encoding="UTF-8" standalone="yes"?>
<Relationships xmlns="http://schemas.openxmlformats.org/package/2006/relationships"><Relationship Id="rId2" Type="http://schemas.openxmlformats.org/officeDocument/2006/relationships/image" Target="../media/image31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8" Type="http://schemas.openxmlformats.org/officeDocument/2006/relationships/image" Target="../media/image316.wmf"/><Relationship Id="rId3" Type="http://schemas.openxmlformats.org/officeDocument/2006/relationships/oleObject" Target="../embeddings/oleObject48.bin"/><Relationship Id="rId7" Type="http://schemas.openxmlformats.org/officeDocument/2006/relationships/oleObject" Target="../embeddings/oleObject50.bin"/><Relationship Id="rId2" Type="http://schemas.openxmlformats.org/officeDocument/2006/relationships/slideLayout" Target="../slideLayouts/slideLayout17.xml"/><Relationship Id="rId1" Type="http://schemas.openxmlformats.org/officeDocument/2006/relationships/vmlDrawing" Target="../drawings/vmlDrawing16.vml"/><Relationship Id="rId6" Type="http://schemas.openxmlformats.org/officeDocument/2006/relationships/image" Target="../media/image315.wmf"/><Relationship Id="rId5" Type="http://schemas.openxmlformats.org/officeDocument/2006/relationships/oleObject" Target="../embeddings/oleObject49.bin"/><Relationship Id="rId10" Type="http://schemas.openxmlformats.org/officeDocument/2006/relationships/image" Target="../media/image317.wmf"/><Relationship Id="rId4" Type="http://schemas.openxmlformats.org/officeDocument/2006/relationships/image" Target="../media/image314.wmf"/><Relationship Id="rId9" Type="http://schemas.openxmlformats.org/officeDocument/2006/relationships/oleObject" Target="../embeddings/oleObject51.bin"/></Relationships>
</file>

<file path=ppt/slides/_rels/slide107.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image" Target="../media/image318.png"/><Relationship Id="rId1" Type="http://schemas.openxmlformats.org/officeDocument/2006/relationships/slideLayout" Target="../slideLayouts/slideLayout21.xml"/><Relationship Id="rId4" Type="http://schemas.openxmlformats.org/officeDocument/2006/relationships/image" Target="../media/image320.jpeg"/></Relationships>
</file>

<file path=ppt/slides/_rels/slide108.xml.rels><?xml version="1.0" encoding="UTF-8" standalone="yes"?>
<Relationships xmlns="http://schemas.openxmlformats.org/package/2006/relationships"><Relationship Id="rId3" Type="http://schemas.openxmlformats.org/officeDocument/2006/relationships/image" Target="../media/image322.gif"/><Relationship Id="rId2" Type="http://schemas.openxmlformats.org/officeDocument/2006/relationships/image" Target="../media/image321.jpg"/><Relationship Id="rId1" Type="http://schemas.openxmlformats.org/officeDocument/2006/relationships/slideLayout" Target="../slideLayouts/slideLayout2.xml"/><Relationship Id="rId5" Type="http://schemas.openxmlformats.org/officeDocument/2006/relationships/image" Target="../media/image323.png"/><Relationship Id="rId4" Type="http://schemas.openxmlformats.org/officeDocument/2006/relationships/hyperlink" Target="http://folk.uio.no/karstent/waves/index_es.html"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6.xml"/><Relationship Id="rId6" Type="http://schemas.openxmlformats.org/officeDocument/2006/relationships/image" Target="../media/image328.png"/><Relationship Id="rId5" Type="http://schemas.openxmlformats.org/officeDocument/2006/relationships/image" Target="../media/image327.png"/><Relationship Id="rId4" Type="http://schemas.openxmlformats.org/officeDocument/2006/relationships/image" Target="../media/image32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56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30.jpg"/><Relationship Id="rId2" Type="http://schemas.openxmlformats.org/officeDocument/2006/relationships/image" Target="../media/image329.jp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52.bin"/><Relationship Id="rId7" Type="http://schemas.openxmlformats.org/officeDocument/2006/relationships/image" Target="../media/image334.jpeg"/><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333.jpeg"/><Relationship Id="rId5" Type="http://schemas.openxmlformats.org/officeDocument/2006/relationships/image" Target="../media/image332.jpeg"/><Relationship Id="rId4" Type="http://schemas.openxmlformats.org/officeDocument/2006/relationships/image" Target="../media/image331.png"/></Relationships>
</file>

<file path=ppt/slides/_rels/slide114.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jpeg"/><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slideLayout" Target="../slideLayouts/slideLayout13.xml"/><Relationship Id="rId1" Type="http://schemas.openxmlformats.org/officeDocument/2006/relationships/vmlDrawing" Target="../drawings/vmlDrawing18.vml"/><Relationship Id="rId6" Type="http://schemas.openxmlformats.org/officeDocument/2006/relationships/image" Target="../media/image337.wmf"/><Relationship Id="rId5" Type="http://schemas.openxmlformats.org/officeDocument/2006/relationships/oleObject" Target="../embeddings/oleObject53.bin"/><Relationship Id="rId4" Type="http://schemas.openxmlformats.org/officeDocument/2006/relationships/image" Target="../media/image339.jpeg"/></Relationships>
</file>

<file path=ppt/slides/_rels/slide116.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slideLayout" Target="../slideLayouts/slideLayout16.xml"/><Relationship Id="rId1" Type="http://schemas.openxmlformats.org/officeDocument/2006/relationships/vmlDrawing" Target="../drawings/vmlDrawing19.vml"/><Relationship Id="rId5" Type="http://schemas.openxmlformats.org/officeDocument/2006/relationships/image" Target="../media/image340.wmf"/><Relationship Id="rId4" Type="http://schemas.openxmlformats.org/officeDocument/2006/relationships/oleObject" Target="../embeddings/oleObject54.bin"/></Relationships>
</file>

<file path=ppt/slides/_rels/slide117.xml.rels><?xml version="1.0" encoding="UTF-8" standalone="yes"?>
<Relationships xmlns="http://schemas.openxmlformats.org/package/2006/relationships"><Relationship Id="rId2" Type="http://schemas.openxmlformats.org/officeDocument/2006/relationships/image" Target="../media/image342.gif"/><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43.png"/><Relationship Id="rId1" Type="http://schemas.openxmlformats.org/officeDocument/2006/relationships/slideLayout" Target="../slideLayouts/slideLayout6.xml"/><Relationship Id="rId4" Type="http://schemas.openxmlformats.org/officeDocument/2006/relationships/hyperlink" Target="http://www.fomento.es/MFOM/LANG_CASTELLANO/ORGANOS_COLEGIADOS/CIAIM/" TargetMode="Externa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346.png"/><Relationship Id="rId5" Type="http://schemas.openxmlformats.org/officeDocument/2006/relationships/image" Target="../media/image345.jpeg"/><Relationship Id="rId4" Type="http://schemas.openxmlformats.org/officeDocument/2006/relationships/image" Target="../media/image344.jpeg"/></Relationships>
</file>

<file path=ppt/slides/_rels/slide120.xml.rels><?xml version="1.0" encoding="UTF-8" standalone="yes"?>
<Relationships xmlns="http://schemas.openxmlformats.org/package/2006/relationships"><Relationship Id="rId3" Type="http://schemas.openxmlformats.org/officeDocument/2006/relationships/image" Target="../media/image348.jpeg"/><Relationship Id="rId2" Type="http://schemas.openxmlformats.org/officeDocument/2006/relationships/slideLayout" Target="../slideLayouts/slideLayout5.xml"/><Relationship Id="rId1" Type="http://schemas.openxmlformats.org/officeDocument/2006/relationships/vmlDrawing" Target="../drawings/vmlDrawing20.vml"/><Relationship Id="rId6" Type="http://schemas.openxmlformats.org/officeDocument/2006/relationships/image" Target="../media/image347.wmf"/><Relationship Id="rId5" Type="http://schemas.openxmlformats.org/officeDocument/2006/relationships/oleObject" Target="../embeddings/oleObject55.bin"/><Relationship Id="rId4" Type="http://schemas.openxmlformats.org/officeDocument/2006/relationships/image" Target="../media/image349.png"/></Relationships>
</file>

<file path=ppt/slides/_rels/slide121.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image" Target="../media/image350.jpeg"/><Relationship Id="rId1" Type="http://schemas.openxmlformats.org/officeDocument/2006/relationships/slideLayout" Target="../slideLayouts/slideLayout13.xml"/><Relationship Id="rId5" Type="http://schemas.openxmlformats.org/officeDocument/2006/relationships/image" Target="../media/image353.jpeg"/><Relationship Id="rId4" Type="http://schemas.openxmlformats.org/officeDocument/2006/relationships/image" Target="../media/image352.jpeg"/></Relationships>
</file>

<file path=ppt/slides/_rels/slide122.xml.rels><?xml version="1.0" encoding="UTF-8" standalone="yes"?>
<Relationships xmlns="http://schemas.openxmlformats.org/package/2006/relationships"><Relationship Id="rId3" Type="http://schemas.openxmlformats.org/officeDocument/2006/relationships/image" Target="../media/image345.jpeg"/><Relationship Id="rId2" Type="http://schemas.openxmlformats.org/officeDocument/2006/relationships/image" Target="../media/image354.jpe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55.png"/><Relationship Id="rId4" Type="http://schemas.openxmlformats.org/officeDocument/2006/relationships/image" Target="../media/image346.png"/></Relationships>
</file>

<file path=ppt/slides/_rels/slide124.xml.rels><?xml version="1.0" encoding="UTF-8" standalone="yes"?>
<Relationships xmlns="http://schemas.openxmlformats.org/package/2006/relationships"><Relationship Id="rId8" Type="http://schemas.openxmlformats.org/officeDocument/2006/relationships/image" Target="../media/image361.png"/><Relationship Id="rId13" Type="http://schemas.openxmlformats.org/officeDocument/2006/relationships/hyperlink" Target="http://oceano.aemet.es/~pn16/PLAYASWAN/" TargetMode="External"/><Relationship Id="rId3" Type="http://schemas.openxmlformats.org/officeDocument/2006/relationships/image" Target="../media/image356.png"/><Relationship Id="rId7" Type="http://schemas.openxmlformats.org/officeDocument/2006/relationships/image" Target="../media/image360.png"/><Relationship Id="rId12" Type="http://schemas.openxmlformats.org/officeDocument/2006/relationships/image" Target="../media/image36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59.png"/><Relationship Id="rId11" Type="http://schemas.openxmlformats.org/officeDocument/2006/relationships/image" Target="../media/image364.png"/><Relationship Id="rId5" Type="http://schemas.openxmlformats.org/officeDocument/2006/relationships/image" Target="../media/image358.png"/><Relationship Id="rId10" Type="http://schemas.openxmlformats.org/officeDocument/2006/relationships/image" Target="../media/image363.png"/><Relationship Id="rId4" Type="http://schemas.openxmlformats.org/officeDocument/2006/relationships/image" Target="../media/image357.png"/><Relationship Id="rId9" Type="http://schemas.openxmlformats.org/officeDocument/2006/relationships/image" Target="../media/image362.png"/></Relationships>
</file>

<file path=ppt/slides/_rels/slide125.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370.jpeg"/><Relationship Id="rId7" Type="http://schemas.openxmlformats.org/officeDocument/2006/relationships/image" Target="../media/image367.wmf"/><Relationship Id="rId2" Type="http://schemas.openxmlformats.org/officeDocument/2006/relationships/slideLayout" Target="../slideLayouts/slideLayout15.xml"/><Relationship Id="rId1" Type="http://schemas.openxmlformats.org/officeDocument/2006/relationships/vmlDrawing" Target="../drawings/vmlDrawing21.vml"/><Relationship Id="rId6" Type="http://schemas.openxmlformats.org/officeDocument/2006/relationships/oleObject" Target="../embeddings/oleObject57.bin"/><Relationship Id="rId11" Type="http://schemas.openxmlformats.org/officeDocument/2006/relationships/image" Target="../media/image369.wmf"/><Relationship Id="rId5" Type="http://schemas.openxmlformats.org/officeDocument/2006/relationships/image" Target="../media/image366.wmf"/><Relationship Id="rId10" Type="http://schemas.openxmlformats.org/officeDocument/2006/relationships/oleObject" Target="../embeddings/oleObject59.bin"/><Relationship Id="rId4" Type="http://schemas.openxmlformats.org/officeDocument/2006/relationships/oleObject" Target="../embeddings/oleObject56.bin"/><Relationship Id="rId9" Type="http://schemas.openxmlformats.org/officeDocument/2006/relationships/image" Target="../media/image368.wmf"/></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13.xml"/><Relationship Id="rId1" Type="http://schemas.openxmlformats.org/officeDocument/2006/relationships/vmlDrawing" Target="../drawings/vmlDrawing22.vml"/><Relationship Id="rId5" Type="http://schemas.openxmlformats.org/officeDocument/2006/relationships/image" Target="../media/image372.jpeg"/><Relationship Id="rId4" Type="http://schemas.openxmlformats.org/officeDocument/2006/relationships/image" Target="../media/image371.wmf"/></Relationships>
</file>

<file path=ppt/slides/_rels/slide127.xml.rels><?xml version="1.0" encoding="UTF-8" standalone="yes"?>
<Relationships xmlns="http://schemas.openxmlformats.org/package/2006/relationships"><Relationship Id="rId2" Type="http://schemas.openxmlformats.org/officeDocument/2006/relationships/image" Target="../media/image373.jpeg"/><Relationship Id="rId1" Type="http://schemas.openxmlformats.org/officeDocument/2006/relationships/slideLayout" Target="../slideLayouts/slideLayout16.xml"/></Relationships>
</file>

<file path=ppt/slides/_rels/slide128.xml.rels><?xml version="1.0" encoding="UTF-8" standalone="yes"?>
<Relationships xmlns="http://schemas.openxmlformats.org/package/2006/relationships"><Relationship Id="rId3" Type="http://schemas.openxmlformats.org/officeDocument/2006/relationships/image" Target="../media/image375.jpeg"/><Relationship Id="rId2" Type="http://schemas.openxmlformats.org/officeDocument/2006/relationships/image" Target="../media/image374.jpe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377.jpeg"/><Relationship Id="rId2" Type="http://schemas.openxmlformats.org/officeDocument/2006/relationships/image" Target="../media/image376.jpe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379.jpg"/><Relationship Id="rId2" Type="http://schemas.openxmlformats.org/officeDocument/2006/relationships/image" Target="../media/image378.jpeg"/><Relationship Id="rId1" Type="http://schemas.openxmlformats.org/officeDocument/2006/relationships/slideLayout" Target="../slideLayouts/slideLayout5.xml"/><Relationship Id="rId6" Type="http://schemas.openxmlformats.org/officeDocument/2006/relationships/image" Target="../media/image382.jpeg"/><Relationship Id="rId5" Type="http://schemas.openxmlformats.org/officeDocument/2006/relationships/image" Target="../media/image381.png"/><Relationship Id="rId4" Type="http://schemas.openxmlformats.org/officeDocument/2006/relationships/image" Target="../media/image380.jpeg"/></Relationships>
</file>

<file path=ppt/slides/_rels/slide131.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3" Type="http://schemas.openxmlformats.org/officeDocument/2006/relationships/image" Target="../media/image385.jpg"/><Relationship Id="rId2" Type="http://schemas.openxmlformats.org/officeDocument/2006/relationships/image" Target="../media/image384.jpg"/><Relationship Id="rId1" Type="http://schemas.openxmlformats.org/officeDocument/2006/relationships/slideLayout" Target="../slideLayouts/slideLayout13.xml"/><Relationship Id="rId5" Type="http://schemas.openxmlformats.org/officeDocument/2006/relationships/image" Target="../media/image387.jpg"/><Relationship Id="rId4" Type="http://schemas.openxmlformats.org/officeDocument/2006/relationships/image" Target="../media/image386.jpg"/></Relationships>
</file>

<file path=ppt/slides/_rels/slide133.xml.rels><?xml version="1.0" encoding="UTF-8" standalone="yes"?>
<Relationships xmlns="http://schemas.openxmlformats.org/package/2006/relationships"><Relationship Id="rId3" Type="http://schemas.openxmlformats.org/officeDocument/2006/relationships/image" Target="../media/image389.jpg"/><Relationship Id="rId7" Type="http://schemas.openxmlformats.org/officeDocument/2006/relationships/image" Target="../media/image393.jpg"/><Relationship Id="rId2" Type="http://schemas.openxmlformats.org/officeDocument/2006/relationships/image" Target="../media/image388.jpg"/><Relationship Id="rId1" Type="http://schemas.openxmlformats.org/officeDocument/2006/relationships/slideLayout" Target="../slideLayouts/slideLayout13.xml"/><Relationship Id="rId6" Type="http://schemas.openxmlformats.org/officeDocument/2006/relationships/image" Target="../media/image392.jpg"/><Relationship Id="rId5" Type="http://schemas.openxmlformats.org/officeDocument/2006/relationships/image" Target="../media/image391.jpg"/><Relationship Id="rId4" Type="http://schemas.openxmlformats.org/officeDocument/2006/relationships/image" Target="../media/image390.jpg"/></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17.xml"/><Relationship Id="rId1" Type="http://schemas.openxmlformats.org/officeDocument/2006/relationships/vmlDrawing" Target="../drawings/vmlDrawing23.vml"/><Relationship Id="rId4" Type="http://schemas.openxmlformats.org/officeDocument/2006/relationships/image" Target="../media/image394.png"/></Relationships>
</file>

<file path=ppt/slides/_rels/slide135.xml.rels><?xml version="1.0" encoding="UTF-8" standalone="yes"?>
<Relationships xmlns="http://schemas.openxmlformats.org/package/2006/relationships"><Relationship Id="rId3" Type="http://schemas.openxmlformats.org/officeDocument/2006/relationships/image" Target="../media/image396.jpeg"/><Relationship Id="rId2" Type="http://schemas.openxmlformats.org/officeDocument/2006/relationships/image" Target="../media/image395.png"/><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3" Type="http://schemas.openxmlformats.org/officeDocument/2006/relationships/image" Target="../media/image398.jpeg"/><Relationship Id="rId2" Type="http://schemas.openxmlformats.org/officeDocument/2006/relationships/image" Target="../media/image397.jpeg"/><Relationship Id="rId1" Type="http://schemas.openxmlformats.org/officeDocument/2006/relationships/slideLayout" Target="../slideLayouts/slideLayout25.xml"/><Relationship Id="rId5" Type="http://schemas.openxmlformats.org/officeDocument/2006/relationships/image" Target="../media/image400.jpeg"/><Relationship Id="rId4" Type="http://schemas.openxmlformats.org/officeDocument/2006/relationships/image" Target="../media/image399.jpeg"/></Relationships>
</file>

<file path=ppt/slides/_rels/slide137.xml.rels><?xml version="1.0" encoding="UTF-8" standalone="yes"?>
<Relationships xmlns="http://schemas.openxmlformats.org/package/2006/relationships"><Relationship Id="rId3" Type="http://schemas.openxmlformats.org/officeDocument/2006/relationships/image" Target="../media/image402.jpg"/><Relationship Id="rId2" Type="http://schemas.openxmlformats.org/officeDocument/2006/relationships/image" Target="../media/image401.jp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jpeg"/><Relationship Id="rId1" Type="http://schemas.openxmlformats.org/officeDocument/2006/relationships/slideLayout" Target="../slideLayouts/slideLayout13.xml"/><Relationship Id="rId4" Type="http://schemas.openxmlformats.org/officeDocument/2006/relationships/image" Target="../media/image405.jpeg"/></Relationships>
</file>

<file path=ppt/slides/_rels/slide139.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image" Target="../media/image408.jpeg"/><Relationship Id="rId7" Type="http://schemas.openxmlformats.org/officeDocument/2006/relationships/image" Target="../media/image406.wmf"/><Relationship Id="rId2" Type="http://schemas.openxmlformats.org/officeDocument/2006/relationships/slideLayout" Target="../slideLayouts/slideLayout14.xml"/><Relationship Id="rId1" Type="http://schemas.openxmlformats.org/officeDocument/2006/relationships/vmlDrawing" Target="../drawings/vmlDrawing24.vml"/><Relationship Id="rId6" Type="http://schemas.openxmlformats.org/officeDocument/2006/relationships/oleObject" Target="../embeddings/oleObject62.bin"/><Relationship Id="rId11" Type="http://schemas.openxmlformats.org/officeDocument/2006/relationships/image" Target="../media/image412.gif"/><Relationship Id="rId5" Type="http://schemas.openxmlformats.org/officeDocument/2006/relationships/image" Target="../media/image410.png"/><Relationship Id="rId10" Type="http://schemas.openxmlformats.org/officeDocument/2006/relationships/image" Target="../media/image411.png"/><Relationship Id="rId4" Type="http://schemas.openxmlformats.org/officeDocument/2006/relationships/image" Target="../media/image409.png"/><Relationship Id="rId9" Type="http://schemas.openxmlformats.org/officeDocument/2006/relationships/image" Target="../media/image407.wmf"/></Relationships>
</file>

<file path=ppt/slides/_rels/slide140.xml.rels><?xml version="1.0" encoding="UTF-8" standalone="yes"?>
<Relationships xmlns="http://schemas.openxmlformats.org/package/2006/relationships"><Relationship Id="rId3" Type="http://schemas.openxmlformats.org/officeDocument/2006/relationships/image" Target="../media/image414.png"/><Relationship Id="rId2" Type="http://schemas.openxmlformats.org/officeDocument/2006/relationships/image" Target="../media/image413.png"/><Relationship Id="rId1" Type="http://schemas.openxmlformats.org/officeDocument/2006/relationships/slideLayout" Target="../slideLayouts/slideLayout6.xml"/><Relationship Id="rId6" Type="http://schemas.openxmlformats.org/officeDocument/2006/relationships/image" Target="../media/image416.png"/><Relationship Id="rId5" Type="http://schemas.openxmlformats.org/officeDocument/2006/relationships/image" Target="../media/image415.png"/><Relationship Id="rId4" Type="http://schemas.openxmlformats.org/officeDocument/2006/relationships/hyperlink" Target="http://www.puertos.es/"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417.png"/><Relationship Id="rId1" Type="http://schemas.openxmlformats.org/officeDocument/2006/relationships/slideLayout" Target="../slideLayouts/slideLayout1.xml"/><Relationship Id="rId6" Type="http://schemas.openxmlformats.org/officeDocument/2006/relationships/image" Target="../media/image420.png"/><Relationship Id="rId5" Type="http://schemas.openxmlformats.org/officeDocument/2006/relationships/image" Target="../media/image419.png"/><Relationship Id="rId4" Type="http://schemas.openxmlformats.org/officeDocument/2006/relationships/image" Target="../media/image414.png"/></Relationships>
</file>

<file path=ppt/slides/_rels/slide142.xml.rels><?xml version="1.0" encoding="UTF-8" standalone="yes"?>
<Relationships xmlns="http://schemas.openxmlformats.org/package/2006/relationships"><Relationship Id="rId8" Type="http://schemas.openxmlformats.org/officeDocument/2006/relationships/image" Target="../media/image426.png"/><Relationship Id="rId3" Type="http://schemas.openxmlformats.org/officeDocument/2006/relationships/image" Target="../media/image421.png"/><Relationship Id="rId7" Type="http://schemas.openxmlformats.org/officeDocument/2006/relationships/image" Target="../media/image425.png"/><Relationship Id="rId2" Type="http://schemas.openxmlformats.org/officeDocument/2006/relationships/image" Target="../media/image414.png"/><Relationship Id="rId1" Type="http://schemas.openxmlformats.org/officeDocument/2006/relationships/slideLayout" Target="../slideLayouts/slideLayout1.xml"/><Relationship Id="rId6" Type="http://schemas.openxmlformats.org/officeDocument/2006/relationships/image" Target="../media/image424.png"/><Relationship Id="rId5" Type="http://schemas.openxmlformats.org/officeDocument/2006/relationships/image" Target="../media/image423.png"/><Relationship Id="rId4" Type="http://schemas.openxmlformats.org/officeDocument/2006/relationships/image" Target="../media/image422.png"/></Relationships>
</file>

<file path=ppt/slides/_rels/slide143.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image" Target="../media/image370.jpeg"/><Relationship Id="rId7" Type="http://schemas.openxmlformats.org/officeDocument/2006/relationships/image" Target="../media/image367.wmf"/><Relationship Id="rId2" Type="http://schemas.openxmlformats.org/officeDocument/2006/relationships/slideLayout" Target="../slideLayouts/slideLayout15.xml"/><Relationship Id="rId1" Type="http://schemas.openxmlformats.org/officeDocument/2006/relationships/vmlDrawing" Target="../drawings/vmlDrawing25.vml"/><Relationship Id="rId6" Type="http://schemas.openxmlformats.org/officeDocument/2006/relationships/oleObject" Target="../embeddings/oleObject65.bin"/><Relationship Id="rId11" Type="http://schemas.openxmlformats.org/officeDocument/2006/relationships/image" Target="../media/image369.wmf"/><Relationship Id="rId5" Type="http://schemas.openxmlformats.org/officeDocument/2006/relationships/image" Target="../media/image366.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368.wmf"/></Relationships>
</file>

<file path=ppt/slides/_rels/slide144.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image" Target="../media/image350.jpeg"/><Relationship Id="rId1" Type="http://schemas.openxmlformats.org/officeDocument/2006/relationships/slideLayout" Target="../slideLayouts/slideLayout13.xml"/><Relationship Id="rId5" Type="http://schemas.openxmlformats.org/officeDocument/2006/relationships/image" Target="../media/image353.jpeg"/><Relationship Id="rId4" Type="http://schemas.openxmlformats.org/officeDocument/2006/relationships/image" Target="../media/image352.jpe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55.png"/><Relationship Id="rId4" Type="http://schemas.openxmlformats.org/officeDocument/2006/relationships/image" Target="../media/image346.png"/></Relationships>
</file>

<file path=ppt/slides/_rels/slide146.xml.rels><?xml version="1.0" encoding="UTF-8" standalone="yes"?>
<Relationships xmlns="http://schemas.openxmlformats.org/package/2006/relationships"><Relationship Id="rId8" Type="http://schemas.openxmlformats.org/officeDocument/2006/relationships/image" Target="../media/image361.png"/><Relationship Id="rId13" Type="http://schemas.openxmlformats.org/officeDocument/2006/relationships/hyperlink" Target="http://oceano.aemet.es/~pn16/PLAYASWAN/" TargetMode="External"/><Relationship Id="rId3" Type="http://schemas.openxmlformats.org/officeDocument/2006/relationships/image" Target="../media/image356.png"/><Relationship Id="rId7" Type="http://schemas.openxmlformats.org/officeDocument/2006/relationships/image" Target="../media/image360.png"/><Relationship Id="rId12" Type="http://schemas.openxmlformats.org/officeDocument/2006/relationships/image" Target="../media/image36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59.png"/><Relationship Id="rId11" Type="http://schemas.openxmlformats.org/officeDocument/2006/relationships/image" Target="../media/image364.png"/><Relationship Id="rId5" Type="http://schemas.openxmlformats.org/officeDocument/2006/relationships/image" Target="../media/image358.png"/><Relationship Id="rId10" Type="http://schemas.openxmlformats.org/officeDocument/2006/relationships/image" Target="../media/image363.png"/><Relationship Id="rId4" Type="http://schemas.openxmlformats.org/officeDocument/2006/relationships/image" Target="../media/image357.png"/><Relationship Id="rId9" Type="http://schemas.openxmlformats.org/officeDocument/2006/relationships/image" Target="../media/image362.png"/></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13.xml"/><Relationship Id="rId1" Type="http://schemas.openxmlformats.org/officeDocument/2006/relationships/vmlDrawing" Target="../drawings/vmlDrawing26.vml"/><Relationship Id="rId5" Type="http://schemas.openxmlformats.org/officeDocument/2006/relationships/image" Target="../media/image372.jpeg"/><Relationship Id="rId4" Type="http://schemas.openxmlformats.org/officeDocument/2006/relationships/image" Target="../media/image371.wmf"/></Relationships>
</file>

<file path=ppt/slides/_rels/slide148.xml.rels><?xml version="1.0" encoding="UTF-8" standalone="yes"?>
<Relationships xmlns="http://schemas.openxmlformats.org/package/2006/relationships"><Relationship Id="rId2" Type="http://schemas.openxmlformats.org/officeDocument/2006/relationships/image" Target="../media/image373.jpeg"/><Relationship Id="rId1" Type="http://schemas.openxmlformats.org/officeDocument/2006/relationships/slideLayout" Target="../slideLayouts/slideLayout16.xml"/></Relationships>
</file>

<file path=ppt/slides/_rels/slide149.xml.rels><?xml version="1.0" encoding="UTF-8" standalone="yes"?>
<Relationships xmlns="http://schemas.openxmlformats.org/package/2006/relationships"><Relationship Id="rId3" Type="http://schemas.openxmlformats.org/officeDocument/2006/relationships/image" Target="../media/image375.jpeg"/><Relationship Id="rId2" Type="http://schemas.openxmlformats.org/officeDocument/2006/relationships/image" Target="../media/image374.jpeg"/><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3" Type="http://schemas.openxmlformats.org/officeDocument/2006/relationships/image" Target="../media/image382.jpeg"/><Relationship Id="rId2" Type="http://schemas.openxmlformats.org/officeDocument/2006/relationships/image" Target="../media/image380.jpeg"/><Relationship Id="rId1" Type="http://schemas.openxmlformats.org/officeDocument/2006/relationships/slideLayout" Target="../slideLayouts/slideLayout5.xml"/><Relationship Id="rId5" Type="http://schemas.openxmlformats.org/officeDocument/2006/relationships/image" Target="../media/image378.jpeg"/><Relationship Id="rId4" Type="http://schemas.openxmlformats.org/officeDocument/2006/relationships/image" Target="../media/image379.jpg"/></Relationships>
</file>

<file path=ppt/slides/_rels/slide151.xml.rels><?xml version="1.0" encoding="UTF-8" standalone="yes"?>
<Relationships xmlns="http://schemas.openxmlformats.org/package/2006/relationships"><Relationship Id="rId3" Type="http://schemas.openxmlformats.org/officeDocument/2006/relationships/image" Target="../media/image377.jpeg"/><Relationship Id="rId2" Type="http://schemas.openxmlformats.org/officeDocument/2006/relationships/image" Target="../media/image376.jpe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3" Type="http://schemas.openxmlformats.org/officeDocument/2006/relationships/image" Target="../media/image349.png"/><Relationship Id="rId2" Type="http://schemas.openxmlformats.org/officeDocument/2006/relationships/slideLayout" Target="../slideLayouts/slideLayout5.xml"/><Relationship Id="rId1" Type="http://schemas.openxmlformats.org/officeDocument/2006/relationships/vmlDrawing" Target="../drawings/vmlDrawing27.vml"/><Relationship Id="rId6" Type="http://schemas.openxmlformats.org/officeDocument/2006/relationships/image" Target="../media/image347.wmf"/><Relationship Id="rId5" Type="http://schemas.openxmlformats.org/officeDocument/2006/relationships/oleObject" Target="../embeddings/oleObject69.bin"/><Relationship Id="rId4" Type="http://schemas.openxmlformats.org/officeDocument/2006/relationships/image" Target="../media/image348.jpeg"/></Relationships>
</file>

<file path=ppt/slides/_rels/slide154.xml.rels><?xml version="1.0" encoding="UTF-8" standalone="yes"?>
<Relationships xmlns="http://schemas.openxmlformats.org/package/2006/relationships"><Relationship Id="rId3" Type="http://schemas.openxmlformats.org/officeDocument/2006/relationships/image" Target="../media/image382.jpeg"/><Relationship Id="rId2" Type="http://schemas.openxmlformats.org/officeDocument/2006/relationships/image" Target="../media/image380.jpeg"/><Relationship Id="rId1" Type="http://schemas.openxmlformats.org/officeDocument/2006/relationships/slideLayout" Target="../slideLayouts/slideLayout5.xml"/><Relationship Id="rId5" Type="http://schemas.openxmlformats.org/officeDocument/2006/relationships/image" Target="../media/image378.jpeg"/><Relationship Id="rId4" Type="http://schemas.openxmlformats.org/officeDocument/2006/relationships/image" Target="../media/image379.jpg"/></Relationships>
</file>

<file path=ppt/slides/_rels/slide155.xml.rels><?xml version="1.0" encoding="UTF-8" standalone="yes"?>
<Relationships xmlns="http://schemas.openxmlformats.org/package/2006/relationships"><Relationship Id="rId3" Type="http://schemas.openxmlformats.org/officeDocument/2006/relationships/image" Target="../media/image377.jpeg"/><Relationship Id="rId2" Type="http://schemas.openxmlformats.org/officeDocument/2006/relationships/image" Target="../media/image376.jpeg"/><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3" Type="http://schemas.openxmlformats.org/officeDocument/2006/relationships/image" Target="../media/image375.jpeg"/><Relationship Id="rId2" Type="http://schemas.openxmlformats.org/officeDocument/2006/relationships/image" Target="../media/image374.jpe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image" Target="../media/image318.png"/><Relationship Id="rId1" Type="http://schemas.openxmlformats.org/officeDocument/2006/relationships/slideLayout" Target="../slideLayouts/slideLayout13.xml"/><Relationship Id="rId4" Type="http://schemas.openxmlformats.org/officeDocument/2006/relationships/image" Target="../media/image320.jpeg"/></Relationships>
</file>

<file path=ppt/slides/_rels/slide158.xml.rels><?xml version="1.0" encoding="UTF-8" standalone="yes"?>
<Relationships xmlns="http://schemas.openxmlformats.org/package/2006/relationships"><Relationship Id="rId3" Type="http://schemas.openxmlformats.org/officeDocument/2006/relationships/image" Target="../media/image427.jpeg"/><Relationship Id="rId2" Type="http://schemas.openxmlformats.org/officeDocument/2006/relationships/image" Target="../media/image397.jpeg"/><Relationship Id="rId1" Type="http://schemas.openxmlformats.org/officeDocument/2006/relationships/slideLayout" Target="../slideLayouts/slideLayout5.xml"/><Relationship Id="rId5" Type="http://schemas.openxmlformats.org/officeDocument/2006/relationships/image" Target="../media/image429.jpeg"/><Relationship Id="rId4" Type="http://schemas.openxmlformats.org/officeDocument/2006/relationships/image" Target="../media/image428.jpeg"/></Relationships>
</file>

<file path=ppt/slides/_rels/slide159.xml.rels><?xml version="1.0" encoding="UTF-8" standalone="yes"?>
<Relationships xmlns="http://schemas.openxmlformats.org/package/2006/relationships"><Relationship Id="rId3" Type="http://schemas.openxmlformats.org/officeDocument/2006/relationships/image" Target="../media/image402.jpg"/><Relationship Id="rId2" Type="http://schemas.openxmlformats.org/officeDocument/2006/relationships/image" Target="../media/image401.jp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431.jpeg"/><Relationship Id="rId2" Type="http://schemas.openxmlformats.org/officeDocument/2006/relationships/image" Target="../media/image430.jpeg"/><Relationship Id="rId1" Type="http://schemas.openxmlformats.org/officeDocument/2006/relationships/slideLayout" Target="../slideLayouts/slideLayout11.xml"/><Relationship Id="rId6" Type="http://schemas.openxmlformats.org/officeDocument/2006/relationships/image" Target="../media/image434.jpeg"/><Relationship Id="rId5" Type="http://schemas.openxmlformats.org/officeDocument/2006/relationships/image" Target="../media/image433.jpeg"/><Relationship Id="rId4" Type="http://schemas.openxmlformats.org/officeDocument/2006/relationships/image" Target="../media/image432.jpeg"/></Relationships>
</file>

<file path=ppt/slides/_rels/slide161.xml.rels><?xml version="1.0" encoding="UTF-8" standalone="yes"?>
<Relationships xmlns="http://schemas.openxmlformats.org/package/2006/relationships"><Relationship Id="rId3" Type="http://schemas.openxmlformats.org/officeDocument/2006/relationships/image" Target="../media/image436.jpeg"/><Relationship Id="rId2" Type="http://schemas.openxmlformats.org/officeDocument/2006/relationships/image" Target="../media/image435.jpeg"/><Relationship Id="rId1" Type="http://schemas.openxmlformats.org/officeDocument/2006/relationships/slideLayout" Target="../slideLayouts/slideLayout11.xml"/><Relationship Id="rId6" Type="http://schemas.openxmlformats.org/officeDocument/2006/relationships/image" Target="../media/image439.jpeg"/><Relationship Id="rId5" Type="http://schemas.openxmlformats.org/officeDocument/2006/relationships/image" Target="../media/image438.jpeg"/><Relationship Id="rId4" Type="http://schemas.openxmlformats.org/officeDocument/2006/relationships/image" Target="../media/image437.jpeg"/></Relationships>
</file>

<file path=ppt/slides/_rels/slide162.xml.rels><?xml version="1.0" encoding="UTF-8" standalone="yes"?>
<Relationships xmlns="http://schemas.openxmlformats.org/package/2006/relationships"><Relationship Id="rId2" Type="http://schemas.openxmlformats.org/officeDocument/2006/relationships/image" Target="../media/image440.png"/><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3" Type="http://schemas.openxmlformats.org/officeDocument/2006/relationships/hyperlink" Target="https://www.meted.ucar.edu/marine/mod2_wlc_gen_es/print.php#page_3-4-0" TargetMode="External"/><Relationship Id="rId2" Type="http://schemas.openxmlformats.org/officeDocument/2006/relationships/image" Target="../media/image441.jpe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42.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image" Target="../media/image444.png"/><Relationship Id="rId2" Type="http://schemas.openxmlformats.org/officeDocument/2006/relationships/image" Target="../media/image443.jpeg"/><Relationship Id="rId1" Type="http://schemas.openxmlformats.org/officeDocument/2006/relationships/slideLayout" Target="../slideLayouts/slideLayout18.xml"/></Relationships>
</file>

<file path=ppt/slides/_rels/slide166.xml.rels><?xml version="1.0" encoding="UTF-8" standalone="yes"?>
<Relationships xmlns="http://schemas.openxmlformats.org/package/2006/relationships"><Relationship Id="rId3" Type="http://schemas.openxmlformats.org/officeDocument/2006/relationships/image" Target="../media/image446.png"/><Relationship Id="rId7" Type="http://schemas.openxmlformats.org/officeDocument/2006/relationships/image" Target="../media/image450.png"/><Relationship Id="rId2" Type="http://schemas.openxmlformats.org/officeDocument/2006/relationships/image" Target="../media/image445.png"/><Relationship Id="rId1" Type="http://schemas.openxmlformats.org/officeDocument/2006/relationships/slideLayout" Target="../slideLayouts/slideLayout18.xml"/><Relationship Id="rId6" Type="http://schemas.openxmlformats.org/officeDocument/2006/relationships/image" Target="../media/image449.png"/><Relationship Id="rId5" Type="http://schemas.openxmlformats.org/officeDocument/2006/relationships/image" Target="../media/image448.jpeg"/><Relationship Id="rId4" Type="http://schemas.openxmlformats.org/officeDocument/2006/relationships/image" Target="../media/image447.png"/></Relationships>
</file>

<file path=ppt/slides/_rels/slide167.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451.png"/><Relationship Id="rId1" Type="http://schemas.openxmlformats.org/officeDocument/2006/relationships/slideLayout" Target="../slideLayouts/slideLayout18.xml"/><Relationship Id="rId4" Type="http://schemas.openxmlformats.org/officeDocument/2006/relationships/image" Target="../media/image453.png"/></Relationships>
</file>

<file path=ppt/slides/_rels/slide168.xml.rels><?xml version="1.0" encoding="UTF-8" standalone="yes"?>
<Relationships xmlns="http://schemas.openxmlformats.org/package/2006/relationships"><Relationship Id="rId3" Type="http://schemas.openxmlformats.org/officeDocument/2006/relationships/image" Target="../media/image455.png"/><Relationship Id="rId2" Type="http://schemas.openxmlformats.org/officeDocument/2006/relationships/image" Target="../media/image454.png"/><Relationship Id="rId1" Type="http://schemas.openxmlformats.org/officeDocument/2006/relationships/slideLayout" Target="../slideLayouts/slideLayout18.xml"/><Relationship Id="rId5" Type="http://schemas.openxmlformats.org/officeDocument/2006/relationships/image" Target="../media/image457.png"/><Relationship Id="rId4" Type="http://schemas.openxmlformats.org/officeDocument/2006/relationships/image" Target="../media/image456.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2" Type="http://schemas.openxmlformats.org/officeDocument/2006/relationships/image" Target="../media/image458.png"/><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image" Target="../media/image459.gif"/><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461.png"/><Relationship Id="rId4" Type="http://schemas.openxmlformats.org/officeDocument/2006/relationships/image" Target="../media/image460.gif"/></Relationships>
</file>

<file path=ppt/slides/_rels/slide172.xml.rels><?xml version="1.0" encoding="UTF-8" standalone="yes"?>
<Relationships xmlns="http://schemas.openxmlformats.org/package/2006/relationships"><Relationship Id="rId3" Type="http://schemas.openxmlformats.org/officeDocument/2006/relationships/image" Target="../media/image463.jpeg"/><Relationship Id="rId2" Type="http://schemas.openxmlformats.org/officeDocument/2006/relationships/slideLayout" Target="../slideLayouts/slideLayout16.xml"/><Relationship Id="rId1" Type="http://schemas.openxmlformats.org/officeDocument/2006/relationships/vmlDrawing" Target="../drawings/vmlDrawing28.vml"/><Relationship Id="rId6" Type="http://schemas.openxmlformats.org/officeDocument/2006/relationships/image" Target="../media/image464.png"/><Relationship Id="rId5" Type="http://schemas.openxmlformats.org/officeDocument/2006/relationships/image" Target="../media/image462.wmf"/><Relationship Id="rId4" Type="http://schemas.openxmlformats.org/officeDocument/2006/relationships/oleObject" Target="../embeddings/oleObject70.bin"/></Relationships>
</file>

<file path=ppt/slides/_rels/slide173.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image" Target="../media/image469.jpeg"/><Relationship Id="rId7" Type="http://schemas.openxmlformats.org/officeDocument/2006/relationships/image" Target="../media/image466.wmf"/><Relationship Id="rId2" Type="http://schemas.openxmlformats.org/officeDocument/2006/relationships/slideLayout" Target="../slideLayouts/slideLayout14.xml"/><Relationship Id="rId1" Type="http://schemas.openxmlformats.org/officeDocument/2006/relationships/vmlDrawing" Target="../drawings/vmlDrawing29.vml"/><Relationship Id="rId6" Type="http://schemas.openxmlformats.org/officeDocument/2006/relationships/oleObject" Target="../embeddings/oleObject72.bin"/><Relationship Id="rId11" Type="http://schemas.openxmlformats.org/officeDocument/2006/relationships/image" Target="../media/image468.wmf"/><Relationship Id="rId5" Type="http://schemas.openxmlformats.org/officeDocument/2006/relationships/image" Target="../media/image465.w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467.wmf"/></Relationships>
</file>

<file path=ppt/slides/_rels/slide174.xml.rels><?xml version="1.0" encoding="UTF-8" standalone="yes"?>
<Relationships xmlns="http://schemas.openxmlformats.org/package/2006/relationships"><Relationship Id="rId2" Type="http://schemas.openxmlformats.org/officeDocument/2006/relationships/image" Target="../media/image470.png"/><Relationship Id="rId1" Type="http://schemas.openxmlformats.org/officeDocument/2006/relationships/slideLayout" Target="../slideLayouts/slideLayout16.xml"/></Relationships>
</file>

<file path=ppt/slides/_rels/slide175.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Layout" Target="../slideLayouts/slideLayout16.xml"/><Relationship Id="rId1" Type="http://schemas.openxmlformats.org/officeDocument/2006/relationships/vmlDrawing" Target="../drawings/vmlDrawing30.vml"/><Relationship Id="rId4" Type="http://schemas.openxmlformats.org/officeDocument/2006/relationships/image" Target="../media/image471.wmf"/></Relationships>
</file>

<file path=ppt/slides/_rels/slide176.xml.rels><?xml version="1.0" encoding="UTF-8" standalone="yes"?>
<Relationships xmlns="http://schemas.openxmlformats.org/package/2006/relationships"><Relationship Id="rId3" Type="http://schemas.openxmlformats.org/officeDocument/2006/relationships/image" Target="../media/image473.jpeg"/><Relationship Id="rId2" Type="http://schemas.openxmlformats.org/officeDocument/2006/relationships/image" Target="../media/image472.png"/><Relationship Id="rId1" Type="http://schemas.openxmlformats.org/officeDocument/2006/relationships/slideLayout" Target="../slideLayouts/slideLayout16.xml"/><Relationship Id="rId6" Type="http://schemas.openxmlformats.org/officeDocument/2006/relationships/image" Target="../media/image476.png"/><Relationship Id="rId5" Type="http://schemas.openxmlformats.org/officeDocument/2006/relationships/image" Target="../media/image475.jpeg"/><Relationship Id="rId4" Type="http://schemas.openxmlformats.org/officeDocument/2006/relationships/image" Target="../media/image474.png"/></Relationships>
</file>

<file path=ppt/slides/_rels/slide177.xml.rels><?xml version="1.0" encoding="UTF-8" standalone="yes"?>
<Relationships xmlns="http://schemas.openxmlformats.org/package/2006/relationships"><Relationship Id="rId3" Type="http://schemas.openxmlformats.org/officeDocument/2006/relationships/image" Target="../media/image478.png"/><Relationship Id="rId2" Type="http://schemas.openxmlformats.org/officeDocument/2006/relationships/slideLayout" Target="../slideLayouts/slideLayout16.xml"/><Relationship Id="rId1" Type="http://schemas.openxmlformats.org/officeDocument/2006/relationships/vmlDrawing" Target="../drawings/vmlDrawing31.vml"/><Relationship Id="rId6" Type="http://schemas.openxmlformats.org/officeDocument/2006/relationships/image" Target="../media/image479.png"/><Relationship Id="rId5" Type="http://schemas.openxmlformats.org/officeDocument/2006/relationships/image" Target="../media/image477.wmf"/><Relationship Id="rId4" Type="http://schemas.openxmlformats.org/officeDocument/2006/relationships/oleObject" Target="../embeddings/oleObject76.bin"/></Relationships>
</file>

<file path=ppt/slides/_rels/slide178.xml.rels><?xml version="1.0" encoding="UTF-8" standalone="yes"?>
<Relationships xmlns="http://schemas.openxmlformats.org/package/2006/relationships"><Relationship Id="rId3" Type="http://schemas.openxmlformats.org/officeDocument/2006/relationships/image" Target="../media/image481.png"/><Relationship Id="rId2" Type="http://schemas.openxmlformats.org/officeDocument/2006/relationships/image" Target="../media/image480.jpeg"/><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3" Type="http://schemas.openxmlformats.org/officeDocument/2006/relationships/image" Target="../media/image483.png"/><Relationship Id="rId2" Type="http://schemas.openxmlformats.org/officeDocument/2006/relationships/image" Target="../media/image482.png"/><Relationship Id="rId1" Type="http://schemas.openxmlformats.org/officeDocument/2006/relationships/slideLayout" Target="../slideLayouts/slideLayout5.xml"/><Relationship Id="rId4" Type="http://schemas.openxmlformats.org/officeDocument/2006/relationships/image" Target="../media/image484.png"/></Relationships>
</file>

<file path=ppt/slides/_rels/slide18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486.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485.png"/><Relationship Id="rId5" Type="http://schemas.openxmlformats.org/officeDocument/2006/relationships/image" Target="../media/image300.jpeg"/><Relationship Id="rId4" Type="http://schemas.openxmlformats.org/officeDocument/2006/relationships/hyperlink" Target="https://www.meted.ucar.edu/marine/mod3_wlc_propdis_es/media/video/spectra_at_2points.mp4" TargetMode="External"/></Relationships>
</file>

<file path=ppt/slides/_rels/slide181.xml.rels><?xml version="1.0" encoding="UTF-8" standalone="yes"?>
<Relationships xmlns="http://schemas.openxmlformats.org/package/2006/relationships"><Relationship Id="rId3" Type="http://schemas.openxmlformats.org/officeDocument/2006/relationships/image" Target="../media/image488.jpeg"/><Relationship Id="rId2" Type="http://schemas.openxmlformats.org/officeDocument/2006/relationships/image" Target="../media/image487.jpeg"/><Relationship Id="rId1" Type="http://schemas.openxmlformats.org/officeDocument/2006/relationships/slideLayout" Target="../slideLayouts/slideLayout13.xml"/><Relationship Id="rId4" Type="http://schemas.openxmlformats.org/officeDocument/2006/relationships/image" Target="../media/image489.jpe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image" Target="../media/image490.jpeg"/><Relationship Id="rId1" Type="http://schemas.openxmlformats.org/officeDocument/2006/relationships/slideLayout" Target="../slideLayouts/slideLayout5.xml"/></Relationships>
</file>

<file path=ppt/slides/_rels/slide184.xml.rels><?xml version="1.0" encoding="UTF-8" standalone="yes"?>
<Relationships xmlns="http://schemas.openxmlformats.org/package/2006/relationships"><Relationship Id="rId8" Type="http://schemas.openxmlformats.org/officeDocument/2006/relationships/image" Target="../media/image497.png"/><Relationship Id="rId3" Type="http://schemas.openxmlformats.org/officeDocument/2006/relationships/image" Target="../media/image492.png"/><Relationship Id="rId7" Type="http://schemas.openxmlformats.org/officeDocument/2006/relationships/image" Target="../media/image496.png"/><Relationship Id="rId2" Type="http://schemas.openxmlformats.org/officeDocument/2006/relationships/image" Target="../media/image491.jpeg"/><Relationship Id="rId1" Type="http://schemas.openxmlformats.org/officeDocument/2006/relationships/slideLayout" Target="../slideLayouts/slideLayout2.xml"/><Relationship Id="rId6" Type="http://schemas.openxmlformats.org/officeDocument/2006/relationships/image" Target="../media/image495.png"/><Relationship Id="rId5" Type="http://schemas.openxmlformats.org/officeDocument/2006/relationships/image" Target="../media/image494.png"/><Relationship Id="rId4" Type="http://schemas.openxmlformats.org/officeDocument/2006/relationships/image" Target="../media/image493.png"/><Relationship Id="rId9" Type="http://schemas.openxmlformats.org/officeDocument/2006/relationships/image" Target="../media/image498.png"/></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32.vml"/><Relationship Id="rId5" Type="http://schemas.openxmlformats.org/officeDocument/2006/relationships/image" Target="../media/image499.wmf"/><Relationship Id="rId4" Type="http://schemas.openxmlformats.org/officeDocument/2006/relationships/oleObject" Target="../embeddings/oleObject77.bin"/></Relationships>
</file>

<file path=ppt/slides/_rels/slide186.xml.rels><?xml version="1.0" encoding="UTF-8" standalone="yes"?>
<Relationships xmlns="http://schemas.openxmlformats.org/package/2006/relationships"><Relationship Id="rId3" Type="http://schemas.openxmlformats.org/officeDocument/2006/relationships/image" Target="../media/image501.png"/><Relationship Id="rId2" Type="http://schemas.openxmlformats.org/officeDocument/2006/relationships/image" Target="../media/image500.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hyperlink" Target="http://www.ecmwf.int/" TargetMode="External"/><Relationship Id="rId2" Type="http://schemas.openxmlformats.org/officeDocument/2006/relationships/image" Target="../media/image502.png"/><Relationship Id="rId1" Type="http://schemas.openxmlformats.org/officeDocument/2006/relationships/slideLayout" Target="../slideLayouts/slideLayout13.xml"/><Relationship Id="rId4" Type="http://schemas.openxmlformats.org/officeDocument/2006/relationships/image" Target="../media/image503.png"/></Relationships>
</file>

<file path=ppt/slides/_rels/slide188.xml.rels><?xml version="1.0" encoding="UTF-8" standalone="yes"?>
<Relationships xmlns="http://schemas.openxmlformats.org/package/2006/relationships"><Relationship Id="rId2" Type="http://schemas.openxmlformats.org/officeDocument/2006/relationships/image" Target="../media/image504.png"/><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hyperlink" Target="http://www.ecmwf.int/" TargetMode="External"/><Relationship Id="rId2" Type="http://schemas.openxmlformats.org/officeDocument/2006/relationships/image" Target="../media/image505.png"/><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image" Target="../media/image506.jpeg"/><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2" Type="http://schemas.openxmlformats.org/officeDocument/2006/relationships/image" Target="../media/image507.pn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3" Type="http://schemas.openxmlformats.org/officeDocument/2006/relationships/image" Target="../media/image509.jpeg"/><Relationship Id="rId2" Type="http://schemas.openxmlformats.org/officeDocument/2006/relationships/slideLayout" Target="../slideLayouts/slideLayout13.xml"/><Relationship Id="rId1" Type="http://schemas.openxmlformats.org/officeDocument/2006/relationships/vmlDrawing" Target="../drawings/vmlDrawing33.vml"/><Relationship Id="rId5" Type="http://schemas.openxmlformats.org/officeDocument/2006/relationships/image" Target="../media/image508.wmf"/><Relationship Id="rId4" Type="http://schemas.openxmlformats.org/officeDocument/2006/relationships/oleObject" Target="../embeddings/oleObject78.bin"/></Relationships>
</file>

<file path=ppt/slides/_rels/slide193.xml.rels><?xml version="1.0" encoding="UTF-8" standalone="yes"?>
<Relationships xmlns="http://schemas.openxmlformats.org/package/2006/relationships"><Relationship Id="rId3" Type="http://schemas.openxmlformats.org/officeDocument/2006/relationships/image" Target="../media/image511.png"/><Relationship Id="rId2" Type="http://schemas.openxmlformats.org/officeDocument/2006/relationships/image" Target="../media/image510.jpeg"/><Relationship Id="rId1" Type="http://schemas.openxmlformats.org/officeDocument/2006/relationships/slideLayout" Target="../slideLayouts/slideLayout13.xml"/><Relationship Id="rId4" Type="http://schemas.openxmlformats.org/officeDocument/2006/relationships/image" Target="../media/image512.png"/></Relationships>
</file>

<file path=ppt/slides/_rels/slide194.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hyperlink" Target="http://www.ecmwf.int/en/forecasts/datasets/set-ii" TargetMode="External"/><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2" Type="http://schemas.openxmlformats.org/officeDocument/2006/relationships/image" Target="../media/image514.emf"/><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515.emf"/><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8" Type="http://schemas.openxmlformats.org/officeDocument/2006/relationships/image" Target="../media/image517.png"/><Relationship Id="rId3" Type="http://schemas.openxmlformats.org/officeDocument/2006/relationships/image" Target="../media/image516.png"/><Relationship Id="rId7" Type="http://schemas.openxmlformats.org/officeDocument/2006/relationships/image" Target="../media/image1200.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5090.png"/><Relationship Id="rId10" Type="http://schemas.openxmlformats.org/officeDocument/2006/relationships/image" Target="../media/image5110.png"/><Relationship Id="rId4" Type="http://schemas.openxmlformats.org/officeDocument/2006/relationships/image" Target="../media/image508.png"/><Relationship Id="rId9" Type="http://schemas.openxmlformats.org/officeDocument/2006/relationships/image" Target="../media/image1300.png"/></Relationships>
</file>

<file path=ppt/slides/_rels/slide198.xml.rels><?xml version="1.0" encoding="UTF-8" standalone="yes"?>
<Relationships xmlns="http://schemas.openxmlformats.org/package/2006/relationships"><Relationship Id="rId3" Type="http://schemas.openxmlformats.org/officeDocument/2006/relationships/image" Target="../media/image516.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5120.png"/><Relationship Id="rId4" Type="http://schemas.openxmlformats.org/officeDocument/2006/relationships/image" Target="../media/image91.png"/></Relationships>
</file>

<file path=ppt/slides/_rels/slide199.xml.rels><?xml version="1.0" encoding="UTF-8" standalone="yes"?>
<Relationships xmlns="http://schemas.openxmlformats.org/package/2006/relationships"><Relationship Id="rId3" Type="http://schemas.openxmlformats.org/officeDocument/2006/relationships/image" Target="../media/image519.png"/><Relationship Id="rId2" Type="http://schemas.openxmlformats.org/officeDocument/2006/relationships/image" Target="../media/image518.png"/><Relationship Id="rId1" Type="http://schemas.openxmlformats.org/officeDocument/2006/relationships/slideLayout" Target="../slideLayouts/slideLayout5.xml"/><Relationship Id="rId4" Type="http://schemas.openxmlformats.org/officeDocument/2006/relationships/image" Target="../media/image515.png"/></Relationships>
</file>

<file path=ppt/slides/_rels/slide200.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image" Target="../media/image520.png"/><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hyperlink" Target="http://www.ecmwf.int/en/forecasts/charts/medium/wave-height-wind-waves-and-direction" TargetMode="External"/><Relationship Id="rId1" Type="http://schemas.openxmlformats.org/officeDocument/2006/relationships/slideLayout" Target="../slideLayouts/slideLayout5.xml"/><Relationship Id="rId4" Type="http://schemas.openxmlformats.org/officeDocument/2006/relationships/image" Target="../media/image523.png"/></Relationships>
</file>

<file path=ppt/slides/_rels/slide202.xml.rels><?xml version="1.0" encoding="UTF-8" standalone="yes"?>
<Relationships xmlns="http://schemas.openxmlformats.org/package/2006/relationships"><Relationship Id="rId3" Type="http://schemas.openxmlformats.org/officeDocument/2006/relationships/image" Target="../media/image524.png"/><Relationship Id="rId2" Type="http://schemas.openxmlformats.org/officeDocument/2006/relationships/hyperlink" Target="http://www.ecmwf.int/en/forecasts/charts/medium/wave-height-wind-waves-and-direction" TargetMode="External"/><Relationship Id="rId1" Type="http://schemas.openxmlformats.org/officeDocument/2006/relationships/slideLayout" Target="../slideLayouts/slideLayout5.xml"/><Relationship Id="rId4" Type="http://schemas.openxmlformats.org/officeDocument/2006/relationships/image" Target="../media/image523.png"/></Relationships>
</file>

<file path=ppt/slides/_rels/slide203.xml.rels><?xml version="1.0" encoding="UTF-8" standalone="yes"?>
<Relationships xmlns="http://schemas.openxmlformats.org/package/2006/relationships"><Relationship Id="rId3" Type="http://schemas.openxmlformats.org/officeDocument/2006/relationships/image" Target="../media/image526.png"/><Relationship Id="rId2" Type="http://schemas.openxmlformats.org/officeDocument/2006/relationships/image" Target="../media/image525.png"/><Relationship Id="rId1" Type="http://schemas.openxmlformats.org/officeDocument/2006/relationships/slideLayout" Target="../slideLayouts/slideLayout5.xml"/></Relationships>
</file>

<file path=ppt/slides/_rels/slide204.xml.rels><?xml version="1.0" encoding="UTF-8" standalone="yes"?>
<Relationships xmlns="http://schemas.openxmlformats.org/package/2006/relationships"><Relationship Id="rId3" Type="http://schemas.openxmlformats.org/officeDocument/2006/relationships/image" Target="../media/image527.png"/><Relationship Id="rId2" Type="http://schemas.openxmlformats.org/officeDocument/2006/relationships/image" Target="../media/image524.png"/><Relationship Id="rId1" Type="http://schemas.openxmlformats.org/officeDocument/2006/relationships/slideLayout" Target="../slideLayouts/slideLayout5.xml"/></Relationships>
</file>

<file path=ppt/slides/_rels/slide205.xml.rels><?xml version="1.0" encoding="UTF-8" standalone="yes"?>
<Relationships xmlns="http://schemas.openxmlformats.org/package/2006/relationships"><Relationship Id="rId3" Type="http://schemas.openxmlformats.org/officeDocument/2006/relationships/hyperlink" Target="http://www.ecmwf.int/en/forecasts/charts/medium/wave-height-wind-waves-and-direction?time=" TargetMode="External"/><Relationship Id="rId2" Type="http://schemas.openxmlformats.org/officeDocument/2006/relationships/image" Target="../media/image528.gif"/><Relationship Id="rId1" Type="http://schemas.openxmlformats.org/officeDocument/2006/relationships/slideLayout" Target="../slideLayouts/slideLayout5.xml"/></Relationships>
</file>

<file path=ppt/slides/_rels/slide206.xml.rels><?xml version="1.0" encoding="UTF-8" standalone="yes"?>
<Relationships xmlns="http://schemas.openxmlformats.org/package/2006/relationships"><Relationship Id="rId3" Type="http://schemas.openxmlformats.org/officeDocument/2006/relationships/hyperlink" Target="http://www.ecmwf.int/en/forecasts/charts/medium/wave-height-wind-waves-and-direction?time=" TargetMode="External"/><Relationship Id="rId2" Type="http://schemas.openxmlformats.org/officeDocument/2006/relationships/image" Target="../media/image529.gif"/><Relationship Id="rId1" Type="http://schemas.openxmlformats.org/officeDocument/2006/relationships/slideLayout" Target="../slideLayouts/slideLayout5.xml"/></Relationships>
</file>

<file path=ppt/slides/_rels/slide207.xml.rels><?xml version="1.0" encoding="UTF-8" standalone="yes"?>
<Relationships xmlns="http://schemas.openxmlformats.org/package/2006/relationships"><Relationship Id="rId3" Type="http://schemas.openxmlformats.org/officeDocument/2006/relationships/image" Target="../media/image531.gif"/><Relationship Id="rId2" Type="http://schemas.openxmlformats.org/officeDocument/2006/relationships/image" Target="../media/image530.gif"/><Relationship Id="rId1" Type="http://schemas.openxmlformats.org/officeDocument/2006/relationships/slideLayout" Target="../slideLayouts/slideLayout5.xml"/><Relationship Id="rId6" Type="http://schemas.openxmlformats.org/officeDocument/2006/relationships/hyperlink" Target="http://www.ecmwf.int/en/forecasts/charts/medium/wave-height-wind-waves-and-direction?time=" TargetMode="External"/><Relationship Id="rId5" Type="http://schemas.openxmlformats.org/officeDocument/2006/relationships/image" Target="../media/image533.gif"/><Relationship Id="rId4" Type="http://schemas.openxmlformats.org/officeDocument/2006/relationships/image" Target="../media/image532.gif"/></Relationships>
</file>

<file path=ppt/slides/_rels/slide208.xml.rels><?xml version="1.0" encoding="UTF-8" standalone="yes"?>
<Relationships xmlns="http://schemas.openxmlformats.org/package/2006/relationships"><Relationship Id="rId2" Type="http://schemas.openxmlformats.org/officeDocument/2006/relationships/image" Target="../media/image534.png"/><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3" Type="http://schemas.openxmlformats.org/officeDocument/2006/relationships/image" Target="../media/image536.png"/><Relationship Id="rId2" Type="http://schemas.openxmlformats.org/officeDocument/2006/relationships/image" Target="../media/image535.png"/><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3" Type="http://schemas.openxmlformats.org/officeDocument/2006/relationships/image" Target="../media/image536.png"/><Relationship Id="rId2" Type="http://schemas.openxmlformats.org/officeDocument/2006/relationships/image" Target="../media/image537.png"/><Relationship Id="rId1" Type="http://schemas.openxmlformats.org/officeDocument/2006/relationships/slideLayout" Target="../slideLayouts/slideLayout6.xml"/><Relationship Id="rId6" Type="http://schemas.openxmlformats.org/officeDocument/2006/relationships/image" Target="../media/image540.png"/><Relationship Id="rId5" Type="http://schemas.openxmlformats.org/officeDocument/2006/relationships/image" Target="../media/image539.png"/><Relationship Id="rId4" Type="http://schemas.openxmlformats.org/officeDocument/2006/relationships/image" Target="../media/image538.png"/></Relationships>
</file>

<file path=ppt/slides/_rels/slide211.xml.rels><?xml version="1.0" encoding="UTF-8" standalone="yes"?>
<Relationships xmlns="http://schemas.openxmlformats.org/package/2006/relationships"><Relationship Id="rId3" Type="http://schemas.openxmlformats.org/officeDocument/2006/relationships/hyperlink" Target="http://www.ecmwf.int/en/forecasts/charts/medium/wave-height-wind-waves-and-direction?time=" TargetMode="External"/><Relationship Id="rId2" Type="http://schemas.openxmlformats.org/officeDocument/2006/relationships/image" Target="../media/image541.gif"/><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3" Type="http://schemas.openxmlformats.org/officeDocument/2006/relationships/hyperlink" Target="http://www.ecmwf.int/" TargetMode="External"/><Relationship Id="rId2" Type="http://schemas.openxmlformats.org/officeDocument/2006/relationships/image" Target="../media/image542.gif"/><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3" Type="http://schemas.openxmlformats.org/officeDocument/2006/relationships/hyperlink" Target="http://www.ecmwf.int/" TargetMode="External"/><Relationship Id="rId2" Type="http://schemas.openxmlformats.org/officeDocument/2006/relationships/image" Target="../media/image543.gif"/><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3" Type="http://schemas.openxmlformats.org/officeDocument/2006/relationships/image" Target="../media/image545.png"/><Relationship Id="rId2" Type="http://schemas.openxmlformats.org/officeDocument/2006/relationships/image" Target="../media/image544.png"/><Relationship Id="rId1" Type="http://schemas.openxmlformats.org/officeDocument/2006/relationships/slideLayout" Target="../slideLayouts/slideLayout5.xml"/><Relationship Id="rId4" Type="http://schemas.openxmlformats.org/officeDocument/2006/relationships/hyperlink" Target="http://www.ecmwf.int/publications/library/do/references/list/14" TargetMode="External"/></Relationships>
</file>

<file path=ppt/slides/_rels/slide215.xml.rels><?xml version="1.0" encoding="UTF-8" standalone="yes"?>
<Relationships xmlns="http://schemas.openxmlformats.org/package/2006/relationships"><Relationship Id="rId3" Type="http://schemas.openxmlformats.org/officeDocument/2006/relationships/image" Target="../media/image547.emf"/><Relationship Id="rId2" Type="http://schemas.openxmlformats.org/officeDocument/2006/relationships/image" Target="../media/image546.emf"/><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3" Type="http://schemas.openxmlformats.org/officeDocument/2006/relationships/image" Target="../media/image549.png"/><Relationship Id="rId7" Type="http://schemas.openxmlformats.org/officeDocument/2006/relationships/image" Target="../media/image550.gif"/><Relationship Id="rId2" Type="http://schemas.openxmlformats.org/officeDocument/2006/relationships/image" Target="../media/image548.png"/><Relationship Id="rId1" Type="http://schemas.openxmlformats.org/officeDocument/2006/relationships/slideLayout" Target="../slideLayouts/slideLayout10.xml"/><Relationship Id="rId6" Type="http://schemas.openxmlformats.org/officeDocument/2006/relationships/hyperlink" Target="http://www.puertos.es/es-es/oceanografia/Paginas/portus.aspx" TargetMode="External"/><Relationship Id="rId5" Type="http://schemas.openxmlformats.org/officeDocument/2006/relationships/hyperlink" Target="http://www.jcomm.info/index.php?option=com_content&amp;view=article&amp;id=132&amp;Itemid=37" TargetMode="External"/><Relationship Id="rId4" Type="http://schemas.openxmlformats.org/officeDocument/2006/relationships/hyperlink" Target="http://www.ndbc.noaa.gov/" TargetMode="External"/></Relationships>
</file>

<file path=ppt/slides/_rels/slide217.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marine.copernicus.eu/services-portfolio/access-to-products/?option=com_csw&amp;view=details&amp;product_id=INSITU_IBI_NRT_OBSERVATIONS_013_033" TargetMode="External"/><Relationship Id="rId4" Type="http://schemas.openxmlformats.org/officeDocument/2006/relationships/hyperlink" Target="http://osmc.noaa.gov/Monitor/OSMC/OSMC.html" TargetMode="External"/></Relationships>
</file>

<file path=ppt/slides/_rels/slide218.xml.rels><?xml version="1.0" encoding="UTF-8" standalone="yes"?>
<Relationships xmlns="http://schemas.openxmlformats.org/package/2006/relationships"><Relationship Id="rId3" Type="http://schemas.openxmlformats.org/officeDocument/2006/relationships/image" Target="../media/image553.png"/><Relationship Id="rId2" Type="http://schemas.openxmlformats.org/officeDocument/2006/relationships/image" Target="../media/image552.png"/><Relationship Id="rId1" Type="http://schemas.openxmlformats.org/officeDocument/2006/relationships/slideLayout" Target="../slideLayouts/slideLayout22.xml"/><Relationship Id="rId5" Type="http://schemas.openxmlformats.org/officeDocument/2006/relationships/image" Target="../media/image555.png"/><Relationship Id="rId4" Type="http://schemas.openxmlformats.org/officeDocument/2006/relationships/image" Target="../media/image554.png"/></Relationships>
</file>

<file path=ppt/slides/_rels/slide219.xml.rels><?xml version="1.0" encoding="UTF-8" standalone="yes"?>
<Relationships xmlns="http://schemas.openxmlformats.org/package/2006/relationships"><Relationship Id="rId2" Type="http://schemas.openxmlformats.org/officeDocument/2006/relationships/image" Target="../media/image556.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8" Type="http://schemas.openxmlformats.org/officeDocument/2006/relationships/image" Target="../media/image562.png"/><Relationship Id="rId3" Type="http://schemas.openxmlformats.org/officeDocument/2006/relationships/oleObject" Target="../embeddings/oleObject79.bin"/><Relationship Id="rId7" Type="http://schemas.openxmlformats.org/officeDocument/2006/relationships/image" Target="../media/image561.jpeg"/><Relationship Id="rId2" Type="http://schemas.openxmlformats.org/officeDocument/2006/relationships/slideLayout" Target="../slideLayouts/slideLayout13.xml"/><Relationship Id="rId1" Type="http://schemas.openxmlformats.org/officeDocument/2006/relationships/vmlDrawing" Target="../drawings/vmlDrawing34.vml"/><Relationship Id="rId6" Type="http://schemas.openxmlformats.org/officeDocument/2006/relationships/image" Target="../media/image560.jpeg"/><Relationship Id="rId11" Type="http://schemas.openxmlformats.org/officeDocument/2006/relationships/image" Target="../media/image563.jpeg"/><Relationship Id="rId5" Type="http://schemas.openxmlformats.org/officeDocument/2006/relationships/image" Target="../media/image559.jpeg"/><Relationship Id="rId10" Type="http://schemas.openxmlformats.org/officeDocument/2006/relationships/image" Target="../media/image558.png"/><Relationship Id="rId4" Type="http://schemas.openxmlformats.org/officeDocument/2006/relationships/image" Target="../media/image557.png"/><Relationship Id="rId9" Type="http://schemas.openxmlformats.org/officeDocument/2006/relationships/oleObject" Target="../embeddings/oleObject80.bin"/></Relationships>
</file>

<file path=ppt/slides/_rels/slide221.xml.rels><?xml version="1.0" encoding="UTF-8" standalone="yes"?>
<Relationships xmlns="http://schemas.openxmlformats.org/package/2006/relationships"><Relationship Id="rId8" Type="http://schemas.openxmlformats.org/officeDocument/2006/relationships/image" Target="../media/image570.png"/><Relationship Id="rId3" Type="http://schemas.openxmlformats.org/officeDocument/2006/relationships/image" Target="../media/image565.png"/><Relationship Id="rId7" Type="http://schemas.openxmlformats.org/officeDocument/2006/relationships/hyperlink" Target="https://www.climate.gov/news-features/understanding-climate/climate-change-global-sea-level" TargetMode="External"/><Relationship Id="rId2" Type="http://schemas.openxmlformats.org/officeDocument/2006/relationships/image" Target="../media/image564.png"/><Relationship Id="rId1" Type="http://schemas.openxmlformats.org/officeDocument/2006/relationships/slideLayout" Target="../slideLayouts/slideLayout13.xml"/><Relationship Id="rId6" Type="http://schemas.openxmlformats.org/officeDocument/2006/relationships/image" Target="../media/image569.png"/><Relationship Id="rId5" Type="http://schemas.openxmlformats.org/officeDocument/2006/relationships/image" Target="../media/image568.png"/><Relationship Id="rId4" Type="http://schemas.openxmlformats.org/officeDocument/2006/relationships/image" Target="../media/image566.jpeg"/></Relationships>
</file>

<file path=ppt/slides/_rels/slide222.xml.rels><?xml version="1.0" encoding="UTF-8" standalone="yes"?>
<Relationships xmlns="http://schemas.openxmlformats.org/package/2006/relationships"><Relationship Id="rId3" Type="http://schemas.openxmlformats.org/officeDocument/2006/relationships/image" Target="../media/image572.png"/><Relationship Id="rId2" Type="http://schemas.openxmlformats.org/officeDocument/2006/relationships/hyperlink" Target="https://sentinel.esa.int/web/sentinel/technical-guides/sentinel-3-olci/level-2/ocean-products" TargetMode="External"/><Relationship Id="rId1" Type="http://schemas.openxmlformats.org/officeDocument/2006/relationships/slideLayout" Target="../slideLayouts/slideLayout14.xml"/></Relationships>
</file>

<file path=ppt/slides/_rels/slide223.xml.rels><?xml version="1.0" encoding="UTF-8" standalone="yes"?>
<Relationships xmlns="http://schemas.openxmlformats.org/package/2006/relationships"><Relationship Id="rId3" Type="http://schemas.openxmlformats.org/officeDocument/2006/relationships/image" Target="../media/image573.png"/><Relationship Id="rId2" Type="http://schemas.openxmlformats.org/officeDocument/2006/relationships/hyperlink" Target="http://www.ndbc.noaa.gov/" TargetMode="External"/><Relationship Id="rId1" Type="http://schemas.openxmlformats.org/officeDocument/2006/relationships/slideLayout" Target="../slideLayouts/slideLayout2.xml"/><Relationship Id="rId5" Type="http://schemas.openxmlformats.org/officeDocument/2006/relationships/image" Target="../media/image574.png"/><Relationship Id="rId4" Type="http://schemas.openxmlformats.org/officeDocument/2006/relationships/hyperlink" Target="http://www.jcomm.info/index.php?option=com_content&amp;view=article&amp;id=132&amp;Itemid=37" TargetMode="External"/></Relationships>
</file>

<file path=ppt/slides/_rels/slide224.xml.rels><?xml version="1.0" encoding="UTF-8" standalone="yes"?>
<Relationships xmlns="http://schemas.openxmlformats.org/package/2006/relationships"><Relationship Id="rId3" Type="http://schemas.openxmlformats.org/officeDocument/2006/relationships/image" Target="../media/image578.png"/><Relationship Id="rId2" Type="http://schemas.openxmlformats.org/officeDocument/2006/relationships/hyperlink" Target="http://www.puertos.es/es-es/oceanografia/Paginas/portus.aspx" TargetMode="External"/><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3" Type="http://schemas.openxmlformats.org/officeDocument/2006/relationships/image" Target="../media/image563.jpeg"/><Relationship Id="rId2" Type="http://schemas.openxmlformats.org/officeDocument/2006/relationships/image" Target="../media/image566.jpeg"/><Relationship Id="rId1" Type="http://schemas.openxmlformats.org/officeDocument/2006/relationships/slideLayout" Target="../slideLayouts/slideLayout13.xml"/><Relationship Id="rId6" Type="http://schemas.openxmlformats.org/officeDocument/2006/relationships/image" Target="../media/image581.jpeg"/><Relationship Id="rId5" Type="http://schemas.openxmlformats.org/officeDocument/2006/relationships/image" Target="../media/image580.png"/><Relationship Id="rId4" Type="http://schemas.openxmlformats.org/officeDocument/2006/relationships/image" Target="../media/image579.jpeg"/></Relationships>
</file>

<file path=ppt/slides/_rels/slide226.xml.rels><?xml version="1.0" encoding="UTF-8" standalone="yes"?>
<Relationships xmlns="http://schemas.openxmlformats.org/package/2006/relationships"><Relationship Id="rId3" Type="http://schemas.openxmlformats.org/officeDocument/2006/relationships/image" Target="../media/image582.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583.jpeg"/></Relationships>
</file>

<file path=ppt/slides/_rels/slide22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588.jpeg"/><Relationship Id="rId2" Type="http://schemas.openxmlformats.org/officeDocument/2006/relationships/video" Target="file:///F:\Documents\Conferencias\UCA\Conferencia%20N&#225;utica%2012%20Abril%20%202016\Metop%20Instruments%20-%20ASCAT.mpg" TargetMode="External"/><Relationship Id="rId1" Type="http://schemas.microsoft.com/office/2007/relationships/media" Target="file:///F:\Documents\Conferencias\UCA\Conferencia%20N&#225;utica%2012%20Abril%20%202016\Metop%20Instruments%20-%20ASCAT.mpg" TargetMode="External"/><Relationship Id="rId6" Type="http://schemas.openxmlformats.org/officeDocument/2006/relationships/image" Target="../media/image587.png"/><Relationship Id="rId5" Type="http://schemas.openxmlformats.org/officeDocument/2006/relationships/image" Target="../media/image585.png"/><Relationship Id="rId4" Type="http://schemas.openxmlformats.org/officeDocument/2006/relationships/notesSlide" Target="../notesSlides/notesSlide18.xml"/></Relationships>
</file>

<file path=ppt/slides/_rels/slide228.xml.rels><?xml version="1.0" encoding="UTF-8" standalone="yes"?>
<Relationships xmlns="http://schemas.openxmlformats.org/package/2006/relationships"><Relationship Id="rId3" Type="http://schemas.openxmlformats.org/officeDocument/2006/relationships/image" Target="../media/image591.png"/><Relationship Id="rId2" Type="http://schemas.openxmlformats.org/officeDocument/2006/relationships/image" Target="../media/image590.png"/><Relationship Id="rId1" Type="http://schemas.openxmlformats.org/officeDocument/2006/relationships/slideLayout" Target="../slideLayouts/slideLayout1.xml"/><Relationship Id="rId4" Type="http://schemas.openxmlformats.org/officeDocument/2006/relationships/image" Target="../media/image592.png"/></Relationships>
</file>

<file path=ppt/slides/_rels/slide229.xml.rels><?xml version="1.0" encoding="UTF-8" standalone="yes"?>
<Relationships xmlns="http://schemas.openxmlformats.org/package/2006/relationships"><Relationship Id="rId3" Type="http://schemas.openxmlformats.org/officeDocument/2006/relationships/image" Target="../media/image594.jpeg"/><Relationship Id="rId2" Type="http://schemas.openxmlformats.org/officeDocument/2006/relationships/image" Target="../media/image593.jpeg"/><Relationship Id="rId1" Type="http://schemas.openxmlformats.org/officeDocument/2006/relationships/slideLayout" Target="../slideLayouts/slideLayout5.xml"/><Relationship Id="rId6" Type="http://schemas.openxmlformats.org/officeDocument/2006/relationships/image" Target="../media/image597.png"/><Relationship Id="rId5" Type="http://schemas.openxmlformats.org/officeDocument/2006/relationships/image" Target="../media/image596.png"/><Relationship Id="rId4" Type="http://schemas.openxmlformats.org/officeDocument/2006/relationships/image" Target="../media/image595.jpeg"/></Relationships>
</file>

<file path=ppt/slides/_rels/slide230.xml.rels><?xml version="1.0" encoding="UTF-8" standalone="yes"?>
<Relationships xmlns="http://schemas.openxmlformats.org/package/2006/relationships"><Relationship Id="rId8" Type="http://schemas.openxmlformats.org/officeDocument/2006/relationships/image" Target="../media/image602.png"/><Relationship Id="rId3" Type="http://schemas.openxmlformats.org/officeDocument/2006/relationships/image" Target="../media/image599.gif"/><Relationship Id="rId7" Type="http://schemas.openxmlformats.org/officeDocument/2006/relationships/hyperlink" Target="http://manati.star.nesdis.noaa.gov/datasets/ASCATBData.php" TargetMode="External"/><Relationship Id="rId2" Type="http://schemas.openxmlformats.org/officeDocument/2006/relationships/image" Target="../media/image598.png"/><Relationship Id="rId1" Type="http://schemas.openxmlformats.org/officeDocument/2006/relationships/slideLayout" Target="../slideLayouts/slideLayout5.xml"/><Relationship Id="rId6" Type="http://schemas.openxmlformats.org/officeDocument/2006/relationships/image" Target="../media/image601.png"/><Relationship Id="rId5" Type="http://schemas.openxmlformats.org/officeDocument/2006/relationships/hyperlink" Target="https://osi-saf.eumetsat.int/" TargetMode="External"/><Relationship Id="rId10" Type="http://schemas.openxmlformats.org/officeDocument/2006/relationships/image" Target="../media/image604.png"/><Relationship Id="rId4" Type="http://schemas.openxmlformats.org/officeDocument/2006/relationships/image" Target="../media/image600.png"/><Relationship Id="rId9" Type="http://schemas.openxmlformats.org/officeDocument/2006/relationships/image" Target="../media/image603.png"/></Relationships>
</file>

<file path=ppt/slides/_rels/slide231.xml.rels><?xml version="1.0" encoding="UTF-8" standalone="yes"?>
<Relationships xmlns="http://schemas.openxmlformats.org/package/2006/relationships"><Relationship Id="rId8" Type="http://schemas.openxmlformats.org/officeDocument/2006/relationships/hyperlink" Target="https://scatterometer.knmi.nl/tile_prod/" TargetMode="External"/><Relationship Id="rId3" Type="http://schemas.openxmlformats.org/officeDocument/2006/relationships/image" Target="../media/image605.png"/><Relationship Id="rId7" Type="http://schemas.openxmlformats.org/officeDocument/2006/relationships/image" Target="../media/image608.png"/><Relationship Id="rId2" Type="http://schemas.openxmlformats.org/officeDocument/2006/relationships/hyperlink" Target="https://scatterometer.knmi.nl/home/" TargetMode="External"/><Relationship Id="rId1" Type="http://schemas.openxmlformats.org/officeDocument/2006/relationships/slideLayout" Target="../slideLayouts/slideLayout5.xml"/><Relationship Id="rId6" Type="http://schemas.openxmlformats.org/officeDocument/2006/relationships/image" Target="../media/image607.png"/><Relationship Id="rId5" Type="http://schemas.openxmlformats.org/officeDocument/2006/relationships/image" Target="../media/image599.gif"/><Relationship Id="rId4" Type="http://schemas.openxmlformats.org/officeDocument/2006/relationships/image" Target="../media/image606.png"/></Relationships>
</file>

<file path=ppt/slides/_rels/slide232.xml.rels><?xml version="1.0" encoding="UTF-8" standalone="yes"?>
<Relationships xmlns="http://schemas.openxmlformats.org/package/2006/relationships"><Relationship Id="rId8" Type="http://schemas.openxmlformats.org/officeDocument/2006/relationships/hyperlink" Target="https://scatterometer.knmi.nl/tile_prod/" TargetMode="External"/><Relationship Id="rId3" Type="http://schemas.openxmlformats.org/officeDocument/2006/relationships/image" Target="../media/image605.png"/><Relationship Id="rId7" Type="http://schemas.openxmlformats.org/officeDocument/2006/relationships/image" Target="../media/image608.png"/><Relationship Id="rId2" Type="http://schemas.openxmlformats.org/officeDocument/2006/relationships/hyperlink" Target="https://scatterometer.knmi.nl/home/" TargetMode="External"/><Relationship Id="rId1" Type="http://schemas.openxmlformats.org/officeDocument/2006/relationships/slideLayout" Target="../slideLayouts/slideLayout5.xml"/><Relationship Id="rId6" Type="http://schemas.openxmlformats.org/officeDocument/2006/relationships/image" Target="../media/image607.png"/><Relationship Id="rId5" Type="http://schemas.openxmlformats.org/officeDocument/2006/relationships/image" Target="../media/image599.gif"/><Relationship Id="rId4" Type="http://schemas.openxmlformats.org/officeDocument/2006/relationships/image" Target="../media/image606.png"/></Relationships>
</file>

<file path=ppt/slides/_rels/slide233.xml.rels><?xml version="1.0" encoding="UTF-8" standalone="yes"?>
<Relationships xmlns="http://schemas.openxmlformats.org/package/2006/relationships"><Relationship Id="rId3" Type="http://schemas.openxmlformats.org/officeDocument/2006/relationships/image" Target="../media/image609.png"/><Relationship Id="rId2" Type="http://schemas.openxmlformats.org/officeDocument/2006/relationships/hyperlink" Target="http://resources.eumetrain.org/ePort_MapViewer/index.html" TargetMode="External"/><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hyperlink" Target="https://www.eumetsat.int/devastating-typhoon-hagibis" TargetMode="External"/><Relationship Id="rId1" Type="http://schemas.openxmlformats.org/officeDocument/2006/relationships/slideLayout" Target="../slideLayouts/slideLayout5.xml"/><Relationship Id="rId4" Type="http://schemas.openxmlformats.org/officeDocument/2006/relationships/hyperlink" Target="https://eumetsatspace.atlassian.net/wiki/spaces/OC/overview" TargetMode="Externa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3" Type="http://schemas.openxmlformats.org/officeDocument/2006/relationships/hyperlink" Target="http://www.navarea.info/" TargetMode="External"/><Relationship Id="rId7" Type="http://schemas.openxmlformats.org/officeDocument/2006/relationships/hyperlink" Target="http://www.jcomm.info/index.php?option=com_content&amp;view=article&amp;id=132&amp;Itemid=37" TargetMode="External"/><Relationship Id="rId2" Type="http://schemas.openxmlformats.org/officeDocument/2006/relationships/image" Target="../media/image611.png"/><Relationship Id="rId1" Type="http://schemas.openxmlformats.org/officeDocument/2006/relationships/slideLayout" Target="../slideLayouts/slideLayout6.xml"/><Relationship Id="rId6" Type="http://schemas.openxmlformats.org/officeDocument/2006/relationships/hyperlink" Target="http://weather.gmdss.org/" TargetMode="External"/><Relationship Id="rId5" Type="http://schemas.openxmlformats.org/officeDocument/2006/relationships/image" Target="../media/image613.png"/><Relationship Id="rId4" Type="http://schemas.openxmlformats.org/officeDocument/2006/relationships/image" Target="../media/image612.png"/></Relationships>
</file>

<file path=ppt/slides/_rels/slide237.xml.rels><?xml version="1.0" encoding="UTF-8" standalone="yes"?>
<Relationships xmlns="http://schemas.openxmlformats.org/package/2006/relationships"><Relationship Id="rId8" Type="http://schemas.openxmlformats.org/officeDocument/2006/relationships/image" Target="../media/image616.png"/><Relationship Id="rId13" Type="http://schemas.openxmlformats.org/officeDocument/2006/relationships/hyperlink" Target="http://www.jma.go.jp/en/seafcst/" TargetMode="External"/><Relationship Id="rId3" Type="http://schemas.openxmlformats.org/officeDocument/2006/relationships/hyperlink" Target="http://www.nhc.noaa.gov/" TargetMode="External"/><Relationship Id="rId7" Type="http://schemas.openxmlformats.org/officeDocument/2006/relationships/image" Target="../media/image615.png"/><Relationship Id="rId12" Type="http://schemas.openxmlformats.org/officeDocument/2006/relationships/image" Target="../media/image618.png"/><Relationship Id="rId17" Type="http://schemas.openxmlformats.org/officeDocument/2006/relationships/hyperlink" Target="http://structure.mil.ru/structure/forces/hydrographic/info/nav_war/more.htm?id=11837985@morfPressConferenceNew" TargetMode="External"/><Relationship Id="rId2" Type="http://schemas.openxmlformats.org/officeDocument/2006/relationships/hyperlink" Target="http://digital.weather.gov/" TargetMode="External"/><Relationship Id="rId16" Type="http://schemas.openxmlformats.org/officeDocument/2006/relationships/image" Target="../media/image620.png"/><Relationship Id="rId1" Type="http://schemas.openxmlformats.org/officeDocument/2006/relationships/slideLayout" Target="../slideLayouts/slideLayout2.xml"/><Relationship Id="rId6" Type="http://schemas.openxmlformats.org/officeDocument/2006/relationships/image" Target="../media/image614.png"/><Relationship Id="rId11" Type="http://schemas.openxmlformats.org/officeDocument/2006/relationships/image" Target="../media/image617.png"/><Relationship Id="rId5" Type="http://schemas.openxmlformats.org/officeDocument/2006/relationships/hyperlink" Target="http://www.meteofrance.com/previsions-meteo-marine/marine/vent/atlantique" TargetMode="External"/><Relationship Id="rId15" Type="http://schemas.openxmlformats.org/officeDocument/2006/relationships/image" Target="../media/image619.png"/><Relationship Id="rId10" Type="http://schemas.openxmlformats.org/officeDocument/2006/relationships/hyperlink" Target="http://www.bom.gov.au/marine/" TargetMode="External"/><Relationship Id="rId4" Type="http://schemas.openxmlformats.org/officeDocument/2006/relationships/hyperlink" Target="https://www.weather.gov/marine/" TargetMode="External"/><Relationship Id="rId9" Type="http://schemas.openxmlformats.org/officeDocument/2006/relationships/hyperlink" Target="http://www.metoffice.gov.uk/public/weather/marine-shipping-forecast/" TargetMode="External"/><Relationship Id="rId14" Type="http://schemas.openxmlformats.org/officeDocument/2006/relationships/hyperlink" Target="http://www.aemet.es/es/eltiempo/prediccion/maritima" TargetMode="External"/></Relationships>
</file>

<file path=ppt/slides/_rels/slide238.xml.rels><?xml version="1.0" encoding="UTF-8" standalone="yes"?>
<Relationships xmlns="http://schemas.openxmlformats.org/package/2006/relationships"><Relationship Id="rId8" Type="http://schemas.openxmlformats.org/officeDocument/2006/relationships/image" Target="../media/image622.png"/><Relationship Id="rId3" Type="http://schemas.openxmlformats.org/officeDocument/2006/relationships/hyperlink" Target="https://hycom.org/" TargetMode="External"/><Relationship Id="rId7" Type="http://schemas.openxmlformats.org/officeDocument/2006/relationships/image" Target="../media/image621.png"/><Relationship Id="rId2" Type="http://schemas.openxmlformats.org/officeDocument/2006/relationships/hyperlink" Target="http://www.jcomm.info/" TargetMode="External"/><Relationship Id="rId1" Type="http://schemas.openxmlformats.org/officeDocument/2006/relationships/slideLayout" Target="../slideLayouts/slideLayout16.xml"/><Relationship Id="rId6" Type="http://schemas.openxmlformats.org/officeDocument/2006/relationships/hyperlink" Target="http://www.opc.ncep.noaa.gov/OceanProd_tab.shtml" TargetMode="External"/><Relationship Id="rId5" Type="http://schemas.openxmlformats.org/officeDocument/2006/relationships/hyperlink" Target="http://www.opc.ncep.noaa.gov/Loops/NCOM/currents/Ncom_Curr_GmexHR_03_Day_flash.shtml" TargetMode="External"/><Relationship Id="rId4" Type="http://schemas.openxmlformats.org/officeDocument/2006/relationships/hyperlink" Target="https://www7320.nrlssc.navy.mil/GLBhycomcice1-12/skill.html" TargetMode="External"/><Relationship Id="rId9" Type="http://schemas.openxmlformats.org/officeDocument/2006/relationships/image" Target="../media/image623.png"/></Relationships>
</file>

<file path=ppt/slides/_rels/slide239.xml.rels><?xml version="1.0" encoding="UTF-8" standalone="yes"?>
<Relationships xmlns="http://schemas.openxmlformats.org/package/2006/relationships"><Relationship Id="rId3" Type="http://schemas.openxmlformats.org/officeDocument/2006/relationships/image" Target="../media/image624.png"/><Relationship Id="rId2" Type="http://schemas.openxmlformats.org/officeDocument/2006/relationships/hyperlink" Target="http://www.aemet.es/documentos/es/conocermas/maritima/guiamaritima.pdf" TargetMode="Externa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626.png"/><Relationship Id="rId2" Type="http://schemas.openxmlformats.org/officeDocument/2006/relationships/image" Target="../media/image625.png"/><Relationship Id="rId1" Type="http://schemas.openxmlformats.org/officeDocument/2006/relationships/slideLayout" Target="../slideLayouts/slideLayout2.xml"/><Relationship Id="rId5" Type="http://schemas.openxmlformats.org/officeDocument/2006/relationships/image" Target="../media/image628.png"/><Relationship Id="rId4" Type="http://schemas.openxmlformats.org/officeDocument/2006/relationships/image" Target="../media/image627.png"/></Relationships>
</file>

<file path=ppt/slides/_rels/slide241.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629.png"/><Relationship Id="rId1" Type="http://schemas.openxmlformats.org/officeDocument/2006/relationships/slideLayout" Target="../slideLayouts/slideLayout2.xml"/><Relationship Id="rId4" Type="http://schemas.openxmlformats.org/officeDocument/2006/relationships/image" Target="../media/image631.png"/></Relationships>
</file>

<file path=ppt/slides/_rels/slide242.xml.rels><?xml version="1.0" encoding="UTF-8" standalone="yes"?>
<Relationships xmlns="http://schemas.openxmlformats.org/package/2006/relationships"><Relationship Id="rId3" Type="http://schemas.openxmlformats.org/officeDocument/2006/relationships/image" Target="../media/image632.png"/><Relationship Id="rId2" Type="http://schemas.openxmlformats.org/officeDocument/2006/relationships/hyperlink" Target="http://www.aemet.es/es/eltiempo/prediccion/maritima" TargetMode="Externa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633.png"/><Relationship Id="rId2" Type="http://schemas.openxmlformats.org/officeDocument/2006/relationships/hyperlink" Target="http://www.aemet.es/es/eltiempo/prediccion/maritima" TargetMode="Externa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hyperlink" Target="http://www.aemet.es/es/eltiempo/prediccion/maritima" TargetMode="External"/><Relationship Id="rId2" Type="http://schemas.openxmlformats.org/officeDocument/2006/relationships/image" Target="../media/image634.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3" Type="http://schemas.openxmlformats.org/officeDocument/2006/relationships/hyperlink" Target="ALVASTAR1.jpg" TargetMode="External"/><Relationship Id="rId2" Type="http://schemas.openxmlformats.org/officeDocument/2006/relationships/hyperlink" Target="http://meteonav.aemet.es/MeteoNav/" TargetMode="External"/><Relationship Id="rId1" Type="http://schemas.openxmlformats.org/officeDocument/2006/relationships/slideLayout" Target="../slideLayouts/slideLayout2.xml"/><Relationship Id="rId4" Type="http://schemas.openxmlformats.org/officeDocument/2006/relationships/image" Target="../media/image635.png"/></Relationships>
</file>

<file path=ppt/slides/_rels/slide246.xml.rels><?xml version="1.0" encoding="UTF-8" standalone="yes"?>
<Relationships xmlns="http://schemas.openxmlformats.org/package/2006/relationships"><Relationship Id="rId2" Type="http://schemas.openxmlformats.org/officeDocument/2006/relationships/image" Target="../media/image6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2" name="Picture 4" descr="mar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63" y="0"/>
            <a:ext cx="9137243" cy="648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3929136" y="6098811"/>
            <a:ext cx="5229509" cy="276999"/>
          </a:xfrm>
          <a:prstGeom prst="rect">
            <a:avLst/>
          </a:prstGeom>
          <a:noFill/>
        </p:spPr>
        <p:txBody>
          <a:bodyPr wrap="none" rtlCol="0">
            <a:spAutoFit/>
          </a:bodyPr>
          <a:lstStyle/>
          <a:p>
            <a:r>
              <a:rPr lang="es-ES" sz="1200" i="1" dirty="0">
                <a:solidFill>
                  <a:srgbClr val="FFFF00"/>
                </a:solidFill>
                <a:latin typeface="Trebuchet MS" panose="020B0603020202020204" pitchFamily="34" charset="0"/>
              </a:rPr>
              <a:t>‘</a:t>
            </a:r>
            <a:r>
              <a:rPr lang="es-ES" sz="1200" i="1" dirty="0" err="1">
                <a:solidFill>
                  <a:srgbClr val="FFFF00"/>
                </a:solidFill>
                <a:latin typeface="Trebuchet MS" panose="020B0603020202020204" pitchFamily="34" charset="0"/>
              </a:rPr>
              <a:t>Waves</a:t>
            </a:r>
            <a:r>
              <a:rPr lang="es-ES" sz="1200" i="1" dirty="0">
                <a:solidFill>
                  <a:srgbClr val="FFFF00"/>
                </a:solidFill>
                <a:latin typeface="Trebuchet MS" panose="020B0603020202020204" pitchFamily="34" charset="0"/>
              </a:rPr>
              <a:t> in </a:t>
            </a:r>
            <a:r>
              <a:rPr lang="es-ES" sz="1200" i="1" dirty="0" err="1">
                <a:solidFill>
                  <a:srgbClr val="FFFF00"/>
                </a:solidFill>
                <a:latin typeface="Trebuchet MS" panose="020B0603020202020204" pitchFamily="34" charset="0"/>
              </a:rPr>
              <a:t>Caspian</a:t>
            </a:r>
            <a:r>
              <a:rPr lang="es-ES" sz="1200" i="1" dirty="0">
                <a:solidFill>
                  <a:srgbClr val="FFFF00"/>
                </a:solidFill>
                <a:latin typeface="Trebuchet MS" panose="020B0603020202020204" pitchFamily="34" charset="0"/>
              </a:rPr>
              <a:t> Sea’ </a:t>
            </a:r>
            <a:r>
              <a:rPr lang="es-ES" sz="1200" dirty="0">
                <a:solidFill>
                  <a:srgbClr val="FFFF00"/>
                </a:solidFill>
                <a:latin typeface="Trebuchet MS" panose="020B0603020202020204" pitchFamily="34" charset="0"/>
              </a:rPr>
              <a:t>(1958) óleo de Vladimir </a:t>
            </a:r>
            <a:r>
              <a:rPr lang="es-ES" sz="1200" dirty="0" err="1">
                <a:solidFill>
                  <a:srgbClr val="FFFF00"/>
                </a:solidFill>
                <a:latin typeface="Trebuchet MS" panose="020B0603020202020204" pitchFamily="34" charset="0"/>
              </a:rPr>
              <a:t>Ovchinnikov</a:t>
            </a:r>
            <a:r>
              <a:rPr lang="es-ES" sz="1200" dirty="0">
                <a:solidFill>
                  <a:srgbClr val="FFFF00"/>
                </a:solidFill>
                <a:latin typeface="Trebuchet MS" panose="020B0603020202020204" pitchFamily="34" charset="0"/>
              </a:rPr>
              <a:t> (1911 – 1978)</a:t>
            </a:r>
          </a:p>
        </p:txBody>
      </p:sp>
      <p:sp>
        <p:nvSpPr>
          <p:cNvPr id="7" name="CuadroTexto 6"/>
          <p:cNvSpPr txBox="1"/>
          <p:nvPr/>
        </p:nvSpPr>
        <p:spPr>
          <a:xfrm>
            <a:off x="6156176" y="4351607"/>
            <a:ext cx="2776722" cy="1369606"/>
          </a:xfrm>
          <a:prstGeom prst="rect">
            <a:avLst/>
          </a:prstGeom>
          <a:noFill/>
        </p:spPr>
        <p:txBody>
          <a:bodyPr wrap="none" rtlCol="0">
            <a:spAutoFit/>
          </a:bodyPr>
          <a:lstStyle/>
          <a:p>
            <a:pPr algn="ctr"/>
            <a:r>
              <a:rPr lang="en-US" altLang="es-ES" sz="1100" b="1" dirty="0" smtClean="0">
                <a:solidFill>
                  <a:schemeClr val="tx2"/>
                </a:solidFill>
                <a:effectLst>
                  <a:outerShdw blurRad="38100" dist="38100" dir="2700000" algn="tl">
                    <a:srgbClr val="000000">
                      <a:alpha val="43137"/>
                    </a:srgbClr>
                  </a:outerShdw>
                </a:effectLst>
                <a:latin typeface="Viner Hand ITC" panose="03070502030502020203" pitchFamily="66" charset="0"/>
              </a:rPr>
              <a:t/>
            </a:r>
            <a:br>
              <a:rPr lang="en-US" altLang="es-ES" sz="1100" b="1" dirty="0" smtClean="0">
                <a:solidFill>
                  <a:schemeClr val="tx2"/>
                </a:solidFill>
                <a:effectLst>
                  <a:outerShdw blurRad="38100" dist="38100" dir="2700000" algn="tl">
                    <a:srgbClr val="000000">
                      <a:alpha val="43137"/>
                    </a:srgbClr>
                  </a:outerShdw>
                </a:effectLst>
                <a:latin typeface="Viner Hand ITC" panose="03070502030502020203" pitchFamily="66" charset="0"/>
              </a:rPr>
            </a:br>
            <a:r>
              <a:rPr lang="en-US" altLang="es-ES" b="1" dirty="0" smtClean="0">
                <a:solidFill>
                  <a:schemeClr val="tx2"/>
                </a:solidFill>
                <a:effectLst>
                  <a:outerShdw blurRad="38100" dist="38100" dir="2700000" algn="tl">
                    <a:srgbClr val="000000">
                      <a:alpha val="43137"/>
                    </a:srgbClr>
                  </a:outerShdw>
                </a:effectLst>
                <a:latin typeface="Viner Hand ITC" panose="03070502030502020203" pitchFamily="66" charset="0"/>
              </a:rPr>
              <a:t>Patricio </a:t>
            </a:r>
            <a:r>
              <a:rPr lang="en-US" altLang="es-ES" b="1" dirty="0" err="1" smtClean="0">
                <a:solidFill>
                  <a:schemeClr val="tx2"/>
                </a:solidFill>
                <a:effectLst>
                  <a:outerShdw blurRad="38100" dist="38100" dir="2700000" algn="tl">
                    <a:srgbClr val="000000">
                      <a:alpha val="43137"/>
                    </a:srgbClr>
                  </a:outerShdw>
                </a:effectLst>
                <a:latin typeface="Viner Hand ITC" panose="03070502030502020203" pitchFamily="66" charset="0"/>
              </a:rPr>
              <a:t>López</a:t>
            </a:r>
            <a:r>
              <a:rPr lang="en-US" altLang="es-ES" b="1" dirty="0" smtClean="0">
                <a:solidFill>
                  <a:schemeClr val="tx2"/>
                </a:solidFill>
                <a:effectLst>
                  <a:outerShdw blurRad="38100" dist="38100" dir="2700000" algn="tl">
                    <a:srgbClr val="000000">
                      <a:alpha val="43137"/>
                    </a:srgbClr>
                  </a:outerShdw>
                </a:effectLst>
                <a:latin typeface="Viner Hand ITC" panose="03070502030502020203" pitchFamily="66" charset="0"/>
              </a:rPr>
              <a:t> Carmona</a:t>
            </a:r>
            <a:br>
              <a:rPr lang="en-US" altLang="es-ES" b="1" dirty="0" smtClean="0">
                <a:solidFill>
                  <a:schemeClr val="tx2"/>
                </a:solidFill>
                <a:effectLst>
                  <a:outerShdw blurRad="38100" dist="38100" dir="2700000" algn="tl">
                    <a:srgbClr val="000000">
                      <a:alpha val="43137"/>
                    </a:srgbClr>
                  </a:outerShdw>
                </a:effectLst>
                <a:latin typeface="Viner Hand ITC" panose="03070502030502020203" pitchFamily="66" charset="0"/>
              </a:rPr>
            </a:br>
            <a:r>
              <a:rPr lang="en-US" altLang="es-ES" b="1" dirty="0" smtClean="0">
                <a:solidFill>
                  <a:schemeClr val="tx2"/>
                </a:solidFill>
                <a:effectLst>
                  <a:outerShdw blurRad="38100" dist="38100" dir="2700000" algn="tl">
                    <a:srgbClr val="000000">
                      <a:alpha val="43137"/>
                    </a:srgbClr>
                  </a:outerShdw>
                </a:effectLst>
                <a:latin typeface="Viner Hand ITC" panose="03070502030502020203" pitchFamily="66" charset="0"/>
              </a:rPr>
              <a:t>malopezc@aemet.es</a:t>
            </a:r>
            <a:br>
              <a:rPr lang="en-US" altLang="es-ES" b="1" dirty="0" smtClean="0">
                <a:solidFill>
                  <a:schemeClr val="tx2"/>
                </a:solidFill>
                <a:effectLst>
                  <a:outerShdw blurRad="38100" dist="38100" dir="2700000" algn="tl">
                    <a:srgbClr val="000000">
                      <a:alpha val="43137"/>
                    </a:srgbClr>
                  </a:outerShdw>
                </a:effectLst>
                <a:latin typeface="Viner Hand ITC" panose="03070502030502020203" pitchFamily="66" charset="0"/>
              </a:rPr>
            </a:br>
            <a:r>
              <a:rPr lang="en-US" altLang="es-ES" b="1" dirty="0" smtClean="0">
                <a:solidFill>
                  <a:schemeClr val="tx2"/>
                </a:solidFill>
                <a:latin typeface="Viner Hand ITC" panose="03070502030502020203" pitchFamily="66" charset="0"/>
              </a:rPr>
              <a:t/>
            </a:r>
            <a:br>
              <a:rPr lang="en-US" altLang="es-ES" b="1" dirty="0" smtClean="0">
                <a:solidFill>
                  <a:schemeClr val="tx2"/>
                </a:solidFill>
                <a:latin typeface="Viner Hand ITC" panose="03070502030502020203" pitchFamily="66" charset="0"/>
              </a:rPr>
            </a:br>
            <a:endParaRPr lang="es-ES" dirty="0">
              <a:solidFill>
                <a:schemeClr val="tx2"/>
              </a:solidFill>
            </a:endParaRPr>
          </a:p>
        </p:txBody>
      </p:sp>
      <p:sp>
        <p:nvSpPr>
          <p:cNvPr id="4" name="Rectángulo 3"/>
          <p:cNvSpPr/>
          <p:nvPr/>
        </p:nvSpPr>
        <p:spPr>
          <a:xfrm>
            <a:off x="65714" y="397310"/>
            <a:ext cx="8964488" cy="769441"/>
          </a:xfrm>
          <a:prstGeom prst="rect">
            <a:avLst/>
          </a:prstGeom>
        </p:spPr>
        <p:txBody>
          <a:bodyPr wrap="square">
            <a:spAutoFit/>
          </a:bodyPr>
          <a:lstStyle/>
          <a:p>
            <a:pPr algn="ctr"/>
            <a:r>
              <a:rPr lang="en-US" altLang="es-ES" sz="4400" b="1" dirty="0">
                <a:solidFill>
                  <a:schemeClr val="bg1"/>
                </a:solidFill>
                <a:effectLst>
                  <a:outerShdw blurRad="38100" dist="38100" dir="2700000" algn="tl">
                    <a:srgbClr val="000000">
                      <a:alpha val="43137"/>
                    </a:srgbClr>
                  </a:outerShdw>
                </a:effectLst>
                <a:latin typeface="Viner Hand ITC" panose="03070502030502020203" pitchFamily="66" charset="0"/>
              </a:rPr>
              <a:t>METEOROLOGÍA </a:t>
            </a:r>
            <a:r>
              <a:rPr lang="en-US" altLang="es-ES" sz="4400" b="1" dirty="0" smtClean="0">
                <a:solidFill>
                  <a:schemeClr val="bg1"/>
                </a:solidFill>
                <a:effectLst>
                  <a:outerShdw blurRad="38100" dist="38100" dir="2700000" algn="tl">
                    <a:srgbClr val="000000">
                      <a:alpha val="43137"/>
                    </a:srgbClr>
                  </a:outerShdw>
                </a:effectLst>
                <a:latin typeface="Viner Hand ITC" panose="03070502030502020203" pitchFamily="66" charset="0"/>
              </a:rPr>
              <a:t> MARÍTIMA</a:t>
            </a:r>
            <a:endParaRPr lang="es-ES" sz="4400" dirty="0">
              <a:solidFill>
                <a:schemeClr val="tx2"/>
              </a:solidFill>
              <a:effectLst>
                <a:outerShdw blurRad="38100" dist="38100" dir="2700000" algn="tl">
                  <a:srgbClr val="000000">
                    <a:alpha val="43137"/>
                  </a:srgbClr>
                </a:outerShdw>
              </a:effectLs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latin typeface="Trebuchet MS" panose="020B0603020202020204" pitchFamily="34" charset="0"/>
              </a:rPr>
              <a:t>0.	</a:t>
            </a:r>
            <a:r>
              <a:rPr lang="es-ES" altLang="es-ES" sz="2400" b="1" dirty="0" smtClean="0">
                <a:latin typeface="Trebuchet MS" panose="020B0603020202020204" pitchFamily="34" charset="0"/>
              </a:rPr>
              <a:t>Introducción. Seguridad marítima</a:t>
            </a:r>
            <a:endParaRPr lang="es-ES" altLang="es-ES" sz="2400" b="1" dirty="0">
              <a:latin typeface="Trebuchet MS" panose="020B0603020202020204" pitchFamily="34" charset="0"/>
            </a:endParaRP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 </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a:t>
            </a:r>
            <a:r>
              <a:rPr lang="es-ES" altLang="es-ES" sz="2400" b="1" dirty="0">
                <a:solidFill>
                  <a:schemeClr val="bg2"/>
                </a:solidFill>
                <a:latin typeface="Trebuchet MS" panose="020B0603020202020204" pitchFamily="34" charset="0"/>
              </a:rPr>
              <a:t>y </a:t>
            </a:r>
            <a:r>
              <a:rPr lang="es-ES" altLang="es-ES" sz="2400" b="1" dirty="0" smtClean="0">
                <a:solidFill>
                  <a:schemeClr val="bg2"/>
                </a:solidFill>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endParaRPr lang="es-ES" altLang="es-ES" sz="2400" b="1" dirty="0">
              <a:solidFill>
                <a:schemeClr val="tx1">
                  <a:lumMod val="50000"/>
                  <a:lumOff val="50000"/>
                </a:schemeClr>
              </a:solidFill>
              <a:latin typeface="Trebuchet MS" panose="020B0603020202020204" pitchFamily="34" charset="0"/>
            </a:endParaRPr>
          </a:p>
        </p:txBody>
      </p:sp>
      <p:sp>
        <p:nvSpPr>
          <p:cNvPr id="3" name="Rectangle 3"/>
          <p:cNvSpPr txBox="1">
            <a:spLocks noChangeArrowheads="1"/>
          </p:cNvSpPr>
          <p:nvPr/>
        </p:nvSpPr>
        <p:spPr>
          <a:xfrm>
            <a:off x="395536" y="8055"/>
            <a:ext cx="8229600" cy="1143000"/>
          </a:xfrm>
          <a:prstGeom prst="rect">
            <a:avLst/>
          </a:prstGeom>
          <a:noFill/>
          <a:ln/>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s-ES" altLang="es-ES" b="1" smtClean="0">
                <a:solidFill>
                  <a:srgbClr val="C00000"/>
                </a:solidFill>
                <a:latin typeface="Trebuchet MS" panose="020B0603020202020204" pitchFamily="34" charset="0"/>
              </a:rPr>
              <a:t>Qué veremos</a:t>
            </a:r>
            <a:endParaRPr lang="es-ES" altLang="es-ES" b="1"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4231780904"/>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arcador de contenido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8" y="4467136"/>
            <a:ext cx="3841519" cy="2562263"/>
          </a:xfrm>
          <a:prstGeom prst="rect">
            <a:avLst/>
          </a:prstGeom>
        </p:spPr>
      </p:pic>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1635" y="4467137"/>
            <a:ext cx="3475895" cy="2320514"/>
          </a:xfrm>
          <a:prstGeom prst="rect">
            <a:avLst/>
          </a:prstGeom>
        </p:spPr>
      </p:pic>
      <p:pic>
        <p:nvPicPr>
          <p:cNvPr id="110595" name="Picture 3"/>
          <p:cNvPicPr>
            <a:picLocks noGrp="1" noChangeAspect="1" noChangeArrowheads="1"/>
          </p:cNvPicPr>
          <p:nvPr>
            <p:ph type="chart" sz="half" idx="4294967295"/>
          </p:nvPr>
        </p:nvPicPr>
        <p:blipFill>
          <a:blip r:embed="rId4">
            <a:extLst>
              <a:ext uri="{28A0092B-C50C-407E-A947-70E740481C1C}">
                <a14:useLocalDpi xmlns:a14="http://schemas.microsoft.com/office/drawing/2010/main" val="0"/>
              </a:ext>
            </a:extLst>
          </a:blip>
          <a:srcRect/>
          <a:stretch>
            <a:fillRect/>
          </a:stretch>
        </p:blipFill>
        <p:spPr>
          <a:xfrm>
            <a:off x="0" y="476250"/>
            <a:ext cx="2987675" cy="24225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0597" name="Picture 5" descr="SafeRedirect-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825" y="620713"/>
            <a:ext cx="4343400" cy="2684462"/>
          </a:xfrm>
          <a:prstGeom prst="rect">
            <a:avLst/>
          </a:prstGeom>
          <a:noFill/>
          <a:extLst>
            <a:ext uri="{909E8E84-426E-40DD-AFC4-6F175D3DCCD1}">
              <a14:hiddenFill xmlns:a14="http://schemas.microsoft.com/office/drawing/2010/main">
                <a:solidFill>
                  <a:srgbClr val="FFFFFF"/>
                </a:solidFill>
              </a14:hiddenFill>
            </a:ext>
          </a:extLst>
        </p:spPr>
      </p:pic>
      <p:pic>
        <p:nvPicPr>
          <p:cNvPr id="110603" name="Picture 11" descr="1537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43213" y="549275"/>
            <a:ext cx="3168650" cy="2376488"/>
          </a:xfrm>
          <a:prstGeom prst="rect">
            <a:avLst/>
          </a:prstGeom>
          <a:noFill/>
          <a:extLst>
            <a:ext uri="{909E8E84-426E-40DD-AFC4-6F175D3DCCD1}">
              <a14:hiddenFill xmlns:a14="http://schemas.microsoft.com/office/drawing/2010/main">
                <a:solidFill>
                  <a:srgbClr val="FFFFFF"/>
                </a:solidFill>
              </a14:hiddenFill>
            </a:ext>
          </a:extLst>
        </p:spPr>
      </p:pic>
      <p:pic>
        <p:nvPicPr>
          <p:cNvPr id="110605"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113" y="2895600"/>
            <a:ext cx="334803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606" name="Picture 14" descr="mar arbolada_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67400" y="4403725"/>
            <a:ext cx="3276600" cy="2454275"/>
          </a:xfrm>
          <a:prstGeom prst="rect">
            <a:avLst/>
          </a:prstGeom>
          <a:noFill/>
          <a:extLst>
            <a:ext uri="{909E8E84-426E-40DD-AFC4-6F175D3DCCD1}">
              <a14:hiddenFill xmlns:a14="http://schemas.microsoft.com/office/drawing/2010/main">
                <a:solidFill>
                  <a:srgbClr val="FFFFFF"/>
                </a:solidFill>
              </a14:hiddenFill>
            </a:ext>
          </a:extLst>
        </p:spPr>
      </p:pic>
      <p:pic>
        <p:nvPicPr>
          <p:cNvPr id="110607"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34125" y="3213100"/>
            <a:ext cx="280987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0594" name="Rectangle 2"/>
          <p:cNvSpPr>
            <a:spLocks noGrp="1" noChangeArrowheads="1"/>
          </p:cNvSpPr>
          <p:nvPr>
            <p:ph type="title" idx="4294967295"/>
          </p:nvPr>
        </p:nvSpPr>
        <p:spPr>
          <a:xfrm>
            <a:off x="251520" y="-58738"/>
            <a:ext cx="8763000" cy="1143001"/>
          </a:xfrm>
          <a:prstGeom prst="rect">
            <a:avLst/>
          </a:prstGeom>
        </p:spPr>
        <p:txBody>
          <a:bodyPr/>
          <a:lstStyle/>
          <a:p>
            <a:r>
              <a:rPr lang="en-US" altLang="es-ES" sz="1800" b="1" dirty="0" err="1" smtClean="0">
                <a:solidFill>
                  <a:srgbClr val="C00000"/>
                </a:solidFill>
                <a:latin typeface="Trebuchet MS" panose="020B0603020202020204" pitchFamily="34" charset="0"/>
              </a:rPr>
              <a:t>Motivación</a:t>
            </a:r>
            <a:r>
              <a:rPr lang="en-US" altLang="es-ES" sz="1800" b="1" dirty="0" smtClean="0">
                <a:solidFill>
                  <a:srgbClr val="C00000"/>
                </a:solidFill>
                <a:latin typeface="Trebuchet MS" panose="020B0603020202020204" pitchFamily="34" charset="0"/>
              </a:rPr>
              <a:t> fundamental para el </a:t>
            </a:r>
            <a:r>
              <a:rPr lang="en-US" altLang="es-ES" sz="1800" b="1" dirty="0" err="1" smtClean="0">
                <a:solidFill>
                  <a:srgbClr val="C00000"/>
                </a:solidFill>
                <a:latin typeface="Trebuchet MS" panose="020B0603020202020204" pitchFamily="34" charset="0"/>
              </a:rPr>
              <a:t>apoyo</a:t>
            </a:r>
            <a:r>
              <a:rPr lang="en-US" altLang="es-ES" sz="1800" b="1" dirty="0" smtClean="0">
                <a:solidFill>
                  <a:srgbClr val="C00000"/>
                </a:solidFill>
                <a:latin typeface="Trebuchet MS" panose="020B0603020202020204" pitchFamily="34" charset="0"/>
              </a:rPr>
              <a:t> </a:t>
            </a:r>
            <a:r>
              <a:rPr lang="en-US" altLang="es-ES" sz="1800" b="1" dirty="0" err="1" smtClean="0">
                <a:solidFill>
                  <a:srgbClr val="C00000"/>
                </a:solidFill>
                <a:latin typeface="Trebuchet MS" panose="020B0603020202020204" pitchFamily="34" charset="0"/>
              </a:rPr>
              <a:t>meteorológico</a:t>
            </a:r>
            <a:r>
              <a:rPr lang="en-US" altLang="es-ES" sz="1800" b="1" dirty="0" smtClean="0">
                <a:solidFill>
                  <a:srgbClr val="C00000"/>
                </a:solidFill>
                <a:latin typeface="Trebuchet MS" panose="020B0603020202020204" pitchFamily="34" charset="0"/>
              </a:rPr>
              <a:t> a la </a:t>
            </a:r>
            <a:r>
              <a:rPr lang="en-US" altLang="es-ES" sz="1800" b="1" dirty="0" err="1" smtClean="0">
                <a:solidFill>
                  <a:srgbClr val="C00000"/>
                </a:solidFill>
                <a:latin typeface="Trebuchet MS" panose="020B0603020202020204" pitchFamily="34" charset="0"/>
              </a:rPr>
              <a:t>navegación</a:t>
            </a:r>
            <a:r>
              <a:rPr lang="en-US" altLang="es-ES" sz="1800" b="1" dirty="0" smtClean="0">
                <a:solidFill>
                  <a:srgbClr val="C00000"/>
                </a:solidFill>
                <a:latin typeface="Trebuchet MS" panose="020B0603020202020204" pitchFamily="34" charset="0"/>
              </a:rPr>
              <a:t> </a:t>
            </a:r>
            <a:r>
              <a:rPr lang="en-US" altLang="es-ES" sz="1800" b="1" dirty="0" smtClean="0">
                <a:solidFill>
                  <a:srgbClr val="C00000"/>
                </a:solidFill>
                <a:latin typeface="Trebuchet MS" panose="020B0603020202020204" pitchFamily="34" charset="0"/>
                <a:sym typeface="Wingdings" panose="05000000000000000000" pitchFamily="2" charset="2"/>
              </a:rPr>
              <a:t></a:t>
            </a:r>
            <a:r>
              <a:rPr lang="en-US" altLang="es-ES" sz="1800" b="1" dirty="0" smtClean="0">
                <a:solidFill>
                  <a:srgbClr val="C00000"/>
                </a:solidFill>
                <a:latin typeface="Trebuchet MS" panose="020B0603020202020204" pitchFamily="34" charset="0"/>
              </a:rPr>
              <a:t> </a:t>
            </a:r>
            <a:r>
              <a:rPr lang="en-US" altLang="es-ES" sz="1800" b="1" dirty="0" err="1">
                <a:solidFill>
                  <a:srgbClr val="C00000"/>
                </a:solidFill>
                <a:latin typeface="Trebuchet MS" panose="020B0603020202020204" pitchFamily="34" charset="0"/>
              </a:rPr>
              <a:t>Seguridad</a:t>
            </a:r>
            <a:r>
              <a:rPr lang="en-US" altLang="es-ES" sz="1800" b="1" dirty="0">
                <a:solidFill>
                  <a:srgbClr val="C00000"/>
                </a:solidFill>
                <a:latin typeface="Trebuchet MS" panose="020B0603020202020204" pitchFamily="34" charset="0"/>
              </a:rPr>
              <a:t> </a:t>
            </a:r>
            <a:r>
              <a:rPr lang="en-US" altLang="es-ES" sz="1800" b="1" dirty="0" err="1" smtClean="0">
                <a:solidFill>
                  <a:srgbClr val="C00000"/>
                </a:solidFill>
                <a:latin typeface="Trebuchet MS" panose="020B0603020202020204" pitchFamily="34" charset="0"/>
              </a:rPr>
              <a:t>marítima</a:t>
            </a:r>
            <a:r>
              <a:rPr lang="en-US" altLang="es-ES" sz="1800" b="1" dirty="0" smtClean="0">
                <a:solidFill>
                  <a:srgbClr val="C00000"/>
                </a:solidFill>
                <a:latin typeface="Trebuchet MS" panose="020B0603020202020204" pitchFamily="34" charset="0"/>
              </a:rPr>
              <a:t> (</a:t>
            </a:r>
            <a:r>
              <a:rPr lang="en-US" altLang="es-ES" sz="1800" b="1" dirty="0" err="1" smtClean="0">
                <a:solidFill>
                  <a:srgbClr val="C00000"/>
                </a:solidFill>
                <a:latin typeface="Trebuchet MS" panose="020B0603020202020204" pitchFamily="34" charset="0"/>
              </a:rPr>
              <a:t>Convenio</a:t>
            </a:r>
            <a:r>
              <a:rPr lang="en-US" altLang="es-ES" sz="1800" b="1" dirty="0" smtClean="0">
                <a:solidFill>
                  <a:srgbClr val="C00000"/>
                </a:solidFill>
                <a:latin typeface="Trebuchet MS" panose="020B0603020202020204" pitchFamily="34" charset="0"/>
              </a:rPr>
              <a:t> SOLAS, 1974</a:t>
            </a:r>
            <a:r>
              <a:rPr lang="en-US" altLang="es-ES" sz="1800" b="1" dirty="0">
                <a:solidFill>
                  <a:srgbClr val="C00000"/>
                </a:solidFill>
                <a:latin typeface="Trebuchet MS" panose="020B0603020202020204" pitchFamily="34" charset="0"/>
              </a:rPr>
              <a:t>)</a:t>
            </a:r>
          </a:p>
        </p:txBody>
      </p:sp>
      <p:pic>
        <p:nvPicPr>
          <p:cNvPr id="110608" name="Picture 16" descr="Barco en Terranov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420938"/>
            <a:ext cx="3132138" cy="2090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10" name="AutoShape 6"/>
          <p:cNvSpPr>
            <a:spLocks noChangeArrowheads="1"/>
          </p:cNvSpPr>
          <p:nvPr/>
        </p:nvSpPr>
        <p:spPr bwMode="auto">
          <a:xfrm>
            <a:off x="1089025" y="2257425"/>
            <a:ext cx="2933700" cy="188913"/>
          </a:xfrm>
          <a:prstGeom prst="roundRect">
            <a:avLst>
              <a:gd name="adj" fmla="val 16667"/>
            </a:avLst>
          </a:prstGeom>
          <a:solidFill>
            <a:srgbClr val="FFFF99">
              <a:alpha val="52940"/>
            </a:srgbClr>
          </a:solidFill>
          <a:ln w="9525">
            <a:solidFill>
              <a:srgbClr val="D2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p>
        </p:txBody>
      </p:sp>
      <p:sp>
        <p:nvSpPr>
          <p:cNvPr id="45059" name="Rectangle 2"/>
          <p:cNvSpPr>
            <a:spLocks noChangeArrowheads="1"/>
          </p:cNvSpPr>
          <p:nvPr/>
        </p:nvSpPr>
        <p:spPr bwMode="auto">
          <a:xfrm>
            <a:off x="2843808" y="17585"/>
            <a:ext cx="3510136" cy="1143000"/>
          </a:xfrm>
          <a:prstGeom prst="rect">
            <a:avLst/>
          </a:prstGeom>
          <a:extLst/>
        </p:spPr>
        <p:txBody>
          <a:bodyPr/>
          <a:lstStyle/>
          <a:p>
            <a:pPr eaLnBrk="0" hangingPunct="0"/>
            <a:r>
              <a:rPr lang="en-US" altLang="es-ES" sz="2800" b="1" kern="0" dirty="0" err="1">
                <a:solidFill>
                  <a:srgbClr val="C00000"/>
                </a:solidFill>
                <a:latin typeface="Trebuchet MS" panose="020B0603020202020204" pitchFamily="34" charset="0"/>
                <a:ea typeface="+mj-ea"/>
                <a:cs typeface="+mj-cs"/>
              </a:rPr>
              <a:t>Convenios</a:t>
            </a:r>
            <a:r>
              <a:rPr lang="en-US" altLang="es-ES" sz="2800" b="1" kern="0" dirty="0">
                <a:solidFill>
                  <a:srgbClr val="C00000"/>
                </a:solidFill>
                <a:latin typeface="Trebuchet MS" panose="020B0603020202020204" pitchFamily="34" charset="0"/>
                <a:ea typeface="+mj-ea"/>
                <a:cs typeface="+mj-cs"/>
              </a:rPr>
              <a:t> SOLAS</a:t>
            </a:r>
          </a:p>
        </p:txBody>
      </p:sp>
      <p:sp>
        <p:nvSpPr>
          <p:cNvPr id="226309" name="Text Box 5"/>
          <p:cNvSpPr txBox="1">
            <a:spLocks noChangeArrowheads="1"/>
          </p:cNvSpPr>
          <p:nvPr/>
        </p:nvSpPr>
        <p:spPr bwMode="auto">
          <a:xfrm>
            <a:off x="504825" y="4979988"/>
            <a:ext cx="8418513" cy="1749425"/>
          </a:xfrm>
          <a:prstGeom prst="rect">
            <a:avLst/>
          </a:prstGeom>
          <a:solidFill>
            <a:srgbClr val="FFFF99"/>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179388">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a:lnSpc>
                <a:spcPct val="80000"/>
              </a:lnSpc>
              <a:spcBef>
                <a:spcPct val="20000"/>
              </a:spcBef>
              <a:buClr>
                <a:srgbClr val="BD3632"/>
              </a:buClr>
              <a:buFontTx/>
              <a:buChar char="•"/>
            </a:pPr>
            <a:r>
              <a:rPr lang="es-ES" altLang="es-ES" sz="1300" b="1">
                <a:solidFill>
                  <a:srgbClr val="00338D"/>
                </a:solidFill>
                <a:latin typeface="Trebuchet MS" panose="020B0603020202020204" pitchFamily="34" charset="0"/>
              </a:rPr>
              <a:t> Capítulo V – Seguridad de la Navegación</a:t>
            </a:r>
            <a:endParaRPr lang="es-ES" altLang="es-ES" sz="1300">
              <a:solidFill>
                <a:srgbClr val="00338D"/>
              </a:solidFill>
              <a:latin typeface="Trebuchet MS" panose="020B0603020202020204" pitchFamily="34" charset="0"/>
            </a:endParaRPr>
          </a:p>
          <a:p>
            <a:pPr eaLnBrk="1" hangingPunct="1"/>
            <a:r>
              <a:rPr lang="es-ES" altLang="es-ES" sz="1300">
                <a:latin typeface="Trebuchet MS" panose="020B0603020202020204" pitchFamily="34" charset="0"/>
              </a:rPr>
              <a:t>Este capítulo especifica las prescripciones de los servicios relacionados con la seguridad de la navegación tales como, </a:t>
            </a:r>
            <a:r>
              <a:rPr lang="es-ES" altLang="es-ES" sz="1300" b="1">
                <a:solidFill>
                  <a:srgbClr val="D20000"/>
                </a:solidFill>
                <a:latin typeface="Trebuchet MS" panose="020B0603020202020204" pitchFamily="34" charset="0"/>
              </a:rPr>
              <a:t>servicios y avisos meteorológicos</a:t>
            </a:r>
            <a:r>
              <a:rPr lang="es-ES" altLang="es-ES" sz="1300">
                <a:latin typeface="Trebuchet MS" panose="020B0603020202020204" pitchFamily="34" charset="0"/>
              </a:rPr>
              <a:t>, de vigilancia de hielos, de búsqueda y rescate, servicios hidrográficos, de notificación de buques y servicio de tráfico marítimo.</a:t>
            </a:r>
          </a:p>
          <a:p>
            <a:pPr eaLnBrk="1" hangingPunct="1">
              <a:spcBef>
                <a:spcPct val="50000"/>
              </a:spcBef>
            </a:pPr>
            <a:r>
              <a:rPr lang="es-ES" altLang="es-ES" sz="1300">
                <a:latin typeface="Trebuchet MS" panose="020B0603020202020204" pitchFamily="34" charset="0"/>
              </a:rPr>
              <a:t>Incluye además otras informaciones relativas al establecimiento y funcionamiento de las ayudas a la navegación, así como las prescripciones relativas a los sistemas y aparatos náuticos que se han de llevar a bordo, empleo de los sistemas de control de rumbo o de la derrota, sobre el funcionamiento de los aparatos de gobierno, mensajes de socorro, señales de salvamento y código internacional de señales.</a:t>
            </a:r>
          </a:p>
        </p:txBody>
      </p:sp>
      <p:sp>
        <p:nvSpPr>
          <p:cNvPr id="45064" name="Rectangle 3"/>
          <p:cNvSpPr>
            <a:spLocks noGrp="1" noChangeArrowheads="1"/>
          </p:cNvSpPr>
          <p:nvPr>
            <p:ph type="body" idx="1"/>
          </p:nvPr>
        </p:nvSpPr>
        <p:spPr>
          <a:xfrm>
            <a:off x="411163" y="587375"/>
            <a:ext cx="8502650" cy="5014913"/>
          </a:xfrm>
        </p:spPr>
        <p:txBody>
          <a:bodyPr/>
          <a:lstStyle/>
          <a:p>
            <a:pPr>
              <a:lnSpc>
                <a:spcPct val="80000"/>
              </a:lnSpc>
              <a:buFontTx/>
              <a:buNone/>
            </a:pPr>
            <a:r>
              <a:rPr lang="es-ES" altLang="es-ES" sz="1100" b="1" smtClean="0"/>
              <a:t>Convenio Internacional para la Seguridad de la Vida Humana en el Mar (</a:t>
            </a:r>
            <a:r>
              <a:rPr lang="en-US" altLang="es-ES" sz="1100" b="1" i="1" smtClean="0"/>
              <a:t>Safety of Life at Sea</a:t>
            </a:r>
            <a:r>
              <a:rPr lang="en-US" altLang="es-ES" sz="1100" b="1" smtClean="0"/>
              <a:t>)  </a:t>
            </a:r>
          </a:p>
          <a:p>
            <a:pPr lvl="1">
              <a:lnSpc>
                <a:spcPct val="80000"/>
              </a:lnSpc>
              <a:buFontTx/>
              <a:buNone/>
            </a:pPr>
            <a:r>
              <a:rPr lang="en-US" altLang="es-ES" sz="1100" smtClean="0">
                <a:latin typeface="Arial" panose="020B0604020202020204" pitchFamily="34" charset="0"/>
                <a:cs typeface="Arial" panose="020B0604020202020204" pitchFamily="34" charset="0"/>
              </a:rPr>
              <a:t>► </a:t>
            </a:r>
            <a:r>
              <a:rPr lang="es-ES" altLang="es-ES" sz="1100" smtClean="0"/>
              <a:t>convocado por la </a:t>
            </a:r>
            <a:r>
              <a:rPr lang="es-ES" altLang="es-ES" sz="1100" smtClean="0">
                <a:hlinkClick r:id="rId2" tooltip="Organización Marítima Internacional"/>
              </a:rPr>
              <a:t>Organización Marítima Internacional</a:t>
            </a:r>
            <a:r>
              <a:rPr lang="es-ES" altLang="es-ES" sz="1100" smtClean="0"/>
              <a:t> (OMI) </a:t>
            </a:r>
          </a:p>
          <a:p>
            <a:pPr lvl="1">
              <a:lnSpc>
                <a:spcPct val="80000"/>
              </a:lnSpc>
              <a:buFontTx/>
              <a:buNone/>
            </a:pPr>
            <a:r>
              <a:rPr lang="en-US" altLang="es-ES" sz="1100" smtClean="0">
                <a:latin typeface="Arial" panose="020B0604020202020204" pitchFamily="34" charset="0"/>
                <a:cs typeface="Arial" panose="020B0604020202020204" pitchFamily="34" charset="0"/>
              </a:rPr>
              <a:t>►</a:t>
            </a:r>
            <a:r>
              <a:rPr lang="en-US" altLang="es-ES" sz="1100" smtClean="0"/>
              <a:t> 5 ediciones:</a:t>
            </a:r>
            <a:r>
              <a:rPr lang="en-US" altLang="es-ES" sz="1100" b="1" smtClean="0"/>
              <a:t> </a:t>
            </a:r>
            <a:r>
              <a:rPr lang="en-US" altLang="es-ES" sz="1100" smtClean="0"/>
              <a:t>1914, 1929, 1948, 1960 y 1974</a:t>
            </a:r>
          </a:p>
          <a:p>
            <a:pPr lvl="1">
              <a:lnSpc>
                <a:spcPct val="80000"/>
              </a:lnSpc>
              <a:buFontTx/>
              <a:buNone/>
            </a:pPr>
            <a:endParaRPr lang="en-US" altLang="es-ES" sz="1100" smtClean="0"/>
          </a:p>
          <a:p>
            <a:pPr lvl="1">
              <a:lnSpc>
                <a:spcPct val="80000"/>
              </a:lnSpc>
            </a:pPr>
            <a:r>
              <a:rPr lang="es-ES" altLang="es-ES" sz="1100" b="1" smtClean="0"/>
              <a:t>Capítulo I – Disposiciones Generales</a:t>
            </a:r>
            <a:endParaRPr lang="es-ES" altLang="es-ES" sz="1100" smtClean="0"/>
          </a:p>
          <a:p>
            <a:pPr lvl="1">
              <a:lnSpc>
                <a:spcPct val="80000"/>
              </a:lnSpc>
            </a:pPr>
            <a:r>
              <a:rPr lang="es-ES" altLang="es-ES" sz="1100" b="1" smtClean="0"/>
              <a:t>Capítulo II-1 Construcción – Estructura, compartimiento y estabilidad, instalaciones de maquinas e instalaciones eléctricas.</a:t>
            </a:r>
            <a:endParaRPr lang="es-ES" altLang="es-ES" sz="1100" smtClean="0"/>
          </a:p>
          <a:p>
            <a:pPr lvl="1">
              <a:lnSpc>
                <a:spcPct val="80000"/>
              </a:lnSpc>
            </a:pPr>
            <a:r>
              <a:rPr lang="es-ES" altLang="es-ES" sz="1100" b="1" smtClean="0"/>
              <a:t>Capítulo II-2 – Construcción-prevención, detección y extinción de incendios</a:t>
            </a:r>
            <a:endParaRPr lang="es-ES" altLang="es-ES" sz="1100" smtClean="0"/>
          </a:p>
          <a:p>
            <a:pPr lvl="1">
              <a:lnSpc>
                <a:spcPct val="80000"/>
              </a:lnSpc>
            </a:pPr>
            <a:r>
              <a:rPr lang="es-ES" altLang="es-ES" sz="1100" b="1" smtClean="0"/>
              <a:t>Capítulo III – Dispositivos y medios de salvamento</a:t>
            </a:r>
            <a:endParaRPr lang="es-ES" altLang="es-ES" sz="1100" smtClean="0"/>
          </a:p>
          <a:p>
            <a:pPr lvl="1">
              <a:lnSpc>
                <a:spcPct val="80000"/>
              </a:lnSpc>
            </a:pPr>
            <a:r>
              <a:rPr lang="es-ES" altLang="es-ES" sz="1100" b="1" smtClean="0"/>
              <a:t>Capítulo IV – Radiocomunicaciones</a:t>
            </a:r>
            <a:endParaRPr lang="es-ES" altLang="es-ES" sz="1100" smtClean="0"/>
          </a:p>
          <a:p>
            <a:pPr lvl="1">
              <a:lnSpc>
                <a:spcPct val="80000"/>
              </a:lnSpc>
            </a:pPr>
            <a:r>
              <a:rPr lang="es-ES" altLang="es-ES" sz="1100" b="1" smtClean="0"/>
              <a:t>Capítulo V – Seguridad de la Navegación</a:t>
            </a:r>
            <a:endParaRPr lang="es-ES" altLang="es-ES" sz="1100" smtClean="0"/>
          </a:p>
          <a:p>
            <a:pPr lvl="1">
              <a:lnSpc>
                <a:spcPct val="80000"/>
              </a:lnSpc>
            </a:pPr>
            <a:r>
              <a:rPr lang="es-ES" altLang="es-ES" sz="1100" b="1" smtClean="0"/>
              <a:t>Capítulo VI – Transporte de Cargas</a:t>
            </a:r>
            <a:endParaRPr lang="es-ES" altLang="es-ES" sz="1100" smtClean="0"/>
          </a:p>
          <a:p>
            <a:pPr lvl="1">
              <a:lnSpc>
                <a:spcPct val="80000"/>
              </a:lnSpc>
            </a:pPr>
            <a:r>
              <a:rPr lang="es-ES" altLang="es-ES" sz="1100" b="1" smtClean="0"/>
              <a:t>Capítulo VII – El transporte de mercancías peligrosas</a:t>
            </a:r>
            <a:endParaRPr lang="es-ES" altLang="es-ES" sz="1100" smtClean="0"/>
          </a:p>
          <a:p>
            <a:pPr lvl="1">
              <a:lnSpc>
                <a:spcPct val="80000"/>
              </a:lnSpc>
            </a:pPr>
            <a:r>
              <a:rPr lang="es-ES" altLang="es-ES" sz="1100" b="1" smtClean="0"/>
              <a:t>Capítulo VIII – Los Buques Nucleares</a:t>
            </a:r>
            <a:endParaRPr lang="es-ES" altLang="es-ES" sz="1100" smtClean="0"/>
          </a:p>
          <a:p>
            <a:pPr lvl="1">
              <a:lnSpc>
                <a:spcPct val="80000"/>
              </a:lnSpc>
            </a:pPr>
            <a:r>
              <a:rPr lang="es-ES" altLang="es-ES" sz="1100" b="1" smtClean="0"/>
              <a:t>Capítulo IX – Gestión de la seguridad operacional de los buques</a:t>
            </a:r>
            <a:endParaRPr lang="es-ES" altLang="es-ES" sz="1100" smtClean="0"/>
          </a:p>
          <a:p>
            <a:pPr lvl="1">
              <a:lnSpc>
                <a:spcPct val="80000"/>
              </a:lnSpc>
            </a:pPr>
            <a:r>
              <a:rPr lang="es-ES" altLang="es-ES" sz="1100" b="1" smtClean="0"/>
              <a:t>Capítulo X – Medidas de seguridad aplicables a las naves de gran velocidad</a:t>
            </a:r>
            <a:endParaRPr lang="es-ES" altLang="es-ES" sz="1100" smtClean="0"/>
          </a:p>
          <a:p>
            <a:pPr lvl="1">
              <a:lnSpc>
                <a:spcPct val="80000"/>
              </a:lnSpc>
            </a:pPr>
            <a:r>
              <a:rPr lang="es-ES" altLang="es-ES" sz="1100" b="1" smtClean="0"/>
              <a:t>Capítulo XI-1 – Medidas especiales para incrementar la seguridad marítima</a:t>
            </a:r>
            <a:endParaRPr lang="es-ES" altLang="es-ES" sz="1100" smtClean="0"/>
          </a:p>
          <a:p>
            <a:pPr lvl="1">
              <a:lnSpc>
                <a:spcPct val="80000"/>
              </a:lnSpc>
            </a:pPr>
            <a:r>
              <a:rPr lang="es-ES" altLang="es-ES" sz="1100" b="1" smtClean="0"/>
              <a:t>Capítulo XI-2 – Medidas especiales para incrementar la protección marítima</a:t>
            </a:r>
            <a:endParaRPr lang="es-ES" altLang="es-ES" sz="1100" smtClean="0"/>
          </a:p>
          <a:p>
            <a:pPr lvl="1">
              <a:lnSpc>
                <a:spcPct val="80000"/>
              </a:lnSpc>
            </a:pPr>
            <a:r>
              <a:rPr lang="es-ES" altLang="es-ES" sz="1100" b="1" smtClean="0"/>
              <a:t>Capítulo XII – Medidas de seguridad adicionales aplicables a los graneleros</a:t>
            </a:r>
            <a:endParaRPr lang="es-ES" altLang="es-ES" sz="1100" smtClean="0"/>
          </a:p>
          <a:p>
            <a:pPr lvl="1">
              <a:lnSpc>
                <a:spcPct val="80000"/>
              </a:lnSpc>
            </a:pPr>
            <a:r>
              <a:rPr lang="es-ES" altLang="es-ES" sz="1100" b="1" smtClean="0"/>
              <a:t>Capítulo VII – El transporte de mercancías peligrosas</a:t>
            </a:r>
            <a:endParaRPr lang="es-ES" altLang="es-ES" sz="1100" smtClean="0"/>
          </a:p>
          <a:p>
            <a:pPr lvl="1">
              <a:lnSpc>
                <a:spcPct val="80000"/>
              </a:lnSpc>
            </a:pPr>
            <a:r>
              <a:rPr lang="es-ES" altLang="es-ES" sz="1100" b="1" smtClean="0"/>
              <a:t>Capítulo VIII – Los Buques Nucleares</a:t>
            </a:r>
            <a:endParaRPr lang="es-ES" altLang="es-ES" sz="1100" smtClean="0"/>
          </a:p>
          <a:p>
            <a:pPr lvl="1">
              <a:lnSpc>
                <a:spcPct val="80000"/>
              </a:lnSpc>
            </a:pPr>
            <a:r>
              <a:rPr lang="es-ES" altLang="es-ES" sz="1100" b="1" smtClean="0"/>
              <a:t>Capítulo IX – Gestión de la seguridad operacional de los buques</a:t>
            </a:r>
            <a:endParaRPr lang="es-ES" altLang="es-ES" sz="1100" smtClean="0"/>
          </a:p>
          <a:p>
            <a:pPr lvl="1">
              <a:lnSpc>
                <a:spcPct val="80000"/>
              </a:lnSpc>
            </a:pPr>
            <a:r>
              <a:rPr lang="es-ES" altLang="es-ES" sz="1100" b="1" smtClean="0"/>
              <a:t>Capítulo X – Medidas de seguridad aplicables a las naves de gran velocidad</a:t>
            </a:r>
            <a:endParaRPr lang="es-ES" altLang="es-ES" sz="1100" smtClean="0"/>
          </a:p>
          <a:p>
            <a:pPr lvl="1">
              <a:lnSpc>
                <a:spcPct val="80000"/>
              </a:lnSpc>
            </a:pPr>
            <a:r>
              <a:rPr lang="es-ES" altLang="es-ES" sz="1100" b="1" smtClean="0"/>
              <a:t>Capítulo XI-1 – Medidas especiales para incrementar la seguridad marítima</a:t>
            </a:r>
            <a:endParaRPr lang="es-ES" altLang="es-ES" sz="1100" smtClean="0"/>
          </a:p>
          <a:p>
            <a:pPr lvl="1">
              <a:lnSpc>
                <a:spcPct val="80000"/>
              </a:lnSpc>
            </a:pPr>
            <a:r>
              <a:rPr lang="es-ES" altLang="es-ES" sz="1100" b="1" smtClean="0"/>
              <a:t>Capítulo XI-2 – Medidas especiales para incrementar la protección marítima</a:t>
            </a:r>
            <a:endParaRPr lang="es-ES" altLang="es-ES" sz="1100" smtClean="0"/>
          </a:p>
          <a:p>
            <a:pPr lvl="1">
              <a:lnSpc>
                <a:spcPct val="80000"/>
              </a:lnSpc>
            </a:pPr>
            <a:r>
              <a:rPr lang="es-ES" altLang="es-ES" sz="1100" b="1" smtClean="0"/>
              <a:t>Capítulo XII – Medidas de seguridad adicionales aplicables a los graneleros</a:t>
            </a:r>
            <a:endParaRPr lang="es-ES" altLang="es-ES" sz="1100" smtClean="0"/>
          </a:p>
          <a:p>
            <a:pPr lvl="1">
              <a:lnSpc>
                <a:spcPct val="80000"/>
              </a:lnSpc>
              <a:buFontTx/>
              <a:buNone/>
            </a:pPr>
            <a:endParaRPr lang="en-US" altLang="es-ES" sz="1100" smtClean="0"/>
          </a:p>
          <a:p>
            <a:pPr>
              <a:lnSpc>
                <a:spcPct val="80000"/>
              </a:lnSpc>
              <a:buFontTx/>
              <a:buNone/>
            </a:pPr>
            <a:endParaRPr lang="es-ES" altLang="es-ES" sz="1100" smtClean="0"/>
          </a:p>
          <a:p>
            <a:pPr>
              <a:lnSpc>
                <a:spcPct val="80000"/>
              </a:lnSpc>
            </a:pPr>
            <a:endParaRPr lang="es-ES" altLang="es-ES" sz="1100" smtClean="0"/>
          </a:p>
        </p:txBody>
      </p:sp>
    </p:spTree>
    <p:extLst>
      <p:ext uri="{BB962C8B-B14F-4D97-AF65-F5344CB8AC3E}">
        <p14:creationId xmlns:p14="http://schemas.microsoft.com/office/powerpoint/2010/main" val="693307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6310"/>
                                        </p:tgtEl>
                                        <p:attrNameLst>
                                          <p:attrName>style.visibility</p:attrName>
                                        </p:attrNameLst>
                                      </p:cBhvr>
                                      <p:to>
                                        <p:strVal val="visible"/>
                                      </p:to>
                                    </p:set>
                                    <p:anim calcmode="lin" valueType="num">
                                      <p:cBhvr>
                                        <p:cTn id="7" dur="500" fill="hold"/>
                                        <p:tgtEl>
                                          <p:spTgt spid="226310"/>
                                        </p:tgtEl>
                                        <p:attrNameLst>
                                          <p:attrName>ppt_w</p:attrName>
                                        </p:attrNameLst>
                                      </p:cBhvr>
                                      <p:tavLst>
                                        <p:tav tm="0">
                                          <p:val>
                                            <p:fltVal val="0"/>
                                          </p:val>
                                        </p:tav>
                                        <p:tav tm="100000">
                                          <p:val>
                                            <p:strVal val="#ppt_w"/>
                                          </p:val>
                                        </p:tav>
                                      </p:tavLst>
                                    </p:anim>
                                    <p:anim calcmode="lin" valueType="num">
                                      <p:cBhvr>
                                        <p:cTn id="8" dur="500" fill="hold"/>
                                        <p:tgtEl>
                                          <p:spTgt spid="22631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26309"/>
                                        </p:tgtEl>
                                        <p:attrNameLst>
                                          <p:attrName>style.visibility</p:attrName>
                                        </p:attrNameLst>
                                      </p:cBhvr>
                                      <p:to>
                                        <p:strVal val="visible"/>
                                      </p:to>
                                    </p:set>
                                    <p:anim calcmode="lin" valueType="num">
                                      <p:cBhvr>
                                        <p:cTn id="12" dur="500" fill="hold"/>
                                        <p:tgtEl>
                                          <p:spTgt spid="226309"/>
                                        </p:tgtEl>
                                        <p:attrNameLst>
                                          <p:attrName>ppt_w</p:attrName>
                                        </p:attrNameLst>
                                      </p:cBhvr>
                                      <p:tavLst>
                                        <p:tav tm="0">
                                          <p:val>
                                            <p:fltVal val="0"/>
                                          </p:val>
                                        </p:tav>
                                        <p:tav tm="100000">
                                          <p:val>
                                            <p:strVal val="#ppt_w"/>
                                          </p:val>
                                        </p:tav>
                                      </p:tavLst>
                                    </p:anim>
                                    <p:anim calcmode="lin" valueType="num">
                                      <p:cBhvr>
                                        <p:cTn id="13" dur="500" fill="hold"/>
                                        <p:tgtEl>
                                          <p:spTgt spid="22630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0" grpId="0" animBg="1"/>
      <p:bldP spid="22630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txBox="1">
            <a:spLocks noChangeArrowheads="1"/>
          </p:cNvSpPr>
          <p:nvPr/>
        </p:nvSpPr>
        <p:spPr>
          <a:xfrm>
            <a:off x="1619672" y="46038"/>
            <a:ext cx="8686800" cy="1143000"/>
          </a:xfrm>
          <a:prstGeom prst="rect">
            <a:avLst/>
          </a:prstGeom>
        </p:spPr>
        <p:txBody>
          <a:bodyPr/>
          <a:lstStyle>
            <a:lvl1pPr algn="l" rtl="0" eaLnBrk="0" fontAlgn="base" hangingPunct="0">
              <a:spcBef>
                <a:spcPct val="0"/>
              </a:spcBef>
              <a:spcAft>
                <a:spcPct val="0"/>
              </a:spcAft>
              <a:defRPr sz="1108">
                <a:solidFill>
                  <a:srgbClr val="BD3632"/>
                </a:solidFill>
                <a:latin typeface="+mj-lt"/>
                <a:ea typeface="+mj-ea"/>
                <a:cs typeface="+mj-cs"/>
              </a:defRPr>
            </a:lvl1pPr>
            <a:lvl2pPr algn="l" rtl="0" eaLnBrk="0" fontAlgn="base" hangingPunct="0">
              <a:spcBef>
                <a:spcPct val="0"/>
              </a:spcBef>
              <a:spcAft>
                <a:spcPct val="0"/>
              </a:spcAft>
              <a:defRPr sz="1108">
                <a:solidFill>
                  <a:srgbClr val="BD3632"/>
                </a:solidFill>
                <a:latin typeface="Trebuchet MS" pitchFamily="34" charset="0"/>
              </a:defRPr>
            </a:lvl2pPr>
            <a:lvl3pPr algn="l" rtl="0" eaLnBrk="0" fontAlgn="base" hangingPunct="0">
              <a:spcBef>
                <a:spcPct val="0"/>
              </a:spcBef>
              <a:spcAft>
                <a:spcPct val="0"/>
              </a:spcAft>
              <a:defRPr sz="1108">
                <a:solidFill>
                  <a:srgbClr val="BD3632"/>
                </a:solidFill>
                <a:latin typeface="Trebuchet MS" pitchFamily="34" charset="0"/>
              </a:defRPr>
            </a:lvl3pPr>
            <a:lvl4pPr algn="l" rtl="0" eaLnBrk="0" fontAlgn="base" hangingPunct="0">
              <a:spcBef>
                <a:spcPct val="0"/>
              </a:spcBef>
              <a:spcAft>
                <a:spcPct val="0"/>
              </a:spcAft>
              <a:defRPr sz="1108">
                <a:solidFill>
                  <a:srgbClr val="BD3632"/>
                </a:solidFill>
                <a:latin typeface="Trebuchet MS" pitchFamily="34" charset="0"/>
              </a:defRPr>
            </a:lvl4pPr>
            <a:lvl5pPr algn="l" rtl="0" eaLnBrk="0" fontAlgn="base" hangingPunct="0">
              <a:spcBef>
                <a:spcPct val="0"/>
              </a:spcBef>
              <a:spcAft>
                <a:spcPct val="0"/>
              </a:spcAft>
              <a:defRPr sz="1108">
                <a:solidFill>
                  <a:srgbClr val="BD3632"/>
                </a:solidFill>
                <a:latin typeface="Trebuchet MS" pitchFamily="34" charset="0"/>
              </a:defRPr>
            </a:lvl5pPr>
            <a:lvl6pPr marL="422041" algn="l" rtl="0" fontAlgn="base">
              <a:spcBef>
                <a:spcPct val="0"/>
              </a:spcBef>
              <a:spcAft>
                <a:spcPct val="0"/>
              </a:spcAft>
              <a:defRPr sz="1108">
                <a:solidFill>
                  <a:srgbClr val="BD3632"/>
                </a:solidFill>
                <a:latin typeface="Trebuchet MS" pitchFamily="34" charset="0"/>
              </a:defRPr>
            </a:lvl6pPr>
            <a:lvl7pPr marL="844083" algn="l" rtl="0" fontAlgn="base">
              <a:spcBef>
                <a:spcPct val="0"/>
              </a:spcBef>
              <a:spcAft>
                <a:spcPct val="0"/>
              </a:spcAft>
              <a:defRPr sz="1108">
                <a:solidFill>
                  <a:srgbClr val="BD3632"/>
                </a:solidFill>
                <a:latin typeface="Trebuchet MS" pitchFamily="34" charset="0"/>
              </a:defRPr>
            </a:lvl7pPr>
            <a:lvl8pPr marL="1266124" algn="l" rtl="0" fontAlgn="base">
              <a:spcBef>
                <a:spcPct val="0"/>
              </a:spcBef>
              <a:spcAft>
                <a:spcPct val="0"/>
              </a:spcAft>
              <a:defRPr sz="1108">
                <a:solidFill>
                  <a:srgbClr val="BD3632"/>
                </a:solidFill>
                <a:latin typeface="Trebuchet MS" pitchFamily="34" charset="0"/>
              </a:defRPr>
            </a:lvl8pPr>
            <a:lvl9pPr marL="1688165" algn="l" rtl="0" fontAlgn="base">
              <a:spcBef>
                <a:spcPct val="0"/>
              </a:spcBef>
              <a:spcAft>
                <a:spcPct val="0"/>
              </a:spcAft>
              <a:defRPr sz="1108">
                <a:solidFill>
                  <a:srgbClr val="BD3632"/>
                </a:solidFill>
                <a:latin typeface="Trebuchet MS" pitchFamily="34" charset="0"/>
              </a:defRPr>
            </a:lvl9pPr>
          </a:lstStyle>
          <a:p>
            <a:pPr>
              <a:defRPr/>
            </a:pPr>
            <a:r>
              <a:rPr lang="en-US" altLang="es-ES" sz="2800" b="1" kern="0" dirty="0" err="1" smtClean="0">
                <a:solidFill>
                  <a:srgbClr val="C00000"/>
                </a:solidFill>
                <a:latin typeface="Trebuchet MS" panose="020B0603020202020204" pitchFamily="34" charset="0"/>
              </a:rPr>
              <a:t>Usuarios</a:t>
            </a:r>
            <a:r>
              <a:rPr lang="en-US" altLang="es-ES" sz="2800" b="1" kern="0" dirty="0" smtClean="0">
                <a:solidFill>
                  <a:srgbClr val="C00000"/>
                </a:solidFill>
                <a:latin typeface="Trebuchet MS" panose="020B0603020202020204" pitchFamily="34" charset="0"/>
              </a:rPr>
              <a:t> de </a:t>
            </a:r>
            <a:r>
              <a:rPr lang="en-US" altLang="es-ES" sz="2800" b="1" kern="0" dirty="0" err="1" smtClean="0">
                <a:solidFill>
                  <a:srgbClr val="C00000"/>
                </a:solidFill>
                <a:latin typeface="Trebuchet MS" panose="020B0603020202020204" pitchFamily="34" charset="0"/>
              </a:rPr>
              <a:t>información</a:t>
            </a:r>
            <a:r>
              <a:rPr lang="en-US" altLang="es-ES" sz="2800" b="1" kern="0" dirty="0" smtClean="0">
                <a:solidFill>
                  <a:srgbClr val="C00000"/>
                </a:solidFill>
                <a:latin typeface="Trebuchet MS" panose="020B0603020202020204" pitchFamily="34" charset="0"/>
              </a:rPr>
              <a:t> </a:t>
            </a:r>
            <a:r>
              <a:rPr lang="en-US" altLang="es-ES" sz="2800" b="1" kern="0" dirty="0" err="1" smtClean="0">
                <a:solidFill>
                  <a:srgbClr val="C00000"/>
                </a:solidFill>
                <a:latin typeface="Trebuchet MS" panose="020B0603020202020204" pitchFamily="34" charset="0"/>
              </a:rPr>
              <a:t>marítima</a:t>
            </a:r>
            <a:endParaRPr lang="en-US" altLang="es-ES" sz="2800" b="1" kern="0" dirty="0">
              <a:solidFill>
                <a:srgbClr val="C00000"/>
              </a:solidFill>
              <a:latin typeface="Trebuchet MS" panose="020B0603020202020204" pitchFamily="34" charset="0"/>
            </a:endParaRPr>
          </a:p>
        </p:txBody>
      </p:sp>
      <p:sp>
        <p:nvSpPr>
          <p:cNvPr id="46085" name="Rectangle 3"/>
          <p:cNvSpPr txBox="1">
            <a:spLocks noChangeArrowheads="1"/>
          </p:cNvSpPr>
          <p:nvPr/>
        </p:nvSpPr>
        <p:spPr bwMode="auto">
          <a:xfrm>
            <a:off x="525463" y="617538"/>
            <a:ext cx="83820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15913" indent="-31591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buClr>
                <a:srgbClr val="0000FF"/>
              </a:buClr>
              <a:buFontTx/>
              <a:buChar char="•"/>
            </a:pPr>
            <a:r>
              <a:rPr lang="en-US" altLang="es-ES" sz="2000" dirty="0" err="1">
                <a:solidFill>
                  <a:srgbClr val="00338D"/>
                </a:solidFill>
                <a:latin typeface="Trebuchet MS" panose="020B0603020202020204" pitchFamily="34" charset="0"/>
              </a:rPr>
              <a:t>Navegación</a:t>
            </a:r>
            <a:r>
              <a:rPr lang="en-US" altLang="es-ES" sz="2000" dirty="0">
                <a:solidFill>
                  <a:srgbClr val="00338D"/>
                </a:solidFill>
                <a:latin typeface="Trebuchet MS" panose="020B0603020202020204" pitchFamily="34" charset="0"/>
              </a:rPr>
              <a:t> commercial (</a:t>
            </a:r>
            <a:r>
              <a:rPr lang="en-US" altLang="es-ES" sz="2000" dirty="0" err="1">
                <a:solidFill>
                  <a:srgbClr val="00338D"/>
                </a:solidFill>
                <a:latin typeface="Trebuchet MS" panose="020B0603020202020204" pitchFamily="34" charset="0"/>
              </a:rPr>
              <a:t>navieras</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armadores</a:t>
            </a:r>
            <a:r>
              <a:rPr lang="en-US" altLang="es-ES" sz="2000" dirty="0">
                <a:solidFill>
                  <a:srgbClr val="00338D"/>
                </a:solidFill>
                <a:latin typeface="Trebuchet MS" panose="020B0603020202020204" pitchFamily="34" charset="0"/>
              </a:rPr>
              <a:t>, …)</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Cruceros</a:t>
            </a:r>
            <a:r>
              <a:rPr lang="en-US" altLang="es-ES" sz="2000" dirty="0">
                <a:solidFill>
                  <a:srgbClr val="00338D"/>
                </a:solidFill>
                <a:latin typeface="Trebuchet MS" panose="020B0603020202020204" pitchFamily="34" charset="0"/>
              </a:rPr>
              <a:t> y </a:t>
            </a:r>
            <a:r>
              <a:rPr lang="en-US" altLang="es-ES" sz="2000" i="1" dirty="0">
                <a:solidFill>
                  <a:srgbClr val="00338D"/>
                </a:solidFill>
                <a:latin typeface="Trebuchet MS" panose="020B0603020202020204" pitchFamily="34" charset="0"/>
              </a:rPr>
              <a:t>ferries</a:t>
            </a:r>
          </a:p>
          <a:p>
            <a:pPr>
              <a:lnSpc>
                <a:spcPct val="90000"/>
              </a:lnSpc>
              <a:spcBef>
                <a:spcPts val="600"/>
              </a:spcBef>
              <a:buClr>
                <a:srgbClr val="0000FF"/>
              </a:buClr>
              <a:buFontTx/>
              <a:buChar char="•"/>
            </a:pPr>
            <a:r>
              <a:rPr lang="es-ES" altLang="es-ES" sz="2000" dirty="0">
                <a:solidFill>
                  <a:srgbClr val="00338D"/>
                </a:solidFill>
                <a:latin typeface="Trebuchet MS" panose="020B0603020202020204" pitchFamily="34" charset="0"/>
              </a:rPr>
              <a:t>Dirección General de la Marina Mercante</a:t>
            </a:r>
          </a:p>
          <a:p>
            <a:pPr lvl="1">
              <a:lnSpc>
                <a:spcPct val="90000"/>
              </a:lnSpc>
              <a:spcBef>
                <a:spcPts val="600"/>
              </a:spcBef>
              <a:buClr>
                <a:srgbClr val="0000FF"/>
              </a:buClr>
            </a:pPr>
            <a:r>
              <a:rPr lang="es-ES" altLang="es-ES" sz="2000" dirty="0" smtClean="0">
                <a:solidFill>
                  <a:srgbClr val="00338D"/>
                </a:solidFill>
                <a:latin typeface="Trebuchet MS" panose="020B0603020202020204" pitchFamily="34" charset="0"/>
              </a:rPr>
              <a:t>      Capitanías </a:t>
            </a:r>
            <a:r>
              <a:rPr lang="es-ES" altLang="es-ES" sz="2000" dirty="0">
                <a:solidFill>
                  <a:srgbClr val="00338D"/>
                </a:solidFill>
                <a:latin typeface="Trebuchet MS" panose="020B0603020202020204" pitchFamily="34" charset="0"/>
              </a:rPr>
              <a:t>Marítimas, Autoridades portuarias, …</a:t>
            </a:r>
          </a:p>
          <a:p>
            <a:pPr>
              <a:lnSpc>
                <a:spcPct val="90000"/>
              </a:lnSpc>
              <a:spcBef>
                <a:spcPts val="600"/>
              </a:spcBef>
              <a:buClr>
                <a:srgbClr val="0000FF"/>
              </a:buClr>
              <a:buFontTx/>
              <a:buChar char="•"/>
            </a:pPr>
            <a:r>
              <a:rPr lang="es-ES" altLang="es-ES" sz="2000" dirty="0">
                <a:solidFill>
                  <a:srgbClr val="00338D"/>
                </a:solidFill>
                <a:latin typeface="Trebuchet MS" panose="020B0603020202020204" pitchFamily="34" charset="0"/>
              </a:rPr>
              <a:t>Dirección General de </a:t>
            </a:r>
            <a:r>
              <a:rPr lang="es-ES" altLang="es-ES" sz="2000" dirty="0" smtClean="0">
                <a:solidFill>
                  <a:srgbClr val="00338D"/>
                </a:solidFill>
                <a:latin typeface="Trebuchet MS" panose="020B0603020202020204" pitchFamily="34" charset="0"/>
              </a:rPr>
              <a:t>Costas</a:t>
            </a:r>
            <a:endParaRPr lang="en-US" altLang="es-ES" sz="2000" dirty="0">
              <a:solidFill>
                <a:srgbClr val="00338D"/>
              </a:solidFill>
              <a:latin typeface="Trebuchet MS" panose="020B0603020202020204" pitchFamily="34" charset="0"/>
            </a:endParaRP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Salvamento</a:t>
            </a:r>
            <a:r>
              <a:rPr lang="en-US" altLang="es-ES" sz="2000" dirty="0">
                <a:solidFill>
                  <a:srgbClr val="00338D"/>
                </a:solidFill>
                <a:latin typeface="Trebuchet MS" panose="020B0603020202020204" pitchFamily="34" charset="0"/>
              </a:rPr>
              <a:t> y </a:t>
            </a:r>
            <a:r>
              <a:rPr lang="en-US" altLang="es-ES" sz="2000" dirty="0" err="1">
                <a:solidFill>
                  <a:srgbClr val="00338D"/>
                </a:solidFill>
                <a:latin typeface="Trebuchet MS" panose="020B0603020202020204" pitchFamily="34" charset="0"/>
              </a:rPr>
              <a:t>Tráfico</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Marítimo</a:t>
            </a:r>
            <a:r>
              <a:rPr lang="en-US" altLang="es-ES" sz="2000" dirty="0">
                <a:solidFill>
                  <a:srgbClr val="00338D"/>
                </a:solidFill>
                <a:latin typeface="Trebuchet MS" panose="020B0603020202020204" pitchFamily="34" charset="0"/>
              </a:rPr>
              <a:t> - SASEMAR</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Autoridades</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marítimas</a:t>
            </a:r>
            <a:r>
              <a:rPr lang="en-US" altLang="es-ES" sz="2000" dirty="0">
                <a:solidFill>
                  <a:srgbClr val="00338D"/>
                </a:solidFill>
                <a:latin typeface="Trebuchet MS" panose="020B0603020202020204" pitchFamily="34" charset="0"/>
              </a:rPr>
              <a:t> (Guardia Civil, </a:t>
            </a:r>
            <a:r>
              <a:rPr lang="en-US" altLang="es-ES" sz="2000" dirty="0" err="1">
                <a:solidFill>
                  <a:srgbClr val="00338D"/>
                </a:solidFill>
                <a:latin typeface="Trebuchet MS" panose="020B0603020202020204" pitchFamily="34" charset="0"/>
              </a:rPr>
              <a:t>Aduanas</a:t>
            </a:r>
            <a:r>
              <a:rPr lang="en-US" altLang="es-ES" sz="2000" dirty="0">
                <a:solidFill>
                  <a:srgbClr val="00338D"/>
                </a:solidFill>
                <a:latin typeface="Trebuchet MS" panose="020B0603020202020204" pitchFamily="34" charset="0"/>
              </a:rPr>
              <a:t>, …)</a:t>
            </a:r>
          </a:p>
          <a:p>
            <a:pPr>
              <a:lnSpc>
                <a:spcPct val="90000"/>
              </a:lnSpc>
              <a:spcBef>
                <a:spcPts val="600"/>
              </a:spcBef>
              <a:buClr>
                <a:srgbClr val="0000FF"/>
              </a:buClr>
              <a:buFontTx/>
              <a:buChar char="•"/>
            </a:pPr>
            <a:r>
              <a:rPr lang="en-US" altLang="es-ES" sz="2000" dirty="0">
                <a:solidFill>
                  <a:srgbClr val="00338D"/>
                </a:solidFill>
                <a:latin typeface="Trebuchet MS" panose="020B0603020202020204" pitchFamily="34" charset="0"/>
              </a:rPr>
              <a:t>Armada Española (</a:t>
            </a:r>
            <a:r>
              <a:rPr lang="en-US" altLang="es-ES" sz="2000" dirty="0" err="1">
                <a:solidFill>
                  <a:srgbClr val="00338D"/>
                </a:solidFill>
                <a:latin typeface="Trebuchet MS" panose="020B0603020202020204" pitchFamily="34" charset="0"/>
              </a:rPr>
              <a:t>guardacostas</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patrullas</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marítimas</a:t>
            </a:r>
            <a:r>
              <a:rPr lang="en-US" altLang="es-ES" sz="2000" dirty="0">
                <a:solidFill>
                  <a:srgbClr val="00338D"/>
                </a:solidFill>
                <a:latin typeface="Trebuchet MS" panose="020B0603020202020204" pitchFamily="34" charset="0"/>
              </a:rPr>
              <a:t>,…)</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Protección</a:t>
            </a:r>
            <a:r>
              <a:rPr lang="en-US" altLang="es-ES" sz="2000" dirty="0">
                <a:solidFill>
                  <a:srgbClr val="00338D"/>
                </a:solidFill>
                <a:latin typeface="Trebuchet MS" panose="020B0603020202020204" pitchFamily="34" charset="0"/>
              </a:rPr>
              <a:t> Civil</a:t>
            </a:r>
          </a:p>
          <a:p>
            <a:pPr>
              <a:lnSpc>
                <a:spcPct val="90000"/>
              </a:lnSpc>
              <a:spcBef>
                <a:spcPts val="600"/>
              </a:spcBef>
              <a:buClr>
                <a:srgbClr val="0000FF"/>
              </a:buClr>
              <a:buFontTx/>
              <a:buChar char="•"/>
            </a:pPr>
            <a:r>
              <a:rPr lang="en-US" altLang="es-ES" sz="2000" dirty="0">
                <a:solidFill>
                  <a:srgbClr val="00338D"/>
                </a:solidFill>
                <a:latin typeface="Trebuchet MS" panose="020B0603020202020204" pitchFamily="34" charset="0"/>
              </a:rPr>
              <a:t>Sector </a:t>
            </a:r>
            <a:r>
              <a:rPr lang="en-US" altLang="es-ES" sz="2000" dirty="0" err="1">
                <a:solidFill>
                  <a:srgbClr val="00338D"/>
                </a:solidFill>
                <a:latin typeface="Trebuchet MS" panose="020B0603020202020204" pitchFamily="34" charset="0"/>
              </a:rPr>
              <a:t>pesquero</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bajura</a:t>
            </a:r>
            <a:r>
              <a:rPr lang="en-US" altLang="es-ES" sz="2000" dirty="0">
                <a:solidFill>
                  <a:srgbClr val="00338D"/>
                </a:solidFill>
                <a:latin typeface="Trebuchet MS" panose="020B0603020202020204" pitchFamily="34" charset="0"/>
              </a:rPr>
              <a:t> y </a:t>
            </a:r>
            <a:r>
              <a:rPr lang="en-US" altLang="es-ES" sz="2000" dirty="0" err="1">
                <a:solidFill>
                  <a:srgbClr val="00338D"/>
                </a:solidFill>
                <a:latin typeface="Trebuchet MS" panose="020B0603020202020204" pitchFamily="34" charset="0"/>
              </a:rPr>
              <a:t>altura</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cofradías</a:t>
            </a:r>
            <a:r>
              <a:rPr lang="en-US" altLang="es-ES" sz="2000" dirty="0">
                <a:solidFill>
                  <a:srgbClr val="00338D"/>
                </a:solidFill>
                <a:latin typeface="Trebuchet MS" panose="020B0603020202020204" pitchFamily="34" charset="0"/>
              </a:rPr>
              <a:t> de </a:t>
            </a:r>
            <a:r>
              <a:rPr lang="en-US" altLang="es-ES" sz="2000" dirty="0" err="1">
                <a:solidFill>
                  <a:srgbClr val="00338D"/>
                </a:solidFill>
                <a:latin typeface="Trebuchet MS" panose="020B0603020202020204" pitchFamily="34" charset="0"/>
              </a:rPr>
              <a:t>pescadores</a:t>
            </a:r>
            <a:r>
              <a:rPr lang="en-US" altLang="es-ES" sz="2000" dirty="0">
                <a:solidFill>
                  <a:srgbClr val="00338D"/>
                </a:solidFill>
                <a:latin typeface="Trebuchet MS" panose="020B0603020202020204" pitchFamily="34" charset="0"/>
              </a:rPr>
              <a:t>, etc.</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Plataformas</a:t>
            </a:r>
            <a:r>
              <a:rPr lang="en-US" altLang="es-ES" sz="2000" dirty="0">
                <a:solidFill>
                  <a:srgbClr val="00338D"/>
                </a:solidFill>
                <a:latin typeface="Trebuchet MS" panose="020B0603020202020204" pitchFamily="34" charset="0"/>
              </a:rPr>
              <a:t> marinas</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Navegación</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deportiva</a:t>
            </a:r>
            <a:r>
              <a:rPr lang="en-US" altLang="es-ES" sz="2000" dirty="0">
                <a:solidFill>
                  <a:srgbClr val="00338D"/>
                </a:solidFill>
                <a:latin typeface="Trebuchet MS" panose="020B0603020202020204" pitchFamily="34" charset="0"/>
              </a:rPr>
              <a:t> y </a:t>
            </a:r>
            <a:r>
              <a:rPr lang="en-US" altLang="es-ES" sz="2000" dirty="0" err="1">
                <a:solidFill>
                  <a:srgbClr val="00338D"/>
                </a:solidFill>
                <a:latin typeface="Trebuchet MS" panose="020B0603020202020204" pitchFamily="34" charset="0"/>
              </a:rPr>
              <a:t>recreativa</a:t>
            </a:r>
            <a:r>
              <a:rPr lang="en-US" altLang="es-ES" sz="2000" dirty="0">
                <a:solidFill>
                  <a:srgbClr val="00338D"/>
                </a:solidFill>
                <a:latin typeface="Trebuchet MS" panose="020B0603020202020204" pitchFamily="34" charset="0"/>
              </a:rPr>
              <a:t> </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Deportes</a:t>
            </a:r>
            <a:r>
              <a:rPr lang="en-US" altLang="es-ES" sz="2000" dirty="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náuticos</a:t>
            </a:r>
            <a:r>
              <a:rPr lang="en-US" altLang="es-ES" sz="2000" dirty="0">
                <a:solidFill>
                  <a:srgbClr val="00338D"/>
                </a:solidFill>
                <a:latin typeface="Trebuchet MS" panose="020B0603020202020204" pitchFamily="34" charset="0"/>
              </a:rPr>
              <a:t> </a:t>
            </a:r>
          </a:p>
          <a:p>
            <a:pPr lvl="1">
              <a:lnSpc>
                <a:spcPct val="90000"/>
              </a:lnSpc>
              <a:spcBef>
                <a:spcPts val="600"/>
              </a:spcBef>
              <a:buClr>
                <a:srgbClr val="0000FF"/>
              </a:buClr>
            </a:pPr>
            <a:r>
              <a:rPr lang="en-US" altLang="es-ES" sz="2000" dirty="0">
                <a:solidFill>
                  <a:srgbClr val="00338D"/>
                </a:solidFill>
                <a:latin typeface="Trebuchet MS" panose="020B0603020202020204" pitchFamily="34" charset="0"/>
              </a:rPr>
              <a:t>V</a:t>
            </a:r>
            <a:r>
              <a:rPr lang="en-US" altLang="es-ES" sz="2000" dirty="0" smtClean="0">
                <a:solidFill>
                  <a:srgbClr val="00338D"/>
                </a:solidFill>
                <a:latin typeface="Trebuchet MS" panose="020B0603020202020204" pitchFamily="34" charset="0"/>
              </a:rPr>
              <a:t>ela </a:t>
            </a:r>
            <a:r>
              <a:rPr lang="en-US" altLang="es-ES" sz="2000" dirty="0" err="1" smtClean="0">
                <a:solidFill>
                  <a:srgbClr val="00338D"/>
                </a:solidFill>
                <a:latin typeface="Trebuchet MS" panose="020B0603020202020204" pitchFamily="34" charset="0"/>
              </a:rPr>
              <a:t>ligera</a:t>
            </a:r>
            <a:r>
              <a:rPr lang="en-US" altLang="es-ES" sz="2000" dirty="0" smtClean="0">
                <a:solidFill>
                  <a:srgbClr val="00338D"/>
                </a:solidFill>
                <a:latin typeface="Trebuchet MS" panose="020B0603020202020204" pitchFamily="34" charset="0"/>
              </a:rPr>
              <a:t>, Surf</a:t>
            </a:r>
            <a:r>
              <a:rPr lang="en-US" altLang="es-ES" sz="2000" dirty="0">
                <a:solidFill>
                  <a:srgbClr val="00338D"/>
                </a:solidFill>
                <a:latin typeface="Trebuchet MS" panose="020B0603020202020204" pitchFamily="34" charset="0"/>
              </a:rPr>
              <a:t>, kite/wind-surf</a:t>
            </a:r>
            <a:r>
              <a:rPr lang="en-US" altLang="es-ES" sz="2000" dirty="0" smtClean="0">
                <a:solidFill>
                  <a:srgbClr val="00338D"/>
                </a:solidFill>
                <a:latin typeface="Trebuchet MS" panose="020B0603020202020204" pitchFamily="34" charset="0"/>
              </a:rPr>
              <a:t>, </a:t>
            </a:r>
            <a:r>
              <a:rPr lang="en-US" altLang="es-ES" sz="2000" dirty="0" err="1">
                <a:solidFill>
                  <a:srgbClr val="00338D"/>
                </a:solidFill>
                <a:latin typeface="Trebuchet MS" panose="020B0603020202020204" pitchFamily="34" charset="0"/>
              </a:rPr>
              <a:t>submarinismo</a:t>
            </a:r>
            <a:r>
              <a:rPr lang="en-US" altLang="es-ES" sz="2000" dirty="0">
                <a:solidFill>
                  <a:srgbClr val="00338D"/>
                </a:solidFill>
                <a:latin typeface="Trebuchet MS" panose="020B0603020202020204" pitchFamily="34" charset="0"/>
              </a:rPr>
              <a:t>, </a:t>
            </a:r>
            <a:r>
              <a:rPr lang="en-US" altLang="es-ES" sz="2000" dirty="0" smtClean="0">
                <a:solidFill>
                  <a:srgbClr val="00338D"/>
                </a:solidFill>
                <a:latin typeface="Trebuchet MS" panose="020B0603020202020204" pitchFamily="34" charset="0"/>
              </a:rPr>
              <a:t>… </a:t>
            </a:r>
            <a:endParaRPr lang="en-US" altLang="es-ES" sz="2000" dirty="0">
              <a:solidFill>
                <a:srgbClr val="00338D"/>
              </a:solidFill>
              <a:latin typeface="Trebuchet MS" panose="020B0603020202020204" pitchFamily="34" charset="0"/>
            </a:endParaRPr>
          </a:p>
          <a:p>
            <a:pPr>
              <a:lnSpc>
                <a:spcPct val="90000"/>
              </a:lnSpc>
              <a:spcBef>
                <a:spcPts val="600"/>
              </a:spcBef>
              <a:buClr>
                <a:srgbClr val="0000FF"/>
              </a:buClr>
              <a:buFontTx/>
              <a:buChar char="•"/>
            </a:pPr>
            <a:r>
              <a:rPr lang="en-US" altLang="es-ES" sz="2000" dirty="0">
                <a:solidFill>
                  <a:srgbClr val="00338D"/>
                </a:solidFill>
                <a:latin typeface="Trebuchet MS" panose="020B0603020202020204" pitchFamily="34" charset="0"/>
              </a:rPr>
              <a:t>Sector </a:t>
            </a:r>
            <a:r>
              <a:rPr lang="en-US" altLang="es-ES" sz="2000" dirty="0" err="1">
                <a:solidFill>
                  <a:srgbClr val="00338D"/>
                </a:solidFill>
                <a:latin typeface="Trebuchet MS" panose="020B0603020202020204" pitchFamily="34" charset="0"/>
              </a:rPr>
              <a:t>turístico</a:t>
            </a:r>
            <a:endParaRPr lang="en-US" altLang="es-ES" sz="2000" dirty="0">
              <a:solidFill>
                <a:srgbClr val="00338D"/>
              </a:solidFill>
              <a:latin typeface="Trebuchet MS" panose="020B0603020202020204" pitchFamily="34" charset="0"/>
            </a:endParaRP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Usuarios</a:t>
            </a:r>
            <a:r>
              <a:rPr lang="en-US" altLang="es-ES" sz="2000" dirty="0">
                <a:solidFill>
                  <a:srgbClr val="00338D"/>
                </a:solidFill>
                <a:latin typeface="Trebuchet MS" panose="020B0603020202020204" pitchFamily="34" charset="0"/>
              </a:rPr>
              <a:t> de playas</a:t>
            </a:r>
          </a:p>
          <a:p>
            <a:pPr>
              <a:lnSpc>
                <a:spcPct val="90000"/>
              </a:lnSpc>
              <a:spcBef>
                <a:spcPts val="600"/>
              </a:spcBef>
              <a:buClr>
                <a:srgbClr val="0000FF"/>
              </a:buClr>
              <a:buFontTx/>
              <a:buChar char="•"/>
            </a:pPr>
            <a:r>
              <a:rPr lang="en-US" altLang="es-ES" sz="2000" dirty="0" err="1">
                <a:solidFill>
                  <a:srgbClr val="00338D"/>
                </a:solidFill>
                <a:latin typeface="Trebuchet MS" panose="020B0603020202020204" pitchFamily="34" charset="0"/>
              </a:rPr>
              <a:t>Etc</a:t>
            </a:r>
            <a:r>
              <a:rPr lang="en-US" altLang="es-ES" sz="2000" dirty="0">
                <a:solidFill>
                  <a:srgbClr val="00338D"/>
                </a:solidFill>
                <a:latin typeface="Trebuchet MS" panose="020B0603020202020204" pitchFamily="34" charset="0"/>
              </a:rPr>
              <a:t> …</a:t>
            </a:r>
          </a:p>
          <a:p>
            <a:pPr>
              <a:lnSpc>
                <a:spcPct val="90000"/>
              </a:lnSpc>
              <a:spcBef>
                <a:spcPts val="600"/>
              </a:spcBef>
              <a:buClr>
                <a:srgbClr val="0000FF"/>
              </a:buClr>
              <a:buFontTx/>
              <a:buChar char="•"/>
            </a:pPr>
            <a:endParaRPr lang="en-US" altLang="es-ES" sz="2000" dirty="0">
              <a:solidFill>
                <a:srgbClr val="00338D"/>
              </a:solidFill>
              <a:latin typeface="Trebuchet MS" panose="020B0603020202020204" pitchFamily="34" charset="0"/>
            </a:endParaRPr>
          </a:p>
        </p:txBody>
      </p:sp>
    </p:spTree>
    <p:extLst>
      <p:ext uri="{BB962C8B-B14F-4D97-AF65-F5344CB8AC3E}">
        <p14:creationId xmlns:p14="http://schemas.microsoft.com/office/powerpoint/2010/main" val="1309989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8" descr="interceptan_una_patera_en_el_estrecho_con__inmigrantes_marroquies_a_bordo_060dc6e521f2dbcae0ab37a03_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800" y="4941033"/>
            <a:ext cx="2892053" cy="191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Picture 2" descr="1304200802_850215_0000000000_sumario_norm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1450" y="538975"/>
            <a:ext cx="3059113" cy="204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4" descr="1304200802_850215_0000000001_sumario_norma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013" y="4541838"/>
            <a:ext cx="3455987" cy="231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6" descr="Sierra Nava 00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114" y="2618214"/>
            <a:ext cx="3168650" cy="237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descr="2013_1_24_Tm9G4lZnh6NzwtsjI4wu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20713"/>
            <a:ext cx="34925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0425" y="620713"/>
            <a:ext cx="2879725" cy="220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42" name="Picture 11" descr="image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6788" y="2636838"/>
            <a:ext cx="3097212"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3" name="Picture 12" descr="image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51500" y="4437063"/>
            <a:ext cx="1584325"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Rectangle 13"/>
          <p:cNvSpPr>
            <a:spLocks noGrp="1" noChangeArrowheads="1"/>
          </p:cNvSpPr>
          <p:nvPr>
            <p:ph type="title"/>
          </p:nvPr>
        </p:nvSpPr>
        <p:spPr bwMode="auto">
          <a:xfrm>
            <a:off x="279400" y="31750"/>
            <a:ext cx="8229600" cy="1143000"/>
          </a:xfrm>
          <a:extLst/>
        </p:spPr>
        <p:txBody>
          <a:bodyPr/>
          <a:lstStyle/>
          <a:p>
            <a:pPr algn="l" eaLnBrk="0" hangingPunct="0"/>
            <a:r>
              <a:rPr lang="es-ES" altLang="es-ES" sz="2800" b="1" kern="0" dirty="0">
                <a:solidFill>
                  <a:srgbClr val="C00000"/>
                </a:solidFill>
                <a:latin typeface="Trebuchet MS" panose="020B0603020202020204" pitchFamily="34" charset="0"/>
              </a:rPr>
              <a:t>Accidentes marítimos (Estrecho de Gibraltar)</a:t>
            </a:r>
          </a:p>
        </p:txBody>
      </p:sp>
      <p:pic>
        <p:nvPicPr>
          <p:cNvPr id="2" name="Imagen 1"/>
          <p:cNvPicPr>
            <a:picLocks noChangeAspect="1"/>
          </p:cNvPicPr>
          <p:nvPr/>
        </p:nvPicPr>
        <p:blipFill>
          <a:blip r:embed="rId10"/>
          <a:stretch>
            <a:fillRect/>
          </a:stretch>
        </p:blipFill>
        <p:spPr>
          <a:xfrm>
            <a:off x="-3510" y="2824163"/>
            <a:ext cx="3015587" cy="4033837"/>
          </a:xfrm>
          <a:prstGeom prst="rect">
            <a:avLst/>
          </a:prstGeom>
        </p:spPr>
      </p:pic>
      <p:pic>
        <p:nvPicPr>
          <p:cNvPr id="3" name="Imagen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8267" y="4965274"/>
            <a:ext cx="2433738" cy="1621638"/>
          </a:xfrm>
          <a:prstGeom prst="rect">
            <a:avLst/>
          </a:prstGeom>
        </p:spPr>
      </p:pic>
    </p:spTree>
    <p:extLst>
      <p:ext uri="{BB962C8B-B14F-4D97-AF65-F5344CB8AC3E}">
        <p14:creationId xmlns:p14="http://schemas.microsoft.com/office/powerpoint/2010/main" val="354361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25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Título"/>
          <p:cNvSpPr>
            <a:spLocks noGrp="1"/>
          </p:cNvSpPr>
          <p:nvPr>
            <p:ph type="title" idx="4294967295"/>
          </p:nvPr>
        </p:nvSpPr>
        <p:spPr bwMode="auto">
          <a:xfrm>
            <a:off x="290513" y="338138"/>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200"/>
              </a:spcBef>
            </a:pPr>
            <a:r>
              <a:rPr lang="es-ES" altLang="es-ES" sz="1400" b="1" smtClean="0">
                <a:solidFill>
                  <a:schemeClr val="tx1"/>
                </a:solidFill>
              </a:rPr>
              <a:t/>
            </a:r>
            <a:br>
              <a:rPr lang="es-ES" altLang="es-ES" sz="1400" b="1" smtClean="0">
                <a:solidFill>
                  <a:schemeClr val="tx1"/>
                </a:solidFill>
              </a:rPr>
            </a:br>
            <a:r>
              <a:rPr lang="es-ES" altLang="es-ES" sz="1800" smtClean="0">
                <a:solidFill>
                  <a:schemeClr val="tx1"/>
                </a:solidFill>
              </a:rPr>
              <a:t>Investigación del abordaje entre el ferry de gran velocidad MILENIUM DOS y el bulk carrier NEW GLORY en el Estrecho de Gibraltar el 13 de enero de 2012.</a:t>
            </a:r>
            <a:br>
              <a:rPr lang="es-ES" altLang="es-ES" sz="1800" smtClean="0">
                <a:solidFill>
                  <a:schemeClr val="tx1"/>
                </a:solidFill>
              </a:rPr>
            </a:br>
            <a:r>
              <a:rPr lang="es-ES" altLang="es-ES" sz="1800" smtClean="0">
                <a:solidFill>
                  <a:srgbClr val="FF0000"/>
                </a:solidFill>
              </a:rPr>
              <a:t>Incumplimiento del RIPA</a:t>
            </a:r>
            <a:endParaRPr lang="es-ES" altLang="es-ES" sz="1800" b="1" smtClean="0">
              <a:solidFill>
                <a:srgbClr val="FF0000"/>
              </a:solidFill>
            </a:endParaRPr>
          </a:p>
        </p:txBody>
      </p:sp>
      <p:pic>
        <p:nvPicPr>
          <p:cNvPr id="50179"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00250" y="2857500"/>
            <a:ext cx="6429375" cy="3786188"/>
          </a:xfrm>
          <a:prstGeom prst="rect">
            <a:avLst/>
          </a:prstGeom>
        </p:spPr>
      </p:pic>
      <p:pic>
        <p:nvPicPr>
          <p:cNvPr id="501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1785938"/>
            <a:ext cx="28575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Rectangle 8"/>
          <p:cNvSpPr txBox="1">
            <a:spLocks noChangeArrowheads="1"/>
          </p:cNvSpPr>
          <p:nvPr/>
        </p:nvSpPr>
        <p:spPr bwMode="auto">
          <a:xfrm>
            <a:off x="290513" y="31750"/>
            <a:ext cx="91440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Algunos accidentes investigados por la CIAIM</a:t>
            </a:r>
          </a:p>
        </p:txBody>
      </p:sp>
      <p:pic>
        <p:nvPicPr>
          <p:cNvPr id="50182" name="Imagen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1398588"/>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CuadroTexto 2"/>
          <p:cNvSpPr txBox="1">
            <a:spLocks noChangeArrowheads="1"/>
          </p:cNvSpPr>
          <p:nvPr/>
        </p:nvSpPr>
        <p:spPr bwMode="auto">
          <a:xfrm>
            <a:off x="3330575" y="2206625"/>
            <a:ext cx="56721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000">
                <a:latin typeface="Trebuchet MS" panose="020B0603020202020204" pitchFamily="34" charset="0"/>
                <a:hlinkClick r:id="rId5"/>
              </a:rPr>
              <a:t>http://www.fomento.es/MFOM/LANG_CASTELLANO/ORGANOS_COLEGIADOS/CIAIM/</a:t>
            </a:r>
            <a:endParaRPr lang="es-ES" altLang="es-ES" sz="1000">
              <a:latin typeface="Trebuchet MS" panose="020B0603020202020204" pitchFamily="34" charset="0"/>
            </a:endParaRPr>
          </a:p>
        </p:txBody>
      </p:sp>
    </p:spTree>
    <p:extLst>
      <p:ext uri="{BB962C8B-B14F-4D97-AF65-F5344CB8AC3E}">
        <p14:creationId xmlns:p14="http://schemas.microsoft.com/office/powerpoint/2010/main" val="70436860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277813" y="-146050"/>
            <a:ext cx="63150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Naufragio del petrolero </a:t>
            </a:r>
            <a:r>
              <a:rPr lang="es-ES" altLang="es-ES" sz="2400" b="1" i="1">
                <a:solidFill>
                  <a:srgbClr val="D20000"/>
                </a:solidFill>
                <a:latin typeface="Trebuchet MS" panose="020B0603020202020204" pitchFamily="34" charset="0"/>
              </a:rPr>
              <a:t>“Prestige”</a:t>
            </a:r>
          </a:p>
        </p:txBody>
      </p:sp>
      <p:pic>
        <p:nvPicPr>
          <p:cNvPr id="47107" name="Picture 3" descr="grafico"/>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50825" y="836613"/>
            <a:ext cx="4176713" cy="3529012"/>
          </a:xfrm>
          <a:prstGeom prst="rect">
            <a:avLst/>
          </a:prstGeom>
        </p:spPr>
      </p:pic>
      <p:pic>
        <p:nvPicPr>
          <p:cNvPr id="47108" name="Picture 4" descr="tunkeroil-new"/>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787900" y="3933825"/>
            <a:ext cx="3902075" cy="2590800"/>
          </a:xfrm>
          <a:prstGeom prst="rect">
            <a:avLst/>
          </a:prstGeom>
        </p:spPr>
      </p:pic>
      <p:sp>
        <p:nvSpPr>
          <p:cNvPr id="47109" name="Freeform 5"/>
          <p:cNvSpPr>
            <a:spLocks/>
          </p:cNvSpPr>
          <p:nvPr/>
        </p:nvSpPr>
        <p:spPr bwMode="auto">
          <a:xfrm>
            <a:off x="395288" y="3933825"/>
            <a:ext cx="4392612" cy="936625"/>
          </a:xfrm>
          <a:custGeom>
            <a:avLst/>
            <a:gdLst>
              <a:gd name="T0" fmla="*/ 0 w 2631"/>
              <a:gd name="T1" fmla="*/ 0 h 726"/>
              <a:gd name="T2" fmla="*/ 0 w 2631"/>
              <a:gd name="T3" fmla="*/ 2147483646 h 726"/>
              <a:gd name="T4" fmla="*/ 2147483646 w 2631"/>
              <a:gd name="T5" fmla="*/ 2147483646 h 726"/>
              <a:gd name="T6" fmla="*/ 0 60000 65536"/>
              <a:gd name="T7" fmla="*/ 0 60000 65536"/>
              <a:gd name="T8" fmla="*/ 0 60000 65536"/>
              <a:gd name="T9" fmla="*/ 0 w 2631"/>
              <a:gd name="T10" fmla="*/ 0 h 726"/>
              <a:gd name="T11" fmla="*/ 2631 w 2631"/>
              <a:gd name="T12" fmla="*/ 726 h 726"/>
            </a:gdLst>
            <a:ahLst/>
            <a:cxnLst>
              <a:cxn ang="T6">
                <a:pos x="T0" y="T1"/>
              </a:cxn>
              <a:cxn ang="T7">
                <a:pos x="T2" y="T3"/>
              </a:cxn>
              <a:cxn ang="T8">
                <a:pos x="T4" y="T5"/>
              </a:cxn>
            </a:cxnLst>
            <a:rect l="T9" t="T10" r="T11" b="T12"/>
            <a:pathLst>
              <a:path w="2631" h="726">
                <a:moveTo>
                  <a:pt x="0" y="0"/>
                </a:moveTo>
                <a:lnTo>
                  <a:pt x="0" y="726"/>
                </a:lnTo>
                <a:lnTo>
                  <a:pt x="2631" y="726"/>
                </a:lnTo>
              </a:path>
            </a:pathLst>
          </a:custGeom>
          <a:noFill/>
          <a:ln w="44450" cap="flat" cmpd="sng">
            <a:solidFill>
              <a:srgbClr val="FF0000"/>
            </a:solidFill>
            <a:prstDash val="sysDot"/>
            <a:round/>
            <a:headEnd/>
            <a:tailEnd type="arrow" w="med" len="me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47110" name="Freeform 7"/>
          <p:cNvSpPr>
            <a:spLocks/>
          </p:cNvSpPr>
          <p:nvPr/>
        </p:nvSpPr>
        <p:spPr bwMode="auto">
          <a:xfrm>
            <a:off x="2051050" y="1557338"/>
            <a:ext cx="3384550" cy="431800"/>
          </a:xfrm>
          <a:custGeom>
            <a:avLst/>
            <a:gdLst>
              <a:gd name="T0" fmla="*/ 0 w 1587"/>
              <a:gd name="T1" fmla="*/ 2147483646 h 589"/>
              <a:gd name="T2" fmla="*/ 2147483646 w 1587"/>
              <a:gd name="T3" fmla="*/ 0 h 589"/>
              <a:gd name="T4" fmla="*/ 2147483646 w 1587"/>
              <a:gd name="T5" fmla="*/ 0 h 589"/>
              <a:gd name="T6" fmla="*/ 0 60000 65536"/>
              <a:gd name="T7" fmla="*/ 0 60000 65536"/>
              <a:gd name="T8" fmla="*/ 0 60000 65536"/>
              <a:gd name="T9" fmla="*/ 0 w 1587"/>
              <a:gd name="T10" fmla="*/ 0 h 589"/>
              <a:gd name="T11" fmla="*/ 1587 w 1587"/>
              <a:gd name="T12" fmla="*/ 589 h 589"/>
            </a:gdLst>
            <a:ahLst/>
            <a:cxnLst>
              <a:cxn ang="T6">
                <a:pos x="T0" y="T1"/>
              </a:cxn>
              <a:cxn ang="T7">
                <a:pos x="T2" y="T3"/>
              </a:cxn>
              <a:cxn ang="T8">
                <a:pos x="T4" y="T5"/>
              </a:cxn>
            </a:cxnLst>
            <a:rect l="T9" t="T10" r="T11" b="T12"/>
            <a:pathLst>
              <a:path w="1587" h="589">
                <a:moveTo>
                  <a:pt x="0" y="589"/>
                </a:moveTo>
                <a:lnTo>
                  <a:pt x="861" y="0"/>
                </a:lnTo>
                <a:lnTo>
                  <a:pt x="1587" y="0"/>
                </a:lnTo>
              </a:path>
            </a:pathLst>
          </a:custGeom>
          <a:noFill/>
          <a:ln w="44450" cap="flat">
            <a:solidFill>
              <a:srgbClr val="FF0000"/>
            </a:solidFill>
            <a:prstDash val="sysDot"/>
            <a:round/>
            <a:headEnd type="arrow"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47111" name="Text Box 8"/>
          <p:cNvSpPr txBox="1">
            <a:spLocks noChangeArrowheads="1"/>
          </p:cNvSpPr>
          <p:nvPr/>
        </p:nvSpPr>
        <p:spPr bwMode="auto">
          <a:xfrm>
            <a:off x="3924300" y="1196975"/>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ES" sz="2000" b="1">
                <a:solidFill>
                  <a:srgbClr val="FF0000"/>
                </a:solidFill>
                <a:latin typeface="Tempus Sans ITC" panose="04020404030D07020202" pitchFamily="82" charset="0"/>
              </a:rPr>
              <a:t>Remolque</a:t>
            </a:r>
          </a:p>
        </p:txBody>
      </p:sp>
      <p:sp>
        <p:nvSpPr>
          <p:cNvPr id="47112" name="Text Box 9"/>
          <p:cNvSpPr txBox="1">
            <a:spLocks noChangeArrowheads="1"/>
          </p:cNvSpPr>
          <p:nvPr/>
        </p:nvSpPr>
        <p:spPr bwMode="auto">
          <a:xfrm>
            <a:off x="2484438" y="4508500"/>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ES" sz="2000" b="1">
                <a:solidFill>
                  <a:srgbClr val="FF0000"/>
                </a:solidFill>
                <a:latin typeface="Tempus Sans ITC" panose="04020404030D07020202" pitchFamily="82" charset="0"/>
              </a:rPr>
              <a:t>Hundimiento</a:t>
            </a:r>
          </a:p>
        </p:txBody>
      </p:sp>
      <p:pic>
        <p:nvPicPr>
          <p:cNvPr id="47113" name="Picture 10" descr="relato_imag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425" y="4953000"/>
            <a:ext cx="191135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4" name="Text Box 11"/>
          <p:cNvSpPr txBox="1">
            <a:spLocks noChangeArrowheads="1"/>
          </p:cNvSpPr>
          <p:nvPr/>
        </p:nvSpPr>
        <p:spPr bwMode="auto">
          <a:xfrm>
            <a:off x="1012825" y="554038"/>
            <a:ext cx="24320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 13 a 19 Noviembre 2002</a:t>
            </a:r>
          </a:p>
        </p:txBody>
      </p:sp>
      <p:pic>
        <p:nvPicPr>
          <p:cNvPr id="47118" name="Picture 6" descr="grafico_hipotesis"/>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218113" y="996950"/>
            <a:ext cx="3779837" cy="2676525"/>
          </a:xfrm>
          <a:prstGeom prst="rect">
            <a:avLst/>
          </a:prstGeom>
          <a:noFill/>
          <a:ln w="12700">
            <a:solidFill>
              <a:srgbClr val="FF0000"/>
            </a:solidFill>
            <a:miter lim="800000"/>
            <a:headEnd/>
            <a:tailEnd/>
          </a:ln>
        </p:spPr>
      </p:pic>
    </p:spTree>
    <p:extLst>
      <p:ext uri="{BB962C8B-B14F-4D97-AF65-F5344CB8AC3E}">
        <p14:creationId xmlns:p14="http://schemas.microsoft.com/office/powerpoint/2010/main" val="5802103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8132" name="Group 2"/>
          <p:cNvGrpSpPr>
            <a:grpSpLocks/>
          </p:cNvGrpSpPr>
          <p:nvPr/>
        </p:nvGrpSpPr>
        <p:grpSpPr bwMode="auto">
          <a:xfrm>
            <a:off x="3446463" y="430213"/>
            <a:ext cx="5697537" cy="5562600"/>
            <a:chOff x="930" y="720"/>
            <a:chExt cx="3589" cy="3504"/>
          </a:xfrm>
        </p:grpSpPr>
        <p:grpSp>
          <p:nvGrpSpPr>
            <p:cNvPr id="48141" name="Group 3"/>
            <p:cNvGrpSpPr>
              <a:grpSpLocks/>
            </p:cNvGrpSpPr>
            <p:nvPr/>
          </p:nvGrpSpPr>
          <p:grpSpPr bwMode="auto">
            <a:xfrm>
              <a:off x="930" y="720"/>
              <a:ext cx="3589" cy="3504"/>
              <a:chOff x="1008" y="384"/>
              <a:chExt cx="3888" cy="3504"/>
            </a:xfrm>
          </p:grpSpPr>
          <p:sp>
            <p:nvSpPr>
              <p:cNvPr id="48144" name="Rectangle 4"/>
              <p:cNvSpPr>
                <a:spLocks noChangeArrowheads="1"/>
              </p:cNvSpPr>
              <p:nvPr/>
            </p:nvSpPr>
            <p:spPr bwMode="auto">
              <a:xfrm>
                <a:off x="1008" y="384"/>
                <a:ext cx="3888" cy="3504"/>
              </a:xfrm>
              <a:prstGeom prst="rect">
                <a:avLst/>
              </a:prstGeom>
              <a:solidFill>
                <a:srgbClr val="FFFFFF"/>
              </a:solidFill>
              <a:ln w="12700">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grpSp>
            <p:nvGrpSpPr>
              <p:cNvPr id="48145" name="Group 5"/>
              <p:cNvGrpSpPr>
                <a:grpSpLocks/>
              </p:cNvGrpSpPr>
              <p:nvPr/>
            </p:nvGrpSpPr>
            <p:grpSpPr bwMode="auto">
              <a:xfrm>
                <a:off x="1104" y="480"/>
                <a:ext cx="3792" cy="3318"/>
                <a:chOff x="-288" y="288"/>
                <a:chExt cx="3792" cy="3318"/>
              </a:xfrm>
            </p:grpSpPr>
            <p:pic>
              <p:nvPicPr>
                <p:cNvPr id="48146" name="Picture 6" descr="PresionAtm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 y="2112"/>
                  <a:ext cx="3792" cy="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 y="288"/>
                  <a:ext cx="3264" cy="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8142" name="Line 8"/>
            <p:cNvSpPr>
              <a:spLocks noChangeShapeType="1"/>
            </p:cNvSpPr>
            <p:nvPr/>
          </p:nvSpPr>
          <p:spPr bwMode="auto">
            <a:xfrm>
              <a:off x="2543" y="3024"/>
              <a:ext cx="1" cy="993"/>
            </a:xfrm>
            <a:prstGeom prst="line">
              <a:avLst/>
            </a:prstGeom>
            <a:noFill/>
            <a:ln w="38100">
              <a:solidFill>
                <a:srgbClr val="BA1C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48143" name="Line 9"/>
            <p:cNvSpPr>
              <a:spLocks noChangeShapeType="1"/>
            </p:cNvSpPr>
            <p:nvPr/>
          </p:nvSpPr>
          <p:spPr bwMode="auto">
            <a:xfrm>
              <a:off x="3135" y="3024"/>
              <a:ext cx="1" cy="993"/>
            </a:xfrm>
            <a:prstGeom prst="line">
              <a:avLst/>
            </a:prstGeom>
            <a:noFill/>
            <a:ln w="38100">
              <a:solidFill>
                <a:srgbClr val="BA1C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s-ES"/>
            </a:p>
          </p:txBody>
        </p:sp>
      </p:grpSp>
      <p:pic>
        <p:nvPicPr>
          <p:cNvPr id="48130" name="Imagen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6421" y="4503738"/>
            <a:ext cx="3023548" cy="22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1" name="Imagen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736600"/>
            <a:ext cx="3602038"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ángulo redondeado 13"/>
          <p:cNvSpPr/>
          <p:nvPr/>
        </p:nvSpPr>
        <p:spPr>
          <a:xfrm>
            <a:off x="747713" y="2349500"/>
            <a:ext cx="760412" cy="423863"/>
          </a:xfrm>
          <a:prstGeom prst="round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a:p>
        </p:txBody>
      </p:sp>
      <p:sp>
        <p:nvSpPr>
          <p:cNvPr id="48134" name="Rectangle 8"/>
          <p:cNvSpPr txBox="1">
            <a:spLocks noChangeArrowheads="1"/>
          </p:cNvSpPr>
          <p:nvPr/>
        </p:nvSpPr>
        <p:spPr bwMode="auto">
          <a:xfrm>
            <a:off x="4562475" y="3400425"/>
            <a:ext cx="43957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b="1">
                <a:solidFill>
                  <a:schemeClr val="accent2"/>
                </a:solidFill>
                <a:latin typeface="Trebuchet MS" panose="020B0603020202020204" pitchFamily="34" charset="0"/>
              </a:rPr>
              <a:t>Registros de la boya ‘cabo Silleiro’</a:t>
            </a:r>
          </a:p>
        </p:txBody>
      </p:sp>
      <p:sp>
        <p:nvSpPr>
          <p:cNvPr id="100369" name="AutoShape 17"/>
          <p:cNvSpPr>
            <a:spLocks noChangeArrowheads="1"/>
          </p:cNvSpPr>
          <p:nvPr/>
        </p:nvSpPr>
        <p:spPr bwMode="auto">
          <a:xfrm rot="5400000">
            <a:off x="974725" y="2633663"/>
            <a:ext cx="1703388" cy="2036762"/>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8137" name="Rectangle 2"/>
          <p:cNvSpPr>
            <a:spLocks noChangeArrowheads="1"/>
          </p:cNvSpPr>
          <p:nvPr/>
        </p:nvSpPr>
        <p:spPr bwMode="auto">
          <a:xfrm>
            <a:off x="277813" y="-146050"/>
            <a:ext cx="63150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Naufragio del petrolero </a:t>
            </a:r>
            <a:r>
              <a:rPr lang="es-ES" altLang="es-ES" sz="2400" b="1" i="1">
                <a:solidFill>
                  <a:srgbClr val="D20000"/>
                </a:solidFill>
                <a:latin typeface="Trebuchet MS" panose="020B0603020202020204" pitchFamily="34" charset="0"/>
              </a:rPr>
              <a:t>“Prestige”</a:t>
            </a:r>
          </a:p>
        </p:txBody>
      </p:sp>
      <p:grpSp>
        <p:nvGrpSpPr>
          <p:cNvPr id="17" name="Group 2"/>
          <p:cNvGrpSpPr>
            <a:grpSpLocks/>
          </p:cNvGrpSpPr>
          <p:nvPr/>
        </p:nvGrpSpPr>
        <p:grpSpPr bwMode="auto">
          <a:xfrm>
            <a:off x="3292475" y="3832225"/>
            <a:ext cx="5730875" cy="2922588"/>
            <a:chOff x="737" y="1416"/>
            <a:chExt cx="4142" cy="2538"/>
          </a:xfrm>
        </p:grpSpPr>
        <p:pic>
          <p:nvPicPr>
            <p:cNvPr id="48138" name="Picture 3" descr="Oleajesil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 y="1416"/>
              <a:ext cx="4142" cy="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9" name="Line 4"/>
            <p:cNvSpPr>
              <a:spLocks noChangeShapeType="1"/>
            </p:cNvSpPr>
            <p:nvPr/>
          </p:nvSpPr>
          <p:spPr bwMode="auto">
            <a:xfrm>
              <a:off x="2566" y="1728"/>
              <a:ext cx="0" cy="2112"/>
            </a:xfrm>
            <a:prstGeom prst="line">
              <a:avLst/>
            </a:prstGeom>
            <a:noFill/>
            <a:ln w="38100">
              <a:solidFill>
                <a:srgbClr val="BA1C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s-ES"/>
            </a:p>
          </p:txBody>
        </p:sp>
        <p:sp>
          <p:nvSpPr>
            <p:cNvPr id="48140" name="Line 5"/>
            <p:cNvSpPr>
              <a:spLocks noChangeShapeType="1"/>
            </p:cNvSpPr>
            <p:nvPr/>
          </p:nvSpPr>
          <p:spPr bwMode="auto">
            <a:xfrm>
              <a:off x="3216" y="1728"/>
              <a:ext cx="0" cy="2112"/>
            </a:xfrm>
            <a:prstGeom prst="line">
              <a:avLst/>
            </a:prstGeom>
            <a:noFill/>
            <a:ln w="38100">
              <a:solidFill>
                <a:srgbClr val="BA1C33"/>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s-ES"/>
            </a:p>
          </p:txBody>
        </p:sp>
      </p:grpSp>
    </p:spTree>
    <p:extLst>
      <p:ext uri="{BB962C8B-B14F-4D97-AF65-F5344CB8AC3E}">
        <p14:creationId xmlns:p14="http://schemas.microsoft.com/office/powerpoint/2010/main" val="180660899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003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30750" y="871538"/>
            <a:ext cx="4151313"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Imagen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71538"/>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76750" y="3348038"/>
            <a:ext cx="46593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Rectangle 8"/>
          <p:cNvSpPr txBox="1">
            <a:spLocks noChangeArrowheads="1"/>
          </p:cNvSpPr>
          <p:nvPr/>
        </p:nvSpPr>
        <p:spPr bwMode="auto">
          <a:xfrm>
            <a:off x="112713" y="15875"/>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Embarrancada en El Saler</a:t>
            </a:r>
          </a:p>
        </p:txBody>
      </p:sp>
      <p:sp>
        <p:nvSpPr>
          <p:cNvPr id="49158" name="Text Box 7"/>
          <p:cNvSpPr txBox="1">
            <a:spLocks noChangeArrowheads="1"/>
          </p:cNvSpPr>
          <p:nvPr/>
        </p:nvSpPr>
        <p:spPr bwMode="auto">
          <a:xfrm>
            <a:off x="1776413" y="1508125"/>
            <a:ext cx="13033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a:latin typeface="Trebuchet MS" panose="020B0603020202020204" pitchFamily="34" charset="0"/>
              </a:rPr>
              <a:t>CELIA ST. JONES</a:t>
            </a:r>
          </a:p>
        </p:txBody>
      </p:sp>
      <p:sp>
        <p:nvSpPr>
          <p:cNvPr id="49159" name="Text Box 8"/>
          <p:cNvSpPr txBox="1">
            <a:spLocks noChangeArrowheads="1"/>
          </p:cNvSpPr>
          <p:nvPr/>
        </p:nvSpPr>
        <p:spPr bwMode="auto">
          <a:xfrm>
            <a:off x="1822450" y="2998788"/>
            <a:ext cx="1101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a:latin typeface="Trebuchet MS" panose="020B0603020202020204" pitchFamily="34" charset="0"/>
              </a:rPr>
              <a:t>BSLE SUNRISE</a:t>
            </a:r>
          </a:p>
        </p:txBody>
      </p:sp>
      <p:sp>
        <p:nvSpPr>
          <p:cNvPr id="49160" name="Text Box 9"/>
          <p:cNvSpPr txBox="1">
            <a:spLocks noChangeArrowheads="1"/>
          </p:cNvSpPr>
          <p:nvPr/>
        </p:nvSpPr>
        <p:spPr bwMode="auto">
          <a:xfrm>
            <a:off x="1012825" y="554038"/>
            <a:ext cx="2052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 28 Septiembre 2012</a:t>
            </a:r>
          </a:p>
        </p:txBody>
      </p:sp>
      <p:pic>
        <p:nvPicPr>
          <p:cNvPr id="49161" name="Imagen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10275" y="5867400"/>
            <a:ext cx="1870075"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5" name="Imagen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3890963"/>
            <a:ext cx="4560888" cy="342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5334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88900" y="144463"/>
            <a:ext cx="8229600" cy="1214437"/>
          </a:xfrm>
          <a:prstGeom prst="rect">
            <a:avLst/>
          </a:prstGeom>
        </p:spPr>
        <p:txBody>
          <a:bodyPr>
            <a:normAutofit fontScale="90000"/>
          </a:bodyPr>
          <a:lstStyle/>
          <a:p>
            <a:pPr>
              <a:defRPr/>
            </a:pPr>
            <a:r>
              <a:rPr lang="es-ES" sz="1400" b="1" dirty="0" smtClean="0"/>
              <a:t/>
            </a:r>
            <a:br>
              <a:rPr lang="es-ES" sz="1400" b="1" dirty="0" smtClean="0"/>
            </a:br>
            <a:r>
              <a:rPr lang="es-ES" sz="1400" dirty="0" smtClean="0"/>
              <a:t/>
            </a:r>
            <a:br>
              <a:rPr lang="es-ES" sz="1400" dirty="0" smtClean="0"/>
            </a:br>
            <a:r>
              <a:rPr lang="es-ES" sz="1400" dirty="0" smtClean="0">
                <a:solidFill>
                  <a:schemeClr val="tx1"/>
                </a:solidFill>
              </a:rPr>
              <a:t> </a:t>
            </a:r>
            <a:r>
              <a:rPr lang="es-ES" sz="1800" dirty="0" smtClean="0">
                <a:solidFill>
                  <a:schemeClr val="tx1"/>
                </a:solidFill>
              </a:rPr>
              <a:t>Pérdida de control, embarrancada y pérdida del buque de carga LUNO, en la escollera del contradique del puerto de Bayona (Francia), el día 5 de febrero de 2014. </a:t>
            </a:r>
            <a:br>
              <a:rPr lang="es-ES" sz="1800" dirty="0" smtClean="0">
                <a:solidFill>
                  <a:schemeClr val="tx1"/>
                </a:solidFill>
              </a:rPr>
            </a:br>
            <a:r>
              <a:rPr lang="es-ES" sz="1800" dirty="0" smtClean="0">
                <a:solidFill>
                  <a:srgbClr val="FF0000"/>
                </a:solidFill>
              </a:rPr>
              <a:t>Fallo MP por falta de </a:t>
            </a:r>
            <a:r>
              <a:rPr lang="es-ES" sz="1800" dirty="0" err="1" smtClean="0">
                <a:solidFill>
                  <a:srgbClr val="FF0000"/>
                </a:solidFill>
              </a:rPr>
              <a:t>circulacion</a:t>
            </a:r>
            <a:r>
              <a:rPr lang="es-ES" sz="1800" dirty="0" smtClean="0">
                <a:solidFill>
                  <a:srgbClr val="FF0000"/>
                </a:solidFill>
              </a:rPr>
              <a:t>	</a:t>
            </a:r>
            <a:r>
              <a:rPr lang="es-ES" sz="1400" dirty="0" smtClean="0"/>
              <a:t/>
            </a:r>
            <a:br>
              <a:rPr lang="es-ES" sz="1400" dirty="0" smtClean="0"/>
            </a:br>
            <a:endParaRPr lang="es-ES" sz="1400" b="1" dirty="0"/>
          </a:p>
        </p:txBody>
      </p:sp>
      <p:pic>
        <p:nvPicPr>
          <p:cNvPr id="51203"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52413" y="1476375"/>
            <a:ext cx="4887913" cy="2768600"/>
          </a:xfrm>
          <a:prstGeom prst="rect">
            <a:avLst/>
          </a:prstGeom>
        </p:spPr>
      </p:pic>
      <p:sp>
        <p:nvSpPr>
          <p:cNvPr id="51204" name="Rectangle 8"/>
          <p:cNvSpPr txBox="1">
            <a:spLocks noChangeArrowheads="1"/>
          </p:cNvSpPr>
          <p:nvPr/>
        </p:nvSpPr>
        <p:spPr bwMode="auto">
          <a:xfrm>
            <a:off x="284163" y="60325"/>
            <a:ext cx="9144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Algunos ccidentes investigados por la CIAIM</a:t>
            </a:r>
          </a:p>
        </p:txBody>
      </p:sp>
      <p:pic>
        <p:nvPicPr>
          <p:cNvPr id="51205" name="Picture 2" descr="https://i.embed.ly/1/display/resize?key=1e6a1a1efdb011df84894040444cdc60&amp;url=http%3A%2F%2Fpbs.twimg.com%2Fmedia%2FBfuBXRjCIAAwZ6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476375"/>
            <a:ext cx="4271963"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400" y="4316413"/>
            <a:ext cx="4622800"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Imagen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91100" y="4221163"/>
            <a:ext cx="4152900" cy="263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CuadroTexto 2"/>
          <p:cNvSpPr txBox="1">
            <a:spLocks noChangeArrowheads="1"/>
          </p:cNvSpPr>
          <p:nvPr/>
        </p:nvSpPr>
        <p:spPr bwMode="auto">
          <a:xfrm>
            <a:off x="3203848" y="1209859"/>
            <a:ext cx="6111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dirty="0">
                <a:latin typeface="Trebuchet MS" panose="020B0603020202020204" pitchFamily="34" charset="0"/>
                <a:hlinkClick r:id="rId6"/>
              </a:rPr>
              <a:t>http://www.fomento.es/MFOM/LANG_CASTELLANO/ORGANOS_COLEGIADOS/CIAIM/</a:t>
            </a:r>
            <a:endParaRPr lang="es-ES" altLang="es-ES" sz="1200" dirty="0">
              <a:latin typeface="Trebuchet MS" panose="020B0603020202020204" pitchFamily="34" charset="0"/>
            </a:endParaRPr>
          </a:p>
        </p:txBody>
      </p:sp>
      <p:pic>
        <p:nvPicPr>
          <p:cNvPr id="51209" name="Imagen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3387725"/>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5262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4294967295"/>
          </p:nvPr>
        </p:nvSpPr>
        <p:spPr>
          <a:xfrm>
            <a:off x="2990850" y="6570663"/>
            <a:ext cx="3033713" cy="204787"/>
          </a:xfrm>
          <a:prstGeom prst="rect">
            <a:avLst/>
          </a:prstGeom>
        </p:spPr>
        <p:txBody>
          <a:bodyPr/>
          <a:lstStyle/>
          <a:p>
            <a:pPr>
              <a:defRPr/>
            </a:pPr>
            <a:endParaRPr lang="es-ES"/>
          </a:p>
        </p:txBody>
      </p:sp>
      <p:pic>
        <p:nvPicPr>
          <p:cNvPr id="52227"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400" y="2119313"/>
            <a:ext cx="8034338" cy="414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1 Título"/>
          <p:cNvSpPr txBox="1">
            <a:spLocks/>
          </p:cNvSpPr>
          <p:nvPr/>
        </p:nvSpPr>
        <p:spPr bwMode="auto">
          <a:xfrm>
            <a:off x="490538" y="557213"/>
            <a:ext cx="8229600"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Colisión contra la escollera exterior del dique de poniente del puerto de Ceuta del buque mercante TIVERTON cuando éste se dirigía a puerto. Tardó dos horas en desembarrancar lastrando varios tanques de popa. </a:t>
            </a:r>
          </a:p>
          <a:p>
            <a:pPr eaLnBrk="1" hangingPunct="1"/>
            <a:endParaRPr lang="es-ES" altLang="es-ES" sz="1600">
              <a:latin typeface="Trebuchet MS" panose="020B0603020202020204" pitchFamily="34" charset="0"/>
            </a:endParaRPr>
          </a:p>
          <a:p>
            <a:pPr eaLnBrk="1" hangingPunct="1"/>
            <a:r>
              <a:rPr lang="es-ES" altLang="es-ES" sz="1600">
                <a:latin typeface="Trebuchet MS" panose="020B0603020202020204" pitchFamily="34" charset="0"/>
              </a:rPr>
              <a:t>La presencia de una </a:t>
            </a:r>
            <a:r>
              <a:rPr lang="es-ES" altLang="es-ES" sz="1600">
                <a:solidFill>
                  <a:srgbClr val="D20000"/>
                </a:solidFill>
                <a:latin typeface="Trebuchet MS" panose="020B0603020202020204" pitchFamily="34" charset="0"/>
              </a:rPr>
              <a:t>densa niebla</a:t>
            </a:r>
            <a:r>
              <a:rPr lang="es-ES" altLang="es-ES" sz="1600">
                <a:latin typeface="Trebuchet MS" panose="020B0603020202020204" pitchFamily="34" charset="0"/>
              </a:rPr>
              <a:t> propició este accidente (13 dic 2012). </a:t>
            </a:r>
            <a:endParaRPr lang="es-ES" altLang="es-ES" sz="1600" b="1">
              <a:solidFill>
                <a:schemeClr val="tx2"/>
              </a:solidFill>
              <a:latin typeface="Trebuchet MS" panose="020B0603020202020204" pitchFamily="34" charset="0"/>
            </a:endParaRPr>
          </a:p>
        </p:txBody>
      </p:sp>
      <p:sp>
        <p:nvSpPr>
          <p:cNvPr id="52229" name="Rectangle 8"/>
          <p:cNvSpPr txBox="1">
            <a:spLocks noChangeArrowheads="1"/>
          </p:cNvSpPr>
          <p:nvPr/>
        </p:nvSpPr>
        <p:spPr bwMode="auto">
          <a:xfrm>
            <a:off x="206375" y="0"/>
            <a:ext cx="9144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Alagunos accidentes investigados por la CIAIM</a:t>
            </a:r>
          </a:p>
        </p:txBody>
      </p:sp>
      <p:sp>
        <p:nvSpPr>
          <p:cNvPr id="52230" name="CuadroTexto 2"/>
          <p:cNvSpPr txBox="1">
            <a:spLocks noChangeArrowheads="1"/>
          </p:cNvSpPr>
          <p:nvPr/>
        </p:nvSpPr>
        <p:spPr bwMode="auto">
          <a:xfrm>
            <a:off x="2484438" y="6451600"/>
            <a:ext cx="56721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000">
                <a:latin typeface="Trebuchet MS" panose="020B0603020202020204" pitchFamily="34" charset="0"/>
                <a:hlinkClick r:id="rId3"/>
              </a:rPr>
              <a:t>http://www.fomento.es/MFOM/LANG_CASTELLANO/ORGANOS_COLEGIADOS/CIAIM/</a:t>
            </a:r>
            <a:endParaRPr lang="es-ES" altLang="es-ES" sz="1000">
              <a:latin typeface="Trebuchet MS" panose="020B0603020202020204" pitchFamily="34" charset="0"/>
            </a:endParaRPr>
          </a:p>
        </p:txBody>
      </p:sp>
      <p:pic>
        <p:nvPicPr>
          <p:cNvPr id="52231" name="Imagen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29500" y="1109663"/>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152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1 Marcador de número de diapositiva"/>
          <p:cNvSpPr txBox="1">
            <a:spLocks noGrp="1"/>
          </p:cNvSpPr>
          <p:nvPr/>
        </p:nvSpPr>
        <p:spPr bwMode="auto">
          <a:xfrm>
            <a:off x="6078538" y="6453013"/>
            <a:ext cx="2286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09D05550-ECAB-4304-9C19-66D34160A16E}" type="slidenum">
              <a:rPr lang="en-GB" altLang="en-GB" sz="1200">
                <a:latin typeface="Times New Roman" panose="02020603050405020304" pitchFamily="18" charset="0"/>
                <a:cs typeface="Times New Roman" panose="02020603050405020304" pitchFamily="18" charset="0"/>
              </a:rPr>
              <a:pPr algn="r"/>
              <a:t>13</a:t>
            </a:fld>
            <a:endParaRPr lang="en-GB" altLang="en-GB" sz="1200">
              <a:latin typeface="Times New Roman" panose="02020603050405020304" pitchFamily="18" charset="0"/>
              <a:cs typeface="Times New Roman" panose="02020603050405020304" pitchFamily="18" charset="0"/>
            </a:endParaRPr>
          </a:p>
        </p:txBody>
      </p:sp>
      <p:sp>
        <p:nvSpPr>
          <p:cNvPr id="242693" name="Rectangle 2"/>
          <p:cNvSpPr>
            <a:spLocks noChangeArrowheads="1"/>
          </p:cNvSpPr>
          <p:nvPr/>
        </p:nvSpPr>
        <p:spPr bwMode="auto">
          <a:xfrm>
            <a:off x="34925" y="0"/>
            <a:ext cx="94329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altLang="es-ES" sz="1400" dirty="0">
                <a:latin typeface="Trebuchet MS" panose="020B0603020202020204" pitchFamily="34" charset="0"/>
                <a:cs typeface="Times New Roman" panose="02020603050405020304" pitchFamily="18" charset="0"/>
              </a:rPr>
              <a:t>Como en </a:t>
            </a:r>
            <a:r>
              <a:rPr lang="en-US" altLang="es-ES" sz="1400" dirty="0" err="1">
                <a:latin typeface="Trebuchet MS" panose="020B0603020202020204" pitchFamily="34" charset="0"/>
                <a:cs typeface="Times New Roman" panose="02020603050405020304" pitchFamily="18" charset="0"/>
              </a:rPr>
              <a:t>otras</a:t>
            </a:r>
            <a:r>
              <a:rPr lang="en-US" altLang="es-ES" sz="1400" dirty="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áreas</a:t>
            </a:r>
            <a:r>
              <a:rPr lang="en-US" altLang="es-ES" sz="1400" dirty="0">
                <a:latin typeface="Trebuchet MS" panose="020B0603020202020204" pitchFamily="34" charset="0"/>
                <a:cs typeface="Times New Roman" panose="02020603050405020304" pitchFamily="18" charset="0"/>
              </a:rPr>
              <a:t> de la </a:t>
            </a:r>
            <a:r>
              <a:rPr lang="en-US" altLang="es-ES" sz="1400" dirty="0" err="1">
                <a:latin typeface="Trebuchet MS" panose="020B0603020202020204" pitchFamily="34" charset="0"/>
                <a:cs typeface="Times New Roman" panose="02020603050405020304" pitchFamily="18" charset="0"/>
              </a:rPr>
              <a:t>Meteorología</a:t>
            </a:r>
            <a:r>
              <a:rPr lang="en-US" altLang="es-ES" sz="1400" dirty="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aplicada</a:t>
            </a:r>
            <a:r>
              <a:rPr lang="en-US" altLang="es-ES" sz="1400" dirty="0">
                <a:latin typeface="Trebuchet MS" panose="020B0603020202020204" pitchFamily="34" charset="0"/>
                <a:cs typeface="Times New Roman" panose="02020603050405020304" pitchFamily="18" charset="0"/>
              </a:rPr>
              <a:t>, no </a:t>
            </a:r>
            <a:r>
              <a:rPr lang="en-US" altLang="es-ES" sz="1400" dirty="0" err="1" smtClean="0">
                <a:latin typeface="Trebuchet MS" panose="020B0603020202020204" pitchFamily="34" charset="0"/>
                <a:cs typeface="Times New Roman" panose="02020603050405020304" pitchFamily="18" charset="0"/>
              </a:rPr>
              <a:t>es</a:t>
            </a:r>
            <a:r>
              <a:rPr lang="en-US" altLang="es-ES" sz="1400" dirty="0" smtClean="0">
                <a:latin typeface="Trebuchet MS" panose="020B0603020202020204" pitchFamily="34" charset="0"/>
                <a:cs typeface="Times New Roman" panose="02020603050405020304" pitchFamily="18" charset="0"/>
              </a:rPr>
              <a:t> possible </a:t>
            </a:r>
            <a:r>
              <a:rPr lang="en-US" altLang="es-ES" sz="1400" dirty="0" err="1" smtClean="0">
                <a:latin typeface="Trebuchet MS" panose="020B0603020202020204" pitchFamily="34" charset="0"/>
                <a:cs typeface="Times New Roman" panose="02020603050405020304" pitchFamily="18" charset="0"/>
              </a:rPr>
              <a:t>evitar</a:t>
            </a:r>
            <a:r>
              <a:rPr lang="en-US" altLang="es-ES" sz="1400" dirty="0" smtClean="0">
                <a:latin typeface="Trebuchet MS" panose="020B0603020202020204" pitchFamily="34" charset="0"/>
                <a:cs typeface="Times New Roman" panose="02020603050405020304" pitchFamily="18" charset="0"/>
              </a:rPr>
              <a:t> los </a:t>
            </a:r>
            <a:r>
              <a:rPr lang="en-US" altLang="es-ES" sz="1400" dirty="0" err="1" smtClean="0">
                <a:latin typeface="Trebuchet MS" panose="020B0603020202020204" pitchFamily="34" charset="0"/>
                <a:cs typeface="Times New Roman" panose="02020603050405020304" pitchFamily="18" charset="0"/>
              </a:rPr>
              <a:t>fenómenos</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adversos</a:t>
            </a:r>
            <a:r>
              <a:rPr lang="en-US" altLang="es-ES" sz="1400" dirty="0" smtClean="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pero</a:t>
            </a:r>
            <a:r>
              <a:rPr lang="en-US" altLang="es-ES" sz="1400" dirty="0">
                <a:latin typeface="Trebuchet MS" panose="020B0603020202020204" pitchFamily="34" charset="0"/>
                <a:cs typeface="Times New Roman" panose="02020603050405020304" pitchFamily="18" charset="0"/>
              </a:rPr>
              <a:t> los </a:t>
            </a:r>
            <a:r>
              <a:rPr lang="en-US" altLang="es-ES" sz="1400" dirty="0" err="1">
                <a:latin typeface="Trebuchet MS" panose="020B0603020202020204" pitchFamily="34" charset="0"/>
                <a:cs typeface="Times New Roman" panose="02020603050405020304" pitchFamily="18" charset="0"/>
              </a:rPr>
              <a:t>pronósticos</a:t>
            </a:r>
            <a:r>
              <a:rPr lang="en-US" altLang="es-ES" sz="1400" dirty="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permiten</a:t>
            </a:r>
            <a:r>
              <a:rPr lang="en-US" altLang="es-ES" sz="1400" dirty="0" smtClean="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una</a:t>
            </a:r>
            <a:r>
              <a:rPr lang="en-US" altLang="es-ES" sz="1400" dirty="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anticipación</a:t>
            </a:r>
            <a:r>
              <a:rPr lang="en-US" altLang="es-ES" sz="1400" dirty="0">
                <a:latin typeface="Trebuchet MS" panose="020B0603020202020204" pitchFamily="34" charset="0"/>
                <a:cs typeface="Times New Roman" panose="02020603050405020304" pitchFamily="18" charset="0"/>
              </a:rPr>
              <a:t> </a:t>
            </a:r>
            <a:r>
              <a:rPr lang="en-US" altLang="es-ES" sz="1400" dirty="0" err="1">
                <a:latin typeface="Trebuchet MS" panose="020B0603020202020204" pitchFamily="34" charset="0"/>
                <a:cs typeface="Times New Roman" panose="02020603050405020304" pitchFamily="18" charset="0"/>
              </a:rPr>
              <a:t>que</a:t>
            </a:r>
            <a:r>
              <a:rPr lang="en-US" altLang="es-ES" sz="1400" dirty="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evite</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una</a:t>
            </a:r>
            <a:r>
              <a:rPr lang="en-US" altLang="es-ES" sz="1400" dirty="0" smtClean="0">
                <a:latin typeface="Trebuchet MS" panose="020B0603020202020204" pitchFamily="34" charset="0"/>
                <a:cs typeface="Times New Roman" panose="02020603050405020304" pitchFamily="18" charset="0"/>
              </a:rPr>
              <a:t> parte </a:t>
            </a:r>
            <a:r>
              <a:rPr lang="en-US" altLang="es-ES" sz="1400" dirty="0">
                <a:latin typeface="Trebuchet MS" panose="020B0603020202020204" pitchFamily="34" charset="0"/>
                <a:cs typeface="Times New Roman" panose="02020603050405020304" pitchFamily="18" charset="0"/>
              </a:rPr>
              <a:t>de </a:t>
            </a:r>
            <a:r>
              <a:rPr lang="en-US" altLang="es-ES" sz="1400" dirty="0" err="1" smtClean="0">
                <a:latin typeface="Trebuchet MS" panose="020B0603020202020204" pitchFamily="34" charset="0"/>
                <a:cs typeface="Times New Roman" panose="02020603050405020304" pitchFamily="18" charset="0"/>
              </a:rPr>
              <a:t>sus</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efectos</a:t>
            </a:r>
            <a:r>
              <a:rPr lang="en-US" altLang="es-ES" sz="1400" dirty="0" smtClean="0">
                <a:latin typeface="Trebuchet MS" panose="020B0603020202020204" pitchFamily="34" charset="0"/>
                <a:cs typeface="Times New Roman" panose="02020603050405020304" pitchFamily="18" charset="0"/>
              </a:rPr>
              <a:t> </a:t>
            </a:r>
            <a:r>
              <a:rPr lang="en-US" altLang="es-ES" sz="1400" dirty="0">
                <a:latin typeface="Trebuchet MS" panose="020B0603020202020204" pitchFamily="34" charset="0"/>
                <a:cs typeface="Times New Roman" panose="02020603050405020304" pitchFamily="18" charset="0"/>
              </a:rPr>
              <a:t>y la </a:t>
            </a:r>
            <a:r>
              <a:rPr lang="en-US" altLang="es-ES" sz="1400" dirty="0" err="1">
                <a:latin typeface="Trebuchet MS" panose="020B0603020202020204" pitchFamily="34" charset="0"/>
                <a:cs typeface="Times New Roman" panose="02020603050405020304" pitchFamily="18" charset="0"/>
              </a:rPr>
              <a:t>puesta</a:t>
            </a:r>
            <a:r>
              <a:rPr lang="en-US" altLang="es-ES" sz="1400" dirty="0">
                <a:latin typeface="Trebuchet MS" panose="020B0603020202020204" pitchFamily="34" charset="0"/>
                <a:cs typeface="Times New Roman" panose="02020603050405020304" pitchFamily="18" charset="0"/>
              </a:rPr>
              <a:t> en </a:t>
            </a:r>
            <a:r>
              <a:rPr lang="en-US" altLang="es-ES" sz="1400" dirty="0" err="1">
                <a:latin typeface="Trebuchet MS" panose="020B0603020202020204" pitchFamily="34" charset="0"/>
                <a:cs typeface="Times New Roman" panose="02020603050405020304" pitchFamily="18" charset="0"/>
              </a:rPr>
              <a:t>marcha</a:t>
            </a:r>
            <a:r>
              <a:rPr lang="en-US" altLang="es-ES" sz="1400" dirty="0">
                <a:latin typeface="Trebuchet MS" panose="020B0603020202020204" pitchFamily="34" charset="0"/>
                <a:cs typeface="Times New Roman" panose="02020603050405020304" pitchFamily="18" charset="0"/>
              </a:rPr>
              <a:t> de </a:t>
            </a:r>
            <a:r>
              <a:rPr lang="en-US" altLang="es-ES" sz="1400" dirty="0" err="1" smtClean="0">
                <a:latin typeface="Trebuchet MS" panose="020B0603020202020204" pitchFamily="34" charset="0"/>
                <a:cs typeface="Times New Roman" panose="02020603050405020304" pitchFamily="18" charset="0"/>
              </a:rPr>
              <a:t>mecanismos</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evasivos</a:t>
            </a:r>
            <a:r>
              <a:rPr lang="en-US" altLang="es-ES" sz="1400" dirty="0" smtClean="0">
                <a:latin typeface="Trebuchet MS" panose="020B0603020202020204" pitchFamily="34" charset="0"/>
                <a:cs typeface="Times New Roman" panose="02020603050405020304" pitchFamily="18" charset="0"/>
              </a:rPr>
              <a:t> y de </a:t>
            </a:r>
            <a:r>
              <a:rPr lang="en-US" altLang="es-ES" sz="1400" dirty="0" err="1" smtClean="0">
                <a:latin typeface="Trebuchet MS" panose="020B0603020202020204" pitchFamily="34" charset="0"/>
                <a:cs typeface="Times New Roman" panose="02020603050405020304" pitchFamily="18" charset="0"/>
              </a:rPr>
              <a:t>respuesta</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que</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salven</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vidas</a:t>
            </a:r>
            <a:r>
              <a:rPr lang="en-US" altLang="es-ES" sz="1400" dirty="0" smtClean="0">
                <a:latin typeface="Trebuchet MS" panose="020B0603020202020204" pitchFamily="34" charset="0"/>
                <a:cs typeface="Times New Roman" panose="02020603050405020304" pitchFamily="18" charset="0"/>
              </a:rPr>
              <a:t>, </a:t>
            </a:r>
            <a:r>
              <a:rPr lang="en-US" altLang="es-ES" sz="1400" dirty="0" err="1" smtClean="0">
                <a:latin typeface="Trebuchet MS" panose="020B0603020202020204" pitchFamily="34" charset="0"/>
                <a:cs typeface="Times New Roman" panose="02020603050405020304" pitchFamily="18" charset="0"/>
              </a:rPr>
              <a:t>bienes</a:t>
            </a:r>
            <a:r>
              <a:rPr lang="en-US" altLang="es-ES" sz="1400" dirty="0" smtClean="0">
                <a:latin typeface="Trebuchet MS" panose="020B0603020202020204" pitchFamily="34" charset="0"/>
                <a:cs typeface="Times New Roman" panose="02020603050405020304" pitchFamily="18" charset="0"/>
              </a:rPr>
              <a:t> e </a:t>
            </a:r>
            <a:r>
              <a:rPr lang="en-US" altLang="es-ES" sz="1400" dirty="0" err="1" smtClean="0">
                <a:latin typeface="Trebuchet MS" panose="020B0603020202020204" pitchFamily="34" charset="0"/>
                <a:cs typeface="Times New Roman" panose="02020603050405020304" pitchFamily="18" charset="0"/>
              </a:rPr>
              <a:t>infraestructuras</a:t>
            </a:r>
            <a:r>
              <a:rPr lang="en-US" altLang="es-ES" sz="1400" dirty="0" smtClean="0">
                <a:latin typeface="Trebuchet MS" panose="020B0603020202020204" pitchFamily="34" charset="0"/>
                <a:cs typeface="Times New Roman" panose="02020603050405020304" pitchFamily="18" charset="0"/>
              </a:rPr>
              <a:t>.</a:t>
            </a:r>
            <a:endParaRPr lang="en-GB" altLang="es-ES" sz="1400" dirty="0">
              <a:latin typeface="Trebuchet MS" panose="020B0603020202020204" pitchFamily="34" charset="0"/>
              <a:cs typeface="Times New Roman" panose="02020603050405020304" pitchFamily="18" charset="0"/>
            </a:endParaRPr>
          </a:p>
        </p:txBody>
      </p:sp>
      <p:pic>
        <p:nvPicPr>
          <p:cNvPr id="2426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4088" y="4759151"/>
            <a:ext cx="28511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6" name="Picture 5"/>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2992438" y="2719213"/>
            <a:ext cx="2851150"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4025" y="668163"/>
            <a:ext cx="2849563"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913" y="2703338"/>
            <a:ext cx="2849562"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0413" y="2541413"/>
            <a:ext cx="3052762"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0" name="Picture 9" descr="DSCN080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88" y="4755976"/>
            <a:ext cx="2735262"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1" name="Picture 10" descr="escfonv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03538" y="4755976"/>
            <a:ext cx="1392237"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3" name="Picture 12" descr="4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2100" y="4755976"/>
            <a:ext cx="2517775"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704" name="Picture 16" descr="tsunami-en-la-cost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388" y="679276"/>
            <a:ext cx="3090862" cy="2030412"/>
          </a:xfrm>
          <a:prstGeom prst="rect">
            <a:avLst/>
          </a:prstGeom>
          <a:noFill/>
          <a:extLst>
            <a:ext uri="{909E8E84-426E-40DD-AFC4-6F175D3DCCD1}">
              <a14:hiddenFill xmlns:a14="http://schemas.microsoft.com/office/drawing/2010/main">
                <a:solidFill>
                  <a:srgbClr val="FFFFFF"/>
                </a:solidFill>
              </a14:hiddenFill>
            </a:ext>
          </a:extLst>
        </p:spPr>
      </p:pic>
      <p:pic>
        <p:nvPicPr>
          <p:cNvPr id="24269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34063" y="668163"/>
            <a:ext cx="3059112"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1289294939_extras_albumes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86125"/>
            <a:ext cx="5353050" cy="3571875"/>
          </a:xfrm>
          <a:prstGeom prst="rect">
            <a:avLst/>
          </a:prstGeom>
          <a:noFill/>
          <a:extLst>
            <a:ext uri="{909E8E84-426E-40DD-AFC4-6F175D3DCCD1}">
              <a14:hiddenFill xmlns:a14="http://schemas.microsoft.com/office/drawing/2010/main">
                <a:solidFill>
                  <a:srgbClr val="FFFFFF"/>
                </a:solidFill>
              </a14:hiddenFill>
            </a:ext>
          </a:extLst>
        </p:spPr>
      </p:pic>
      <p:pic>
        <p:nvPicPr>
          <p:cNvPr id="248836" name="Picture 4" descr="1289295165_extras_albumes_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4250" y="3952875"/>
            <a:ext cx="4356100" cy="2905125"/>
          </a:xfrm>
          <a:prstGeom prst="rect">
            <a:avLst/>
          </a:prstGeom>
          <a:noFill/>
          <a:extLst>
            <a:ext uri="{909E8E84-426E-40DD-AFC4-6F175D3DCCD1}">
              <a14:hiddenFill xmlns:a14="http://schemas.microsoft.com/office/drawing/2010/main">
                <a:solidFill>
                  <a:srgbClr val="FFFFFF"/>
                </a:solidFill>
              </a14:hiddenFill>
            </a:ext>
          </a:extLst>
        </p:spPr>
      </p:pic>
      <p:pic>
        <p:nvPicPr>
          <p:cNvPr id="248838" name="Picture 6" descr="1289231687_extras_albumes_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025" y="620713"/>
            <a:ext cx="4752975" cy="3171825"/>
          </a:xfrm>
          <a:prstGeom prst="rect">
            <a:avLst/>
          </a:prstGeom>
          <a:noFill/>
          <a:extLst>
            <a:ext uri="{909E8E84-426E-40DD-AFC4-6F175D3DCCD1}">
              <a14:hiddenFill xmlns:a14="http://schemas.microsoft.com/office/drawing/2010/main">
                <a:solidFill>
                  <a:srgbClr val="FFFFFF"/>
                </a:solidFill>
              </a14:hiddenFill>
            </a:ext>
          </a:extLst>
        </p:spPr>
      </p:pic>
      <p:pic>
        <p:nvPicPr>
          <p:cNvPr id="248840" name="Picture 8" descr="1289314096_extras_albumes_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6156" y="1792287"/>
            <a:ext cx="4249738" cy="29876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diberville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8201" y="1409154"/>
            <a:ext cx="36576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p:cNvPicPr>
            <a:picLocks noGrp="1" noChangeAspect="1" noChangeArrowheads="1"/>
          </p:cNvPicPr>
          <p:nvPr>
            <p:ph type="chart" sz="half" idx="4294967295"/>
          </p:nvPr>
        </p:nvPicPr>
        <p:blipFill>
          <a:blip r:embed="rId7">
            <a:extLst>
              <a:ext uri="{28A0092B-C50C-407E-A947-70E740481C1C}">
                <a14:useLocalDpi xmlns:a14="http://schemas.microsoft.com/office/drawing/2010/main" val="0"/>
              </a:ext>
            </a:extLst>
          </a:blip>
          <a:srcRect/>
          <a:stretch>
            <a:fillRect/>
          </a:stretch>
        </p:blipFill>
        <p:spPr>
          <a:xfrm>
            <a:off x="2819400" y="635793"/>
            <a:ext cx="3505200" cy="2233613"/>
          </a:xfrm>
          <a:prstGeom prst="rect">
            <a:avLst/>
          </a:prstGeom>
          <a:noFill/>
          <a:ln/>
        </p:spPr>
      </p:pic>
      <p:pic>
        <p:nvPicPr>
          <p:cNvPr id="2" name="Imagen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814280"/>
            <a:ext cx="3416671" cy="1920584"/>
          </a:xfrm>
          <a:prstGeom prst="rect">
            <a:avLst/>
          </a:prstGeom>
        </p:spPr>
      </p:pic>
      <p:pic>
        <p:nvPicPr>
          <p:cNvPr id="13" name="Picture 6" descr="POD09_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750" y="1993543"/>
            <a:ext cx="3827862" cy="251862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4512170"/>
            <a:ext cx="4391025" cy="2365972"/>
          </a:xfrm>
          <a:prstGeom prst="rect">
            <a:avLst/>
          </a:prstGeom>
        </p:spPr>
      </p:pic>
      <p:pic>
        <p:nvPicPr>
          <p:cNvPr id="5" name="Imagen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79141" y="4630582"/>
            <a:ext cx="4776742" cy="2214873"/>
          </a:xfrm>
          <a:prstGeom prst="rect">
            <a:avLst/>
          </a:prstGeom>
        </p:spPr>
      </p:pic>
      <p:pic>
        <p:nvPicPr>
          <p:cNvPr id="248841" name="Picture 9" descr="portugal"/>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624773"/>
            <a:ext cx="3810000" cy="2527300"/>
          </a:xfrm>
          <a:prstGeom prst="rect">
            <a:avLst/>
          </a:prstGeom>
          <a:noFill/>
          <a:extLst>
            <a:ext uri="{909E8E84-426E-40DD-AFC4-6F175D3DCCD1}">
              <a14:hiddenFill xmlns:a14="http://schemas.microsoft.com/office/drawing/2010/main">
                <a:solidFill>
                  <a:srgbClr val="FFFFFF"/>
                </a:solidFill>
              </a14:hiddenFill>
            </a:ext>
          </a:extLst>
        </p:spPr>
      </p:pic>
      <p:sp>
        <p:nvSpPr>
          <p:cNvPr id="248835" name="Rectangle 3"/>
          <p:cNvSpPr>
            <a:spLocks noGrp="1" noChangeArrowheads="1"/>
          </p:cNvSpPr>
          <p:nvPr>
            <p:ph type="title" idx="4294967295"/>
          </p:nvPr>
        </p:nvSpPr>
        <p:spPr>
          <a:xfrm>
            <a:off x="411907" y="-42617"/>
            <a:ext cx="8229600" cy="1143000"/>
          </a:xfrm>
          <a:prstGeom prst="rect">
            <a:avLst/>
          </a:prstGeom>
        </p:spPr>
        <p:txBody>
          <a:bodyPr/>
          <a:lstStyle/>
          <a:p>
            <a:pPr algn="l" eaLnBrk="0" hangingPunct="0"/>
            <a:r>
              <a:rPr lang="en-US" altLang="es-ES" sz="2800" b="1" kern="0" dirty="0" err="1">
                <a:solidFill>
                  <a:srgbClr val="C00000"/>
                </a:solidFill>
                <a:latin typeface="Trebuchet MS" panose="020B0603020202020204" pitchFamily="34" charset="0"/>
              </a:rPr>
              <a:t>Impacto</a:t>
            </a:r>
            <a:r>
              <a:rPr lang="en-US" altLang="es-ES" sz="2800" b="1" kern="0" dirty="0">
                <a:solidFill>
                  <a:srgbClr val="C00000"/>
                </a:solidFill>
                <a:latin typeface="Trebuchet MS" panose="020B0603020202020204" pitchFamily="34" charset="0"/>
              </a:rPr>
              <a:t> </a:t>
            </a:r>
            <a:r>
              <a:rPr lang="en-US" altLang="es-ES" sz="2800" b="1" kern="0" dirty="0" err="1">
                <a:solidFill>
                  <a:srgbClr val="C00000"/>
                </a:solidFill>
                <a:latin typeface="Trebuchet MS" panose="020B0603020202020204" pitchFamily="34" charset="0"/>
              </a:rPr>
              <a:t>económico</a:t>
            </a:r>
            <a:r>
              <a:rPr lang="en-US" altLang="es-ES" sz="2800" b="1" kern="0" dirty="0">
                <a:solidFill>
                  <a:srgbClr val="C00000"/>
                </a:solidFill>
                <a:latin typeface="Trebuchet MS" panose="020B0603020202020204" pitchFamily="34" charset="0"/>
              </a:rPr>
              <a:t> y social. </a:t>
            </a:r>
            <a:r>
              <a:rPr lang="en-US" altLang="es-ES" sz="2800" b="1" kern="0" dirty="0" err="1">
                <a:solidFill>
                  <a:srgbClr val="C00000"/>
                </a:solidFill>
                <a:latin typeface="Trebuchet MS" panose="020B0603020202020204" pitchFamily="34" charset="0"/>
              </a:rPr>
              <a:t>Daños</a:t>
            </a:r>
            <a:r>
              <a:rPr lang="en-US" altLang="es-ES" sz="2800" b="1" kern="0" dirty="0">
                <a:solidFill>
                  <a:srgbClr val="C00000"/>
                </a:solidFill>
                <a:latin typeface="Trebuchet MS" panose="020B0603020202020204" pitchFamily="34" charset="0"/>
              </a:rPr>
              <a:t> en la costa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500"/>
                                  </p:stCondLst>
                                  <p:childTnLst>
                                    <p:set>
                                      <p:cBhvr>
                                        <p:cTn id="6" dur="1" fill="hold">
                                          <p:stCondLst>
                                            <p:cond delay="0"/>
                                          </p:stCondLst>
                                        </p:cTn>
                                        <p:tgtEl>
                                          <p:spTgt spid="248836"/>
                                        </p:tgtEl>
                                        <p:attrNameLst>
                                          <p:attrName>style.visibility</p:attrName>
                                        </p:attrNameLst>
                                      </p:cBhvr>
                                      <p:to>
                                        <p:strVal val="visible"/>
                                      </p:to>
                                    </p:set>
                                    <p:anim calcmode="lin" valueType="num">
                                      <p:cBhvr>
                                        <p:cTn id="7" dur="500" fill="hold"/>
                                        <p:tgtEl>
                                          <p:spTgt spid="248836"/>
                                        </p:tgtEl>
                                        <p:attrNameLst>
                                          <p:attrName>ppt_w</p:attrName>
                                        </p:attrNameLst>
                                      </p:cBhvr>
                                      <p:tavLst>
                                        <p:tav tm="0">
                                          <p:val>
                                            <p:fltVal val="0"/>
                                          </p:val>
                                        </p:tav>
                                        <p:tav tm="100000">
                                          <p:val>
                                            <p:strVal val="#ppt_w"/>
                                          </p:val>
                                        </p:tav>
                                      </p:tavLst>
                                    </p:anim>
                                    <p:anim calcmode="lin" valueType="num">
                                      <p:cBhvr>
                                        <p:cTn id="8" dur="500" fill="hold"/>
                                        <p:tgtEl>
                                          <p:spTgt spid="248836"/>
                                        </p:tgtEl>
                                        <p:attrNameLst>
                                          <p:attrName>ppt_h</p:attrName>
                                        </p:attrNameLst>
                                      </p:cBhvr>
                                      <p:tavLst>
                                        <p:tav tm="0">
                                          <p:val>
                                            <p:fltVal val="0"/>
                                          </p:val>
                                        </p:tav>
                                        <p:tav tm="100000">
                                          <p:val>
                                            <p:strVal val="#ppt_h"/>
                                          </p:val>
                                        </p:tav>
                                      </p:tavLst>
                                    </p:anim>
                                    <p:anim calcmode="lin" valueType="num">
                                      <p:cBhvr>
                                        <p:cTn id="9" dur="500" fill="hold"/>
                                        <p:tgtEl>
                                          <p:spTgt spid="248836"/>
                                        </p:tgtEl>
                                        <p:attrNameLst>
                                          <p:attrName>style.rotation</p:attrName>
                                        </p:attrNameLst>
                                      </p:cBhvr>
                                      <p:tavLst>
                                        <p:tav tm="0">
                                          <p:val>
                                            <p:fltVal val="360"/>
                                          </p:val>
                                        </p:tav>
                                        <p:tav tm="100000">
                                          <p:val>
                                            <p:fltVal val="0"/>
                                          </p:val>
                                        </p:tav>
                                      </p:tavLst>
                                    </p:anim>
                                    <p:animEffect transition="in" filter="fade">
                                      <p:cBhvr>
                                        <p:cTn id="10" dur="500"/>
                                        <p:tgtEl>
                                          <p:spTgt spid="248836"/>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nodeType="afterGroup">
                            <p:stCondLst>
                              <p:cond delay="1500"/>
                            </p:stCondLst>
                            <p:childTnLst>
                              <p:par>
                                <p:cTn id="18" presetID="49" presetClass="entr" presetSubtype="0" decel="100000" fill="hold" nodeType="afterEffect">
                                  <p:stCondLst>
                                    <p:cond delay="500"/>
                                  </p:stCondLst>
                                  <p:childTnLst>
                                    <p:set>
                                      <p:cBhvr>
                                        <p:cTn id="19" dur="1" fill="hold">
                                          <p:stCondLst>
                                            <p:cond delay="0"/>
                                          </p:stCondLst>
                                        </p:cTn>
                                        <p:tgtEl>
                                          <p:spTgt spid="248838"/>
                                        </p:tgtEl>
                                        <p:attrNameLst>
                                          <p:attrName>style.visibility</p:attrName>
                                        </p:attrNameLst>
                                      </p:cBhvr>
                                      <p:to>
                                        <p:strVal val="visible"/>
                                      </p:to>
                                    </p:set>
                                    <p:anim calcmode="lin" valueType="num">
                                      <p:cBhvr>
                                        <p:cTn id="20" dur="500" fill="hold"/>
                                        <p:tgtEl>
                                          <p:spTgt spid="248838"/>
                                        </p:tgtEl>
                                        <p:attrNameLst>
                                          <p:attrName>ppt_w</p:attrName>
                                        </p:attrNameLst>
                                      </p:cBhvr>
                                      <p:tavLst>
                                        <p:tav tm="0">
                                          <p:val>
                                            <p:fltVal val="0"/>
                                          </p:val>
                                        </p:tav>
                                        <p:tav tm="100000">
                                          <p:val>
                                            <p:strVal val="#ppt_w"/>
                                          </p:val>
                                        </p:tav>
                                      </p:tavLst>
                                    </p:anim>
                                    <p:anim calcmode="lin" valueType="num">
                                      <p:cBhvr>
                                        <p:cTn id="21" dur="500" fill="hold"/>
                                        <p:tgtEl>
                                          <p:spTgt spid="248838"/>
                                        </p:tgtEl>
                                        <p:attrNameLst>
                                          <p:attrName>ppt_h</p:attrName>
                                        </p:attrNameLst>
                                      </p:cBhvr>
                                      <p:tavLst>
                                        <p:tav tm="0">
                                          <p:val>
                                            <p:fltVal val="0"/>
                                          </p:val>
                                        </p:tav>
                                        <p:tav tm="100000">
                                          <p:val>
                                            <p:strVal val="#ppt_h"/>
                                          </p:val>
                                        </p:tav>
                                      </p:tavLst>
                                    </p:anim>
                                    <p:anim calcmode="lin" valueType="num">
                                      <p:cBhvr>
                                        <p:cTn id="22" dur="500" fill="hold"/>
                                        <p:tgtEl>
                                          <p:spTgt spid="248838"/>
                                        </p:tgtEl>
                                        <p:attrNameLst>
                                          <p:attrName>style.rotation</p:attrName>
                                        </p:attrNameLst>
                                      </p:cBhvr>
                                      <p:tavLst>
                                        <p:tav tm="0">
                                          <p:val>
                                            <p:fltVal val="360"/>
                                          </p:val>
                                        </p:tav>
                                        <p:tav tm="100000">
                                          <p:val>
                                            <p:fltVal val="0"/>
                                          </p:val>
                                        </p:tav>
                                      </p:tavLst>
                                    </p:anim>
                                    <p:animEffect transition="in" filter="fade">
                                      <p:cBhvr>
                                        <p:cTn id="23" dur="500"/>
                                        <p:tgtEl>
                                          <p:spTgt spid="248838"/>
                                        </p:tgtEl>
                                      </p:cBhvr>
                                    </p:animEffect>
                                  </p:childTnLst>
                                </p:cTn>
                              </p:par>
                            </p:childTnLst>
                          </p:cTn>
                        </p:par>
                        <p:par>
                          <p:cTn id="24" fill="hold" nodeType="afterGroup">
                            <p:stCondLst>
                              <p:cond delay="2500"/>
                            </p:stCondLst>
                            <p:childTnLst>
                              <p:par>
                                <p:cTn id="25" presetID="49" presetClass="entr" presetSubtype="0" decel="100000" fill="hold" nodeType="afterEffect">
                                  <p:stCondLst>
                                    <p:cond delay="500"/>
                                  </p:stCondLst>
                                  <p:childTnLst>
                                    <p:set>
                                      <p:cBhvr>
                                        <p:cTn id="26" dur="1" fill="hold">
                                          <p:stCondLst>
                                            <p:cond delay="0"/>
                                          </p:stCondLst>
                                        </p:cTn>
                                        <p:tgtEl>
                                          <p:spTgt spid="248840"/>
                                        </p:tgtEl>
                                        <p:attrNameLst>
                                          <p:attrName>style.visibility</p:attrName>
                                        </p:attrNameLst>
                                      </p:cBhvr>
                                      <p:to>
                                        <p:strVal val="visible"/>
                                      </p:to>
                                    </p:set>
                                    <p:anim calcmode="lin" valueType="num">
                                      <p:cBhvr>
                                        <p:cTn id="27" dur="500" fill="hold"/>
                                        <p:tgtEl>
                                          <p:spTgt spid="248840"/>
                                        </p:tgtEl>
                                        <p:attrNameLst>
                                          <p:attrName>ppt_w</p:attrName>
                                        </p:attrNameLst>
                                      </p:cBhvr>
                                      <p:tavLst>
                                        <p:tav tm="0">
                                          <p:val>
                                            <p:fltVal val="0"/>
                                          </p:val>
                                        </p:tav>
                                        <p:tav tm="100000">
                                          <p:val>
                                            <p:strVal val="#ppt_w"/>
                                          </p:val>
                                        </p:tav>
                                      </p:tavLst>
                                    </p:anim>
                                    <p:anim calcmode="lin" valueType="num">
                                      <p:cBhvr>
                                        <p:cTn id="28" dur="500" fill="hold"/>
                                        <p:tgtEl>
                                          <p:spTgt spid="248840"/>
                                        </p:tgtEl>
                                        <p:attrNameLst>
                                          <p:attrName>ppt_h</p:attrName>
                                        </p:attrNameLst>
                                      </p:cBhvr>
                                      <p:tavLst>
                                        <p:tav tm="0">
                                          <p:val>
                                            <p:fltVal val="0"/>
                                          </p:val>
                                        </p:tav>
                                        <p:tav tm="100000">
                                          <p:val>
                                            <p:strVal val="#ppt_h"/>
                                          </p:val>
                                        </p:tav>
                                      </p:tavLst>
                                    </p:anim>
                                    <p:anim calcmode="lin" valueType="num">
                                      <p:cBhvr>
                                        <p:cTn id="29" dur="500" fill="hold"/>
                                        <p:tgtEl>
                                          <p:spTgt spid="248840"/>
                                        </p:tgtEl>
                                        <p:attrNameLst>
                                          <p:attrName>style.rotation</p:attrName>
                                        </p:attrNameLst>
                                      </p:cBhvr>
                                      <p:tavLst>
                                        <p:tav tm="0">
                                          <p:val>
                                            <p:fltVal val="360"/>
                                          </p:val>
                                        </p:tav>
                                        <p:tav tm="100000">
                                          <p:val>
                                            <p:fltVal val="0"/>
                                          </p:val>
                                        </p:tav>
                                      </p:tavLst>
                                    </p:anim>
                                    <p:animEffect transition="in" filter="fade">
                                      <p:cBhvr>
                                        <p:cTn id="30" dur="500"/>
                                        <p:tgtEl>
                                          <p:spTgt spid="248840"/>
                                        </p:tgtEl>
                                      </p:cBhvr>
                                    </p:animEffect>
                                  </p:childTnLst>
                                </p:cTn>
                              </p:par>
                            </p:childTnLst>
                          </p:cTn>
                        </p:par>
                        <p:par>
                          <p:cTn id="31" fill="hold" nodeType="afterGroup">
                            <p:stCondLst>
                              <p:cond delay="3500"/>
                            </p:stCondLst>
                            <p:childTnLst>
                              <p:par>
                                <p:cTn id="32" presetID="49" presetClass="entr" presetSubtype="0" decel="100000" fill="hold" nodeType="afterEffect">
                                  <p:stCondLst>
                                    <p:cond delay="500"/>
                                  </p:stCondLst>
                                  <p:childTnLst>
                                    <p:set>
                                      <p:cBhvr>
                                        <p:cTn id="33" dur="1" fill="hold">
                                          <p:stCondLst>
                                            <p:cond delay="0"/>
                                          </p:stCondLst>
                                        </p:cTn>
                                        <p:tgtEl>
                                          <p:spTgt spid="248841"/>
                                        </p:tgtEl>
                                        <p:attrNameLst>
                                          <p:attrName>style.visibility</p:attrName>
                                        </p:attrNameLst>
                                      </p:cBhvr>
                                      <p:to>
                                        <p:strVal val="visible"/>
                                      </p:to>
                                    </p:set>
                                    <p:anim calcmode="lin" valueType="num">
                                      <p:cBhvr>
                                        <p:cTn id="34" dur="500" fill="hold"/>
                                        <p:tgtEl>
                                          <p:spTgt spid="248841"/>
                                        </p:tgtEl>
                                        <p:attrNameLst>
                                          <p:attrName>ppt_w</p:attrName>
                                        </p:attrNameLst>
                                      </p:cBhvr>
                                      <p:tavLst>
                                        <p:tav tm="0">
                                          <p:val>
                                            <p:fltVal val="0"/>
                                          </p:val>
                                        </p:tav>
                                        <p:tav tm="100000">
                                          <p:val>
                                            <p:strVal val="#ppt_w"/>
                                          </p:val>
                                        </p:tav>
                                      </p:tavLst>
                                    </p:anim>
                                    <p:anim calcmode="lin" valueType="num">
                                      <p:cBhvr>
                                        <p:cTn id="35" dur="500" fill="hold"/>
                                        <p:tgtEl>
                                          <p:spTgt spid="248841"/>
                                        </p:tgtEl>
                                        <p:attrNameLst>
                                          <p:attrName>ppt_h</p:attrName>
                                        </p:attrNameLst>
                                      </p:cBhvr>
                                      <p:tavLst>
                                        <p:tav tm="0">
                                          <p:val>
                                            <p:fltVal val="0"/>
                                          </p:val>
                                        </p:tav>
                                        <p:tav tm="100000">
                                          <p:val>
                                            <p:strVal val="#ppt_h"/>
                                          </p:val>
                                        </p:tav>
                                      </p:tavLst>
                                    </p:anim>
                                    <p:anim calcmode="lin" valueType="num">
                                      <p:cBhvr>
                                        <p:cTn id="36" dur="500" fill="hold"/>
                                        <p:tgtEl>
                                          <p:spTgt spid="248841"/>
                                        </p:tgtEl>
                                        <p:attrNameLst>
                                          <p:attrName>style.rotation</p:attrName>
                                        </p:attrNameLst>
                                      </p:cBhvr>
                                      <p:tavLst>
                                        <p:tav tm="0">
                                          <p:val>
                                            <p:fltVal val="360"/>
                                          </p:val>
                                        </p:tav>
                                        <p:tav tm="100000">
                                          <p:val>
                                            <p:fltVal val="0"/>
                                          </p:val>
                                        </p:tav>
                                      </p:tavLst>
                                    </p:anim>
                                    <p:animEffect transition="in" filter="fade">
                                      <p:cBhvr>
                                        <p:cTn id="37" dur="500"/>
                                        <p:tgtEl>
                                          <p:spTgt spid="248841"/>
                                        </p:tgtEl>
                                      </p:cBhvr>
                                    </p:animEffect>
                                  </p:childTnLst>
                                </p:cTn>
                              </p:par>
                            </p:childTnLst>
                          </p:cTn>
                        </p:par>
                        <p:par>
                          <p:cTn id="38" fill="hold">
                            <p:stCondLst>
                              <p:cond delay="4500"/>
                            </p:stCondLst>
                            <p:childTnLst>
                              <p:par>
                                <p:cTn id="39" presetID="52"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Scale>
                                      <p:cBhvr>
                                        <p:cTn id="4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2"/>
                                        </p:tgtEl>
                                        <p:attrNameLst>
                                          <p:attrName>ppt_x</p:attrName>
                                          <p:attrName>ppt_y</p:attrName>
                                        </p:attrNameLst>
                                      </p:cBhvr>
                                    </p:animMotion>
                                    <p:animEffect transition="in" filter="fade">
                                      <p:cBhvr>
                                        <p:cTn id="43" dur="1000"/>
                                        <p:tgtEl>
                                          <p:spTgt spid="12"/>
                                        </p:tgtEl>
                                      </p:cBhvr>
                                    </p:animEffect>
                                  </p:childTnLst>
                                </p:cTn>
                              </p:par>
                            </p:childTnLst>
                          </p:cTn>
                        </p:par>
                        <p:par>
                          <p:cTn id="44" fill="hold">
                            <p:stCondLst>
                              <p:cond delay="5500"/>
                            </p:stCondLst>
                            <p:childTnLst>
                              <p:par>
                                <p:cTn id="45" presetID="52"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Scale>
                                      <p:cBhvr>
                                        <p:cTn id="4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3"/>
                                        </p:tgtEl>
                                        <p:attrNameLst>
                                          <p:attrName>ppt_x</p:attrName>
                                          <p:attrName>ppt_y</p:attrName>
                                        </p:attrNameLst>
                                      </p:cBhvr>
                                    </p:animMotion>
                                    <p:animEffect transition="in" filter="fade">
                                      <p:cBhvr>
                                        <p:cTn id="49" dur="1000"/>
                                        <p:tgtEl>
                                          <p:spTgt spid="13"/>
                                        </p:tgtEl>
                                      </p:cBhvr>
                                    </p:animEffect>
                                  </p:childTnLst>
                                </p:cTn>
                              </p:par>
                            </p:childTnLst>
                          </p:cTn>
                        </p:par>
                        <p:par>
                          <p:cTn id="50" fill="hold">
                            <p:stCondLst>
                              <p:cond delay="6500"/>
                            </p:stCondLst>
                            <p:childTnLst>
                              <p:par>
                                <p:cTn id="51" presetID="14" presetClass="entr" presetSubtype="1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randombar(horizontal)">
                                      <p:cBhvr>
                                        <p:cTn id="53" dur="500"/>
                                        <p:tgtEl>
                                          <p:spTgt spid="3"/>
                                        </p:tgtEl>
                                      </p:cBhvr>
                                    </p:animEffect>
                                  </p:childTnLst>
                                </p:cTn>
                              </p:par>
                            </p:childTnLst>
                          </p:cTn>
                        </p:par>
                        <p:par>
                          <p:cTn id="54" fill="hold">
                            <p:stCondLst>
                              <p:cond delay="7000"/>
                            </p:stCondLst>
                            <p:childTnLst>
                              <p:par>
                                <p:cTn id="55" presetID="52" presetClass="entr" presetSubtype="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Scale>
                                      <p:cBhvr>
                                        <p:cTn id="5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4"/>
                                        </p:tgtEl>
                                        <p:attrNameLst>
                                          <p:attrName>ppt_x</p:attrName>
                                          <p:attrName>ppt_y</p:attrName>
                                        </p:attrNameLst>
                                      </p:cBhvr>
                                    </p:animMotion>
                                    <p:animEffect transition="in" filter="fade">
                                      <p:cBhvr>
                                        <p:cTn id="59" dur="1000"/>
                                        <p:tgtEl>
                                          <p:spTgt spid="14"/>
                                        </p:tgtEl>
                                      </p:cBhvr>
                                    </p:animEffect>
                                  </p:childTnLst>
                                </p:cTn>
                              </p:par>
                            </p:childTnLst>
                          </p:cTn>
                        </p:par>
                        <p:par>
                          <p:cTn id="60" fill="hold">
                            <p:stCondLst>
                              <p:cond delay="8000"/>
                            </p:stCondLst>
                            <p:childTnLst>
                              <p:par>
                                <p:cTn id="61" presetID="1" presetClass="entr" presetSubtype="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98863" y="649288"/>
            <a:ext cx="36798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p:cNvSpPr>
            <a:spLocks noChangeArrowheads="1"/>
          </p:cNvSpPr>
          <p:nvPr/>
        </p:nvSpPr>
        <p:spPr bwMode="auto">
          <a:xfrm>
            <a:off x="1907704" y="-292100"/>
            <a:ext cx="75755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2400" b="1" dirty="0">
                <a:solidFill>
                  <a:srgbClr val="D20000"/>
                </a:solidFill>
                <a:latin typeface="Trebuchet MS" panose="020B0603020202020204" pitchFamily="34" charset="0"/>
              </a:rPr>
              <a:t>Amenazas del océano en la costa</a:t>
            </a:r>
          </a:p>
        </p:txBody>
      </p:sp>
      <p:sp>
        <p:nvSpPr>
          <p:cNvPr id="29700" name="Text Box 4"/>
          <p:cNvSpPr txBox="1">
            <a:spLocks noChangeArrowheads="1"/>
          </p:cNvSpPr>
          <p:nvPr/>
        </p:nvSpPr>
        <p:spPr bwMode="auto">
          <a:xfrm>
            <a:off x="149225" y="850900"/>
            <a:ext cx="3273425"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latin typeface="Trebuchet MS" panose="020B0603020202020204" pitchFamily="34" charset="0"/>
              </a:rPr>
              <a:t>Costa:</a:t>
            </a:r>
            <a:endParaRPr lang="es-ES" altLang="es-ES" b="1" u="sng">
              <a:latin typeface="Trebuchet MS" panose="020B0603020202020204" pitchFamily="34" charset="0"/>
            </a:endParaRPr>
          </a:p>
          <a:p>
            <a:pPr eaLnBrk="1" hangingPunct="1">
              <a:spcBef>
                <a:spcPct val="30000"/>
              </a:spcBef>
            </a:pPr>
            <a:r>
              <a:rPr lang="es-ES" altLang="es-ES">
                <a:latin typeface="Trebuchet MS" panose="020B0603020202020204" pitchFamily="34" charset="0"/>
              </a:rPr>
              <a:t>      triple frontera entre:</a:t>
            </a:r>
          </a:p>
          <a:p>
            <a:pPr lvl="1" eaLnBrk="1" hangingPunct="1"/>
            <a:r>
              <a:rPr lang="es-ES" altLang="es-ES">
                <a:latin typeface="Trebuchet MS" panose="020B0603020202020204" pitchFamily="34" charset="0"/>
              </a:rPr>
              <a:t>  - la atmósfera</a:t>
            </a:r>
          </a:p>
          <a:p>
            <a:pPr lvl="1" eaLnBrk="1" hangingPunct="1"/>
            <a:r>
              <a:rPr lang="es-ES" altLang="es-ES">
                <a:latin typeface="Trebuchet MS" panose="020B0603020202020204" pitchFamily="34" charset="0"/>
              </a:rPr>
              <a:t>  - la hidrosfera</a:t>
            </a:r>
          </a:p>
          <a:p>
            <a:pPr lvl="1" eaLnBrk="1" hangingPunct="1"/>
            <a:r>
              <a:rPr lang="es-ES" altLang="es-ES">
                <a:latin typeface="Trebuchet MS" panose="020B0603020202020204" pitchFamily="34" charset="0"/>
              </a:rPr>
              <a:t>  - la litosfera</a:t>
            </a:r>
          </a:p>
        </p:txBody>
      </p:sp>
      <p:sp>
        <p:nvSpPr>
          <p:cNvPr id="125955" name="Text Box 3"/>
          <p:cNvSpPr txBox="1">
            <a:spLocks noChangeArrowheads="1"/>
          </p:cNvSpPr>
          <p:nvPr/>
        </p:nvSpPr>
        <p:spPr bwMode="auto">
          <a:xfrm>
            <a:off x="138113" y="3240088"/>
            <a:ext cx="9144000" cy="314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s-ES" altLang="es-ES" sz="1600" u="sng" dirty="0">
                <a:latin typeface="Trebuchet MS" panose="020B0603020202020204" pitchFamily="34" charset="0"/>
              </a:rPr>
              <a:t>Rasgos diferenciales</a:t>
            </a:r>
            <a:r>
              <a:rPr lang="es-ES" altLang="es-ES" sz="1600" dirty="0">
                <a:latin typeface="Trebuchet MS" panose="020B0603020202020204" pitchFamily="34" charset="0"/>
              </a:rPr>
              <a:t>:</a:t>
            </a:r>
          </a:p>
          <a:p>
            <a:pPr eaLnBrk="1" hangingPunct="1">
              <a:spcBef>
                <a:spcPct val="50000"/>
              </a:spcBef>
              <a:buFontTx/>
              <a:buChar char="-"/>
            </a:pPr>
            <a:r>
              <a:rPr lang="es-ES" altLang="es-ES" sz="1600" dirty="0">
                <a:latin typeface="Trebuchet MS" panose="020B0603020202020204" pitchFamily="34" charset="0"/>
              </a:rPr>
              <a:t> Poca profundidad (hasta </a:t>
            </a:r>
            <a:r>
              <a:rPr lang="es-ES" altLang="es-ES" sz="1600" dirty="0">
                <a:latin typeface="Trebuchet MS" panose="020B0603020202020204" pitchFamily="34" charset="0"/>
                <a:cs typeface="Times New Roman" panose="02020603050405020304" pitchFamily="18" charset="0"/>
              </a:rPr>
              <a:t>~ 200 m): influencia de la fricción por fondo;</a:t>
            </a:r>
          </a:p>
          <a:p>
            <a:pPr eaLnBrk="1" hangingPunct="1">
              <a:spcBef>
                <a:spcPct val="50000"/>
              </a:spcBef>
              <a:buFontTx/>
              <a:buChar char="-"/>
            </a:pPr>
            <a:r>
              <a:rPr lang="es-ES" altLang="es-ES" sz="1600" dirty="0">
                <a:latin typeface="Trebuchet MS" panose="020B0603020202020204" pitchFamily="34" charset="0"/>
                <a:cs typeface="Times New Roman" panose="02020603050405020304" pitchFamily="18" charset="0"/>
              </a:rPr>
              <a:t> Línea de costa: influencia en la dirección de las corrientes y en los niveles del mar;</a:t>
            </a:r>
          </a:p>
          <a:p>
            <a:pPr eaLnBrk="1" hangingPunct="1">
              <a:spcBef>
                <a:spcPct val="50000"/>
              </a:spcBef>
              <a:buFontTx/>
              <a:buChar char="-"/>
            </a:pPr>
            <a:r>
              <a:rPr lang="es-ES" altLang="es-ES" sz="1600" dirty="0">
                <a:latin typeface="Trebuchet MS" panose="020B0603020202020204" pitchFamily="34" charset="0"/>
                <a:cs typeface="Times New Roman" panose="02020603050405020304" pitchFamily="18" charset="0"/>
              </a:rPr>
              <a:t> Aportes fluviales, mayores variaciones de la temperatura del agua, con gradientes horizontales de densidad que distorsionan la dinámica marina.</a:t>
            </a:r>
          </a:p>
          <a:p>
            <a:pPr eaLnBrk="1" hangingPunct="1">
              <a:spcBef>
                <a:spcPct val="50000"/>
              </a:spcBef>
            </a:pPr>
            <a:r>
              <a:rPr lang="es-ES" altLang="es-ES" sz="1600" u="sng" dirty="0">
                <a:latin typeface="Trebuchet MS" panose="020B0603020202020204" pitchFamily="34" charset="0"/>
              </a:rPr>
              <a:t>Consecuencias</a:t>
            </a:r>
            <a:r>
              <a:rPr lang="es-ES" altLang="es-ES" sz="1600" dirty="0">
                <a:latin typeface="Trebuchet MS" panose="020B0603020202020204" pitchFamily="34" charset="0"/>
              </a:rPr>
              <a:t>:</a:t>
            </a:r>
          </a:p>
          <a:p>
            <a:pPr eaLnBrk="1" hangingPunct="1">
              <a:spcBef>
                <a:spcPct val="50000"/>
              </a:spcBef>
              <a:buFontTx/>
              <a:buChar char="-"/>
            </a:pPr>
            <a:r>
              <a:rPr lang="es-ES" altLang="es-ES" sz="1600" dirty="0">
                <a:latin typeface="Trebuchet MS" panose="020B0603020202020204" pitchFamily="34" charset="0"/>
              </a:rPr>
              <a:t> Mayor oscilación de las mareas, con  mayor intensidad de las corrientes de marea.</a:t>
            </a:r>
          </a:p>
          <a:p>
            <a:pPr eaLnBrk="1" hangingPunct="1">
              <a:spcBef>
                <a:spcPct val="50000"/>
              </a:spcBef>
              <a:buFontTx/>
              <a:buChar char="-"/>
            </a:pPr>
            <a:r>
              <a:rPr lang="es-ES" altLang="es-ES" sz="1600" dirty="0">
                <a:latin typeface="Trebuchet MS" panose="020B0603020202020204" pitchFamily="34" charset="0"/>
              </a:rPr>
              <a:t> Estimula elevaciones del nivel marino (</a:t>
            </a:r>
            <a:r>
              <a:rPr lang="es-ES" altLang="es-ES" sz="1600" i="1" dirty="0" err="1">
                <a:latin typeface="Trebuchet MS" panose="020B0603020202020204" pitchFamily="34" charset="0"/>
              </a:rPr>
              <a:t>storm</a:t>
            </a:r>
            <a:r>
              <a:rPr lang="es-ES" altLang="es-ES" sz="1600" i="1" dirty="0">
                <a:latin typeface="Trebuchet MS" panose="020B0603020202020204" pitchFamily="34" charset="0"/>
              </a:rPr>
              <a:t> surges</a:t>
            </a:r>
            <a:r>
              <a:rPr lang="es-ES" altLang="es-ES" sz="1600" dirty="0">
                <a:latin typeface="Trebuchet MS" panose="020B0603020202020204" pitchFamily="34" charset="0"/>
              </a:rPr>
              <a:t>) y afloramientos (</a:t>
            </a:r>
            <a:r>
              <a:rPr lang="es-ES" altLang="es-ES" sz="1600" i="1" dirty="0" err="1">
                <a:latin typeface="Trebuchet MS" panose="020B0603020202020204" pitchFamily="34" charset="0"/>
              </a:rPr>
              <a:t>upwellings</a:t>
            </a:r>
            <a:r>
              <a:rPr lang="es-ES" altLang="es-ES" sz="1600" dirty="0">
                <a:latin typeface="Trebuchet MS" panose="020B0603020202020204" pitchFamily="34" charset="0"/>
              </a:rPr>
              <a:t>).</a:t>
            </a:r>
          </a:p>
          <a:p>
            <a:pPr eaLnBrk="1" hangingPunct="1">
              <a:spcBef>
                <a:spcPct val="50000"/>
              </a:spcBef>
              <a:buFontTx/>
              <a:buChar char="-"/>
            </a:pPr>
            <a:r>
              <a:rPr lang="es-ES" altLang="es-ES" sz="1600" dirty="0">
                <a:latin typeface="Trebuchet MS" panose="020B0603020202020204" pitchFamily="34" charset="0"/>
              </a:rPr>
              <a:t> </a:t>
            </a:r>
            <a:r>
              <a:rPr lang="es-ES" altLang="es-ES" sz="1600" dirty="0" smtClean="0">
                <a:latin typeface="Trebuchet MS" panose="020B0603020202020204" pitchFamily="34" charset="0"/>
              </a:rPr>
              <a:t>Provoca una transformación </a:t>
            </a:r>
            <a:r>
              <a:rPr lang="es-ES" altLang="es-ES" sz="1600" dirty="0">
                <a:latin typeface="Trebuchet MS" panose="020B0603020202020204" pitchFamily="34" charset="0"/>
              </a:rPr>
              <a:t>del oleaje </a:t>
            </a:r>
            <a:r>
              <a:rPr lang="es-ES" altLang="es-ES" sz="1600" dirty="0">
                <a:latin typeface="Trebuchet MS" panose="020B0603020202020204" pitchFamily="34" charset="0"/>
                <a:sym typeface="Wingdings" panose="05000000000000000000" pitchFamily="2" charset="2"/>
              </a:rPr>
              <a:t></a:t>
            </a:r>
            <a:r>
              <a:rPr lang="es-ES" altLang="es-ES" sz="1600" dirty="0">
                <a:latin typeface="Trebuchet MS" panose="020B0603020202020204" pitchFamily="34" charset="0"/>
              </a:rPr>
              <a:t> efectos </a:t>
            </a:r>
            <a:r>
              <a:rPr lang="es-ES" altLang="es-ES" sz="1600" dirty="0" smtClean="0">
                <a:latin typeface="Trebuchet MS" panose="020B0603020202020204" pitchFamily="34" charset="0"/>
              </a:rPr>
              <a:t>erosivos en </a:t>
            </a:r>
            <a:r>
              <a:rPr lang="es-ES" altLang="es-ES" sz="1600" dirty="0">
                <a:latin typeface="Trebuchet MS" panose="020B0603020202020204" pitchFamily="34" charset="0"/>
              </a:rPr>
              <a:t>la costa</a:t>
            </a:r>
          </a:p>
        </p:txBody>
      </p:sp>
    </p:spTree>
    <p:extLst>
      <p:ext uri="{BB962C8B-B14F-4D97-AF65-F5344CB8AC3E}">
        <p14:creationId xmlns:p14="http://schemas.microsoft.com/office/powerpoint/2010/main" val="32560849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5955">
                                            <p:txEl>
                                              <p:pRg st="4" end="4"/>
                                            </p:txEl>
                                          </p:spTgt>
                                        </p:tgtEl>
                                        <p:attrNameLst>
                                          <p:attrName>style.visibility</p:attrName>
                                        </p:attrNameLst>
                                      </p:cBhvr>
                                      <p:to>
                                        <p:strVal val="visible"/>
                                      </p:to>
                                    </p:set>
                                    <p:anim calcmode="lin" valueType="num">
                                      <p:cBhvr additive="base">
                                        <p:cTn id="7" dur="5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5955">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5955">
                                            <p:txEl>
                                              <p:pRg st="5" end="5"/>
                                            </p:txEl>
                                          </p:spTgt>
                                        </p:tgtEl>
                                        <p:attrNameLst>
                                          <p:attrName>style.visibility</p:attrName>
                                        </p:attrNameLst>
                                      </p:cBhvr>
                                      <p:to>
                                        <p:strVal val="visible"/>
                                      </p:to>
                                    </p:set>
                                    <p:anim calcmode="lin" valueType="num">
                                      <p:cBhvr additive="base">
                                        <p:cTn id="11" dur="500" fill="hold"/>
                                        <p:tgtEl>
                                          <p:spTgt spid="125955">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5955">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5955">
                                            <p:txEl>
                                              <p:pRg st="6" end="6"/>
                                            </p:txEl>
                                          </p:spTgt>
                                        </p:tgtEl>
                                        <p:attrNameLst>
                                          <p:attrName>style.visibility</p:attrName>
                                        </p:attrNameLst>
                                      </p:cBhvr>
                                      <p:to>
                                        <p:strVal val="visible"/>
                                      </p:to>
                                    </p:set>
                                    <p:anim calcmode="lin" valueType="num">
                                      <p:cBhvr additive="base">
                                        <p:cTn id="15" dur="500" fill="hold"/>
                                        <p:tgtEl>
                                          <p:spTgt spid="125955">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5955">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5955">
                                            <p:txEl>
                                              <p:pRg st="7" end="7"/>
                                            </p:txEl>
                                          </p:spTgt>
                                        </p:tgtEl>
                                        <p:attrNameLst>
                                          <p:attrName>style.visibility</p:attrName>
                                        </p:attrNameLst>
                                      </p:cBhvr>
                                      <p:to>
                                        <p:strVal val="visible"/>
                                      </p:to>
                                    </p:set>
                                    <p:anim calcmode="lin" valueType="num">
                                      <p:cBhvr additive="base">
                                        <p:cTn id="19" dur="500" fill="hold"/>
                                        <p:tgtEl>
                                          <p:spTgt spid="125955">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595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solidFill>
                  <a:schemeClr val="bg2"/>
                </a:solidFill>
                <a:latin typeface="Trebuchet MS" panose="020B0603020202020204" pitchFamily="34" charset="0"/>
              </a:rPr>
              <a:t>0.	</a:t>
            </a:r>
            <a:r>
              <a:rPr lang="es-ES" altLang="es-ES" sz="2400" b="1" dirty="0" smtClean="0">
                <a:solidFill>
                  <a:schemeClr val="bg2"/>
                </a:solidFill>
                <a:latin typeface="Trebuchet MS" panose="020B0603020202020204" pitchFamily="34" charset="0"/>
              </a:rPr>
              <a:t>Introducción. Seguridad marítima</a:t>
            </a:r>
            <a:endParaRPr lang="es-ES" altLang="es-ES" sz="2400" b="1" dirty="0">
              <a:solidFill>
                <a:schemeClr val="bg2"/>
              </a:solidFill>
              <a:latin typeface="Trebuchet MS" panose="020B0603020202020204" pitchFamily="34" charset="0"/>
            </a:endParaRPr>
          </a:p>
          <a:p>
            <a:pPr marL="609600" indent="-609600">
              <a:lnSpc>
                <a:spcPct val="150000"/>
              </a:lnSpc>
              <a:buFontTx/>
              <a:buAutoNum type="arabicPeriod"/>
            </a:pPr>
            <a:r>
              <a:rPr lang="es-ES" altLang="es-ES" sz="2400" b="1" dirty="0" smtClean="0">
                <a:latin typeface="Trebuchet MS" panose="020B0603020202020204" pitchFamily="34" charset="0"/>
              </a:rPr>
              <a:t>El medio marino. </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a:t>
            </a:r>
            <a:r>
              <a:rPr lang="es-ES" altLang="es-ES" sz="2400" b="1" dirty="0">
                <a:solidFill>
                  <a:schemeClr val="bg2"/>
                </a:solidFill>
                <a:latin typeface="Trebuchet MS" panose="020B0603020202020204" pitchFamily="34" charset="0"/>
              </a:rPr>
              <a:t>y </a:t>
            </a:r>
            <a:r>
              <a:rPr lang="es-ES" altLang="es-ES" sz="2400" b="1" dirty="0" smtClean="0">
                <a:solidFill>
                  <a:schemeClr val="bg2"/>
                </a:solidFill>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endParaRPr lang="es-ES" altLang="es-ES" sz="2400" b="1" dirty="0">
              <a:solidFill>
                <a:schemeClr val="tx1">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1545391144"/>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227" y="778644"/>
            <a:ext cx="3345177" cy="2341624"/>
          </a:xfrm>
          <a:prstGeom prst="rect">
            <a:avLst/>
          </a:prstGeom>
        </p:spPr>
      </p:pic>
      <p:sp>
        <p:nvSpPr>
          <p:cNvPr id="4" name="Marcador de pie de página 3"/>
          <p:cNvSpPr>
            <a:spLocks noGrp="1"/>
          </p:cNvSpPr>
          <p:nvPr>
            <p:ph type="ftr" sz="quarter" idx="4294967295"/>
          </p:nvPr>
        </p:nvSpPr>
        <p:spPr>
          <a:xfrm>
            <a:off x="2990852" y="6328536"/>
            <a:ext cx="3033347" cy="189004"/>
          </a:xfrm>
          <a:prstGeom prst="rect">
            <a:avLst/>
          </a:prstGeom>
        </p:spPr>
        <p:txBody>
          <a:bodyPr/>
          <a:lstStyle/>
          <a:p>
            <a:pPr>
              <a:defRPr/>
            </a:pPr>
            <a:r>
              <a:rPr lang="es-ES" smtClean="0"/>
              <a:t>AEMET, Agencia Estatal de Meteorología</a:t>
            </a:r>
            <a:endParaRPr lang="es-ES"/>
          </a:p>
        </p:txBody>
      </p:sp>
      <p:sp>
        <p:nvSpPr>
          <p:cNvPr id="5" name="Marcador de número de diapositiva 4"/>
          <p:cNvSpPr>
            <a:spLocks noGrp="1"/>
          </p:cNvSpPr>
          <p:nvPr>
            <p:ph type="sldNum" sz="quarter" idx="4294967295"/>
          </p:nvPr>
        </p:nvSpPr>
        <p:spPr>
          <a:xfrm>
            <a:off x="6333393" y="6322671"/>
            <a:ext cx="2269881" cy="193400"/>
          </a:xfrm>
          <a:prstGeom prst="rect">
            <a:avLst/>
          </a:prstGeom>
        </p:spPr>
        <p:txBody>
          <a:bodyPr/>
          <a:lstStyle/>
          <a:p>
            <a:pPr>
              <a:defRPr/>
            </a:pPr>
            <a:fld id="{272A2745-0315-4DFF-8CF7-D445FEDB308A}" type="slidenum">
              <a:rPr lang="es-ES" altLang="es-ES" smtClean="0"/>
              <a:pPr>
                <a:defRPr/>
              </a:pPr>
              <a:t>17</a:t>
            </a:fld>
            <a:endParaRPr lang="es-ES" altLang="es-ES"/>
          </a:p>
        </p:txBody>
      </p:sp>
      <p:sp>
        <p:nvSpPr>
          <p:cNvPr id="6" name="Marcador de número de diapositiva 2"/>
          <p:cNvSpPr txBox="1">
            <a:spLocks/>
          </p:cNvSpPr>
          <p:nvPr/>
        </p:nvSpPr>
        <p:spPr bwMode="auto">
          <a:xfrm>
            <a:off x="6197641" y="6322671"/>
            <a:ext cx="2094939" cy="193400"/>
          </a:xfrm>
          <a:prstGeom prst="rect">
            <a:avLst/>
          </a:prstGeom>
          <a:noFill/>
          <a:ln w="9525">
            <a:noFill/>
            <a:miter lim="800000"/>
            <a:headEnd/>
            <a:tailEnd/>
          </a:ln>
          <a:effectLst/>
        </p:spPr>
        <p:txBody>
          <a:bodyPr vert="horz" wrap="square" lIns="84393" tIns="42196" rIns="84393" bIns="42196" numCol="1" anchor="t" anchorCtr="0" compatLnSpc="1">
            <a:prstTxWarp prst="textNoShape">
              <a:avLst/>
            </a:prstTxWarp>
          </a:bodyPr>
          <a:lstStyle>
            <a:defPPr>
              <a:defRPr lang="es-ES"/>
            </a:defPPr>
            <a:lvl1pPr marL="0" algn="r" defTabSz="914400" rtl="0" eaLnBrk="1" latinLnBrk="0" hangingPunct="1">
              <a:defRPr sz="923" kern="1200">
                <a:solidFill>
                  <a:srgbClr val="BD3632"/>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BA217654-D5D0-4551-8262-48E40BD19A49}" type="slidenum">
              <a:rPr lang="es-ES" altLang="es-ES" sz="852"/>
              <a:pPr fontAlgn="auto">
                <a:spcBef>
                  <a:spcPts val="0"/>
                </a:spcBef>
                <a:spcAft>
                  <a:spcPts val="0"/>
                </a:spcAft>
                <a:defRPr/>
              </a:pPr>
              <a:t>17</a:t>
            </a:fld>
            <a:endParaRPr lang="es-ES" altLang="es-ES" sz="852"/>
          </a:p>
        </p:txBody>
      </p:sp>
      <p:sp>
        <p:nvSpPr>
          <p:cNvPr id="7" name="Rectangle 7"/>
          <p:cNvSpPr>
            <a:spLocks noChangeArrowheads="1"/>
          </p:cNvSpPr>
          <p:nvPr/>
        </p:nvSpPr>
        <p:spPr bwMode="auto">
          <a:xfrm>
            <a:off x="5415926" y="1608307"/>
            <a:ext cx="210982" cy="210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pPr>
            <a:endParaRPr lang="es-ES" sz="1661">
              <a:solidFill>
                <a:srgbClr val="000000"/>
              </a:solidFill>
              <a:latin typeface="Trebuchet MS"/>
            </a:endParaRPr>
          </a:p>
        </p:txBody>
      </p:sp>
      <p:sp>
        <p:nvSpPr>
          <p:cNvPr id="10" name="Rectangle 95"/>
          <p:cNvSpPr>
            <a:spLocks noChangeArrowheads="1"/>
          </p:cNvSpPr>
          <p:nvPr/>
        </p:nvSpPr>
        <p:spPr bwMode="auto">
          <a:xfrm>
            <a:off x="185179" y="57278"/>
            <a:ext cx="6472755" cy="1054908"/>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fontAlgn="auto">
              <a:spcBef>
                <a:spcPts val="0"/>
              </a:spcBef>
              <a:spcAft>
                <a:spcPts val="0"/>
              </a:spcAft>
            </a:pPr>
            <a:r>
              <a:rPr lang="es-ES_tradnl" sz="2584" b="1" dirty="0">
                <a:solidFill>
                  <a:srgbClr val="C00000"/>
                </a:solidFill>
                <a:latin typeface="Trebuchet MS"/>
              </a:rPr>
              <a:t>Salinidad y densidad</a:t>
            </a:r>
          </a:p>
        </p:txBody>
      </p:sp>
      <p:pic>
        <p:nvPicPr>
          <p:cNvPr id="11" name="Picture 6" descr="d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2137" y="1341672"/>
            <a:ext cx="3569326" cy="244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tde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747" y="3817252"/>
            <a:ext cx="3269898" cy="247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adroTexto 12"/>
          <p:cNvSpPr txBox="1"/>
          <p:nvPr/>
        </p:nvSpPr>
        <p:spPr>
          <a:xfrm>
            <a:off x="2235438" y="1134106"/>
            <a:ext cx="1043876" cy="347916"/>
          </a:xfrm>
          <a:prstGeom prst="rect">
            <a:avLst/>
          </a:prstGeom>
          <a:noFill/>
        </p:spPr>
        <p:txBody>
          <a:bodyPr wrap="none" rtlCol="0">
            <a:spAutoFit/>
          </a:bodyPr>
          <a:lstStyle/>
          <a:p>
            <a:pPr fontAlgn="auto">
              <a:spcBef>
                <a:spcPts val="0"/>
              </a:spcBef>
              <a:spcAft>
                <a:spcPts val="0"/>
              </a:spcAft>
            </a:pPr>
            <a:r>
              <a:rPr lang="es-ES" sz="1661" dirty="0">
                <a:solidFill>
                  <a:srgbClr val="000000"/>
                </a:solidFill>
                <a:latin typeface="Trebuchet MS"/>
              </a:rPr>
              <a:t>Densidad</a:t>
            </a:r>
          </a:p>
        </p:txBody>
      </p:sp>
      <p:sp>
        <p:nvSpPr>
          <p:cNvPr id="14" name="CuadroTexto 13"/>
          <p:cNvSpPr txBox="1"/>
          <p:nvPr/>
        </p:nvSpPr>
        <p:spPr>
          <a:xfrm>
            <a:off x="496227" y="3286064"/>
            <a:ext cx="4241161" cy="603499"/>
          </a:xfrm>
          <a:prstGeom prst="rect">
            <a:avLst/>
          </a:prstGeom>
          <a:noFill/>
        </p:spPr>
        <p:txBody>
          <a:bodyPr wrap="none" rtlCol="0">
            <a:spAutoFit/>
          </a:bodyPr>
          <a:lstStyle/>
          <a:p>
            <a:pPr fontAlgn="auto">
              <a:spcBef>
                <a:spcPts val="0"/>
              </a:spcBef>
              <a:spcAft>
                <a:spcPts val="0"/>
              </a:spcAft>
            </a:pPr>
            <a:r>
              <a:rPr lang="es-ES" sz="1661" dirty="0">
                <a:solidFill>
                  <a:srgbClr val="000000"/>
                </a:solidFill>
                <a:latin typeface="Trebuchet MS"/>
              </a:rPr>
              <a:t>Variación de densidad con la temperatura </a:t>
            </a:r>
          </a:p>
          <a:p>
            <a:pPr fontAlgn="auto">
              <a:spcBef>
                <a:spcPts val="0"/>
              </a:spcBef>
              <a:spcAft>
                <a:spcPts val="0"/>
              </a:spcAft>
            </a:pPr>
            <a:r>
              <a:rPr lang="es-ES" sz="1661" dirty="0">
                <a:solidFill>
                  <a:srgbClr val="000000"/>
                </a:solidFill>
                <a:latin typeface="Trebuchet MS"/>
                <a:sym typeface="Wingdings" panose="05000000000000000000" pitchFamily="2" charset="2"/>
              </a:rPr>
              <a:t></a:t>
            </a:r>
            <a:r>
              <a:rPr lang="es-ES" sz="1661" dirty="0">
                <a:solidFill>
                  <a:srgbClr val="000000"/>
                </a:solidFill>
                <a:latin typeface="Trebuchet MS"/>
              </a:rPr>
              <a:t> Formación de hielos marinos</a:t>
            </a:r>
          </a:p>
        </p:txBody>
      </p:sp>
      <p:pic>
        <p:nvPicPr>
          <p:cNvPr id="15" name="Picture 10" descr="seaice_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37639" y="3863574"/>
            <a:ext cx="2204919" cy="158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seasonal_change_sea_ice"/>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817866" y="4064857"/>
            <a:ext cx="3167081" cy="2354514"/>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p:cNvSpPr txBox="1"/>
          <p:nvPr/>
        </p:nvSpPr>
        <p:spPr>
          <a:xfrm>
            <a:off x="3880814" y="935416"/>
            <a:ext cx="2856872" cy="376385"/>
          </a:xfrm>
          <a:prstGeom prst="rect">
            <a:avLst/>
          </a:prstGeom>
          <a:noFill/>
        </p:spPr>
        <p:txBody>
          <a:bodyPr wrap="none" rtlCol="0">
            <a:spAutoFit/>
          </a:bodyPr>
          <a:lstStyle/>
          <a:p>
            <a:pPr fontAlgn="auto">
              <a:spcBef>
                <a:spcPts val="0"/>
              </a:spcBef>
              <a:spcAft>
                <a:spcPts val="0"/>
              </a:spcAft>
            </a:pPr>
            <a:r>
              <a:rPr lang="es-ES" sz="1661" dirty="0">
                <a:solidFill>
                  <a:srgbClr val="000000"/>
                </a:solidFill>
                <a:latin typeface="Trebuchet MS"/>
              </a:rPr>
              <a:t>Variables de estado: </a:t>
            </a:r>
            <a:r>
              <a:rPr lang="es-ES" sz="1846" i="1" dirty="0">
                <a:solidFill>
                  <a:srgbClr val="000000"/>
                </a:solidFill>
                <a:cs typeface="Times New Roman" panose="02020603050405020304" pitchFamily="18" charset="0"/>
              </a:rPr>
              <a:t>S, T, p</a:t>
            </a:r>
          </a:p>
        </p:txBody>
      </p:sp>
      <p:sp>
        <p:nvSpPr>
          <p:cNvPr id="18" name="CuadroTexto 17"/>
          <p:cNvSpPr txBox="1"/>
          <p:nvPr/>
        </p:nvSpPr>
        <p:spPr>
          <a:xfrm>
            <a:off x="5304627" y="3277336"/>
            <a:ext cx="3089307" cy="347916"/>
          </a:xfrm>
          <a:prstGeom prst="rect">
            <a:avLst/>
          </a:prstGeom>
          <a:noFill/>
        </p:spPr>
        <p:txBody>
          <a:bodyPr wrap="none" rtlCol="0">
            <a:spAutoFit/>
          </a:bodyPr>
          <a:lstStyle/>
          <a:p>
            <a:pPr fontAlgn="auto">
              <a:spcBef>
                <a:spcPts val="0"/>
              </a:spcBef>
              <a:spcAft>
                <a:spcPts val="0"/>
              </a:spcAft>
            </a:pPr>
            <a:r>
              <a:rPr lang="es-ES" sz="1661" dirty="0">
                <a:solidFill>
                  <a:srgbClr val="000000"/>
                </a:solidFill>
                <a:latin typeface="Trebuchet MS"/>
              </a:rPr>
              <a:t>Curva de densidad – agua pura</a:t>
            </a:r>
            <a:endParaRPr lang="es-ES" sz="1846" i="1" dirty="0">
              <a:solidFill>
                <a:srgbClr val="000000"/>
              </a:solidFill>
              <a:cs typeface="Times New Roman" panose="02020603050405020304" pitchFamily="18" charset="0"/>
            </a:endParaRPr>
          </a:p>
        </p:txBody>
      </p:sp>
      <p:sp>
        <p:nvSpPr>
          <p:cNvPr id="19" name="CuadroTexto 18"/>
          <p:cNvSpPr txBox="1"/>
          <p:nvPr/>
        </p:nvSpPr>
        <p:spPr>
          <a:xfrm>
            <a:off x="1945805" y="5323248"/>
            <a:ext cx="1170513" cy="248530"/>
          </a:xfrm>
          <a:prstGeom prst="rect">
            <a:avLst/>
          </a:prstGeom>
          <a:noFill/>
        </p:spPr>
        <p:txBody>
          <a:bodyPr wrap="none" rtlCol="0">
            <a:spAutoFit/>
          </a:bodyPr>
          <a:lstStyle/>
          <a:p>
            <a:pPr fontAlgn="auto">
              <a:spcBef>
                <a:spcPts val="0"/>
              </a:spcBef>
              <a:spcAft>
                <a:spcPts val="0"/>
              </a:spcAft>
            </a:pPr>
            <a:r>
              <a:rPr lang="es-ES" sz="1015" dirty="0">
                <a:solidFill>
                  <a:srgbClr val="000000"/>
                </a:solidFill>
                <a:latin typeface="Trebuchet MS"/>
              </a:rPr>
              <a:t>(-1.37ºC, 24.7‰)</a:t>
            </a:r>
          </a:p>
        </p:txBody>
      </p:sp>
    </p:spTree>
    <p:extLst>
      <p:ext uri="{BB962C8B-B14F-4D97-AF65-F5344CB8AC3E}">
        <p14:creationId xmlns:p14="http://schemas.microsoft.com/office/powerpoint/2010/main" val="21457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nodePh="1">
                                  <p:stCondLst>
                                    <p:cond delay="0"/>
                                  </p:stCondLst>
                                  <p:endCondLst>
                                    <p:cond evt="begin" delay="0">
                                      <p:tn val="13"/>
                                    </p:cond>
                                  </p:end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42"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par>
                                <p:cTn id="44" presetID="10"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par>
                                <p:cTn id="47" presetID="10"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13" grpId="0"/>
      <p:bldP spid="14"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6" descr="polyny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557" y="425850"/>
            <a:ext cx="7215541" cy="307543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idx="4294967295"/>
          </p:nvPr>
        </p:nvSpPr>
        <p:spPr>
          <a:xfrm>
            <a:off x="457127" y="517748"/>
            <a:ext cx="8229747" cy="1054908"/>
          </a:xfrm>
          <a:prstGeom prst="rect">
            <a:avLst/>
          </a:prstGeom>
        </p:spPr>
        <p:txBody>
          <a:bodyPr/>
          <a:lstStyle/>
          <a:p>
            <a:r>
              <a:rPr lang="es-ES" sz="2584" dirty="0"/>
              <a:t>       </a:t>
            </a:r>
            <a:br>
              <a:rPr lang="es-ES" sz="2584" dirty="0"/>
            </a:br>
            <a:r>
              <a:rPr lang="es-ES" sz="2584" dirty="0"/>
              <a:t>        </a:t>
            </a:r>
          </a:p>
        </p:txBody>
      </p:sp>
      <p:sp>
        <p:nvSpPr>
          <p:cNvPr id="5" name="Rectangle 4"/>
          <p:cNvSpPr>
            <a:spLocks noChangeArrowheads="1"/>
          </p:cNvSpPr>
          <p:nvPr/>
        </p:nvSpPr>
        <p:spPr bwMode="auto">
          <a:xfrm>
            <a:off x="505553" y="3692042"/>
            <a:ext cx="8184494" cy="2442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ts val="554"/>
              </a:spcAft>
            </a:pPr>
            <a:r>
              <a:rPr lang="es-ES" sz="1477" dirty="0">
                <a:solidFill>
                  <a:schemeClr val="accent4"/>
                </a:solidFill>
                <a:latin typeface="Trebuchet MS" panose="020B0603020202020204" pitchFamily="34" charset="0"/>
              </a:rPr>
              <a:t>La formación de aguas profundas ocurre en las plataformas Ártica (Mares del Labrador, Noruega y del Norte) y Antártica ( bajo las banquisas del mar de </a:t>
            </a:r>
            <a:r>
              <a:rPr lang="es-ES" sz="1477" dirty="0" err="1">
                <a:solidFill>
                  <a:schemeClr val="accent4"/>
                </a:solidFill>
                <a:latin typeface="Trebuchet MS" panose="020B0603020202020204" pitchFamily="34" charset="0"/>
              </a:rPr>
              <a:t>Wedell</a:t>
            </a:r>
            <a:r>
              <a:rPr lang="es-ES" sz="1477" dirty="0">
                <a:solidFill>
                  <a:schemeClr val="accent4"/>
                </a:solidFill>
                <a:latin typeface="Trebuchet MS" panose="020B0603020202020204" pitchFamily="34" charset="0"/>
              </a:rPr>
              <a:t> y del mar de Ross).</a:t>
            </a:r>
          </a:p>
          <a:p>
            <a:r>
              <a:rPr lang="es-ES" sz="1477" dirty="0">
                <a:solidFill>
                  <a:schemeClr val="accent4"/>
                </a:solidFill>
                <a:latin typeface="Trebuchet MS" panose="020B0603020202020204" pitchFamily="34" charset="0"/>
              </a:rPr>
              <a:t>En invierno, los fuertes </a:t>
            </a:r>
            <a:r>
              <a:rPr lang="es-ES" sz="1477" b="1" dirty="0">
                <a:solidFill>
                  <a:schemeClr val="accent4"/>
                </a:solidFill>
                <a:latin typeface="Trebuchet MS" panose="020B0603020202020204" pitchFamily="34" charset="0"/>
              </a:rPr>
              <a:t>vientos </a:t>
            </a:r>
            <a:r>
              <a:rPr lang="es-ES" sz="1477" b="1" dirty="0" err="1">
                <a:solidFill>
                  <a:schemeClr val="accent4"/>
                </a:solidFill>
                <a:latin typeface="Trebuchet MS" panose="020B0603020202020204" pitchFamily="34" charset="0"/>
              </a:rPr>
              <a:t>catabáticos</a:t>
            </a:r>
            <a:r>
              <a:rPr lang="es-ES" sz="1477" dirty="0">
                <a:solidFill>
                  <a:schemeClr val="accent4"/>
                </a:solidFill>
                <a:latin typeface="Trebuchet MS" panose="020B0603020202020204" pitchFamily="34" charset="0"/>
              </a:rPr>
              <a:t> que salen del continente empujan mar adentro a los hielos que se van formando en la costa. Así, en las zonas costeras que quedan temporalmente libres de hielo, llamadas </a:t>
            </a:r>
            <a:r>
              <a:rPr lang="es-ES" sz="1477" b="1" i="1" u="sng" dirty="0" err="1">
                <a:solidFill>
                  <a:schemeClr val="accent4"/>
                </a:solidFill>
                <a:latin typeface="Trebuchet MS" panose="020B0603020202020204" pitchFamily="34" charset="0"/>
              </a:rPr>
              <a:t>polynyas</a:t>
            </a:r>
            <a:r>
              <a:rPr lang="es-ES" sz="1477" dirty="0">
                <a:solidFill>
                  <a:schemeClr val="accent4"/>
                </a:solidFill>
                <a:latin typeface="Trebuchet MS" panose="020B0603020202020204" pitchFamily="34" charset="0"/>
              </a:rPr>
              <a:t>, se renueva continuamente un proceso de congelación. La sal rechazada por el hielo saliniza el agua muy fría de la costa, la densifica, y forma una masa de agua profunda todavía más densa que la de las profundidades del Ártico. Es la llamada AABW (</a:t>
            </a:r>
            <a:r>
              <a:rPr lang="es-ES" sz="1477" i="1" dirty="0" err="1">
                <a:solidFill>
                  <a:schemeClr val="accent4"/>
                </a:solidFill>
                <a:latin typeface="Trebuchet MS" panose="020B0603020202020204" pitchFamily="34" charset="0"/>
              </a:rPr>
              <a:t>Antarctic</a:t>
            </a:r>
            <a:r>
              <a:rPr lang="es-ES" sz="1477" i="1" dirty="0">
                <a:solidFill>
                  <a:schemeClr val="accent4"/>
                </a:solidFill>
                <a:latin typeface="Trebuchet MS" panose="020B0603020202020204" pitchFamily="34" charset="0"/>
              </a:rPr>
              <a:t> </a:t>
            </a:r>
            <a:r>
              <a:rPr lang="es-ES" sz="1477" i="1" dirty="0" err="1">
                <a:solidFill>
                  <a:schemeClr val="accent4"/>
                </a:solidFill>
                <a:latin typeface="Trebuchet MS" panose="020B0603020202020204" pitchFamily="34" charset="0"/>
              </a:rPr>
              <a:t>Bottom</a:t>
            </a:r>
            <a:r>
              <a:rPr lang="es-ES" sz="1477" i="1" dirty="0">
                <a:solidFill>
                  <a:schemeClr val="accent4"/>
                </a:solidFill>
                <a:latin typeface="Trebuchet MS" panose="020B0603020202020204" pitchFamily="34" charset="0"/>
              </a:rPr>
              <a:t> </a:t>
            </a:r>
            <a:r>
              <a:rPr lang="es-ES" sz="1477" i="1" dirty="0" err="1">
                <a:solidFill>
                  <a:schemeClr val="accent4"/>
                </a:solidFill>
                <a:latin typeface="Trebuchet MS" panose="020B0603020202020204" pitchFamily="34" charset="0"/>
              </a:rPr>
              <a:t>Water</a:t>
            </a:r>
            <a:r>
              <a:rPr lang="es-ES" sz="1477" dirty="0">
                <a:solidFill>
                  <a:schemeClr val="accent4"/>
                </a:solidFill>
                <a:latin typeface="Trebuchet MS" panose="020B0603020202020204" pitchFamily="34" charset="0"/>
              </a:rPr>
              <a:t>), agua de fondo de la Antártida, que en su traslación por las profundidades hacia el norte puede llegar hasta una latitud de unos 40 </a:t>
            </a:r>
            <a:r>
              <a:rPr lang="es-ES" sz="1477" dirty="0" err="1">
                <a:solidFill>
                  <a:schemeClr val="accent4"/>
                </a:solidFill>
                <a:latin typeface="Trebuchet MS" panose="020B0603020202020204" pitchFamily="34" charset="0"/>
              </a:rPr>
              <a:t>ºN</a:t>
            </a:r>
            <a:r>
              <a:rPr lang="es-ES" sz="1477" dirty="0">
                <a:solidFill>
                  <a:schemeClr val="accent4"/>
                </a:solidFill>
                <a:latin typeface="Trebuchet MS" panose="020B0603020202020204" pitchFamily="34" charset="0"/>
              </a:rPr>
              <a:t>, y lo hace metiéndose en cuña bajo la NADW (</a:t>
            </a:r>
            <a:r>
              <a:rPr lang="es-ES" sz="1477" i="1" dirty="0">
                <a:solidFill>
                  <a:schemeClr val="accent4"/>
                </a:solidFill>
                <a:latin typeface="Trebuchet MS" panose="020B0603020202020204" pitchFamily="34" charset="0"/>
              </a:rPr>
              <a:t>North </a:t>
            </a:r>
            <a:r>
              <a:rPr lang="es-ES" sz="1477" i="1" dirty="0" err="1">
                <a:solidFill>
                  <a:schemeClr val="accent4"/>
                </a:solidFill>
                <a:latin typeface="Trebuchet MS" panose="020B0603020202020204" pitchFamily="34" charset="0"/>
              </a:rPr>
              <a:t>Atlantic</a:t>
            </a:r>
            <a:r>
              <a:rPr lang="es-ES" sz="1477" i="1" dirty="0">
                <a:solidFill>
                  <a:schemeClr val="accent4"/>
                </a:solidFill>
                <a:latin typeface="Trebuchet MS" panose="020B0603020202020204" pitchFamily="34" charset="0"/>
              </a:rPr>
              <a:t> Deep </a:t>
            </a:r>
            <a:r>
              <a:rPr lang="es-ES" sz="1477" i="1" dirty="0" err="1">
                <a:solidFill>
                  <a:schemeClr val="accent4"/>
                </a:solidFill>
                <a:latin typeface="Trebuchet MS" panose="020B0603020202020204" pitchFamily="34" charset="0"/>
              </a:rPr>
              <a:t>Water</a:t>
            </a:r>
            <a:r>
              <a:rPr lang="es-ES" sz="1477" dirty="0">
                <a:solidFill>
                  <a:schemeClr val="accent4"/>
                </a:solidFill>
                <a:latin typeface="Trebuchet MS" panose="020B0603020202020204" pitchFamily="34" charset="0"/>
              </a:rPr>
              <a:t>), procedente del Norte</a:t>
            </a:r>
          </a:p>
        </p:txBody>
      </p:sp>
      <p:sp>
        <p:nvSpPr>
          <p:cNvPr id="9" name="CuadroTexto 8"/>
          <p:cNvSpPr txBox="1"/>
          <p:nvPr/>
        </p:nvSpPr>
        <p:spPr>
          <a:xfrm>
            <a:off x="1831114" y="375194"/>
            <a:ext cx="4905510" cy="490006"/>
          </a:xfrm>
          <a:prstGeom prst="rect">
            <a:avLst/>
          </a:prstGeom>
          <a:noFill/>
        </p:spPr>
        <p:txBody>
          <a:bodyPr wrap="none" rtlCol="0">
            <a:spAutoFit/>
          </a:bodyPr>
          <a:lstStyle/>
          <a:p>
            <a:r>
              <a:rPr lang="es-ES" sz="2584" b="1" kern="0" dirty="0">
                <a:solidFill>
                  <a:srgbClr val="C00000"/>
                </a:solidFill>
                <a:latin typeface="Trebuchet MS" panose="020B0603020202020204" pitchFamily="34" charset="0"/>
              </a:rPr>
              <a:t>Formación de aguas profundas</a:t>
            </a:r>
            <a:endParaRPr lang="es-ES"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3973719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ítulo 1"/>
          <p:cNvSpPr>
            <a:spLocks noGrp="1"/>
          </p:cNvSpPr>
          <p:nvPr>
            <p:ph type="title" idx="4294967295"/>
          </p:nvPr>
        </p:nvSpPr>
        <p:spPr>
          <a:xfrm>
            <a:off x="-146537" y="403265"/>
            <a:ext cx="6707456" cy="651991"/>
          </a:xfrm>
          <a:prstGeom prst="rect">
            <a:avLst/>
          </a:prstGeom>
          <a:ln/>
        </p:spPr>
        <p:txBody>
          <a:bodyPr/>
          <a:lstStyle/>
          <a:p>
            <a:r>
              <a:rPr lang="es-ES" sz="2215" dirty="0"/>
              <a:t>       </a:t>
            </a:r>
            <a:br>
              <a:rPr lang="es-ES" sz="2215" dirty="0"/>
            </a:br>
            <a:r>
              <a:rPr lang="es-ES" sz="2215" dirty="0"/>
              <a:t>        </a:t>
            </a:r>
          </a:p>
        </p:txBody>
      </p:sp>
      <p:sp>
        <p:nvSpPr>
          <p:cNvPr id="27650" name="Marcador de pie de página 2"/>
          <p:cNvSpPr>
            <a:spLocks noGrp="1"/>
          </p:cNvSpPr>
          <p:nvPr>
            <p:ph type="ftr" sz="quarter" idx="4294967295"/>
          </p:nvPr>
        </p:nvSpPr>
        <p:spPr bwMode="auto">
          <a:xfrm>
            <a:off x="0" y="6328532"/>
            <a:ext cx="3034326" cy="18900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15">
                <a:solidFill>
                  <a:schemeClr val="bg1"/>
                </a:solidFill>
                <a:latin typeface="Times New Roman" panose="02020603050405020304" pitchFamily="18" charset="0"/>
                <a:cs typeface="Arial" panose="020B0604020202020204" pitchFamily="34" charset="0"/>
              </a:defRPr>
            </a:lvl1pPr>
            <a:lvl2pPr marL="685669" indent="-263719" eaLnBrk="0" hangingPunct="0">
              <a:defRPr sz="2215">
                <a:solidFill>
                  <a:schemeClr val="bg1"/>
                </a:solidFill>
                <a:latin typeface="Times New Roman" panose="02020603050405020304" pitchFamily="18" charset="0"/>
                <a:cs typeface="Arial" panose="020B0604020202020204" pitchFamily="34" charset="0"/>
              </a:defRPr>
            </a:lvl2pPr>
            <a:lvl3pPr marL="1054875" indent="-210975" eaLnBrk="0" hangingPunct="0">
              <a:defRPr sz="2215">
                <a:solidFill>
                  <a:schemeClr val="bg1"/>
                </a:solidFill>
                <a:latin typeface="Times New Roman" panose="02020603050405020304" pitchFamily="18" charset="0"/>
                <a:cs typeface="Arial" panose="020B0604020202020204" pitchFamily="34" charset="0"/>
              </a:defRPr>
            </a:lvl3pPr>
            <a:lvl4pPr marL="1476825" indent="-210975" eaLnBrk="0" hangingPunct="0">
              <a:defRPr sz="2215">
                <a:solidFill>
                  <a:schemeClr val="bg1"/>
                </a:solidFill>
                <a:latin typeface="Times New Roman" panose="02020603050405020304" pitchFamily="18" charset="0"/>
                <a:cs typeface="Arial" panose="020B0604020202020204" pitchFamily="34" charset="0"/>
              </a:defRPr>
            </a:lvl4pPr>
            <a:lvl5pPr marL="1898774" indent="-210975" eaLnBrk="0" hangingPunct="0">
              <a:defRPr sz="2215">
                <a:solidFill>
                  <a:schemeClr val="bg1"/>
                </a:solidFill>
                <a:latin typeface="Times New Roman" panose="02020603050405020304" pitchFamily="18" charset="0"/>
                <a:cs typeface="Arial" panose="020B0604020202020204" pitchFamily="34" charset="0"/>
              </a:defRPr>
            </a:lvl5pPr>
            <a:lvl6pPr marL="232072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6pPr>
            <a:lvl7pPr marL="274267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7pPr>
            <a:lvl8pPr marL="316462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8pPr>
            <a:lvl9pPr marL="358657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9pPr>
          </a:lstStyle>
          <a:p>
            <a:r>
              <a:rPr lang="es-ES"/>
              <a:t>AEMET, Agencia Estatal de Meteorología</a:t>
            </a:r>
          </a:p>
        </p:txBody>
      </p:sp>
      <p:sp>
        <p:nvSpPr>
          <p:cNvPr id="27651" name="Marcador de número de diapositiva 3"/>
          <p:cNvSpPr>
            <a:spLocks noGrp="1"/>
          </p:cNvSpPr>
          <p:nvPr>
            <p:ph type="sldNum" sz="quarter" idx="4294967295"/>
          </p:nvPr>
        </p:nvSpPr>
        <p:spPr bwMode="auto">
          <a:xfrm>
            <a:off x="6874482" y="6322671"/>
            <a:ext cx="2269518" cy="193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15">
                <a:solidFill>
                  <a:schemeClr val="bg1"/>
                </a:solidFill>
                <a:latin typeface="Times New Roman" panose="02020603050405020304" pitchFamily="18" charset="0"/>
                <a:cs typeface="Arial" panose="020B0604020202020204" pitchFamily="34" charset="0"/>
              </a:defRPr>
            </a:lvl1pPr>
            <a:lvl2pPr marL="685669" indent="-263719" eaLnBrk="0" hangingPunct="0">
              <a:defRPr sz="2215">
                <a:solidFill>
                  <a:schemeClr val="bg1"/>
                </a:solidFill>
                <a:latin typeface="Times New Roman" panose="02020603050405020304" pitchFamily="18" charset="0"/>
                <a:cs typeface="Arial" panose="020B0604020202020204" pitchFamily="34" charset="0"/>
              </a:defRPr>
            </a:lvl2pPr>
            <a:lvl3pPr marL="1054875" indent="-210975" eaLnBrk="0" hangingPunct="0">
              <a:defRPr sz="2215">
                <a:solidFill>
                  <a:schemeClr val="bg1"/>
                </a:solidFill>
                <a:latin typeface="Times New Roman" panose="02020603050405020304" pitchFamily="18" charset="0"/>
                <a:cs typeface="Arial" panose="020B0604020202020204" pitchFamily="34" charset="0"/>
              </a:defRPr>
            </a:lvl3pPr>
            <a:lvl4pPr marL="1476825" indent="-210975" eaLnBrk="0" hangingPunct="0">
              <a:defRPr sz="2215">
                <a:solidFill>
                  <a:schemeClr val="bg1"/>
                </a:solidFill>
                <a:latin typeface="Times New Roman" panose="02020603050405020304" pitchFamily="18" charset="0"/>
                <a:cs typeface="Arial" panose="020B0604020202020204" pitchFamily="34" charset="0"/>
              </a:defRPr>
            </a:lvl4pPr>
            <a:lvl5pPr marL="1898774" indent="-210975" eaLnBrk="0" hangingPunct="0">
              <a:defRPr sz="2215">
                <a:solidFill>
                  <a:schemeClr val="bg1"/>
                </a:solidFill>
                <a:latin typeface="Times New Roman" panose="02020603050405020304" pitchFamily="18" charset="0"/>
                <a:cs typeface="Arial" panose="020B0604020202020204" pitchFamily="34" charset="0"/>
              </a:defRPr>
            </a:lvl5pPr>
            <a:lvl6pPr marL="232072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6pPr>
            <a:lvl7pPr marL="274267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7pPr>
            <a:lvl8pPr marL="316462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8pPr>
            <a:lvl9pPr marL="3586574" indent="-210975" eaLnBrk="0" fontAlgn="base" hangingPunct="0">
              <a:spcBef>
                <a:spcPct val="0"/>
              </a:spcBef>
              <a:spcAft>
                <a:spcPct val="0"/>
              </a:spcAft>
              <a:defRPr sz="2215">
                <a:solidFill>
                  <a:schemeClr val="bg1"/>
                </a:solidFill>
                <a:latin typeface="Times New Roman" panose="02020603050405020304" pitchFamily="18" charset="0"/>
                <a:cs typeface="Arial" panose="020B0604020202020204" pitchFamily="34" charset="0"/>
              </a:defRPr>
            </a:lvl9pPr>
          </a:lstStyle>
          <a:p>
            <a:fld id="{2CA3B0BC-1825-4936-B6CE-BDF3D9A0EA9D}" type="slidenum">
              <a:rPr lang="es-ES" altLang="es-ES"/>
              <a:pPr/>
              <a:t>19</a:t>
            </a:fld>
            <a:endParaRPr lang="es-ES" altLang="es-ES"/>
          </a:p>
        </p:txBody>
      </p:sp>
      <p:pic>
        <p:nvPicPr>
          <p:cNvPr id="27653" name="Imagen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62874" y="886160"/>
            <a:ext cx="5481126" cy="3384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10"/>
          <p:cNvSpPr txBox="1"/>
          <p:nvPr/>
        </p:nvSpPr>
        <p:spPr>
          <a:xfrm>
            <a:off x="897000" y="381890"/>
            <a:ext cx="4889904" cy="482895"/>
          </a:xfrm>
          <a:prstGeom prst="rect">
            <a:avLst/>
          </a:prstGeom>
          <a:noFill/>
          <a:ln w="9525">
            <a:noFill/>
            <a:miter lim="800000"/>
            <a:headEnd/>
            <a:tailEnd/>
          </a:ln>
        </p:spPr>
        <p:txBody>
          <a:bodyPr lIns="77880" tIns="38940" rIns="77880" bIns="38940" anchor="ctr"/>
          <a:lstStyle>
            <a:defPPr>
              <a:defRPr lang="en-GB"/>
            </a:defPPr>
            <a:lvl1pPr algn="ctr" eaLnBrk="1" fontAlgn="auto" hangingPunct="1">
              <a:spcBef>
                <a:spcPts val="0"/>
              </a:spcBef>
              <a:spcAft>
                <a:spcPts val="0"/>
              </a:spcAft>
              <a:defRPr sz="2800" b="1">
                <a:solidFill>
                  <a:srgbClr val="C00000"/>
                </a:solidFill>
                <a:latin typeface="Trebuchet MS" pitchFamily="34" charset="0"/>
              </a:defRPr>
            </a:lvl1pPr>
          </a:lstStyle>
          <a:p>
            <a:r>
              <a:rPr lang="es-ES" sz="2584" dirty="0"/>
              <a:t>Formación de aguas profundas</a:t>
            </a:r>
          </a:p>
        </p:txBody>
      </p:sp>
      <p:grpSp>
        <p:nvGrpSpPr>
          <p:cNvPr id="3" name="Grupo 2"/>
          <p:cNvGrpSpPr/>
          <p:nvPr/>
        </p:nvGrpSpPr>
        <p:grpSpPr>
          <a:xfrm>
            <a:off x="252212" y="2897334"/>
            <a:ext cx="4585621" cy="3425338"/>
            <a:chOff x="5846763" y="1319213"/>
            <a:chExt cx="3998912" cy="2800350"/>
          </a:xfrm>
        </p:grpSpPr>
        <p:pic>
          <p:nvPicPr>
            <p:cNvPr id="10" name="Imagen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46763" y="1319213"/>
              <a:ext cx="3998912"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7124583" y="2709973"/>
              <a:ext cx="532882" cy="284435"/>
            </a:xfrm>
            <a:prstGeom prst="rect">
              <a:avLst/>
            </a:prstGeom>
            <a:noFill/>
          </p:spPr>
          <p:txBody>
            <a:bodyPr wrap="none" rtlCol="0">
              <a:spAutoFit/>
            </a:bodyPr>
            <a:lstStyle/>
            <a:p>
              <a:r>
                <a:rPr lang="es-ES" sz="1661" dirty="0">
                  <a:latin typeface="Trebuchet MS" panose="020B0603020202020204" pitchFamily="34" charset="0"/>
                </a:rPr>
                <a:t>ABW</a:t>
              </a:r>
            </a:p>
          </p:txBody>
        </p:sp>
        <p:sp>
          <p:nvSpPr>
            <p:cNvPr id="12" name="CuadroTexto 11"/>
            <p:cNvSpPr txBox="1"/>
            <p:nvPr/>
          </p:nvSpPr>
          <p:spPr>
            <a:xfrm>
              <a:off x="8485246" y="2340641"/>
              <a:ext cx="660091" cy="284435"/>
            </a:xfrm>
            <a:prstGeom prst="rect">
              <a:avLst/>
            </a:prstGeom>
            <a:noFill/>
          </p:spPr>
          <p:txBody>
            <a:bodyPr wrap="none" rtlCol="0">
              <a:spAutoFit/>
            </a:bodyPr>
            <a:lstStyle/>
            <a:p>
              <a:r>
                <a:rPr lang="es-ES" sz="1661" dirty="0">
                  <a:latin typeface="Trebuchet MS" panose="020B0603020202020204" pitchFamily="34" charset="0"/>
                </a:rPr>
                <a:t>NADW</a:t>
              </a:r>
            </a:p>
          </p:txBody>
        </p:sp>
      </p:grpSp>
      <p:sp>
        <p:nvSpPr>
          <p:cNvPr id="4" name="CuadroTexto 3"/>
          <p:cNvSpPr txBox="1"/>
          <p:nvPr/>
        </p:nvSpPr>
        <p:spPr>
          <a:xfrm>
            <a:off x="5020083" y="4187239"/>
            <a:ext cx="4163404" cy="2136995"/>
          </a:xfrm>
          <a:prstGeom prst="rect">
            <a:avLst/>
          </a:prstGeom>
          <a:noFill/>
        </p:spPr>
        <p:txBody>
          <a:bodyPr wrap="square" rtlCol="0">
            <a:spAutoFit/>
          </a:bodyPr>
          <a:lstStyle/>
          <a:p>
            <a:r>
              <a:rPr lang="es-ES" sz="1661" dirty="0">
                <a:solidFill>
                  <a:srgbClr val="000000"/>
                </a:solidFill>
                <a:latin typeface="Trebuchet MS"/>
              </a:rPr>
              <a:t>Las aguas profundas antárticas, ABW(</a:t>
            </a:r>
            <a:r>
              <a:rPr lang="es-ES" sz="1661" i="1" dirty="0" err="1">
                <a:solidFill>
                  <a:srgbClr val="000000"/>
                </a:solidFill>
                <a:latin typeface="Trebuchet MS"/>
              </a:rPr>
              <a:t>Antarctic</a:t>
            </a:r>
            <a:r>
              <a:rPr lang="es-ES" sz="1661" i="1" dirty="0">
                <a:solidFill>
                  <a:srgbClr val="000000"/>
                </a:solidFill>
                <a:latin typeface="Trebuchet MS"/>
              </a:rPr>
              <a:t> </a:t>
            </a:r>
            <a:r>
              <a:rPr lang="es-ES" sz="1661" i="1" dirty="0" err="1">
                <a:solidFill>
                  <a:srgbClr val="000000"/>
                </a:solidFill>
                <a:latin typeface="Trebuchet MS"/>
              </a:rPr>
              <a:t>Bottom</a:t>
            </a:r>
            <a:r>
              <a:rPr lang="es-ES" sz="1661" i="1" dirty="0">
                <a:solidFill>
                  <a:srgbClr val="000000"/>
                </a:solidFill>
                <a:latin typeface="Trebuchet MS"/>
              </a:rPr>
              <a:t> </a:t>
            </a:r>
            <a:r>
              <a:rPr lang="es-ES" sz="1661" i="1" dirty="0" err="1">
                <a:solidFill>
                  <a:srgbClr val="000000"/>
                </a:solidFill>
                <a:latin typeface="Trebuchet MS"/>
              </a:rPr>
              <a:t>Water</a:t>
            </a:r>
            <a:r>
              <a:rPr lang="es-ES" sz="1661" dirty="0">
                <a:solidFill>
                  <a:srgbClr val="000000"/>
                </a:solidFill>
                <a:latin typeface="Trebuchet MS"/>
              </a:rPr>
              <a:t>), en su traslación por las profundidades a través de la cuenca atlántica hacia el norte llegan a latitudes boreales, alcanzando latitudes de hasta 40 </a:t>
            </a:r>
            <a:r>
              <a:rPr lang="es-ES" sz="1661" dirty="0" err="1">
                <a:solidFill>
                  <a:srgbClr val="000000"/>
                </a:solidFill>
                <a:latin typeface="Trebuchet MS"/>
              </a:rPr>
              <a:t>ºN</a:t>
            </a:r>
            <a:r>
              <a:rPr lang="es-ES" sz="1661" dirty="0">
                <a:solidFill>
                  <a:srgbClr val="000000"/>
                </a:solidFill>
                <a:latin typeface="Trebuchet MS"/>
              </a:rPr>
              <a:t>, metiéndose en cuña bajo la NADW (</a:t>
            </a:r>
            <a:r>
              <a:rPr lang="es-ES" sz="1661" i="1" dirty="0">
                <a:solidFill>
                  <a:srgbClr val="000000"/>
                </a:solidFill>
                <a:latin typeface="Trebuchet MS"/>
              </a:rPr>
              <a:t>North </a:t>
            </a:r>
            <a:r>
              <a:rPr lang="es-ES" sz="1661" i="1" dirty="0" err="1">
                <a:solidFill>
                  <a:srgbClr val="000000"/>
                </a:solidFill>
                <a:latin typeface="Trebuchet MS"/>
              </a:rPr>
              <a:t>Atlantic</a:t>
            </a:r>
            <a:r>
              <a:rPr lang="es-ES" sz="1661" i="1" dirty="0">
                <a:solidFill>
                  <a:srgbClr val="000000"/>
                </a:solidFill>
                <a:latin typeface="Trebuchet MS"/>
              </a:rPr>
              <a:t> Deep </a:t>
            </a:r>
            <a:r>
              <a:rPr lang="es-ES" sz="1661" i="1" dirty="0" err="1">
                <a:solidFill>
                  <a:srgbClr val="000000"/>
                </a:solidFill>
                <a:latin typeface="Trebuchet MS"/>
              </a:rPr>
              <a:t>Water</a:t>
            </a:r>
            <a:r>
              <a:rPr lang="es-ES" sz="1661" dirty="0">
                <a:solidFill>
                  <a:srgbClr val="000000"/>
                </a:solidFill>
                <a:latin typeface="Trebuchet MS"/>
              </a:rPr>
              <a:t>).</a:t>
            </a:r>
            <a:endParaRPr lang="es-ES" sz="1661" dirty="0"/>
          </a:p>
        </p:txBody>
      </p:sp>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212" y="864785"/>
            <a:ext cx="2375534" cy="2090185"/>
          </a:xfrm>
          <a:prstGeom prst="rect">
            <a:avLst/>
          </a:prstGeom>
        </p:spPr>
      </p:pic>
    </p:spTree>
    <p:extLst>
      <p:ext uri="{BB962C8B-B14F-4D97-AF65-F5344CB8AC3E}">
        <p14:creationId xmlns:p14="http://schemas.microsoft.com/office/powerpoint/2010/main" val="3241221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62891" y="3235603"/>
            <a:ext cx="9144000" cy="369332"/>
          </a:xfrm>
          <a:prstGeom prst="rect">
            <a:avLst/>
          </a:prstGeom>
          <a:noFill/>
          <a:ln w="9525">
            <a:noFill/>
            <a:miter lim="800000"/>
            <a:headEnd/>
            <a:tailEnd/>
          </a:ln>
        </p:spPr>
        <p:txBody>
          <a:bodyPr>
            <a:spAutoFit/>
          </a:bodyPr>
          <a:lstStyle/>
          <a:p>
            <a:endParaRPr lang="es-ES"/>
          </a:p>
        </p:txBody>
      </p:sp>
      <p:sp>
        <p:nvSpPr>
          <p:cNvPr id="19459" name="Rectangle 3"/>
          <p:cNvSpPr>
            <a:spLocks noChangeArrowheads="1"/>
          </p:cNvSpPr>
          <p:nvPr/>
        </p:nvSpPr>
        <p:spPr bwMode="auto">
          <a:xfrm>
            <a:off x="3309776" y="3231208"/>
            <a:ext cx="9144000" cy="369332"/>
          </a:xfrm>
          <a:prstGeom prst="rect">
            <a:avLst/>
          </a:prstGeom>
          <a:noFill/>
          <a:ln w="9525">
            <a:noFill/>
            <a:miter lim="800000"/>
            <a:headEnd/>
            <a:tailEnd/>
          </a:ln>
        </p:spPr>
        <p:txBody>
          <a:bodyPr>
            <a:spAutoFit/>
          </a:bodyPr>
          <a:lstStyle/>
          <a:p>
            <a:endParaRPr lang="es-ES"/>
          </a:p>
        </p:txBody>
      </p:sp>
      <p:sp>
        <p:nvSpPr>
          <p:cNvPr id="19460" name="Rectangle 4"/>
          <p:cNvSpPr>
            <a:spLocks noChangeArrowheads="1"/>
          </p:cNvSpPr>
          <p:nvPr/>
        </p:nvSpPr>
        <p:spPr bwMode="auto">
          <a:xfrm>
            <a:off x="5791738" y="2866382"/>
            <a:ext cx="228563" cy="210982"/>
          </a:xfrm>
          <a:prstGeom prst="rect">
            <a:avLst/>
          </a:prstGeom>
          <a:noFill/>
          <a:ln w="9525">
            <a:noFill/>
            <a:miter lim="800000"/>
            <a:headEnd/>
            <a:tailEnd/>
          </a:ln>
        </p:spPr>
        <p:txBody>
          <a:bodyPr wrap="none" anchor="ctr"/>
          <a:lstStyle/>
          <a:p>
            <a:endParaRPr lang="es-ES"/>
          </a:p>
        </p:txBody>
      </p:sp>
      <p:sp>
        <p:nvSpPr>
          <p:cNvPr id="19461" name="Rectangle 5"/>
          <p:cNvSpPr>
            <a:spLocks noChangeArrowheads="1"/>
          </p:cNvSpPr>
          <p:nvPr/>
        </p:nvSpPr>
        <p:spPr bwMode="auto">
          <a:xfrm>
            <a:off x="1890043" y="-10281"/>
            <a:ext cx="5363914" cy="1054908"/>
          </a:xfrm>
          <a:prstGeom prst="rect">
            <a:avLst/>
          </a:prstGeom>
          <a:noFill/>
          <a:ln w="9525">
            <a:noFill/>
            <a:miter lim="800000"/>
            <a:headEnd/>
            <a:tailEnd/>
          </a:ln>
        </p:spPr>
        <p:txBody>
          <a:bodyPr lIns="84384" tIns="42192" rIns="84384" bIns="42192" anchor="ctr"/>
          <a:lstStyle/>
          <a:p>
            <a:pPr algn="ctr" eaLnBrk="1" hangingPunct="1"/>
            <a:r>
              <a:rPr lang="es-ES_tradnl" sz="3322" b="1" dirty="0">
                <a:solidFill>
                  <a:srgbClr val="C00000"/>
                </a:solidFill>
                <a:latin typeface="Trebuchet MS" pitchFamily="34" charset="0"/>
              </a:rPr>
              <a:t>Masas de agua</a:t>
            </a:r>
          </a:p>
        </p:txBody>
      </p:sp>
      <p:sp>
        <p:nvSpPr>
          <p:cNvPr id="19462" name="Rectangle 6"/>
          <p:cNvSpPr>
            <a:spLocks noChangeArrowheads="1"/>
          </p:cNvSpPr>
          <p:nvPr/>
        </p:nvSpPr>
        <p:spPr bwMode="auto">
          <a:xfrm>
            <a:off x="-352369" y="3046542"/>
            <a:ext cx="184731" cy="369332"/>
          </a:xfrm>
          <a:prstGeom prst="rect">
            <a:avLst/>
          </a:prstGeom>
          <a:noFill/>
          <a:ln w="9525">
            <a:noFill/>
            <a:miter lim="800000"/>
            <a:headEnd/>
            <a:tailEnd/>
          </a:ln>
        </p:spPr>
        <p:txBody>
          <a:bodyPr wrap="none" anchor="ctr">
            <a:spAutoFit/>
          </a:bodyPr>
          <a:lstStyle/>
          <a:p>
            <a:endParaRPr lang="es-ES"/>
          </a:p>
        </p:txBody>
      </p:sp>
      <p:sp>
        <p:nvSpPr>
          <p:cNvPr id="19463" name="Rectangle 7"/>
          <p:cNvSpPr>
            <a:spLocks noChangeArrowheads="1"/>
          </p:cNvSpPr>
          <p:nvPr/>
        </p:nvSpPr>
        <p:spPr bwMode="auto">
          <a:xfrm>
            <a:off x="-4816210" y="1442832"/>
            <a:ext cx="170481" cy="362207"/>
          </a:xfrm>
          <a:prstGeom prst="rect">
            <a:avLst/>
          </a:prstGeom>
          <a:noFill/>
          <a:ln w="9525">
            <a:noFill/>
            <a:miter lim="800000"/>
            <a:headEnd/>
            <a:tailEnd/>
          </a:ln>
        </p:spPr>
        <p:txBody>
          <a:bodyPr wrap="none" lIns="84384" tIns="42192" rIns="84384" bIns="42192" anchor="ctr">
            <a:spAutoFit/>
          </a:bodyPr>
          <a:lstStyle/>
          <a:p>
            <a:pPr algn="just" eaLnBrk="1" hangingPunct="1"/>
            <a:endParaRPr lang="es-ES">
              <a:solidFill>
                <a:schemeClr val="tx1"/>
              </a:solidFill>
              <a:latin typeface="Trebuchet MS" pitchFamily="34" charset="0"/>
            </a:endParaRPr>
          </a:p>
        </p:txBody>
      </p:sp>
      <p:pic>
        <p:nvPicPr>
          <p:cNvPr id="19464" name="Picture 8" descr="4_gibraltar"/>
          <p:cNvPicPr>
            <a:picLocks noChangeAspect="1" noChangeArrowheads="1"/>
          </p:cNvPicPr>
          <p:nvPr/>
        </p:nvPicPr>
        <p:blipFill>
          <a:blip r:embed="rId2"/>
          <a:srcRect/>
          <a:stretch>
            <a:fillRect/>
          </a:stretch>
        </p:blipFill>
        <p:spPr bwMode="auto">
          <a:xfrm>
            <a:off x="311277" y="900054"/>
            <a:ext cx="3417475" cy="5455626"/>
          </a:xfrm>
          <a:prstGeom prst="rect">
            <a:avLst/>
          </a:prstGeom>
          <a:noFill/>
          <a:ln w="9525">
            <a:noFill/>
            <a:miter lim="800000"/>
            <a:headEnd/>
            <a:tailEnd/>
          </a:ln>
        </p:spPr>
      </p:pic>
      <p:pic>
        <p:nvPicPr>
          <p:cNvPr id="19465" name="Picture 9" descr="4_atlanticmasses"/>
          <p:cNvPicPr>
            <a:picLocks noChangeAspect="1" noChangeArrowheads="1"/>
          </p:cNvPicPr>
          <p:nvPr/>
        </p:nvPicPr>
        <p:blipFill>
          <a:blip r:embed="rId3"/>
          <a:srcRect/>
          <a:stretch>
            <a:fillRect/>
          </a:stretch>
        </p:blipFill>
        <p:spPr bwMode="auto">
          <a:xfrm>
            <a:off x="3775637" y="2866383"/>
            <a:ext cx="4786621" cy="3489297"/>
          </a:xfrm>
          <a:prstGeom prst="rect">
            <a:avLst/>
          </a:prstGeom>
          <a:noFill/>
          <a:ln w="9525">
            <a:noFill/>
            <a:miter lim="800000"/>
            <a:headEnd/>
            <a:tailEnd/>
          </a:ln>
        </p:spPr>
      </p:pic>
      <p:sp>
        <p:nvSpPr>
          <p:cNvPr id="19466" name="Rectangle 10"/>
          <p:cNvSpPr>
            <a:spLocks noChangeArrowheads="1"/>
          </p:cNvSpPr>
          <p:nvPr/>
        </p:nvSpPr>
        <p:spPr bwMode="auto">
          <a:xfrm>
            <a:off x="3508668" y="741946"/>
            <a:ext cx="5635333" cy="2130961"/>
          </a:xfrm>
          <a:prstGeom prst="rect">
            <a:avLst/>
          </a:prstGeom>
          <a:noFill/>
          <a:ln w="9525">
            <a:noFill/>
            <a:miter lim="800000"/>
            <a:headEnd/>
            <a:tailEnd/>
          </a:ln>
        </p:spPr>
        <p:txBody>
          <a:bodyPr wrap="square" lIns="84384" tIns="42192" rIns="84384" bIns="42192">
            <a:spAutoFit/>
          </a:bodyPr>
          <a:lstStyle/>
          <a:p>
            <a:pPr marL="253463"/>
            <a:r>
              <a:rPr lang="es-ES" sz="1477" dirty="0">
                <a:latin typeface="Trebuchet MS" pitchFamily="34" charset="0"/>
                <a:cs typeface="Arial" pitchFamily="34" charset="0"/>
              </a:rPr>
              <a:t>Cuerpos de aguas que se han formado a través de los mismos procesos superficiales y que tienen su origen en una región específica del océano. Posteriormente estas aguas se hunden y se mezclan lentamente con otras masas de aguas en sus desplazamientos en el interior de las cuencas oceánicas. Las masas de agua son entidades físicas que se caracterizan por unas </a:t>
            </a:r>
            <a:r>
              <a:rPr lang="es-ES" sz="1477" b="1" dirty="0">
                <a:latin typeface="Trebuchet MS" pitchFamily="34" charset="0"/>
                <a:cs typeface="Arial" pitchFamily="34" charset="0"/>
              </a:rPr>
              <a:t>temperaturas y salinidades</a:t>
            </a:r>
            <a:r>
              <a:rPr lang="es-ES" sz="1477" dirty="0">
                <a:latin typeface="Trebuchet MS" pitchFamily="34" charset="0"/>
                <a:cs typeface="Arial" pitchFamily="34" charset="0"/>
              </a:rPr>
              <a:t> bien definidas, con un volumen mensurable que ocupan un determinado espacio dentro del océano (</a:t>
            </a:r>
            <a:r>
              <a:rPr lang="es-ES" sz="1477" i="1" dirty="0" err="1">
                <a:latin typeface="Trebuchet MS" pitchFamily="34" charset="0"/>
                <a:cs typeface="Arial" pitchFamily="34" charset="0"/>
              </a:rPr>
              <a:t>Tomczac</a:t>
            </a:r>
            <a:r>
              <a:rPr lang="es-ES" sz="1477" i="1" dirty="0">
                <a:latin typeface="Trebuchet MS" pitchFamily="34" charset="0"/>
                <a:cs typeface="Arial" pitchFamily="34" charset="0"/>
              </a:rPr>
              <a:t>; 1999</a:t>
            </a:r>
            <a:r>
              <a:rPr lang="es-ES" sz="1477" dirty="0">
                <a:latin typeface="Trebuchet MS" pitchFamily="34" charset="0"/>
                <a:cs typeface="Arial" pitchFamily="34" charset="0"/>
              </a:rPr>
              <a:t>).</a:t>
            </a:r>
          </a:p>
        </p:txBody>
      </p:sp>
    </p:spTree>
    <p:extLst>
      <p:ext uri="{BB962C8B-B14F-4D97-AF65-F5344CB8AC3E}">
        <p14:creationId xmlns:p14="http://schemas.microsoft.com/office/powerpoint/2010/main" val="363823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fade">
                                      <p:cBhvr>
                                        <p:cTn id="7" dur="5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781554" y="2944038"/>
            <a:ext cx="9144000" cy="369332"/>
          </a:xfrm>
          <a:prstGeom prst="rect">
            <a:avLst/>
          </a:prstGeom>
          <a:noFill/>
          <a:ln w="9525">
            <a:noFill/>
            <a:miter lim="800000"/>
            <a:headEnd/>
            <a:tailEnd/>
          </a:ln>
        </p:spPr>
        <p:txBody>
          <a:bodyPr>
            <a:spAutoFit/>
          </a:bodyPr>
          <a:lstStyle/>
          <a:p>
            <a:endParaRPr lang="es-ES"/>
          </a:p>
        </p:txBody>
      </p:sp>
      <p:sp>
        <p:nvSpPr>
          <p:cNvPr id="8195" name="Rectangle 3"/>
          <p:cNvSpPr>
            <a:spLocks noChangeArrowheads="1"/>
          </p:cNvSpPr>
          <p:nvPr/>
        </p:nvSpPr>
        <p:spPr bwMode="auto">
          <a:xfrm>
            <a:off x="3828439" y="2939642"/>
            <a:ext cx="9144000" cy="369332"/>
          </a:xfrm>
          <a:prstGeom prst="rect">
            <a:avLst/>
          </a:prstGeom>
          <a:noFill/>
          <a:ln w="9525">
            <a:noFill/>
            <a:miter lim="800000"/>
            <a:headEnd/>
            <a:tailEnd/>
          </a:ln>
        </p:spPr>
        <p:txBody>
          <a:bodyPr>
            <a:spAutoFit/>
          </a:bodyPr>
          <a:lstStyle/>
          <a:p>
            <a:endParaRPr lang="es-ES"/>
          </a:p>
        </p:txBody>
      </p:sp>
      <p:sp>
        <p:nvSpPr>
          <p:cNvPr id="8196" name="Rectangle 4"/>
          <p:cNvSpPr>
            <a:spLocks noChangeArrowheads="1"/>
          </p:cNvSpPr>
          <p:nvPr/>
        </p:nvSpPr>
        <p:spPr bwMode="auto">
          <a:xfrm>
            <a:off x="2499546" y="2504493"/>
            <a:ext cx="9144000" cy="369332"/>
          </a:xfrm>
          <a:prstGeom prst="rect">
            <a:avLst/>
          </a:prstGeom>
          <a:noFill/>
          <a:ln w="9525">
            <a:noFill/>
            <a:miter lim="800000"/>
            <a:headEnd/>
            <a:tailEnd/>
          </a:ln>
        </p:spPr>
        <p:txBody>
          <a:bodyPr>
            <a:spAutoFit/>
          </a:bodyPr>
          <a:lstStyle/>
          <a:p>
            <a:endParaRPr lang="es-ES"/>
          </a:p>
        </p:txBody>
      </p:sp>
      <p:sp>
        <p:nvSpPr>
          <p:cNvPr id="8197" name="Rectangle 5"/>
          <p:cNvSpPr>
            <a:spLocks noChangeArrowheads="1"/>
          </p:cNvSpPr>
          <p:nvPr/>
        </p:nvSpPr>
        <p:spPr bwMode="auto">
          <a:xfrm>
            <a:off x="6310401" y="2574818"/>
            <a:ext cx="228563" cy="210982"/>
          </a:xfrm>
          <a:prstGeom prst="rect">
            <a:avLst/>
          </a:prstGeom>
          <a:noFill/>
          <a:ln w="9525">
            <a:noFill/>
            <a:miter lim="800000"/>
            <a:headEnd/>
            <a:tailEnd/>
          </a:ln>
        </p:spPr>
        <p:txBody>
          <a:bodyPr wrap="none" anchor="ctr"/>
          <a:lstStyle/>
          <a:p>
            <a:endParaRPr lang="es-ES"/>
          </a:p>
        </p:txBody>
      </p:sp>
      <p:sp>
        <p:nvSpPr>
          <p:cNvPr id="8198" name="Rectangle 6"/>
          <p:cNvSpPr>
            <a:spLocks noChangeArrowheads="1"/>
          </p:cNvSpPr>
          <p:nvPr/>
        </p:nvSpPr>
        <p:spPr bwMode="auto">
          <a:xfrm>
            <a:off x="-412370" y="209805"/>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Propiedades físicas</a:t>
            </a:r>
          </a:p>
          <a:p>
            <a:pPr algn="ctr" eaLnBrk="1" hangingPunct="1"/>
            <a:r>
              <a:rPr lang="es-ES_tradnl" sz="2584" b="1" dirty="0">
                <a:solidFill>
                  <a:srgbClr val="C00000"/>
                </a:solidFill>
                <a:latin typeface="Trebuchet MS" pitchFamily="34" charset="0"/>
              </a:rPr>
              <a:t>Salinidad media de la superficie marina</a:t>
            </a:r>
          </a:p>
        </p:txBody>
      </p:sp>
      <p:pic>
        <p:nvPicPr>
          <p:cNvPr id="8199" name="Picture 7" descr="1024px-Wiki_plot_04"/>
          <p:cNvPicPr>
            <a:picLocks noChangeAspect="1" noChangeArrowheads="1"/>
          </p:cNvPicPr>
          <p:nvPr/>
        </p:nvPicPr>
        <p:blipFill>
          <a:blip r:embed="rId2"/>
          <a:srcRect/>
          <a:stretch>
            <a:fillRect/>
          </a:stretch>
        </p:blipFill>
        <p:spPr bwMode="auto">
          <a:xfrm>
            <a:off x="584504" y="1172701"/>
            <a:ext cx="7576243" cy="4614889"/>
          </a:xfrm>
          <a:prstGeom prst="rect">
            <a:avLst/>
          </a:prstGeom>
          <a:noFill/>
          <a:ln w="9525">
            <a:noFill/>
            <a:miter lim="800000"/>
            <a:headEnd/>
            <a:tailEnd/>
          </a:ln>
        </p:spPr>
      </p:pic>
      <p:sp>
        <p:nvSpPr>
          <p:cNvPr id="9" name="Text Box 8"/>
          <p:cNvSpPr txBox="1">
            <a:spLocks noChangeArrowheads="1"/>
          </p:cNvSpPr>
          <p:nvPr/>
        </p:nvSpPr>
        <p:spPr bwMode="auto">
          <a:xfrm>
            <a:off x="850337" y="5806679"/>
            <a:ext cx="6883495" cy="550436"/>
          </a:xfrm>
          <a:prstGeom prst="rect">
            <a:avLst/>
          </a:prstGeom>
          <a:solidFill>
            <a:schemeClr val="accent6">
              <a:lumMod val="60000"/>
              <a:lumOff val="40000"/>
            </a:schemeClr>
          </a:solidFill>
          <a:ln w="9525">
            <a:noFill/>
            <a:miter lim="800000"/>
            <a:headEnd/>
            <a:tailEnd/>
          </a:ln>
        </p:spPr>
        <p:txBody>
          <a:bodyPr wrap="square" lIns="77880" tIns="38940" rIns="77880" bIns="38940">
            <a:spAutoFit/>
          </a:bodyPr>
          <a:lstStyle/>
          <a:p>
            <a:pPr algn="ctr" fontAlgn="auto">
              <a:spcBef>
                <a:spcPts val="0"/>
              </a:spcBef>
              <a:spcAft>
                <a:spcPts val="0"/>
              </a:spcAft>
            </a:pPr>
            <a:r>
              <a:rPr lang="es-ES" sz="1533" b="1" dirty="0">
                <a:solidFill>
                  <a:srgbClr val="000000"/>
                </a:solidFill>
                <a:latin typeface="Trebuchet MS" pitchFamily="34" charset="0"/>
              </a:rPr>
              <a:t>Salinidad</a:t>
            </a:r>
            <a:r>
              <a:rPr lang="es-ES" sz="1533" dirty="0">
                <a:solidFill>
                  <a:srgbClr val="000000"/>
                </a:solidFill>
                <a:latin typeface="Trebuchet MS" pitchFamily="34" charset="0"/>
              </a:rPr>
              <a:t> media anual superficial para los océanos en partes por millar (‰) o gramos de sal por litro (de </a:t>
            </a:r>
            <a:r>
              <a:rPr lang="es-ES" sz="1533" dirty="0">
                <a:solidFill>
                  <a:srgbClr val="339966"/>
                </a:solidFill>
                <a:latin typeface="Trebuchet MS" pitchFamily="34" charset="0"/>
                <a:hlinkClick r:id="rId3"/>
              </a:rPr>
              <a:t>Atlas oceánico mundial 2001</a:t>
            </a:r>
            <a:r>
              <a:rPr lang="es-ES" sz="1533" dirty="0">
                <a:solidFill>
                  <a:srgbClr val="000000"/>
                </a:solidFill>
                <a:latin typeface="Trebuchet MS" pitchFamily="34" charset="0"/>
              </a:rPr>
              <a:t>). </a:t>
            </a:r>
          </a:p>
        </p:txBody>
      </p:sp>
    </p:spTree>
    <p:extLst>
      <p:ext uri="{BB962C8B-B14F-4D97-AF65-F5344CB8AC3E}">
        <p14:creationId xmlns:p14="http://schemas.microsoft.com/office/powerpoint/2010/main" val="437689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49712" y="1153975"/>
            <a:ext cx="7044577" cy="4696385"/>
          </a:xfrm>
          <a:prstGeom prst="rect">
            <a:avLst/>
          </a:prstGeom>
        </p:spPr>
      </p:pic>
      <p:sp>
        <p:nvSpPr>
          <p:cNvPr id="3" name="Rectangle 6"/>
          <p:cNvSpPr>
            <a:spLocks noChangeArrowheads="1"/>
          </p:cNvSpPr>
          <p:nvPr/>
        </p:nvSpPr>
        <p:spPr bwMode="auto">
          <a:xfrm>
            <a:off x="-25043" y="-171400"/>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Propiedades físicas</a:t>
            </a:r>
          </a:p>
          <a:p>
            <a:pPr algn="ctr" eaLnBrk="1" hangingPunct="1"/>
            <a:r>
              <a:rPr lang="es-ES_tradnl" sz="2584" b="1" dirty="0">
                <a:solidFill>
                  <a:srgbClr val="C00000"/>
                </a:solidFill>
                <a:latin typeface="Trebuchet MS" pitchFamily="34" charset="0"/>
              </a:rPr>
              <a:t>Temperatura superficial del mar (SST)</a:t>
            </a:r>
          </a:p>
        </p:txBody>
      </p:sp>
      <p:sp>
        <p:nvSpPr>
          <p:cNvPr id="4" name="CuadroTexto 3"/>
          <p:cNvSpPr txBox="1"/>
          <p:nvPr/>
        </p:nvSpPr>
        <p:spPr>
          <a:xfrm>
            <a:off x="1049712" y="5845432"/>
            <a:ext cx="5859425" cy="369332"/>
          </a:xfrm>
          <a:prstGeom prst="rect">
            <a:avLst/>
          </a:prstGeom>
          <a:noFill/>
        </p:spPr>
        <p:txBody>
          <a:bodyPr wrap="none" rtlCol="0">
            <a:spAutoFit/>
          </a:bodyPr>
          <a:lstStyle/>
          <a:p>
            <a:r>
              <a:rPr lang="es-ES" dirty="0">
                <a:solidFill>
                  <a:schemeClr val="tx2"/>
                </a:solidFill>
                <a:latin typeface="Trebuchet MS" panose="020B0603020202020204" pitchFamily="34" charset="0"/>
              </a:rPr>
              <a:t>Temperatura media en superficie (SST) de los océanos </a:t>
            </a:r>
          </a:p>
        </p:txBody>
      </p:sp>
    </p:spTree>
    <p:extLst>
      <p:ext uri="{BB962C8B-B14F-4D97-AF65-F5344CB8AC3E}">
        <p14:creationId xmlns:p14="http://schemas.microsoft.com/office/powerpoint/2010/main" val="11505400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7" name="Picture 9"/>
          <p:cNvPicPr>
            <a:picLocks noChangeAspect="1" noChangeArrowheads="1"/>
          </p:cNvPicPr>
          <p:nvPr/>
        </p:nvPicPr>
        <p:blipFill>
          <a:blip r:embed="rId2"/>
          <a:srcRect/>
          <a:stretch>
            <a:fillRect/>
          </a:stretch>
        </p:blipFill>
        <p:spPr bwMode="auto">
          <a:xfrm>
            <a:off x="3525676" y="1243839"/>
            <a:ext cx="4617557" cy="3391602"/>
          </a:xfrm>
          <a:prstGeom prst="rect">
            <a:avLst/>
          </a:prstGeom>
          <a:noFill/>
          <a:ln w="9525">
            <a:noFill/>
            <a:miter lim="800000"/>
            <a:headEnd/>
            <a:tailEnd/>
          </a:ln>
        </p:spPr>
      </p:pic>
      <p:sp>
        <p:nvSpPr>
          <p:cNvPr id="7171" name="Rectangle 3"/>
          <p:cNvSpPr>
            <a:spLocks noChangeArrowheads="1"/>
          </p:cNvSpPr>
          <p:nvPr/>
        </p:nvSpPr>
        <p:spPr bwMode="auto">
          <a:xfrm>
            <a:off x="3781554" y="2944038"/>
            <a:ext cx="9144000" cy="369332"/>
          </a:xfrm>
          <a:prstGeom prst="rect">
            <a:avLst/>
          </a:prstGeom>
          <a:noFill/>
          <a:ln w="9525">
            <a:noFill/>
            <a:miter lim="800000"/>
            <a:headEnd/>
            <a:tailEnd/>
          </a:ln>
        </p:spPr>
        <p:txBody>
          <a:bodyPr>
            <a:spAutoFit/>
          </a:bodyPr>
          <a:lstStyle/>
          <a:p>
            <a:endParaRPr lang="es-ES"/>
          </a:p>
        </p:txBody>
      </p:sp>
      <p:sp>
        <p:nvSpPr>
          <p:cNvPr id="7172" name="Rectangle 4"/>
          <p:cNvSpPr>
            <a:spLocks noChangeArrowheads="1"/>
          </p:cNvSpPr>
          <p:nvPr/>
        </p:nvSpPr>
        <p:spPr bwMode="auto">
          <a:xfrm>
            <a:off x="3828439" y="2939642"/>
            <a:ext cx="9144000" cy="369332"/>
          </a:xfrm>
          <a:prstGeom prst="rect">
            <a:avLst/>
          </a:prstGeom>
          <a:noFill/>
          <a:ln w="9525">
            <a:noFill/>
            <a:miter lim="800000"/>
            <a:headEnd/>
            <a:tailEnd/>
          </a:ln>
        </p:spPr>
        <p:txBody>
          <a:bodyPr>
            <a:spAutoFit/>
          </a:bodyPr>
          <a:lstStyle/>
          <a:p>
            <a:endParaRPr lang="es-ES"/>
          </a:p>
        </p:txBody>
      </p:sp>
      <p:sp>
        <p:nvSpPr>
          <p:cNvPr id="7173" name="Rectangle 5"/>
          <p:cNvSpPr>
            <a:spLocks noChangeArrowheads="1"/>
          </p:cNvSpPr>
          <p:nvPr/>
        </p:nvSpPr>
        <p:spPr bwMode="auto">
          <a:xfrm>
            <a:off x="2499546" y="2504493"/>
            <a:ext cx="9144000" cy="369332"/>
          </a:xfrm>
          <a:prstGeom prst="rect">
            <a:avLst/>
          </a:prstGeom>
          <a:noFill/>
          <a:ln w="9525">
            <a:noFill/>
            <a:miter lim="800000"/>
            <a:headEnd/>
            <a:tailEnd/>
          </a:ln>
        </p:spPr>
        <p:txBody>
          <a:bodyPr>
            <a:spAutoFit/>
          </a:bodyPr>
          <a:lstStyle/>
          <a:p>
            <a:endParaRPr lang="es-ES"/>
          </a:p>
        </p:txBody>
      </p:sp>
      <p:sp>
        <p:nvSpPr>
          <p:cNvPr id="7174" name="Rectangle 6"/>
          <p:cNvSpPr>
            <a:spLocks noChangeArrowheads="1"/>
          </p:cNvSpPr>
          <p:nvPr/>
        </p:nvSpPr>
        <p:spPr bwMode="auto">
          <a:xfrm>
            <a:off x="6310401" y="2574818"/>
            <a:ext cx="228563" cy="210982"/>
          </a:xfrm>
          <a:prstGeom prst="rect">
            <a:avLst/>
          </a:prstGeom>
          <a:noFill/>
          <a:ln w="9525">
            <a:noFill/>
            <a:miter lim="800000"/>
            <a:headEnd/>
            <a:tailEnd/>
          </a:ln>
        </p:spPr>
        <p:txBody>
          <a:bodyPr wrap="none" anchor="ctr"/>
          <a:lstStyle/>
          <a:p>
            <a:endParaRPr lang="es-ES"/>
          </a:p>
        </p:txBody>
      </p:sp>
      <p:sp>
        <p:nvSpPr>
          <p:cNvPr id="7176" name="Text Box 8"/>
          <p:cNvSpPr txBox="1">
            <a:spLocks noChangeArrowheads="1"/>
          </p:cNvSpPr>
          <p:nvPr/>
        </p:nvSpPr>
        <p:spPr bwMode="auto">
          <a:xfrm>
            <a:off x="518664" y="4589020"/>
            <a:ext cx="8522857" cy="1736366"/>
          </a:xfrm>
          <a:prstGeom prst="rect">
            <a:avLst/>
          </a:prstGeom>
          <a:noFill/>
          <a:ln w="9525">
            <a:noFill/>
            <a:miter lim="800000"/>
            <a:headEnd/>
            <a:tailEnd/>
          </a:ln>
        </p:spPr>
        <p:txBody>
          <a:bodyPr wrap="square" lIns="84384" tIns="42192" rIns="84384" bIns="42192">
            <a:spAutoFit/>
          </a:bodyPr>
          <a:lstStyle/>
          <a:p>
            <a:pPr>
              <a:spcBef>
                <a:spcPts val="554"/>
              </a:spcBef>
              <a:buFontTx/>
              <a:buChar char="-"/>
            </a:pPr>
            <a:r>
              <a:rPr lang="es-ES" sz="1477" dirty="0">
                <a:latin typeface="Trebuchet MS" pitchFamily="34" charset="0"/>
              </a:rPr>
              <a:t> </a:t>
            </a:r>
            <a:r>
              <a:rPr lang="es-ES" sz="1292" dirty="0">
                <a:latin typeface="Trebuchet MS" pitchFamily="34" charset="0"/>
              </a:rPr>
              <a:t>En zonas ecuatoriales, la precipitación es mayor que  la evaporación, con un mínimo de salinidad y densidad centrado entre 7º N y 10º N </a:t>
            </a:r>
          </a:p>
          <a:p>
            <a:pPr>
              <a:spcBef>
                <a:spcPts val="554"/>
              </a:spcBef>
              <a:buFontTx/>
              <a:buChar char="-"/>
            </a:pPr>
            <a:r>
              <a:rPr lang="es-ES" sz="1292" dirty="0">
                <a:latin typeface="Trebuchet MS" pitchFamily="34" charset="0"/>
              </a:rPr>
              <a:t> La evaporación en la superficie de los océanos es máxima en el cinturón de alisios, por la superior intensidad de viento e insolación que en las zonas tropicales</a:t>
            </a:r>
          </a:p>
          <a:p>
            <a:pPr>
              <a:spcBef>
                <a:spcPts val="554"/>
              </a:spcBef>
              <a:buFontTx/>
              <a:buChar char="-"/>
            </a:pPr>
            <a:r>
              <a:rPr lang="es-ES" sz="1292" dirty="0">
                <a:latin typeface="Trebuchet MS" pitchFamily="34" charset="0"/>
              </a:rPr>
              <a:t> Los deshielos estacionales hacen que la salinidad media disminuya en los casquetes polares </a:t>
            </a:r>
          </a:p>
          <a:p>
            <a:pPr>
              <a:spcBef>
                <a:spcPts val="554"/>
              </a:spcBef>
              <a:buFontTx/>
              <a:buChar char="-"/>
            </a:pPr>
            <a:r>
              <a:rPr lang="es-ES" sz="1292" dirty="0">
                <a:latin typeface="Trebuchet MS" pitchFamily="34" charset="0"/>
              </a:rPr>
              <a:t> La densidad, dependiente de la salinidad y la temperatura, aumenta en  latitudes medias, donde la evaporación excede la precipitación, y en latitudes altas donde la formación de hielo incrementa la salinidad.</a:t>
            </a:r>
          </a:p>
        </p:txBody>
      </p:sp>
      <p:pic>
        <p:nvPicPr>
          <p:cNvPr id="2" name="Imagen 1"/>
          <p:cNvPicPr>
            <a:picLocks noChangeAspect="1"/>
          </p:cNvPicPr>
          <p:nvPr/>
        </p:nvPicPr>
        <p:blipFill>
          <a:blip r:embed="rId3"/>
          <a:stretch>
            <a:fillRect/>
          </a:stretch>
        </p:blipFill>
        <p:spPr>
          <a:xfrm>
            <a:off x="518664" y="1060540"/>
            <a:ext cx="2743746" cy="3528480"/>
          </a:xfrm>
          <a:prstGeom prst="rect">
            <a:avLst/>
          </a:prstGeom>
        </p:spPr>
      </p:pic>
      <p:sp>
        <p:nvSpPr>
          <p:cNvPr id="11" name="Rectangle 6"/>
          <p:cNvSpPr>
            <a:spLocks noChangeArrowheads="1"/>
          </p:cNvSpPr>
          <p:nvPr/>
        </p:nvSpPr>
        <p:spPr bwMode="auto">
          <a:xfrm>
            <a:off x="-126495" y="-53568"/>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Propiedades físicas</a:t>
            </a:r>
          </a:p>
          <a:p>
            <a:pPr algn="ctr" eaLnBrk="1" hangingPunct="1"/>
            <a:r>
              <a:rPr lang="es-ES_tradnl" sz="2584" b="1" dirty="0">
                <a:solidFill>
                  <a:srgbClr val="C00000"/>
                </a:solidFill>
                <a:latin typeface="Trebuchet MS" pitchFamily="34" charset="0"/>
              </a:rPr>
              <a:t>Variaciones espaciales de salinidad y SST</a:t>
            </a:r>
          </a:p>
        </p:txBody>
      </p:sp>
    </p:spTree>
    <p:extLst>
      <p:ext uri="{BB962C8B-B14F-4D97-AF65-F5344CB8AC3E}">
        <p14:creationId xmlns:p14="http://schemas.microsoft.com/office/powerpoint/2010/main" val="9202501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3"/>
          <p:cNvSpPr>
            <a:spLocks noChangeArrowheads="1"/>
          </p:cNvSpPr>
          <p:nvPr/>
        </p:nvSpPr>
        <p:spPr bwMode="auto">
          <a:xfrm>
            <a:off x="3687784" y="2944038"/>
            <a:ext cx="9144000" cy="369332"/>
          </a:xfrm>
          <a:prstGeom prst="rect">
            <a:avLst/>
          </a:prstGeom>
          <a:noFill/>
          <a:ln w="9525">
            <a:noFill/>
            <a:miter lim="800000"/>
            <a:headEnd/>
            <a:tailEnd/>
          </a:ln>
        </p:spPr>
        <p:txBody>
          <a:bodyPr>
            <a:spAutoFit/>
          </a:bodyPr>
          <a:lstStyle/>
          <a:p>
            <a:endParaRPr lang="es-ES"/>
          </a:p>
        </p:txBody>
      </p:sp>
      <p:sp>
        <p:nvSpPr>
          <p:cNvPr id="9220" name="Rectangle 4"/>
          <p:cNvSpPr>
            <a:spLocks noChangeArrowheads="1"/>
          </p:cNvSpPr>
          <p:nvPr/>
        </p:nvSpPr>
        <p:spPr bwMode="auto">
          <a:xfrm>
            <a:off x="3734669" y="2939642"/>
            <a:ext cx="9144000" cy="369332"/>
          </a:xfrm>
          <a:prstGeom prst="rect">
            <a:avLst/>
          </a:prstGeom>
          <a:noFill/>
          <a:ln w="9525">
            <a:noFill/>
            <a:miter lim="800000"/>
            <a:headEnd/>
            <a:tailEnd/>
          </a:ln>
        </p:spPr>
        <p:txBody>
          <a:bodyPr>
            <a:spAutoFit/>
          </a:bodyPr>
          <a:lstStyle/>
          <a:p>
            <a:endParaRPr lang="es-ES"/>
          </a:p>
        </p:txBody>
      </p:sp>
      <p:sp>
        <p:nvSpPr>
          <p:cNvPr id="9221" name="Rectangle 5"/>
          <p:cNvSpPr>
            <a:spLocks noChangeArrowheads="1"/>
          </p:cNvSpPr>
          <p:nvPr/>
        </p:nvSpPr>
        <p:spPr bwMode="auto">
          <a:xfrm>
            <a:off x="2405776" y="2504493"/>
            <a:ext cx="9144000" cy="369332"/>
          </a:xfrm>
          <a:prstGeom prst="rect">
            <a:avLst/>
          </a:prstGeom>
          <a:noFill/>
          <a:ln w="9525">
            <a:noFill/>
            <a:miter lim="800000"/>
            <a:headEnd/>
            <a:tailEnd/>
          </a:ln>
        </p:spPr>
        <p:txBody>
          <a:bodyPr>
            <a:spAutoFit/>
          </a:bodyPr>
          <a:lstStyle/>
          <a:p>
            <a:endParaRPr lang="es-ES"/>
          </a:p>
        </p:txBody>
      </p:sp>
      <p:pic>
        <p:nvPicPr>
          <p:cNvPr id="240653" name="Picture 13" descr="g11"/>
          <p:cNvPicPr>
            <a:picLocks noChangeAspect="1" noChangeArrowheads="1"/>
          </p:cNvPicPr>
          <p:nvPr/>
        </p:nvPicPr>
        <p:blipFill>
          <a:blip r:embed="rId2"/>
          <a:srcRect/>
          <a:stretch>
            <a:fillRect/>
          </a:stretch>
        </p:blipFill>
        <p:spPr bwMode="auto">
          <a:xfrm>
            <a:off x="2777627" y="1020594"/>
            <a:ext cx="2902478" cy="2608196"/>
          </a:xfrm>
          <a:prstGeom prst="rect">
            <a:avLst/>
          </a:prstGeom>
          <a:noFill/>
          <a:ln w="9525">
            <a:noFill/>
            <a:miter lim="800000"/>
            <a:headEnd/>
            <a:tailEnd/>
          </a:ln>
        </p:spPr>
      </p:pic>
      <p:grpSp>
        <p:nvGrpSpPr>
          <p:cNvPr id="2" name="Grupo 1"/>
          <p:cNvGrpSpPr/>
          <p:nvPr/>
        </p:nvGrpSpPr>
        <p:grpSpPr>
          <a:xfrm>
            <a:off x="14557" y="1015114"/>
            <a:ext cx="2709112" cy="2613677"/>
            <a:chOff x="-14288" y="1433513"/>
            <a:chExt cx="4737101" cy="4464050"/>
          </a:xfrm>
        </p:grpSpPr>
        <p:grpSp>
          <p:nvGrpSpPr>
            <p:cNvPr id="9223" name="Group 7"/>
            <p:cNvGrpSpPr>
              <a:grpSpLocks/>
            </p:cNvGrpSpPr>
            <p:nvPr/>
          </p:nvGrpSpPr>
          <p:grpSpPr bwMode="auto">
            <a:xfrm>
              <a:off x="-14288" y="1433513"/>
              <a:ext cx="4737101" cy="4464050"/>
              <a:chOff x="1536" y="1008"/>
              <a:chExt cx="2688" cy="2736"/>
            </a:xfrm>
          </p:grpSpPr>
          <p:pic>
            <p:nvPicPr>
              <p:cNvPr id="9228" name="Picture 8" descr="g10"/>
              <p:cNvPicPr>
                <a:picLocks noChangeAspect="1" noChangeArrowheads="1"/>
              </p:cNvPicPr>
              <p:nvPr/>
            </p:nvPicPr>
            <p:blipFill>
              <a:blip r:embed="rId3"/>
              <a:srcRect/>
              <a:stretch>
                <a:fillRect/>
              </a:stretch>
            </p:blipFill>
            <p:spPr bwMode="auto">
              <a:xfrm>
                <a:off x="1536" y="1008"/>
                <a:ext cx="2688" cy="2736"/>
              </a:xfrm>
              <a:prstGeom prst="rect">
                <a:avLst/>
              </a:prstGeom>
              <a:noFill/>
              <a:ln w="9525">
                <a:noFill/>
                <a:miter lim="800000"/>
                <a:headEnd/>
                <a:tailEnd/>
              </a:ln>
            </p:spPr>
          </p:pic>
          <p:sp>
            <p:nvSpPr>
              <p:cNvPr id="9229" name="Rectangle 9"/>
              <p:cNvSpPr>
                <a:spLocks noChangeArrowheads="1"/>
              </p:cNvSpPr>
              <p:nvPr/>
            </p:nvSpPr>
            <p:spPr bwMode="auto">
              <a:xfrm>
                <a:off x="2064" y="2064"/>
                <a:ext cx="576" cy="96"/>
              </a:xfrm>
              <a:prstGeom prst="rect">
                <a:avLst/>
              </a:prstGeom>
              <a:solidFill>
                <a:schemeClr val="bg1"/>
              </a:solidFill>
              <a:ln w="9525">
                <a:noFill/>
                <a:miter lim="800000"/>
                <a:headEnd/>
                <a:tailEnd/>
              </a:ln>
            </p:spPr>
            <p:txBody>
              <a:bodyPr wrap="none" anchor="ctr"/>
              <a:lstStyle/>
              <a:p>
                <a:endParaRPr lang="es-ES"/>
              </a:p>
            </p:txBody>
          </p:sp>
          <p:sp>
            <p:nvSpPr>
              <p:cNvPr id="9230" name="Rectangle 10"/>
              <p:cNvSpPr>
                <a:spLocks noChangeArrowheads="1"/>
              </p:cNvSpPr>
              <p:nvPr/>
            </p:nvSpPr>
            <p:spPr bwMode="auto">
              <a:xfrm>
                <a:off x="3475" y="1355"/>
                <a:ext cx="509" cy="805"/>
              </a:xfrm>
              <a:prstGeom prst="rect">
                <a:avLst/>
              </a:prstGeom>
              <a:solidFill>
                <a:schemeClr val="bg1"/>
              </a:solidFill>
              <a:ln w="9525">
                <a:noFill/>
                <a:miter lim="800000"/>
                <a:headEnd/>
                <a:tailEnd/>
              </a:ln>
            </p:spPr>
            <p:txBody>
              <a:bodyPr wrap="none" anchor="ctr"/>
              <a:lstStyle/>
              <a:p>
                <a:endParaRPr lang="es-ES"/>
              </a:p>
            </p:txBody>
          </p:sp>
          <p:sp>
            <p:nvSpPr>
              <p:cNvPr id="9231" name="Rectangle 11"/>
              <p:cNvSpPr>
                <a:spLocks noChangeArrowheads="1"/>
              </p:cNvSpPr>
              <p:nvPr/>
            </p:nvSpPr>
            <p:spPr bwMode="auto">
              <a:xfrm>
                <a:off x="3408" y="1824"/>
                <a:ext cx="96" cy="192"/>
              </a:xfrm>
              <a:prstGeom prst="rect">
                <a:avLst/>
              </a:prstGeom>
              <a:solidFill>
                <a:schemeClr val="bg1"/>
              </a:solidFill>
              <a:ln w="9525">
                <a:noFill/>
                <a:miter lim="800000"/>
                <a:headEnd/>
                <a:tailEnd/>
              </a:ln>
            </p:spPr>
            <p:txBody>
              <a:bodyPr wrap="none" anchor="ctr"/>
              <a:lstStyle/>
              <a:p>
                <a:endParaRPr lang="es-ES"/>
              </a:p>
            </p:txBody>
          </p:sp>
        </p:grpSp>
        <p:sp>
          <p:nvSpPr>
            <p:cNvPr id="9226" name="Line 14"/>
            <p:cNvSpPr>
              <a:spLocks noChangeShapeType="1"/>
            </p:cNvSpPr>
            <p:nvPr/>
          </p:nvSpPr>
          <p:spPr bwMode="auto">
            <a:xfrm>
              <a:off x="1266825" y="2586038"/>
              <a:ext cx="0" cy="431800"/>
            </a:xfrm>
            <a:prstGeom prst="line">
              <a:avLst/>
            </a:prstGeom>
            <a:noFill/>
            <a:ln w="28575">
              <a:solidFill>
                <a:srgbClr val="FF3300"/>
              </a:solidFill>
              <a:round/>
              <a:headEnd type="triangle" w="med" len="med"/>
              <a:tailEnd/>
            </a:ln>
          </p:spPr>
          <p:txBody>
            <a:bodyPr/>
            <a:lstStyle/>
            <a:p>
              <a:endParaRPr lang="es-ES"/>
            </a:p>
          </p:txBody>
        </p:sp>
        <p:sp>
          <p:nvSpPr>
            <p:cNvPr id="9227" name="Line 15"/>
            <p:cNvSpPr>
              <a:spLocks noChangeShapeType="1"/>
            </p:cNvSpPr>
            <p:nvPr/>
          </p:nvSpPr>
          <p:spPr bwMode="auto">
            <a:xfrm>
              <a:off x="1266825" y="3089277"/>
              <a:ext cx="0" cy="792163"/>
            </a:xfrm>
            <a:prstGeom prst="line">
              <a:avLst/>
            </a:prstGeom>
            <a:noFill/>
            <a:ln w="28575">
              <a:solidFill>
                <a:srgbClr val="FF3300"/>
              </a:solidFill>
              <a:round/>
              <a:headEnd/>
              <a:tailEnd type="triangle" w="med" len="med"/>
            </a:ln>
          </p:spPr>
          <p:txBody>
            <a:bodyPr/>
            <a:lstStyle/>
            <a:p>
              <a:endParaRPr lang="es-ES"/>
            </a:p>
          </p:txBody>
        </p:sp>
      </p:grpSp>
      <p:pic>
        <p:nvPicPr>
          <p:cNvPr id="18" name="Imagen 17"/>
          <p:cNvPicPr>
            <a:picLocks noChangeAspect="1"/>
          </p:cNvPicPr>
          <p:nvPr/>
        </p:nvPicPr>
        <p:blipFill>
          <a:blip r:embed="rId4"/>
          <a:stretch>
            <a:fillRect/>
          </a:stretch>
        </p:blipFill>
        <p:spPr>
          <a:xfrm>
            <a:off x="-146537" y="3774796"/>
            <a:ext cx="4822114" cy="2943732"/>
          </a:xfrm>
          <a:prstGeom prst="rect">
            <a:avLst/>
          </a:prstGeom>
        </p:spPr>
      </p:pic>
      <p:sp>
        <p:nvSpPr>
          <p:cNvPr id="19" name="Rectangle 6"/>
          <p:cNvSpPr>
            <a:spLocks noChangeArrowheads="1"/>
          </p:cNvSpPr>
          <p:nvPr/>
        </p:nvSpPr>
        <p:spPr bwMode="auto">
          <a:xfrm>
            <a:off x="-146537" y="124547"/>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Propiedades físicas</a:t>
            </a:r>
          </a:p>
          <a:p>
            <a:pPr algn="ctr" eaLnBrk="1" hangingPunct="1"/>
            <a:r>
              <a:rPr lang="es-ES_tradnl" sz="2584" b="1" dirty="0">
                <a:solidFill>
                  <a:srgbClr val="C00000"/>
                </a:solidFill>
                <a:latin typeface="Trebuchet MS" pitchFamily="34" charset="0"/>
              </a:rPr>
              <a:t>Perfiles verticales de salinidad y temperatura</a:t>
            </a:r>
          </a:p>
        </p:txBody>
      </p:sp>
      <p:grpSp>
        <p:nvGrpSpPr>
          <p:cNvPr id="4" name="Grupo 3"/>
          <p:cNvGrpSpPr/>
          <p:nvPr/>
        </p:nvGrpSpPr>
        <p:grpSpPr>
          <a:xfrm>
            <a:off x="5036696" y="3694606"/>
            <a:ext cx="3348352" cy="3044521"/>
            <a:chOff x="6181798" y="879260"/>
            <a:chExt cx="3543038" cy="3221743"/>
          </a:xfrm>
        </p:grpSpPr>
        <p:sp>
          <p:nvSpPr>
            <p:cNvPr id="9222" name="Rectangle 6"/>
            <p:cNvSpPr>
              <a:spLocks noChangeArrowheads="1"/>
            </p:cNvSpPr>
            <p:nvPr/>
          </p:nvSpPr>
          <p:spPr bwMode="auto">
            <a:xfrm>
              <a:off x="6237122" y="2670177"/>
              <a:ext cx="247650" cy="228600"/>
            </a:xfrm>
            <a:prstGeom prst="rect">
              <a:avLst/>
            </a:prstGeom>
            <a:noFill/>
            <a:ln w="12700">
              <a:solidFill>
                <a:schemeClr val="accent6">
                  <a:lumMod val="75000"/>
                </a:schemeClr>
              </a:solidFill>
              <a:miter lim="800000"/>
              <a:headEnd/>
              <a:tailEnd/>
            </a:ln>
          </p:spPr>
          <p:txBody>
            <a:bodyPr wrap="none" anchor="ctr"/>
            <a:lstStyle/>
            <a:p>
              <a:endParaRPr lang="es-ES"/>
            </a:p>
          </p:txBody>
        </p:sp>
        <p:pic>
          <p:nvPicPr>
            <p:cNvPr id="20" name="Picture 7" descr="thermocl"/>
            <p:cNvPicPr>
              <a:picLocks noChangeAspect="1" noChangeArrowheads="1"/>
            </p:cNvPicPr>
            <p:nvPr/>
          </p:nvPicPr>
          <p:blipFill>
            <a:blip r:embed="rId5"/>
            <a:srcRect/>
            <a:stretch>
              <a:fillRect/>
            </a:stretch>
          </p:blipFill>
          <p:spPr bwMode="auto">
            <a:xfrm>
              <a:off x="6181798" y="879260"/>
              <a:ext cx="3543038" cy="3221743"/>
            </a:xfrm>
            <a:prstGeom prst="rect">
              <a:avLst/>
            </a:prstGeom>
            <a:noFill/>
            <a:ln w="12700">
              <a:solidFill>
                <a:schemeClr val="accent6">
                  <a:lumMod val="75000"/>
                </a:schemeClr>
              </a:solidFill>
              <a:miter lim="800000"/>
              <a:headEnd/>
              <a:tailEnd/>
            </a:ln>
          </p:spPr>
        </p:pic>
        <p:sp>
          <p:nvSpPr>
            <p:cNvPr id="3" name="CuadroTexto 2"/>
            <p:cNvSpPr txBox="1"/>
            <p:nvPr/>
          </p:nvSpPr>
          <p:spPr>
            <a:xfrm>
              <a:off x="7694521" y="2109016"/>
              <a:ext cx="1781794" cy="530925"/>
            </a:xfrm>
            <a:prstGeom prst="rect">
              <a:avLst/>
            </a:prstGeom>
            <a:noFill/>
            <a:ln w="12700">
              <a:solidFill>
                <a:schemeClr val="accent6">
                  <a:lumMod val="75000"/>
                </a:schemeClr>
              </a:solidFill>
            </a:ln>
          </p:spPr>
          <p:txBody>
            <a:bodyPr wrap="square" rtlCol="0">
              <a:spAutoFit/>
            </a:bodyPr>
            <a:lstStyle/>
            <a:p>
              <a:r>
                <a:rPr lang="es-ES" sz="1292" dirty="0">
                  <a:latin typeface="Trebuchet MS" panose="020B0603020202020204" pitchFamily="34" charset="0"/>
                </a:rPr>
                <a:t>Oscilación anual en latitudes medias</a:t>
              </a:r>
            </a:p>
          </p:txBody>
        </p:sp>
      </p:grpSp>
      <p:pic>
        <p:nvPicPr>
          <p:cNvPr id="22" name="Picture 9" descr="g15"/>
          <p:cNvPicPr>
            <a:picLocks noChangeAspect="1" noChangeArrowheads="1"/>
          </p:cNvPicPr>
          <p:nvPr/>
        </p:nvPicPr>
        <p:blipFill>
          <a:blip r:embed="rId6"/>
          <a:srcRect/>
          <a:stretch>
            <a:fillRect/>
          </a:stretch>
        </p:blipFill>
        <p:spPr bwMode="auto">
          <a:xfrm>
            <a:off x="5768249" y="1015114"/>
            <a:ext cx="3307499" cy="2613677"/>
          </a:xfrm>
          <a:prstGeom prst="rect">
            <a:avLst/>
          </a:prstGeom>
          <a:noFill/>
          <a:ln w="9525">
            <a:noFill/>
            <a:miter lim="800000"/>
            <a:headEnd/>
            <a:tailEnd/>
          </a:ln>
        </p:spPr>
      </p:pic>
    </p:spTree>
    <p:extLst>
      <p:ext uri="{BB962C8B-B14F-4D97-AF65-F5344CB8AC3E}">
        <p14:creationId xmlns:p14="http://schemas.microsoft.com/office/powerpoint/2010/main" val="107672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262891" y="3235603"/>
            <a:ext cx="9144000" cy="369332"/>
          </a:xfrm>
          <a:prstGeom prst="rect">
            <a:avLst/>
          </a:prstGeom>
          <a:noFill/>
          <a:ln w="9525">
            <a:noFill/>
            <a:miter lim="800000"/>
            <a:headEnd/>
            <a:tailEnd/>
          </a:ln>
        </p:spPr>
        <p:txBody>
          <a:bodyPr>
            <a:spAutoFit/>
          </a:bodyPr>
          <a:lstStyle/>
          <a:p>
            <a:endParaRPr lang="es-ES"/>
          </a:p>
        </p:txBody>
      </p:sp>
      <p:sp>
        <p:nvSpPr>
          <p:cNvPr id="12291" name="Rectangle 3"/>
          <p:cNvSpPr>
            <a:spLocks noChangeArrowheads="1"/>
          </p:cNvSpPr>
          <p:nvPr/>
        </p:nvSpPr>
        <p:spPr bwMode="auto">
          <a:xfrm>
            <a:off x="3309776" y="3231208"/>
            <a:ext cx="9144000" cy="369332"/>
          </a:xfrm>
          <a:prstGeom prst="rect">
            <a:avLst/>
          </a:prstGeom>
          <a:noFill/>
          <a:ln w="9525">
            <a:noFill/>
            <a:miter lim="800000"/>
            <a:headEnd/>
            <a:tailEnd/>
          </a:ln>
        </p:spPr>
        <p:txBody>
          <a:bodyPr>
            <a:spAutoFit/>
          </a:bodyPr>
          <a:lstStyle/>
          <a:p>
            <a:endParaRPr lang="es-ES"/>
          </a:p>
        </p:txBody>
      </p:sp>
      <p:sp>
        <p:nvSpPr>
          <p:cNvPr id="12292" name="Rectangle 4"/>
          <p:cNvSpPr>
            <a:spLocks noChangeArrowheads="1"/>
          </p:cNvSpPr>
          <p:nvPr/>
        </p:nvSpPr>
        <p:spPr bwMode="auto">
          <a:xfrm>
            <a:off x="1980883" y="2796058"/>
            <a:ext cx="9144000" cy="369332"/>
          </a:xfrm>
          <a:prstGeom prst="rect">
            <a:avLst/>
          </a:prstGeom>
          <a:noFill/>
          <a:ln w="9525">
            <a:noFill/>
            <a:miter lim="800000"/>
            <a:headEnd/>
            <a:tailEnd/>
          </a:ln>
        </p:spPr>
        <p:txBody>
          <a:bodyPr>
            <a:spAutoFit/>
          </a:bodyPr>
          <a:lstStyle/>
          <a:p>
            <a:endParaRPr lang="es-ES"/>
          </a:p>
        </p:txBody>
      </p:sp>
      <p:sp>
        <p:nvSpPr>
          <p:cNvPr id="12293" name="Rectangle 5"/>
          <p:cNvSpPr>
            <a:spLocks noChangeArrowheads="1"/>
          </p:cNvSpPr>
          <p:nvPr/>
        </p:nvSpPr>
        <p:spPr bwMode="auto">
          <a:xfrm>
            <a:off x="5791738" y="2866382"/>
            <a:ext cx="228563" cy="210982"/>
          </a:xfrm>
          <a:prstGeom prst="rect">
            <a:avLst/>
          </a:prstGeom>
          <a:noFill/>
          <a:ln w="9525">
            <a:noFill/>
            <a:miter lim="800000"/>
            <a:headEnd/>
            <a:tailEnd/>
          </a:ln>
        </p:spPr>
        <p:txBody>
          <a:bodyPr wrap="none" anchor="ctr"/>
          <a:lstStyle/>
          <a:p>
            <a:endParaRPr lang="es-ES"/>
          </a:p>
        </p:txBody>
      </p:sp>
      <p:pic>
        <p:nvPicPr>
          <p:cNvPr id="12295" name="Picture 7" descr="wwr156"/>
          <p:cNvPicPr>
            <a:picLocks noChangeAspect="1" noChangeArrowheads="1"/>
          </p:cNvPicPr>
          <p:nvPr/>
        </p:nvPicPr>
        <p:blipFill>
          <a:blip r:embed="rId2"/>
          <a:srcRect/>
          <a:stretch>
            <a:fillRect/>
          </a:stretch>
        </p:blipFill>
        <p:spPr bwMode="auto">
          <a:xfrm>
            <a:off x="854182" y="1099074"/>
            <a:ext cx="6862762" cy="2837996"/>
          </a:xfrm>
          <a:prstGeom prst="rect">
            <a:avLst/>
          </a:prstGeom>
          <a:noFill/>
          <a:ln w="9525">
            <a:noFill/>
            <a:miter lim="800000"/>
            <a:headEnd/>
            <a:tailEnd/>
          </a:ln>
        </p:spPr>
      </p:pic>
      <p:pic>
        <p:nvPicPr>
          <p:cNvPr id="12296" name="Picture 8" descr="fig06-02"/>
          <p:cNvPicPr>
            <a:picLocks noChangeAspect="1" noChangeArrowheads="1"/>
          </p:cNvPicPr>
          <p:nvPr/>
        </p:nvPicPr>
        <p:blipFill>
          <a:blip r:embed="rId3"/>
          <a:srcRect/>
          <a:stretch>
            <a:fillRect/>
          </a:stretch>
        </p:blipFill>
        <p:spPr bwMode="auto">
          <a:xfrm>
            <a:off x="2342775" y="4007396"/>
            <a:ext cx="3677526" cy="2282703"/>
          </a:xfrm>
          <a:prstGeom prst="rect">
            <a:avLst/>
          </a:prstGeom>
          <a:noFill/>
          <a:ln w="9525">
            <a:noFill/>
            <a:miter lim="800000"/>
            <a:headEnd/>
            <a:tailEnd/>
          </a:ln>
        </p:spPr>
      </p:pic>
      <p:sp>
        <p:nvSpPr>
          <p:cNvPr id="9" name="Rectangle 6"/>
          <p:cNvSpPr>
            <a:spLocks noChangeArrowheads="1"/>
          </p:cNvSpPr>
          <p:nvPr/>
        </p:nvSpPr>
        <p:spPr bwMode="auto">
          <a:xfrm>
            <a:off x="-478828" y="39628"/>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Propiedades físicas</a:t>
            </a:r>
          </a:p>
          <a:p>
            <a:pPr algn="ctr" eaLnBrk="1" hangingPunct="1"/>
            <a:r>
              <a:rPr lang="es-ES_tradnl" sz="2584" b="1" dirty="0">
                <a:solidFill>
                  <a:srgbClr val="C00000"/>
                </a:solidFill>
                <a:latin typeface="Trebuchet MS" pitchFamily="34" charset="0"/>
              </a:rPr>
              <a:t>Perfiles verticales de salinidad y temperatura</a:t>
            </a:r>
          </a:p>
        </p:txBody>
      </p:sp>
    </p:spTree>
    <p:extLst>
      <p:ext uri="{BB962C8B-B14F-4D97-AF65-F5344CB8AC3E}">
        <p14:creationId xmlns:p14="http://schemas.microsoft.com/office/powerpoint/2010/main" val="19200709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490854" y="6509988"/>
            <a:ext cx="8229747" cy="362207"/>
          </a:xfrm>
          <a:prstGeom prst="rect">
            <a:avLst/>
          </a:prstGeom>
          <a:noFill/>
          <a:ln w="9525">
            <a:noFill/>
            <a:miter lim="800000"/>
            <a:headEnd/>
            <a:tailEnd/>
          </a:ln>
        </p:spPr>
        <p:txBody>
          <a:bodyPr lIns="84384" tIns="42192" rIns="84384" bIns="42192">
            <a:spAutoFit/>
          </a:bodyPr>
          <a:lstStyle/>
          <a:p>
            <a:pPr marL="562600" indent="-562600" algn="ctr"/>
            <a:r>
              <a:rPr lang="es-ES_tradnl" b="1" dirty="0">
                <a:solidFill>
                  <a:schemeClr val="tx1"/>
                </a:solidFill>
                <a:latin typeface="Trebuchet MS" pitchFamily="34" charset="0"/>
                <a:cs typeface="Times New Roman" pitchFamily="18" charset="0"/>
              </a:rPr>
              <a:t>.</a:t>
            </a:r>
          </a:p>
        </p:txBody>
      </p:sp>
      <p:sp>
        <p:nvSpPr>
          <p:cNvPr id="13315" name="Rectangle 3"/>
          <p:cNvSpPr>
            <a:spLocks noChangeArrowheads="1"/>
          </p:cNvSpPr>
          <p:nvPr/>
        </p:nvSpPr>
        <p:spPr bwMode="auto">
          <a:xfrm>
            <a:off x="3262891" y="3235603"/>
            <a:ext cx="9144000" cy="369332"/>
          </a:xfrm>
          <a:prstGeom prst="rect">
            <a:avLst/>
          </a:prstGeom>
          <a:noFill/>
          <a:ln w="9525">
            <a:noFill/>
            <a:miter lim="800000"/>
            <a:headEnd/>
            <a:tailEnd/>
          </a:ln>
        </p:spPr>
        <p:txBody>
          <a:bodyPr>
            <a:spAutoFit/>
          </a:bodyPr>
          <a:lstStyle/>
          <a:p>
            <a:endParaRPr lang="es-ES"/>
          </a:p>
        </p:txBody>
      </p:sp>
      <p:sp>
        <p:nvSpPr>
          <p:cNvPr id="13316" name="Rectangle 4"/>
          <p:cNvSpPr>
            <a:spLocks noChangeArrowheads="1"/>
          </p:cNvSpPr>
          <p:nvPr/>
        </p:nvSpPr>
        <p:spPr bwMode="auto">
          <a:xfrm>
            <a:off x="3309776" y="3231208"/>
            <a:ext cx="9144000" cy="369332"/>
          </a:xfrm>
          <a:prstGeom prst="rect">
            <a:avLst/>
          </a:prstGeom>
          <a:noFill/>
          <a:ln w="9525">
            <a:noFill/>
            <a:miter lim="800000"/>
            <a:headEnd/>
            <a:tailEnd/>
          </a:ln>
        </p:spPr>
        <p:txBody>
          <a:bodyPr>
            <a:spAutoFit/>
          </a:bodyPr>
          <a:lstStyle/>
          <a:p>
            <a:endParaRPr lang="es-ES"/>
          </a:p>
        </p:txBody>
      </p:sp>
      <p:sp>
        <p:nvSpPr>
          <p:cNvPr id="13317" name="Rectangle 5"/>
          <p:cNvSpPr>
            <a:spLocks noChangeArrowheads="1"/>
          </p:cNvSpPr>
          <p:nvPr/>
        </p:nvSpPr>
        <p:spPr bwMode="auto">
          <a:xfrm>
            <a:off x="1980883" y="2796058"/>
            <a:ext cx="9144000" cy="369332"/>
          </a:xfrm>
          <a:prstGeom prst="rect">
            <a:avLst/>
          </a:prstGeom>
          <a:noFill/>
          <a:ln w="9525">
            <a:noFill/>
            <a:miter lim="800000"/>
            <a:headEnd/>
            <a:tailEnd/>
          </a:ln>
        </p:spPr>
        <p:txBody>
          <a:bodyPr>
            <a:spAutoFit/>
          </a:bodyPr>
          <a:lstStyle/>
          <a:p>
            <a:endParaRPr lang="es-ES"/>
          </a:p>
        </p:txBody>
      </p:sp>
      <p:sp>
        <p:nvSpPr>
          <p:cNvPr id="13320" name="Rectangle 8"/>
          <p:cNvSpPr>
            <a:spLocks noChangeArrowheads="1"/>
          </p:cNvSpPr>
          <p:nvPr/>
        </p:nvSpPr>
        <p:spPr bwMode="auto">
          <a:xfrm>
            <a:off x="-352369" y="3046542"/>
            <a:ext cx="184731" cy="369332"/>
          </a:xfrm>
          <a:prstGeom prst="rect">
            <a:avLst/>
          </a:prstGeom>
          <a:noFill/>
          <a:ln w="9525">
            <a:noFill/>
            <a:miter lim="800000"/>
            <a:headEnd/>
            <a:tailEnd/>
          </a:ln>
        </p:spPr>
        <p:txBody>
          <a:bodyPr wrap="none" anchor="ctr">
            <a:spAutoFit/>
          </a:bodyPr>
          <a:lstStyle/>
          <a:p>
            <a:endParaRPr lang="es-ES"/>
          </a:p>
        </p:txBody>
      </p:sp>
      <p:sp>
        <p:nvSpPr>
          <p:cNvPr id="13322" name="Rectangle 10"/>
          <p:cNvSpPr>
            <a:spLocks noChangeArrowheads="1"/>
          </p:cNvSpPr>
          <p:nvPr/>
        </p:nvSpPr>
        <p:spPr bwMode="auto">
          <a:xfrm>
            <a:off x="-4816210" y="1442832"/>
            <a:ext cx="170481" cy="362207"/>
          </a:xfrm>
          <a:prstGeom prst="rect">
            <a:avLst/>
          </a:prstGeom>
          <a:noFill/>
          <a:ln w="9525">
            <a:noFill/>
            <a:miter lim="800000"/>
            <a:headEnd/>
            <a:tailEnd/>
          </a:ln>
        </p:spPr>
        <p:txBody>
          <a:bodyPr wrap="none" lIns="84384" tIns="42192" rIns="84384" bIns="42192" anchor="ctr">
            <a:spAutoFit/>
          </a:bodyPr>
          <a:lstStyle/>
          <a:p>
            <a:pPr algn="just" eaLnBrk="1" hangingPunct="1"/>
            <a:endParaRPr lang="es-ES">
              <a:solidFill>
                <a:schemeClr val="tx1"/>
              </a:solidFill>
              <a:latin typeface="Trebuchet MS" pitchFamily="34" charset="0"/>
            </a:endParaRPr>
          </a:p>
        </p:txBody>
      </p:sp>
      <p:sp>
        <p:nvSpPr>
          <p:cNvPr id="107" name="Rectangle 2"/>
          <p:cNvSpPr>
            <a:spLocks noChangeArrowheads="1"/>
          </p:cNvSpPr>
          <p:nvPr/>
        </p:nvSpPr>
        <p:spPr bwMode="auto">
          <a:xfrm>
            <a:off x="-459867" y="854915"/>
            <a:ext cx="7595472" cy="355639"/>
          </a:xfrm>
          <a:prstGeom prst="rect">
            <a:avLst/>
          </a:prstGeom>
          <a:noFill/>
          <a:ln w="9525">
            <a:noFill/>
            <a:miter lim="800000"/>
            <a:headEnd/>
            <a:tailEnd/>
          </a:ln>
        </p:spPr>
        <p:txBody>
          <a:bodyPr lIns="77880" tIns="38940" rIns="77880" bIns="38940">
            <a:spAutoFit/>
          </a:bodyPr>
          <a:lstStyle/>
          <a:p>
            <a:pPr marL="519224" indent="-519224" algn="ctr" fontAlgn="auto">
              <a:spcBef>
                <a:spcPts val="0"/>
              </a:spcBef>
              <a:spcAft>
                <a:spcPts val="0"/>
              </a:spcAft>
            </a:pPr>
            <a:r>
              <a:rPr lang="es-ES_tradnl" b="1" dirty="0">
                <a:solidFill>
                  <a:schemeClr val="tx1"/>
                </a:solidFill>
                <a:latin typeface="Trebuchet MS" pitchFamily="34" charset="0"/>
                <a:cs typeface="Times New Roman" pitchFamily="18" charset="0"/>
              </a:rPr>
              <a:t>Procesos que </a:t>
            </a:r>
            <a:r>
              <a:rPr lang="es-ES_tradnl" b="1" dirty="0" smtClean="0">
                <a:solidFill>
                  <a:schemeClr val="tx1"/>
                </a:solidFill>
                <a:latin typeface="Trebuchet MS" pitchFamily="34" charset="0"/>
                <a:cs typeface="Times New Roman" pitchFamily="18" charset="0"/>
              </a:rPr>
              <a:t>generan intercambios verticales</a:t>
            </a:r>
            <a:r>
              <a:rPr lang="en-US" b="1" dirty="0" smtClean="0">
                <a:solidFill>
                  <a:srgbClr val="002060"/>
                </a:solidFill>
                <a:latin typeface="Trebuchet MS" pitchFamily="34" charset="0"/>
                <a:cs typeface="Times New Roman" pitchFamily="18" charset="0"/>
              </a:rPr>
              <a:t>:</a:t>
            </a:r>
            <a:endParaRPr lang="es-ES_tradnl" b="1" dirty="0">
              <a:solidFill>
                <a:srgbClr val="002060"/>
              </a:solidFill>
              <a:latin typeface="Trebuchet MS" pitchFamily="34" charset="0"/>
              <a:cs typeface="Times New Roman" pitchFamily="18" charset="0"/>
            </a:endParaRPr>
          </a:p>
        </p:txBody>
      </p:sp>
      <p:sp>
        <p:nvSpPr>
          <p:cNvPr id="108" name="Rectangle 8"/>
          <p:cNvSpPr>
            <a:spLocks noChangeArrowheads="1"/>
          </p:cNvSpPr>
          <p:nvPr/>
        </p:nvSpPr>
        <p:spPr bwMode="auto">
          <a:xfrm>
            <a:off x="704739" y="3082334"/>
            <a:ext cx="184731" cy="328231"/>
          </a:xfrm>
          <a:prstGeom prst="rect">
            <a:avLst/>
          </a:prstGeom>
          <a:noFill/>
          <a:ln w="9525">
            <a:noFill/>
            <a:miter lim="800000"/>
            <a:headEnd/>
            <a:tailEnd/>
          </a:ln>
        </p:spPr>
        <p:txBody>
          <a:bodyPr wrap="none" anchor="ctr">
            <a:spAutoFit/>
          </a:bodyPr>
          <a:lstStyle/>
          <a:p>
            <a:pPr fontAlgn="auto">
              <a:spcBef>
                <a:spcPts val="0"/>
              </a:spcBef>
              <a:spcAft>
                <a:spcPts val="0"/>
              </a:spcAft>
            </a:pPr>
            <a:endParaRPr lang="es-ES" sz="1533">
              <a:solidFill>
                <a:srgbClr val="000000"/>
              </a:solidFill>
              <a:latin typeface="Trebuchet MS"/>
            </a:endParaRPr>
          </a:p>
        </p:txBody>
      </p:sp>
      <p:pic>
        <p:nvPicPr>
          <p:cNvPr id="109" name="Picture 9" descr="conveccion"/>
          <p:cNvPicPr>
            <a:picLocks noChangeAspect="1" noChangeArrowheads="1"/>
          </p:cNvPicPr>
          <p:nvPr/>
        </p:nvPicPr>
        <p:blipFill>
          <a:blip r:embed="rId2"/>
          <a:srcRect/>
          <a:stretch>
            <a:fillRect/>
          </a:stretch>
        </p:blipFill>
        <p:spPr bwMode="auto">
          <a:xfrm>
            <a:off x="3759383" y="2655427"/>
            <a:ext cx="1611858" cy="2699050"/>
          </a:xfrm>
          <a:prstGeom prst="rect">
            <a:avLst/>
          </a:prstGeom>
          <a:noFill/>
          <a:ln w="9525">
            <a:noFill/>
            <a:miter lim="800000"/>
            <a:headEnd/>
            <a:tailEnd/>
          </a:ln>
        </p:spPr>
      </p:pic>
      <p:sp>
        <p:nvSpPr>
          <p:cNvPr id="110" name="Rectangle 11"/>
          <p:cNvSpPr>
            <a:spLocks noChangeArrowheads="1"/>
          </p:cNvSpPr>
          <p:nvPr/>
        </p:nvSpPr>
        <p:spPr bwMode="auto">
          <a:xfrm>
            <a:off x="941921" y="1811240"/>
            <a:ext cx="3788947" cy="2017633"/>
          </a:xfrm>
          <a:prstGeom prst="rect">
            <a:avLst/>
          </a:prstGeom>
          <a:noFill/>
          <a:ln w="9525">
            <a:noFill/>
            <a:miter lim="800000"/>
            <a:headEnd/>
            <a:tailEnd/>
          </a:ln>
        </p:spPr>
        <p:txBody>
          <a:bodyPr lIns="77880" tIns="38940" rIns="77880" bIns="38940" anchor="ctr">
            <a:spAutoFit/>
          </a:bodyPr>
          <a:lstStyle/>
          <a:p>
            <a:pPr marL="519224" indent="-519224" fontAlgn="auto">
              <a:spcBef>
                <a:spcPts val="0"/>
              </a:spcBef>
              <a:spcAft>
                <a:spcPts val="0"/>
              </a:spcAft>
              <a:buFontTx/>
              <a:buAutoNum type="romanUcPeriod"/>
              <a:tabLst>
                <a:tab pos="490829" algn="l"/>
              </a:tabLst>
            </a:pPr>
            <a:r>
              <a:rPr lang="es-ES" dirty="0" smtClean="0">
                <a:solidFill>
                  <a:srgbClr val="000000"/>
                </a:solidFill>
                <a:latin typeface="Trebuchet MS" pitchFamily="34" charset="0"/>
                <a:ea typeface="Times New Roman" pitchFamily="18" charset="0"/>
                <a:cs typeface="Tahoma" pitchFamily="34" charset="0"/>
              </a:rPr>
              <a:t>Difusión </a:t>
            </a:r>
            <a:r>
              <a:rPr lang="es-ES" dirty="0">
                <a:solidFill>
                  <a:srgbClr val="000000"/>
                </a:solidFill>
                <a:latin typeface="Trebuchet MS" pitchFamily="34" charset="0"/>
                <a:ea typeface="Times New Roman" pitchFamily="18" charset="0"/>
                <a:cs typeface="Tahoma" pitchFamily="34" charset="0"/>
              </a:rPr>
              <a:t>molecular</a:t>
            </a:r>
          </a:p>
          <a:p>
            <a:pPr marL="519224" indent="-519224" fontAlgn="auto">
              <a:spcBef>
                <a:spcPts val="0"/>
              </a:spcBef>
              <a:spcAft>
                <a:spcPts val="0"/>
              </a:spcAft>
              <a:buFontTx/>
              <a:buAutoNum type="romanUcPeriod"/>
              <a:tabLst>
                <a:tab pos="490829" algn="l"/>
              </a:tabLst>
            </a:pPr>
            <a:endParaRPr lang="es-ES" dirty="0">
              <a:solidFill>
                <a:srgbClr val="000000"/>
              </a:solidFill>
              <a:latin typeface="Trebuchet MS" pitchFamily="34" charset="0"/>
              <a:ea typeface="Times New Roman" pitchFamily="18" charset="0"/>
              <a:cs typeface="Tahoma" pitchFamily="34" charset="0"/>
            </a:endParaRPr>
          </a:p>
          <a:p>
            <a:pPr marL="519224" indent="-519224" fontAlgn="auto">
              <a:spcBef>
                <a:spcPts val="0"/>
              </a:spcBef>
              <a:spcAft>
                <a:spcPts val="0"/>
              </a:spcAft>
              <a:buFontTx/>
              <a:buAutoNum type="romanUcPeriod"/>
              <a:tabLst>
                <a:tab pos="490829" algn="l"/>
              </a:tabLst>
            </a:pPr>
            <a:r>
              <a:rPr lang="es-ES" dirty="0">
                <a:solidFill>
                  <a:srgbClr val="000000"/>
                </a:solidFill>
                <a:latin typeface="Trebuchet MS" pitchFamily="34" charset="0"/>
                <a:ea typeface="Times New Roman" pitchFamily="18" charset="0"/>
                <a:cs typeface="Tahoma" pitchFamily="34" charset="0"/>
              </a:rPr>
              <a:t>Difusión turbulenta</a:t>
            </a:r>
          </a:p>
          <a:p>
            <a:pPr marL="519224" indent="-519224" fontAlgn="auto">
              <a:spcBef>
                <a:spcPts val="0"/>
              </a:spcBef>
              <a:spcAft>
                <a:spcPts val="0"/>
              </a:spcAft>
              <a:buFontTx/>
              <a:buAutoNum type="romanUcPeriod"/>
              <a:tabLst>
                <a:tab pos="490829" algn="l"/>
              </a:tabLst>
            </a:pPr>
            <a:endParaRPr lang="es-ES" dirty="0">
              <a:solidFill>
                <a:srgbClr val="000000"/>
              </a:solidFill>
              <a:latin typeface="Trebuchet MS" pitchFamily="34" charset="0"/>
              <a:ea typeface="Times New Roman" pitchFamily="18" charset="0"/>
              <a:cs typeface="Tahoma" pitchFamily="34" charset="0"/>
            </a:endParaRPr>
          </a:p>
          <a:p>
            <a:pPr marL="519224" indent="-519224" fontAlgn="auto">
              <a:spcBef>
                <a:spcPts val="0"/>
              </a:spcBef>
              <a:spcAft>
                <a:spcPts val="0"/>
              </a:spcAft>
              <a:buFontTx/>
              <a:buAutoNum type="romanUcPeriod"/>
              <a:tabLst>
                <a:tab pos="490829" algn="l"/>
              </a:tabLst>
            </a:pPr>
            <a:r>
              <a:rPr lang="es-ES" dirty="0">
                <a:solidFill>
                  <a:srgbClr val="000000"/>
                </a:solidFill>
                <a:latin typeface="Trebuchet MS" pitchFamily="34" charset="0"/>
                <a:ea typeface="Times New Roman" pitchFamily="18" charset="0"/>
                <a:cs typeface="Tahoma" pitchFamily="34" charset="0"/>
              </a:rPr>
              <a:t>Convección</a:t>
            </a:r>
          </a:p>
          <a:p>
            <a:pPr marL="519224" indent="-519224" fontAlgn="auto">
              <a:spcBef>
                <a:spcPts val="0"/>
              </a:spcBef>
              <a:spcAft>
                <a:spcPts val="0"/>
              </a:spcAft>
              <a:buFontTx/>
              <a:buAutoNum type="romanUcPeriod"/>
              <a:tabLst>
                <a:tab pos="490829" algn="l"/>
              </a:tabLst>
            </a:pPr>
            <a:endParaRPr lang="es-ES" dirty="0" smtClean="0">
              <a:solidFill>
                <a:srgbClr val="000000"/>
              </a:solidFill>
              <a:latin typeface="Trebuchet MS" pitchFamily="34" charset="0"/>
              <a:ea typeface="Times New Roman" pitchFamily="18" charset="0"/>
              <a:cs typeface="Tahoma" pitchFamily="34" charset="0"/>
            </a:endParaRPr>
          </a:p>
          <a:p>
            <a:pPr marL="519224" indent="-519224" fontAlgn="auto">
              <a:spcBef>
                <a:spcPts val="0"/>
              </a:spcBef>
              <a:spcAft>
                <a:spcPts val="0"/>
              </a:spcAft>
              <a:buFontTx/>
              <a:buAutoNum type="romanUcPeriod"/>
              <a:tabLst>
                <a:tab pos="490829" algn="l"/>
              </a:tabLst>
            </a:pPr>
            <a:r>
              <a:rPr lang="es-ES" dirty="0" smtClean="0">
                <a:solidFill>
                  <a:srgbClr val="000000"/>
                </a:solidFill>
                <a:latin typeface="Trebuchet MS" pitchFamily="34" charset="0"/>
                <a:ea typeface="Times New Roman" pitchFamily="18" charset="0"/>
                <a:cs typeface="Tahoma" pitchFamily="34" charset="0"/>
              </a:rPr>
              <a:t>Corrientes</a:t>
            </a:r>
            <a:endParaRPr lang="es-ES" dirty="0">
              <a:solidFill>
                <a:srgbClr val="000000"/>
              </a:solidFill>
              <a:latin typeface="Trebuchet MS" pitchFamily="34" charset="0"/>
              <a:ea typeface="Times New Roman" pitchFamily="18" charset="0"/>
              <a:cs typeface="Tahoma" pitchFamily="34" charset="0"/>
            </a:endParaRPr>
          </a:p>
        </p:txBody>
      </p:sp>
      <p:grpSp>
        <p:nvGrpSpPr>
          <p:cNvPr id="111" name="Grupo 110"/>
          <p:cNvGrpSpPr/>
          <p:nvPr/>
        </p:nvGrpSpPr>
        <p:grpSpPr>
          <a:xfrm>
            <a:off x="3469190" y="1225186"/>
            <a:ext cx="1991665" cy="1074815"/>
            <a:chOff x="5791738" y="2098455"/>
            <a:chExt cx="2157983" cy="1164570"/>
          </a:xfrm>
        </p:grpSpPr>
        <p:sp>
          <p:nvSpPr>
            <p:cNvPr id="112" name="Rectangle 6"/>
            <p:cNvSpPr>
              <a:spLocks noChangeArrowheads="1"/>
            </p:cNvSpPr>
            <p:nvPr/>
          </p:nvSpPr>
          <p:spPr bwMode="auto">
            <a:xfrm>
              <a:off x="5791738" y="2866382"/>
              <a:ext cx="228563" cy="210982"/>
            </a:xfrm>
            <a:prstGeom prst="rect">
              <a:avLst/>
            </a:prstGeom>
            <a:noFill/>
            <a:ln w="9525">
              <a:noFill/>
              <a:miter lim="800000"/>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13" name="Rectangle 13"/>
            <p:cNvSpPr>
              <a:spLocks noChangeArrowheads="1"/>
            </p:cNvSpPr>
            <p:nvPr/>
          </p:nvSpPr>
          <p:spPr bwMode="auto">
            <a:xfrm>
              <a:off x="5959773" y="2098455"/>
              <a:ext cx="1989948" cy="1164570"/>
            </a:xfrm>
            <a:prstGeom prst="rect">
              <a:avLst/>
            </a:prstGeom>
            <a:solidFill>
              <a:srgbClr val="6666FF"/>
            </a:solidFill>
            <a:ln w="9525">
              <a:solidFill>
                <a:schemeClr val="tx1"/>
              </a:solidFill>
              <a:miter lim="800000"/>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14" name="Line 14"/>
            <p:cNvSpPr>
              <a:spLocks noChangeShapeType="1"/>
            </p:cNvSpPr>
            <p:nvPr/>
          </p:nvSpPr>
          <p:spPr bwMode="auto">
            <a:xfrm>
              <a:off x="5959773" y="2680740"/>
              <a:ext cx="1989948" cy="0"/>
            </a:xfrm>
            <a:prstGeom prst="line">
              <a:avLst/>
            </a:prstGeom>
            <a:noFill/>
            <a:ln w="9525">
              <a:solidFill>
                <a:schemeClr val="tx1"/>
              </a:solidFill>
              <a:round/>
              <a:headEnd/>
              <a:tailEnd/>
            </a:ln>
          </p:spPr>
          <p:txBody>
            <a:bodyPr/>
            <a:lstStyle/>
            <a:p>
              <a:pPr fontAlgn="auto">
                <a:spcBef>
                  <a:spcPts val="0"/>
                </a:spcBef>
                <a:spcAft>
                  <a:spcPts val="0"/>
                </a:spcAft>
              </a:pPr>
              <a:endParaRPr lang="es-ES" sz="1533">
                <a:solidFill>
                  <a:srgbClr val="000000"/>
                </a:solidFill>
                <a:latin typeface="Trebuchet MS"/>
              </a:endParaRPr>
            </a:p>
          </p:txBody>
        </p:sp>
        <p:sp>
          <p:nvSpPr>
            <p:cNvPr id="115" name="Text Box 15"/>
            <p:cNvSpPr txBox="1">
              <a:spLocks noChangeArrowheads="1"/>
            </p:cNvSpPr>
            <p:nvPr/>
          </p:nvSpPr>
          <p:spPr bwMode="auto">
            <a:xfrm>
              <a:off x="5906019" y="2232828"/>
              <a:ext cx="505888" cy="340805"/>
            </a:xfrm>
            <a:prstGeom prst="rect">
              <a:avLst/>
            </a:prstGeom>
            <a:noFill/>
            <a:ln w="9525">
              <a:noFill/>
              <a:miter lim="800000"/>
              <a:headEnd/>
              <a:tailEnd/>
            </a:ln>
          </p:spPr>
          <p:txBody>
            <a:bodyPr wrap="square" lIns="77880" tIns="38940" rIns="77880" bIns="38940">
              <a:spAutoFit/>
            </a:bodyPr>
            <a:lstStyle/>
            <a:p>
              <a:pPr algn="ctr" fontAlgn="auto">
                <a:spcBef>
                  <a:spcPct val="50000"/>
                </a:spcBef>
                <a:spcAft>
                  <a:spcPts val="0"/>
                </a:spcAft>
              </a:pPr>
              <a:r>
                <a:rPr lang="es-ES_tradnl" sz="1533" b="1" dirty="0">
                  <a:solidFill>
                    <a:srgbClr val="000000"/>
                  </a:solidFill>
                  <a:latin typeface="Trebuchet MS" pitchFamily="34" charset="0"/>
                </a:rPr>
                <a:t>N</a:t>
              </a:r>
              <a:r>
                <a:rPr lang="es-ES_tradnl" sz="1533" b="1" baseline="-25000" dirty="0">
                  <a:solidFill>
                    <a:srgbClr val="000000"/>
                  </a:solidFill>
                  <a:latin typeface="Trebuchet MS" pitchFamily="34" charset="0"/>
                </a:rPr>
                <a:t>1</a:t>
              </a:r>
              <a:endParaRPr lang="es-ES" sz="1533" b="1" dirty="0">
                <a:solidFill>
                  <a:srgbClr val="000000"/>
                </a:solidFill>
                <a:latin typeface="Trebuchet MS" pitchFamily="34" charset="0"/>
              </a:endParaRPr>
            </a:p>
          </p:txBody>
        </p:sp>
        <p:sp>
          <p:nvSpPr>
            <p:cNvPr id="116" name="Text Box 16"/>
            <p:cNvSpPr txBox="1">
              <a:spLocks noChangeArrowheads="1"/>
            </p:cNvSpPr>
            <p:nvPr/>
          </p:nvSpPr>
          <p:spPr bwMode="auto">
            <a:xfrm>
              <a:off x="5906019" y="2771256"/>
              <a:ext cx="527154" cy="340805"/>
            </a:xfrm>
            <a:prstGeom prst="rect">
              <a:avLst/>
            </a:prstGeom>
            <a:noFill/>
            <a:ln w="9525">
              <a:noFill/>
              <a:miter lim="800000"/>
              <a:headEnd/>
              <a:tailEnd/>
            </a:ln>
          </p:spPr>
          <p:txBody>
            <a:bodyPr wrap="square" lIns="77880" tIns="38940" rIns="77880" bIns="38940">
              <a:spAutoFit/>
            </a:bodyPr>
            <a:lstStyle/>
            <a:p>
              <a:pPr algn="ctr" fontAlgn="auto">
                <a:spcBef>
                  <a:spcPct val="50000"/>
                </a:spcBef>
                <a:spcAft>
                  <a:spcPts val="0"/>
                </a:spcAft>
              </a:pPr>
              <a:r>
                <a:rPr lang="es-ES_tradnl" sz="1533" b="1" dirty="0">
                  <a:solidFill>
                    <a:srgbClr val="000000"/>
                  </a:solidFill>
                  <a:latin typeface="Trebuchet MS" pitchFamily="34" charset="0"/>
                </a:rPr>
                <a:t>N</a:t>
              </a:r>
              <a:r>
                <a:rPr lang="es-ES_tradnl" sz="1533" b="1" baseline="-25000" dirty="0">
                  <a:solidFill>
                    <a:srgbClr val="000000"/>
                  </a:solidFill>
                  <a:latin typeface="Trebuchet MS" pitchFamily="34" charset="0"/>
                </a:rPr>
                <a:t>2</a:t>
              </a:r>
              <a:endParaRPr lang="es-ES" sz="1533" b="1" dirty="0">
                <a:solidFill>
                  <a:srgbClr val="000000"/>
                </a:solidFill>
                <a:latin typeface="Trebuchet MS" pitchFamily="34" charset="0"/>
              </a:endParaRPr>
            </a:p>
          </p:txBody>
        </p:sp>
        <p:sp>
          <p:nvSpPr>
            <p:cNvPr id="117" name="Oval 17"/>
            <p:cNvSpPr>
              <a:spLocks noChangeArrowheads="1"/>
            </p:cNvSpPr>
            <p:nvPr/>
          </p:nvSpPr>
          <p:spPr bwMode="auto">
            <a:xfrm>
              <a:off x="6552106" y="2456784"/>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18" name="Oval 18"/>
            <p:cNvSpPr>
              <a:spLocks noChangeArrowheads="1"/>
            </p:cNvSpPr>
            <p:nvPr/>
          </p:nvSpPr>
          <p:spPr bwMode="auto">
            <a:xfrm>
              <a:off x="6605860" y="2635949"/>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19" name="Oval 19"/>
            <p:cNvSpPr>
              <a:spLocks noChangeArrowheads="1"/>
            </p:cNvSpPr>
            <p:nvPr/>
          </p:nvSpPr>
          <p:spPr bwMode="auto">
            <a:xfrm>
              <a:off x="6659615" y="2859905"/>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0" name="Oval 20"/>
            <p:cNvSpPr>
              <a:spLocks noChangeArrowheads="1"/>
            </p:cNvSpPr>
            <p:nvPr/>
          </p:nvSpPr>
          <p:spPr bwMode="auto">
            <a:xfrm>
              <a:off x="6982142" y="2770322"/>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1" name="Oval 21"/>
            <p:cNvSpPr>
              <a:spLocks noChangeArrowheads="1"/>
            </p:cNvSpPr>
            <p:nvPr/>
          </p:nvSpPr>
          <p:spPr bwMode="auto">
            <a:xfrm>
              <a:off x="7250914" y="2411993"/>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2" name="Oval 22"/>
            <p:cNvSpPr>
              <a:spLocks noChangeArrowheads="1"/>
            </p:cNvSpPr>
            <p:nvPr/>
          </p:nvSpPr>
          <p:spPr bwMode="auto">
            <a:xfrm>
              <a:off x="7035896" y="2411993"/>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3" name="Oval 23"/>
            <p:cNvSpPr>
              <a:spLocks noChangeArrowheads="1"/>
            </p:cNvSpPr>
            <p:nvPr/>
          </p:nvSpPr>
          <p:spPr bwMode="auto">
            <a:xfrm>
              <a:off x="7035896" y="2904696"/>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4" name="Oval 24"/>
            <p:cNvSpPr>
              <a:spLocks noChangeArrowheads="1"/>
            </p:cNvSpPr>
            <p:nvPr/>
          </p:nvSpPr>
          <p:spPr bwMode="auto">
            <a:xfrm>
              <a:off x="7573440" y="2591158"/>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5" name="Oval 25"/>
            <p:cNvSpPr>
              <a:spLocks noChangeArrowheads="1"/>
            </p:cNvSpPr>
            <p:nvPr/>
          </p:nvSpPr>
          <p:spPr bwMode="auto">
            <a:xfrm>
              <a:off x="6874633" y="2367202"/>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6" name="Oval 26"/>
            <p:cNvSpPr>
              <a:spLocks noChangeArrowheads="1"/>
            </p:cNvSpPr>
            <p:nvPr/>
          </p:nvSpPr>
          <p:spPr bwMode="auto">
            <a:xfrm>
              <a:off x="6874633" y="2546367"/>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7" name="Oval 27"/>
            <p:cNvSpPr>
              <a:spLocks noChangeArrowheads="1"/>
            </p:cNvSpPr>
            <p:nvPr/>
          </p:nvSpPr>
          <p:spPr bwMode="auto">
            <a:xfrm>
              <a:off x="7465932" y="2456784"/>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8" name="Oval 28"/>
            <p:cNvSpPr>
              <a:spLocks noChangeArrowheads="1"/>
            </p:cNvSpPr>
            <p:nvPr/>
          </p:nvSpPr>
          <p:spPr bwMode="auto">
            <a:xfrm>
              <a:off x="7089650" y="2725531"/>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29" name="Oval 29"/>
            <p:cNvSpPr>
              <a:spLocks noChangeArrowheads="1"/>
            </p:cNvSpPr>
            <p:nvPr/>
          </p:nvSpPr>
          <p:spPr bwMode="auto">
            <a:xfrm>
              <a:off x="7250914" y="2949487"/>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0" name="Oval 30"/>
            <p:cNvSpPr>
              <a:spLocks noChangeArrowheads="1"/>
            </p:cNvSpPr>
            <p:nvPr/>
          </p:nvSpPr>
          <p:spPr bwMode="auto">
            <a:xfrm>
              <a:off x="7412177" y="2994278"/>
              <a:ext cx="107509" cy="89582"/>
            </a:xfrm>
            <a:prstGeom prst="ellipse">
              <a:avLst/>
            </a:prstGeom>
            <a:solidFill>
              <a:schemeClr val="bg2"/>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1" name="Oval 31"/>
            <p:cNvSpPr>
              <a:spLocks noChangeArrowheads="1"/>
            </p:cNvSpPr>
            <p:nvPr/>
          </p:nvSpPr>
          <p:spPr bwMode="auto">
            <a:xfrm>
              <a:off x="7627195" y="2904696"/>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2" name="Oval 32"/>
            <p:cNvSpPr>
              <a:spLocks noChangeArrowheads="1"/>
            </p:cNvSpPr>
            <p:nvPr/>
          </p:nvSpPr>
          <p:spPr bwMode="auto">
            <a:xfrm>
              <a:off x="6444597" y="2725531"/>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3" name="Oval 33"/>
            <p:cNvSpPr>
              <a:spLocks noChangeArrowheads="1"/>
            </p:cNvSpPr>
            <p:nvPr/>
          </p:nvSpPr>
          <p:spPr bwMode="auto">
            <a:xfrm>
              <a:off x="6605860" y="2994278"/>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4" name="Oval 34"/>
            <p:cNvSpPr>
              <a:spLocks noChangeArrowheads="1"/>
            </p:cNvSpPr>
            <p:nvPr/>
          </p:nvSpPr>
          <p:spPr bwMode="auto">
            <a:xfrm>
              <a:off x="6928387" y="2994278"/>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5" name="Oval 35"/>
            <p:cNvSpPr>
              <a:spLocks noChangeArrowheads="1"/>
            </p:cNvSpPr>
            <p:nvPr/>
          </p:nvSpPr>
          <p:spPr bwMode="auto">
            <a:xfrm>
              <a:off x="7680949" y="3083861"/>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6" name="Oval 36"/>
            <p:cNvSpPr>
              <a:spLocks noChangeArrowheads="1"/>
            </p:cNvSpPr>
            <p:nvPr/>
          </p:nvSpPr>
          <p:spPr bwMode="auto">
            <a:xfrm>
              <a:off x="7035896" y="2188037"/>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7" name="Oval 37"/>
            <p:cNvSpPr>
              <a:spLocks noChangeArrowheads="1"/>
            </p:cNvSpPr>
            <p:nvPr/>
          </p:nvSpPr>
          <p:spPr bwMode="auto">
            <a:xfrm>
              <a:off x="7304668" y="2188037"/>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8" name="Oval 38"/>
            <p:cNvSpPr>
              <a:spLocks noChangeArrowheads="1"/>
            </p:cNvSpPr>
            <p:nvPr/>
          </p:nvSpPr>
          <p:spPr bwMode="auto">
            <a:xfrm>
              <a:off x="7573440" y="2277620"/>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39" name="Oval 39"/>
            <p:cNvSpPr>
              <a:spLocks noChangeArrowheads="1"/>
            </p:cNvSpPr>
            <p:nvPr/>
          </p:nvSpPr>
          <p:spPr bwMode="auto">
            <a:xfrm>
              <a:off x="6605860" y="2232828"/>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40" name="Oval 40"/>
            <p:cNvSpPr>
              <a:spLocks noChangeArrowheads="1"/>
            </p:cNvSpPr>
            <p:nvPr/>
          </p:nvSpPr>
          <p:spPr bwMode="auto">
            <a:xfrm>
              <a:off x="7465932" y="2770322"/>
              <a:ext cx="107509" cy="89582"/>
            </a:xfrm>
            <a:prstGeom prst="ellipse">
              <a:avLst/>
            </a:prstGeom>
            <a:solidFill>
              <a:schemeClr val="accent1"/>
            </a:solidFill>
            <a:ln w="9525">
              <a:solidFill>
                <a:schemeClr val="tx1"/>
              </a:solidFill>
              <a:round/>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grpSp>
      <p:grpSp>
        <p:nvGrpSpPr>
          <p:cNvPr id="141" name="Grupo 140"/>
          <p:cNvGrpSpPr/>
          <p:nvPr/>
        </p:nvGrpSpPr>
        <p:grpSpPr>
          <a:xfrm>
            <a:off x="5610232" y="1828657"/>
            <a:ext cx="1885238" cy="1074815"/>
            <a:chOff x="8648529" y="2098455"/>
            <a:chExt cx="2042669" cy="1164570"/>
          </a:xfrm>
        </p:grpSpPr>
        <p:sp>
          <p:nvSpPr>
            <p:cNvPr id="142" name="Rectangle 41"/>
            <p:cNvSpPr>
              <a:spLocks noChangeArrowheads="1"/>
            </p:cNvSpPr>
            <p:nvPr/>
          </p:nvSpPr>
          <p:spPr bwMode="auto">
            <a:xfrm>
              <a:off x="8702284" y="2098455"/>
              <a:ext cx="1988914" cy="1164570"/>
            </a:xfrm>
            <a:prstGeom prst="rect">
              <a:avLst/>
            </a:prstGeom>
            <a:solidFill>
              <a:srgbClr val="6666FF"/>
            </a:solidFill>
            <a:ln w="9525">
              <a:solidFill>
                <a:schemeClr val="tx1"/>
              </a:solidFill>
              <a:miter lim="800000"/>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143" name="Line 42"/>
            <p:cNvSpPr>
              <a:spLocks noChangeShapeType="1"/>
            </p:cNvSpPr>
            <p:nvPr/>
          </p:nvSpPr>
          <p:spPr bwMode="auto">
            <a:xfrm>
              <a:off x="8702284" y="2680740"/>
              <a:ext cx="1988914" cy="0"/>
            </a:xfrm>
            <a:prstGeom prst="line">
              <a:avLst/>
            </a:prstGeom>
            <a:noFill/>
            <a:ln w="9525">
              <a:solidFill>
                <a:schemeClr val="tx1"/>
              </a:solidFill>
              <a:round/>
              <a:headEnd/>
              <a:tailEnd/>
            </a:ln>
          </p:spPr>
          <p:txBody>
            <a:bodyPr/>
            <a:lstStyle/>
            <a:p>
              <a:pPr fontAlgn="auto">
                <a:spcBef>
                  <a:spcPts val="0"/>
                </a:spcBef>
                <a:spcAft>
                  <a:spcPts val="0"/>
                </a:spcAft>
              </a:pPr>
              <a:endParaRPr lang="es-ES" sz="1533">
                <a:solidFill>
                  <a:srgbClr val="000000"/>
                </a:solidFill>
                <a:latin typeface="Trebuchet MS"/>
              </a:endParaRPr>
            </a:p>
          </p:txBody>
        </p:sp>
        <p:sp>
          <p:nvSpPr>
            <p:cNvPr id="144" name="Text Box 43"/>
            <p:cNvSpPr txBox="1">
              <a:spLocks noChangeArrowheads="1"/>
            </p:cNvSpPr>
            <p:nvPr/>
          </p:nvSpPr>
          <p:spPr bwMode="auto">
            <a:xfrm>
              <a:off x="8648529" y="2232828"/>
              <a:ext cx="444998" cy="340805"/>
            </a:xfrm>
            <a:prstGeom prst="rect">
              <a:avLst/>
            </a:prstGeom>
            <a:noFill/>
            <a:ln w="9525">
              <a:noFill/>
              <a:miter lim="800000"/>
              <a:headEnd/>
              <a:tailEnd/>
            </a:ln>
          </p:spPr>
          <p:txBody>
            <a:bodyPr wrap="square" lIns="77880" tIns="38940" rIns="77880" bIns="38940">
              <a:spAutoFit/>
            </a:bodyPr>
            <a:lstStyle/>
            <a:p>
              <a:pPr algn="ctr" fontAlgn="auto">
                <a:spcBef>
                  <a:spcPct val="50000"/>
                </a:spcBef>
                <a:spcAft>
                  <a:spcPts val="0"/>
                </a:spcAft>
              </a:pPr>
              <a:r>
                <a:rPr lang="es-ES_tradnl" sz="1533" b="1" dirty="0">
                  <a:solidFill>
                    <a:srgbClr val="000000"/>
                  </a:solidFill>
                  <a:latin typeface="Trebuchet MS" pitchFamily="34" charset="0"/>
                </a:rPr>
                <a:t>N</a:t>
              </a:r>
              <a:r>
                <a:rPr lang="es-ES_tradnl" sz="1533" b="1" baseline="-25000" dirty="0">
                  <a:solidFill>
                    <a:srgbClr val="000000"/>
                  </a:solidFill>
                  <a:latin typeface="Trebuchet MS" pitchFamily="34" charset="0"/>
                </a:rPr>
                <a:t>1</a:t>
              </a:r>
              <a:endParaRPr lang="es-ES" sz="1533" b="1" dirty="0">
                <a:solidFill>
                  <a:srgbClr val="000000"/>
                </a:solidFill>
                <a:latin typeface="Trebuchet MS" pitchFamily="34" charset="0"/>
              </a:endParaRPr>
            </a:p>
          </p:txBody>
        </p:sp>
        <p:sp>
          <p:nvSpPr>
            <p:cNvPr id="145" name="Text Box 44"/>
            <p:cNvSpPr txBox="1">
              <a:spLocks noChangeArrowheads="1"/>
            </p:cNvSpPr>
            <p:nvPr/>
          </p:nvSpPr>
          <p:spPr bwMode="auto">
            <a:xfrm>
              <a:off x="8648529" y="2771256"/>
              <a:ext cx="460307" cy="340805"/>
            </a:xfrm>
            <a:prstGeom prst="rect">
              <a:avLst/>
            </a:prstGeom>
            <a:noFill/>
            <a:ln w="9525">
              <a:noFill/>
              <a:miter lim="800000"/>
              <a:headEnd/>
              <a:tailEnd/>
            </a:ln>
          </p:spPr>
          <p:txBody>
            <a:bodyPr wrap="square" lIns="77880" tIns="38940" rIns="77880" bIns="38940">
              <a:spAutoFit/>
            </a:bodyPr>
            <a:lstStyle/>
            <a:p>
              <a:pPr algn="ctr" fontAlgn="auto">
                <a:spcBef>
                  <a:spcPct val="50000"/>
                </a:spcBef>
                <a:spcAft>
                  <a:spcPts val="0"/>
                </a:spcAft>
              </a:pPr>
              <a:r>
                <a:rPr lang="es-ES_tradnl" sz="1533" b="1">
                  <a:solidFill>
                    <a:srgbClr val="000000"/>
                  </a:solidFill>
                  <a:latin typeface="Trebuchet MS" pitchFamily="34" charset="0"/>
                </a:rPr>
                <a:t>N</a:t>
              </a:r>
              <a:r>
                <a:rPr lang="es-ES_tradnl" sz="1533" b="1" baseline="-25000">
                  <a:solidFill>
                    <a:srgbClr val="000000"/>
                  </a:solidFill>
                  <a:latin typeface="Trebuchet MS" pitchFamily="34" charset="0"/>
                </a:rPr>
                <a:t>2</a:t>
              </a:r>
              <a:endParaRPr lang="es-ES" sz="1533" b="1">
                <a:solidFill>
                  <a:srgbClr val="000000"/>
                </a:solidFill>
                <a:latin typeface="Trebuchet MS" pitchFamily="34" charset="0"/>
              </a:endParaRPr>
            </a:p>
          </p:txBody>
        </p:sp>
        <p:pic>
          <p:nvPicPr>
            <p:cNvPr id="146" name="Picture 45"/>
            <p:cNvPicPr>
              <a:picLocks noChangeAspect="1" noChangeArrowheads="1"/>
            </p:cNvPicPr>
            <p:nvPr/>
          </p:nvPicPr>
          <p:blipFill>
            <a:blip r:embed="rId3"/>
            <a:srcRect/>
            <a:stretch>
              <a:fillRect/>
            </a:stretch>
          </p:blipFill>
          <p:spPr bwMode="auto">
            <a:xfrm>
              <a:off x="8971056" y="2635949"/>
              <a:ext cx="265671" cy="206226"/>
            </a:xfrm>
            <a:prstGeom prst="rect">
              <a:avLst/>
            </a:prstGeom>
            <a:noFill/>
            <a:ln w="9525">
              <a:noFill/>
              <a:miter lim="800000"/>
              <a:headEnd/>
              <a:tailEnd/>
            </a:ln>
          </p:spPr>
        </p:pic>
        <p:pic>
          <p:nvPicPr>
            <p:cNvPr id="147" name="Picture 46"/>
            <p:cNvPicPr>
              <a:picLocks noChangeAspect="1" noChangeArrowheads="1"/>
            </p:cNvPicPr>
            <p:nvPr/>
          </p:nvPicPr>
          <p:blipFill>
            <a:blip r:embed="rId3"/>
            <a:srcRect/>
            <a:stretch>
              <a:fillRect/>
            </a:stretch>
          </p:blipFill>
          <p:spPr bwMode="auto">
            <a:xfrm>
              <a:off x="10314917" y="2188037"/>
              <a:ext cx="265671" cy="206226"/>
            </a:xfrm>
            <a:prstGeom prst="rect">
              <a:avLst/>
            </a:prstGeom>
            <a:noFill/>
            <a:ln w="9525">
              <a:noFill/>
              <a:miter lim="800000"/>
              <a:headEnd/>
              <a:tailEnd/>
            </a:ln>
          </p:spPr>
        </p:pic>
        <p:pic>
          <p:nvPicPr>
            <p:cNvPr id="148" name="Picture 47"/>
            <p:cNvPicPr>
              <a:picLocks noChangeAspect="1" noChangeArrowheads="1"/>
            </p:cNvPicPr>
            <p:nvPr/>
          </p:nvPicPr>
          <p:blipFill>
            <a:blip r:embed="rId4"/>
            <a:srcRect/>
            <a:stretch>
              <a:fillRect/>
            </a:stretch>
          </p:blipFill>
          <p:spPr bwMode="auto">
            <a:xfrm>
              <a:off x="9132319" y="2143246"/>
              <a:ext cx="265671" cy="206226"/>
            </a:xfrm>
            <a:prstGeom prst="rect">
              <a:avLst/>
            </a:prstGeom>
            <a:noFill/>
            <a:ln w="9525">
              <a:noFill/>
              <a:miter lim="800000"/>
              <a:headEnd/>
              <a:tailEnd/>
            </a:ln>
          </p:spPr>
        </p:pic>
        <p:pic>
          <p:nvPicPr>
            <p:cNvPr id="149" name="Picture 48"/>
            <p:cNvPicPr>
              <a:picLocks noChangeAspect="1" noChangeArrowheads="1"/>
            </p:cNvPicPr>
            <p:nvPr/>
          </p:nvPicPr>
          <p:blipFill>
            <a:blip r:embed="rId3"/>
            <a:srcRect/>
            <a:stretch>
              <a:fillRect/>
            </a:stretch>
          </p:blipFill>
          <p:spPr bwMode="auto">
            <a:xfrm>
              <a:off x="9616109" y="2143246"/>
              <a:ext cx="265671" cy="206226"/>
            </a:xfrm>
            <a:prstGeom prst="rect">
              <a:avLst/>
            </a:prstGeom>
            <a:noFill/>
            <a:ln w="9525">
              <a:noFill/>
              <a:miter lim="800000"/>
              <a:headEnd/>
              <a:tailEnd/>
            </a:ln>
          </p:spPr>
        </p:pic>
        <p:pic>
          <p:nvPicPr>
            <p:cNvPr id="150" name="Picture 49"/>
            <p:cNvPicPr>
              <a:picLocks noChangeAspect="1" noChangeArrowheads="1"/>
            </p:cNvPicPr>
            <p:nvPr/>
          </p:nvPicPr>
          <p:blipFill>
            <a:blip r:embed="rId3"/>
            <a:srcRect/>
            <a:stretch>
              <a:fillRect/>
            </a:stretch>
          </p:blipFill>
          <p:spPr bwMode="auto">
            <a:xfrm>
              <a:off x="10207408" y="2815114"/>
              <a:ext cx="265671" cy="206226"/>
            </a:xfrm>
            <a:prstGeom prst="rect">
              <a:avLst/>
            </a:prstGeom>
            <a:noFill/>
            <a:ln w="9525">
              <a:noFill/>
              <a:miter lim="800000"/>
              <a:headEnd/>
              <a:tailEnd/>
            </a:ln>
          </p:spPr>
        </p:pic>
        <p:pic>
          <p:nvPicPr>
            <p:cNvPr id="151" name="Picture 50"/>
            <p:cNvPicPr>
              <a:picLocks noChangeAspect="1" noChangeArrowheads="1"/>
            </p:cNvPicPr>
            <p:nvPr/>
          </p:nvPicPr>
          <p:blipFill>
            <a:blip r:embed="rId3"/>
            <a:srcRect/>
            <a:stretch>
              <a:fillRect/>
            </a:stretch>
          </p:blipFill>
          <p:spPr bwMode="auto">
            <a:xfrm>
              <a:off x="8999620" y="3013607"/>
              <a:ext cx="265671" cy="206226"/>
            </a:xfrm>
            <a:prstGeom prst="rect">
              <a:avLst/>
            </a:prstGeom>
            <a:noFill/>
            <a:ln w="9525">
              <a:noFill/>
              <a:miter lim="800000"/>
              <a:headEnd/>
              <a:tailEnd/>
            </a:ln>
          </p:spPr>
        </p:pic>
        <p:pic>
          <p:nvPicPr>
            <p:cNvPr id="152" name="Picture 51"/>
            <p:cNvPicPr>
              <a:picLocks noChangeAspect="1" noChangeArrowheads="1"/>
            </p:cNvPicPr>
            <p:nvPr/>
          </p:nvPicPr>
          <p:blipFill>
            <a:blip r:embed="rId4"/>
            <a:srcRect/>
            <a:stretch>
              <a:fillRect/>
            </a:stretch>
          </p:blipFill>
          <p:spPr bwMode="auto">
            <a:xfrm>
              <a:off x="9442250" y="2835995"/>
              <a:ext cx="265671" cy="206226"/>
            </a:xfrm>
            <a:prstGeom prst="rect">
              <a:avLst/>
            </a:prstGeom>
            <a:noFill/>
            <a:ln w="9525">
              <a:noFill/>
              <a:miter lim="800000"/>
              <a:headEnd/>
              <a:tailEnd/>
            </a:ln>
          </p:spPr>
        </p:pic>
        <p:pic>
          <p:nvPicPr>
            <p:cNvPr id="153" name="Picture 52"/>
            <p:cNvPicPr>
              <a:picLocks noChangeAspect="1" noChangeArrowheads="1"/>
            </p:cNvPicPr>
            <p:nvPr/>
          </p:nvPicPr>
          <p:blipFill>
            <a:blip r:embed="rId4"/>
            <a:srcRect/>
            <a:stretch>
              <a:fillRect/>
            </a:stretch>
          </p:blipFill>
          <p:spPr bwMode="auto">
            <a:xfrm>
              <a:off x="9884881" y="2994278"/>
              <a:ext cx="265671" cy="206226"/>
            </a:xfrm>
            <a:prstGeom prst="rect">
              <a:avLst/>
            </a:prstGeom>
            <a:noFill/>
            <a:ln w="9525">
              <a:noFill/>
              <a:miter lim="800000"/>
              <a:headEnd/>
              <a:tailEnd/>
            </a:ln>
          </p:spPr>
        </p:pic>
        <p:pic>
          <p:nvPicPr>
            <p:cNvPr id="154" name="Picture 53"/>
            <p:cNvPicPr>
              <a:picLocks noChangeAspect="1" noChangeArrowheads="1"/>
            </p:cNvPicPr>
            <p:nvPr/>
          </p:nvPicPr>
          <p:blipFill>
            <a:blip r:embed="rId3"/>
            <a:srcRect/>
            <a:stretch>
              <a:fillRect/>
            </a:stretch>
          </p:blipFill>
          <p:spPr bwMode="auto">
            <a:xfrm>
              <a:off x="9347337" y="2367202"/>
              <a:ext cx="265671" cy="206226"/>
            </a:xfrm>
            <a:prstGeom prst="rect">
              <a:avLst/>
            </a:prstGeom>
            <a:noFill/>
            <a:ln w="9525">
              <a:noFill/>
              <a:miter lim="800000"/>
              <a:headEnd/>
              <a:tailEnd/>
            </a:ln>
          </p:spPr>
        </p:pic>
        <p:pic>
          <p:nvPicPr>
            <p:cNvPr id="155" name="Picture 54"/>
            <p:cNvPicPr>
              <a:picLocks noChangeAspect="1" noChangeArrowheads="1"/>
            </p:cNvPicPr>
            <p:nvPr/>
          </p:nvPicPr>
          <p:blipFill>
            <a:blip r:embed="rId3"/>
            <a:srcRect/>
            <a:stretch>
              <a:fillRect/>
            </a:stretch>
          </p:blipFill>
          <p:spPr bwMode="auto">
            <a:xfrm>
              <a:off x="9992390" y="2367202"/>
              <a:ext cx="265671" cy="206226"/>
            </a:xfrm>
            <a:prstGeom prst="rect">
              <a:avLst/>
            </a:prstGeom>
            <a:noFill/>
            <a:ln w="9525">
              <a:noFill/>
              <a:miter lim="800000"/>
              <a:headEnd/>
              <a:tailEnd/>
            </a:ln>
          </p:spPr>
        </p:pic>
      </p:grpSp>
      <p:pic>
        <p:nvPicPr>
          <p:cNvPr id="156" name="Picture 55" descr="level_3d"/>
          <p:cNvPicPr>
            <a:picLocks noChangeAspect="1" noChangeArrowheads="1" noCrop="1"/>
          </p:cNvPicPr>
          <p:nvPr/>
        </p:nvPicPr>
        <p:blipFill>
          <a:blip r:embed="rId5"/>
          <a:srcRect/>
          <a:stretch>
            <a:fillRect/>
          </a:stretch>
        </p:blipFill>
        <p:spPr bwMode="auto">
          <a:xfrm>
            <a:off x="704739" y="4098022"/>
            <a:ext cx="2924164" cy="1881849"/>
          </a:xfrm>
          <a:prstGeom prst="rect">
            <a:avLst/>
          </a:prstGeom>
          <a:noFill/>
          <a:ln w="9525">
            <a:noFill/>
            <a:miter lim="800000"/>
            <a:headEnd/>
            <a:tailEnd/>
          </a:ln>
        </p:spPr>
      </p:pic>
      <p:pic>
        <p:nvPicPr>
          <p:cNvPr id="157" name="Imagen 156"/>
          <p:cNvPicPr>
            <a:picLocks noChangeAspect="1"/>
          </p:cNvPicPr>
          <p:nvPr/>
        </p:nvPicPr>
        <p:blipFill>
          <a:blip r:embed="rId6"/>
          <a:stretch>
            <a:fillRect/>
          </a:stretch>
        </p:blipFill>
        <p:spPr>
          <a:xfrm>
            <a:off x="5610077" y="4166626"/>
            <a:ext cx="3277954" cy="2294567"/>
          </a:xfrm>
          <a:prstGeom prst="rect">
            <a:avLst/>
          </a:prstGeom>
        </p:spPr>
      </p:pic>
      <p:sp>
        <p:nvSpPr>
          <p:cNvPr id="62" name="Rectangle 6"/>
          <p:cNvSpPr>
            <a:spLocks noChangeArrowheads="1"/>
          </p:cNvSpPr>
          <p:nvPr/>
        </p:nvSpPr>
        <p:spPr bwMode="auto">
          <a:xfrm>
            <a:off x="-708550" y="89581"/>
            <a:ext cx="914400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Estabilidad y mezcla en la vertical</a:t>
            </a:r>
          </a:p>
        </p:txBody>
      </p:sp>
    </p:spTree>
    <p:extLst>
      <p:ext uri="{BB962C8B-B14F-4D97-AF65-F5344CB8AC3E}">
        <p14:creationId xmlns:p14="http://schemas.microsoft.com/office/powerpoint/2010/main" val="46137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anim calcmode="lin" valueType="num">
                                      <p:cBhvr additive="base">
                                        <p:cTn id="7" dur="500" fill="hold"/>
                                        <p:tgtEl>
                                          <p:spTgt spid="1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fill="hold"/>
                                        <p:tgtEl>
                                          <p:spTgt spid="111"/>
                                        </p:tgtEl>
                                        <p:attrNameLst>
                                          <p:attrName>ppt_x</p:attrName>
                                        </p:attrNameLst>
                                      </p:cBhvr>
                                      <p:tavLst>
                                        <p:tav tm="0">
                                          <p:val>
                                            <p:strVal val="#ppt_x"/>
                                          </p:val>
                                        </p:tav>
                                        <p:tav tm="100000">
                                          <p:val>
                                            <p:strVal val="#ppt_x"/>
                                          </p:val>
                                        </p:tav>
                                      </p:tavLst>
                                    </p:anim>
                                    <p:anim calcmode="lin" valueType="num">
                                      <p:cBhvr additive="base">
                                        <p:cTn id="13"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0">
                                            <p:txEl>
                                              <p:pRg st="2" end="2"/>
                                            </p:txEl>
                                          </p:spTgt>
                                        </p:tgtEl>
                                        <p:attrNameLst>
                                          <p:attrName>style.visibility</p:attrName>
                                        </p:attrNameLst>
                                      </p:cBhvr>
                                      <p:to>
                                        <p:strVal val="visible"/>
                                      </p:to>
                                    </p:set>
                                    <p:anim calcmode="lin" valueType="num">
                                      <p:cBhvr additive="base">
                                        <p:cTn id="18" dur="500" fill="hold"/>
                                        <p:tgtEl>
                                          <p:spTgt spid="110">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0">
                                            <p:txEl>
                                              <p:pRg st="2" end="2"/>
                                            </p:txEl>
                                          </p:spTgt>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41"/>
                                        </p:tgtEl>
                                        <p:attrNameLst>
                                          <p:attrName>style.visibility</p:attrName>
                                        </p:attrNameLst>
                                      </p:cBhvr>
                                      <p:to>
                                        <p:strVal val="visible"/>
                                      </p:to>
                                    </p:set>
                                    <p:anim calcmode="lin" valueType="num">
                                      <p:cBhvr additive="base">
                                        <p:cTn id="23" dur="500" fill="hold"/>
                                        <p:tgtEl>
                                          <p:spTgt spid="141"/>
                                        </p:tgtEl>
                                        <p:attrNameLst>
                                          <p:attrName>ppt_x</p:attrName>
                                        </p:attrNameLst>
                                      </p:cBhvr>
                                      <p:tavLst>
                                        <p:tav tm="0">
                                          <p:val>
                                            <p:strVal val="#ppt_x"/>
                                          </p:val>
                                        </p:tav>
                                        <p:tav tm="100000">
                                          <p:val>
                                            <p:strVal val="#ppt_x"/>
                                          </p:val>
                                        </p:tav>
                                      </p:tavLst>
                                    </p:anim>
                                    <p:anim calcmode="lin" valueType="num">
                                      <p:cBhvr additive="base">
                                        <p:cTn id="2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0">
                                            <p:txEl>
                                              <p:pRg st="4" end="4"/>
                                            </p:txEl>
                                          </p:spTgt>
                                        </p:tgtEl>
                                        <p:attrNameLst>
                                          <p:attrName>style.visibility</p:attrName>
                                        </p:attrNameLst>
                                      </p:cBhvr>
                                      <p:to>
                                        <p:strVal val="visible"/>
                                      </p:to>
                                    </p:set>
                                    <p:anim calcmode="lin" valueType="num">
                                      <p:cBhvr additive="base">
                                        <p:cTn id="29" dur="500" fill="hold"/>
                                        <p:tgtEl>
                                          <p:spTgt spid="11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0">
                                            <p:txEl>
                                              <p:pRg st="4" end="4"/>
                                            </p:txEl>
                                          </p:spTgt>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2" presetClass="entr" presetSubtype="4" fill="hold" nodeType="afterEffect">
                                  <p:stCondLst>
                                    <p:cond delay="0"/>
                                  </p:stCondLst>
                                  <p:childTnLst>
                                    <p:set>
                                      <p:cBhvr>
                                        <p:cTn id="33" dur="1" fill="hold">
                                          <p:stCondLst>
                                            <p:cond delay="0"/>
                                          </p:stCondLst>
                                        </p:cTn>
                                        <p:tgtEl>
                                          <p:spTgt spid="109"/>
                                        </p:tgtEl>
                                        <p:attrNameLst>
                                          <p:attrName>style.visibility</p:attrName>
                                        </p:attrNameLst>
                                      </p:cBhvr>
                                      <p:to>
                                        <p:strVal val="visible"/>
                                      </p:to>
                                    </p:set>
                                    <p:anim calcmode="lin" valueType="num">
                                      <p:cBhvr additive="base">
                                        <p:cTn id="34" dur="500" fill="hold"/>
                                        <p:tgtEl>
                                          <p:spTgt spid="109"/>
                                        </p:tgtEl>
                                        <p:attrNameLst>
                                          <p:attrName>ppt_x</p:attrName>
                                        </p:attrNameLst>
                                      </p:cBhvr>
                                      <p:tavLst>
                                        <p:tav tm="0">
                                          <p:val>
                                            <p:strVal val="#ppt_x"/>
                                          </p:val>
                                        </p:tav>
                                        <p:tav tm="100000">
                                          <p:val>
                                            <p:strVal val="#ppt_x"/>
                                          </p:val>
                                        </p:tav>
                                      </p:tavLst>
                                    </p:anim>
                                    <p:anim calcmode="lin" valueType="num">
                                      <p:cBhvr additive="base">
                                        <p:cTn id="35"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10">
                                            <p:txEl>
                                              <p:pRg st="6" end="6"/>
                                            </p:txEl>
                                          </p:spTgt>
                                        </p:tgtEl>
                                        <p:attrNameLst>
                                          <p:attrName>style.visibility</p:attrName>
                                        </p:attrNameLst>
                                      </p:cBhvr>
                                      <p:to>
                                        <p:strVal val="visible"/>
                                      </p:to>
                                    </p:set>
                                    <p:anim calcmode="lin" valueType="num">
                                      <p:cBhvr additive="base">
                                        <p:cTn id="40" dur="500" fill="hold"/>
                                        <p:tgtEl>
                                          <p:spTgt spid="110">
                                            <p:txEl>
                                              <p:pRg st="6" end="6"/>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10">
                                            <p:txEl>
                                              <p:pRg st="6" end="6"/>
                                            </p:txEl>
                                          </p:spTgt>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2" presetClass="entr" presetSubtype="4" fill="hold" nodeType="afterEffect">
                                  <p:stCondLst>
                                    <p:cond delay="0"/>
                                  </p:stCondLst>
                                  <p:childTnLst>
                                    <p:set>
                                      <p:cBhvr>
                                        <p:cTn id="44" dur="1" fill="hold">
                                          <p:stCondLst>
                                            <p:cond delay="0"/>
                                          </p:stCondLst>
                                        </p:cTn>
                                        <p:tgtEl>
                                          <p:spTgt spid="156"/>
                                        </p:tgtEl>
                                        <p:attrNameLst>
                                          <p:attrName>style.visibility</p:attrName>
                                        </p:attrNameLst>
                                      </p:cBhvr>
                                      <p:to>
                                        <p:strVal val="visible"/>
                                      </p:to>
                                    </p:set>
                                    <p:anim calcmode="lin" valueType="num">
                                      <p:cBhvr additive="base">
                                        <p:cTn id="45" dur="500" fill="hold"/>
                                        <p:tgtEl>
                                          <p:spTgt spid="156"/>
                                        </p:tgtEl>
                                        <p:attrNameLst>
                                          <p:attrName>ppt_x</p:attrName>
                                        </p:attrNameLst>
                                      </p:cBhvr>
                                      <p:tavLst>
                                        <p:tav tm="0">
                                          <p:val>
                                            <p:strVal val="#ppt_x"/>
                                          </p:val>
                                        </p:tav>
                                        <p:tav tm="100000">
                                          <p:val>
                                            <p:strVal val="#ppt_x"/>
                                          </p:val>
                                        </p:tav>
                                      </p:tavLst>
                                    </p:anim>
                                    <p:anim calcmode="lin" valueType="num">
                                      <p:cBhvr additive="base">
                                        <p:cTn id="46" dur="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57"/>
                                        </p:tgtEl>
                                        <p:attrNameLst>
                                          <p:attrName>style.visibility</p:attrName>
                                        </p:attrNameLst>
                                      </p:cBhvr>
                                      <p:to>
                                        <p:strVal val="visible"/>
                                      </p:to>
                                    </p:set>
                                    <p:anim calcmode="lin" valueType="num">
                                      <p:cBhvr additive="base">
                                        <p:cTn id="51" dur="1000" fill="hold"/>
                                        <p:tgtEl>
                                          <p:spTgt spid="157"/>
                                        </p:tgtEl>
                                        <p:attrNameLst>
                                          <p:attrName>ppt_x</p:attrName>
                                        </p:attrNameLst>
                                      </p:cBhvr>
                                      <p:tavLst>
                                        <p:tav tm="0">
                                          <p:val>
                                            <p:strVal val="#ppt_x"/>
                                          </p:val>
                                        </p:tav>
                                        <p:tav tm="100000">
                                          <p:val>
                                            <p:strVal val="#ppt_x"/>
                                          </p:val>
                                        </p:tav>
                                      </p:tavLst>
                                    </p:anim>
                                    <p:anim calcmode="lin" valueType="num">
                                      <p:cBhvr additive="base">
                                        <p:cTn id="52" dur="1000" fill="hold"/>
                                        <p:tgtEl>
                                          <p:spTgt spid="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3456903" y="3264264"/>
            <a:ext cx="7788841" cy="310085"/>
          </a:xfrm>
          <a:prstGeom prst="rect">
            <a:avLst/>
          </a:prstGeom>
          <a:noFill/>
          <a:ln w="9525">
            <a:noFill/>
            <a:miter lim="800000"/>
            <a:headEnd/>
            <a:tailEnd/>
          </a:ln>
        </p:spPr>
        <p:txBody>
          <a:bodyPr>
            <a:spAutoFit/>
          </a:bodyPr>
          <a:lstStyle/>
          <a:p>
            <a:pPr fontAlgn="auto">
              <a:spcBef>
                <a:spcPts val="0"/>
              </a:spcBef>
              <a:spcAft>
                <a:spcPts val="0"/>
              </a:spcAft>
            </a:pPr>
            <a:endParaRPr lang="es-ES" sz="1415">
              <a:solidFill>
                <a:srgbClr val="000000"/>
              </a:solidFill>
              <a:latin typeface="Trebuchet MS"/>
            </a:endParaRPr>
          </a:p>
        </p:txBody>
      </p:sp>
      <p:sp>
        <p:nvSpPr>
          <p:cNvPr id="7" name="Rectangle 4"/>
          <p:cNvSpPr>
            <a:spLocks noChangeArrowheads="1"/>
          </p:cNvSpPr>
          <p:nvPr/>
        </p:nvSpPr>
        <p:spPr bwMode="auto">
          <a:xfrm>
            <a:off x="3496840" y="3260521"/>
            <a:ext cx="7788841" cy="310085"/>
          </a:xfrm>
          <a:prstGeom prst="rect">
            <a:avLst/>
          </a:prstGeom>
          <a:noFill/>
          <a:ln w="9525">
            <a:noFill/>
            <a:miter lim="800000"/>
            <a:headEnd/>
            <a:tailEnd/>
          </a:ln>
        </p:spPr>
        <p:txBody>
          <a:bodyPr>
            <a:spAutoFit/>
          </a:bodyPr>
          <a:lstStyle/>
          <a:p>
            <a:pPr fontAlgn="auto">
              <a:spcBef>
                <a:spcPts val="0"/>
              </a:spcBef>
              <a:spcAft>
                <a:spcPts val="0"/>
              </a:spcAft>
            </a:pPr>
            <a:endParaRPr lang="es-ES" sz="1415">
              <a:solidFill>
                <a:srgbClr val="000000"/>
              </a:solidFill>
              <a:latin typeface="Trebuchet MS"/>
            </a:endParaRPr>
          </a:p>
        </p:txBody>
      </p:sp>
      <p:sp>
        <p:nvSpPr>
          <p:cNvPr id="10" name="Rectangle 7"/>
          <p:cNvSpPr>
            <a:spLocks noChangeArrowheads="1"/>
          </p:cNvSpPr>
          <p:nvPr/>
        </p:nvSpPr>
        <p:spPr bwMode="auto">
          <a:xfrm>
            <a:off x="677582" y="3105478"/>
            <a:ext cx="184731" cy="310085"/>
          </a:xfrm>
          <a:prstGeom prst="rect">
            <a:avLst/>
          </a:prstGeom>
          <a:noFill/>
          <a:ln w="9525">
            <a:noFill/>
            <a:miter lim="800000"/>
            <a:headEnd/>
            <a:tailEnd/>
          </a:ln>
        </p:spPr>
        <p:txBody>
          <a:bodyPr wrap="none" anchor="ctr">
            <a:spAutoFit/>
          </a:bodyPr>
          <a:lstStyle/>
          <a:p>
            <a:pPr fontAlgn="auto">
              <a:spcBef>
                <a:spcPts val="0"/>
              </a:spcBef>
              <a:spcAft>
                <a:spcPts val="0"/>
              </a:spcAft>
            </a:pPr>
            <a:endParaRPr lang="es-ES" sz="1415">
              <a:solidFill>
                <a:srgbClr val="000000"/>
              </a:solidFill>
              <a:latin typeface="Trebuchet MS"/>
            </a:endParaRPr>
          </a:p>
        </p:txBody>
      </p:sp>
      <p:sp>
        <p:nvSpPr>
          <p:cNvPr id="11" name="Rectangle 8"/>
          <p:cNvSpPr>
            <a:spLocks noChangeArrowheads="1"/>
          </p:cNvSpPr>
          <p:nvPr/>
        </p:nvSpPr>
        <p:spPr bwMode="auto">
          <a:xfrm>
            <a:off x="-4087464" y="1755022"/>
            <a:ext cx="145224" cy="290332"/>
          </a:xfrm>
          <a:prstGeom prst="rect">
            <a:avLst/>
          </a:prstGeom>
          <a:noFill/>
          <a:ln w="9525">
            <a:noFill/>
            <a:miter lim="800000"/>
            <a:headEnd/>
            <a:tailEnd/>
          </a:ln>
        </p:spPr>
        <p:txBody>
          <a:bodyPr wrap="none" lIns="71878" tIns="35939" rIns="71878" bIns="35939" anchor="ctr">
            <a:spAutoFit/>
          </a:bodyPr>
          <a:lstStyle/>
          <a:p>
            <a:pPr algn="just" fontAlgn="auto">
              <a:spcBef>
                <a:spcPts val="0"/>
              </a:spcBef>
              <a:spcAft>
                <a:spcPts val="0"/>
              </a:spcAft>
            </a:pPr>
            <a:endParaRPr lang="es-ES" sz="1415">
              <a:solidFill>
                <a:srgbClr val="000000"/>
              </a:solidFill>
              <a:latin typeface="Trebuchet MS" pitchFamily="34" charset="0"/>
            </a:endParaRPr>
          </a:p>
        </p:txBody>
      </p:sp>
      <p:pic>
        <p:nvPicPr>
          <p:cNvPr id="2" name="Imagen 1"/>
          <p:cNvPicPr>
            <a:picLocks noChangeAspect="1"/>
          </p:cNvPicPr>
          <p:nvPr/>
        </p:nvPicPr>
        <p:blipFill>
          <a:blip r:embed="rId2"/>
          <a:stretch>
            <a:fillRect/>
          </a:stretch>
        </p:blipFill>
        <p:spPr>
          <a:xfrm>
            <a:off x="3520134" y="903586"/>
            <a:ext cx="4943609" cy="3380192"/>
          </a:xfrm>
          <a:prstGeom prst="rect">
            <a:avLst/>
          </a:prstGeom>
        </p:spPr>
      </p:pic>
      <p:sp>
        <p:nvSpPr>
          <p:cNvPr id="21" name="Rectángulo 20"/>
          <p:cNvSpPr/>
          <p:nvPr/>
        </p:nvSpPr>
        <p:spPr>
          <a:xfrm>
            <a:off x="324936" y="4393228"/>
            <a:ext cx="8791632" cy="2138086"/>
          </a:xfrm>
          <a:prstGeom prst="rect">
            <a:avLst/>
          </a:prstGeom>
        </p:spPr>
        <p:txBody>
          <a:bodyPr wrap="square">
            <a:spAutoFit/>
          </a:bodyPr>
          <a:lstStyle/>
          <a:p>
            <a:pPr fontAlgn="auto">
              <a:spcBef>
                <a:spcPts val="511"/>
              </a:spcBef>
              <a:spcAft>
                <a:spcPts val="0"/>
              </a:spcAft>
            </a:pPr>
            <a:r>
              <a:rPr lang="es-ES" sz="1477" dirty="0">
                <a:latin typeface="Trebuchet MS" panose="020B0603020202020204" pitchFamily="34" charset="0"/>
              </a:rPr>
              <a:t>La escorrentía de agua dulce de la tierra que regresa a los océanos en los ríos influye en la composición y circulación del océano. Los océanos cubren aproximadamente el 70% de la superficie de la Tierra, almacenan y transportan una gran cantidad de energía y se disuelven y almacenan grandes cantidades de dióxido de carbono. Su circulación, impulsada por el viento y por los contrastes de densidad causados ​​por la salinidad y los gradientes térmicos (la llamada circulación </a:t>
            </a:r>
            <a:r>
              <a:rPr lang="es-ES" sz="1477" dirty="0" err="1">
                <a:latin typeface="Trebuchet MS" panose="020B0603020202020204" pitchFamily="34" charset="0"/>
              </a:rPr>
              <a:t>termohalina</a:t>
            </a:r>
            <a:r>
              <a:rPr lang="es-ES" sz="1477" dirty="0">
                <a:latin typeface="Trebuchet MS" panose="020B0603020202020204" pitchFamily="34" charset="0"/>
              </a:rPr>
              <a:t>), es mucho más lenta que la circulación atmosférica. Principalmente debido a la gran inercia térmica de los océanos, suavizan los cambios de temperatura y funcionan como un regulador del clima de la Tierra y como una fuente de variabilidad climática natural, en particular en las escalas de tiempo más largas.</a:t>
            </a:r>
            <a:endParaRPr lang="es-ES" sz="1363" dirty="0">
              <a:latin typeface="Trebuchet MS" panose="020B0603020202020204" pitchFamily="34" charset="0"/>
            </a:endParaRPr>
          </a:p>
        </p:txBody>
      </p:sp>
      <p:sp>
        <p:nvSpPr>
          <p:cNvPr id="12" name="Rectangle 6"/>
          <p:cNvSpPr>
            <a:spLocks noChangeArrowheads="1"/>
          </p:cNvSpPr>
          <p:nvPr/>
        </p:nvSpPr>
        <p:spPr bwMode="auto">
          <a:xfrm>
            <a:off x="271582" y="133197"/>
            <a:ext cx="5863674" cy="898569"/>
          </a:xfrm>
          <a:prstGeom prst="rect">
            <a:avLst/>
          </a:prstGeom>
          <a:noFill/>
          <a:ln w="9525">
            <a:noFill/>
            <a:miter lim="800000"/>
            <a:headEnd/>
            <a:tailEnd/>
          </a:ln>
        </p:spPr>
        <p:txBody>
          <a:bodyPr lIns="71878" tIns="35939" rIns="71878" bIns="35939" anchor="ctr"/>
          <a:lstStyle/>
          <a:p>
            <a:pPr algn="ctr" fontAlgn="auto">
              <a:spcBef>
                <a:spcPts val="0"/>
              </a:spcBef>
              <a:spcAft>
                <a:spcPts val="0"/>
              </a:spcAft>
            </a:pPr>
            <a:r>
              <a:rPr lang="es-ES_tradnl" sz="2584" b="1" dirty="0">
                <a:solidFill>
                  <a:srgbClr val="C00000"/>
                </a:solidFill>
                <a:latin typeface="Trebuchet MS" pitchFamily="34" charset="0"/>
              </a:rPr>
              <a:t>El sistema climático terrestre</a:t>
            </a:r>
          </a:p>
        </p:txBody>
      </p:sp>
      <p:sp>
        <p:nvSpPr>
          <p:cNvPr id="5" name="Rectangle 1"/>
          <p:cNvSpPr>
            <a:spLocks noChangeArrowheads="1"/>
          </p:cNvSpPr>
          <p:nvPr/>
        </p:nvSpPr>
        <p:spPr bwMode="auto">
          <a:xfrm>
            <a:off x="0" y="347466"/>
            <a:ext cx="65" cy="25558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defTabSz="843900" eaLnBrk="0" hangingPunct="0"/>
            <a:endParaRPr lang="es-ES" altLang="es-ES" sz="1661" dirty="0"/>
          </a:p>
        </p:txBody>
      </p:sp>
      <p:sp>
        <p:nvSpPr>
          <p:cNvPr id="8" name="CuadroTexto 7"/>
          <p:cNvSpPr txBox="1"/>
          <p:nvPr/>
        </p:nvSpPr>
        <p:spPr>
          <a:xfrm>
            <a:off x="351075" y="1283905"/>
            <a:ext cx="2914770" cy="2365391"/>
          </a:xfrm>
          <a:prstGeom prst="rect">
            <a:avLst/>
          </a:prstGeom>
          <a:noFill/>
        </p:spPr>
        <p:txBody>
          <a:bodyPr wrap="square" rtlCol="0">
            <a:spAutoFit/>
          </a:bodyPr>
          <a:lstStyle/>
          <a:p>
            <a:r>
              <a:rPr lang="es-ES" altLang="es-ES" sz="1477" dirty="0">
                <a:solidFill>
                  <a:srgbClr val="212121"/>
                </a:solidFill>
                <a:latin typeface="Trebuchet MS" panose="020B0603020202020204" pitchFamily="34" charset="0"/>
              </a:rPr>
              <a:t>La </a:t>
            </a:r>
            <a:r>
              <a:rPr lang="es-ES" altLang="es-ES" sz="1477" b="1" dirty="0">
                <a:solidFill>
                  <a:srgbClr val="002DBC"/>
                </a:solidFill>
                <a:latin typeface="Trebuchet MS" panose="020B0603020202020204" pitchFamily="34" charset="0"/>
              </a:rPr>
              <a:t>Hidrosfera </a:t>
            </a:r>
            <a:r>
              <a:rPr lang="es-ES" altLang="es-ES" sz="1477" dirty="0">
                <a:solidFill>
                  <a:srgbClr val="212121"/>
                </a:solidFill>
                <a:latin typeface="Trebuchet MS" panose="020B0603020202020204" pitchFamily="34" charset="0"/>
              </a:rPr>
              <a:t>es un componente esencial del Sistema Climático de la Tierra, que comprende toda la superficie líquida y el agua subterránea, tanto agua dulce como ríos, lagos y acuíferos, y agua salina de los océanos y mares.</a:t>
            </a:r>
            <a:r>
              <a:rPr lang="es-ES" altLang="es-ES" sz="1477" dirty="0">
                <a:latin typeface="Trebuchet MS" panose="020B0603020202020204" pitchFamily="34" charset="0"/>
              </a:rPr>
              <a:t> </a:t>
            </a:r>
          </a:p>
          <a:p>
            <a:endParaRPr lang="es-ES" sz="1477" dirty="0">
              <a:latin typeface="Trebuchet MS" panose="020B0603020202020204" pitchFamily="34" charset="0"/>
            </a:endParaRPr>
          </a:p>
        </p:txBody>
      </p:sp>
    </p:spTree>
    <p:extLst>
      <p:ext uri="{BB962C8B-B14F-4D97-AF65-F5344CB8AC3E}">
        <p14:creationId xmlns:p14="http://schemas.microsoft.com/office/powerpoint/2010/main" val="12322453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7863" y="685800"/>
            <a:ext cx="8058150" cy="588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6"/>
          <p:cNvSpPr>
            <a:spLocks noChangeArrowheads="1"/>
          </p:cNvSpPr>
          <p:nvPr/>
        </p:nvSpPr>
        <p:spPr bwMode="auto">
          <a:xfrm>
            <a:off x="381000" y="-220663"/>
            <a:ext cx="6243638" cy="105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42192" rIns="84384" bIns="42192"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_tradnl" altLang="es-ES" sz="2800" b="1">
                <a:solidFill>
                  <a:srgbClr val="C00000"/>
                </a:solidFill>
                <a:latin typeface="Trebuchet MS" panose="020B0603020202020204" pitchFamily="34" charset="0"/>
              </a:rPr>
              <a:t>Sistema climático de la Tierra </a:t>
            </a:r>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8513" y="2547938"/>
            <a:ext cx="15716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p:cNvSpPr txBox="1">
            <a:spLocks noChangeArrowheads="1"/>
          </p:cNvSpPr>
          <p:nvPr/>
        </p:nvSpPr>
        <p:spPr bwMode="auto">
          <a:xfrm>
            <a:off x="3338513" y="4533900"/>
            <a:ext cx="1706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chemeClr val="bg1"/>
                </a:solidFill>
                <a:latin typeface="Trebuchet MS" panose="020B0603020202020204" pitchFamily="34" charset="0"/>
              </a:rPr>
              <a:t>Tsunami en Asia</a:t>
            </a:r>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87750" y="2392363"/>
            <a:ext cx="190658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adroTexto 12"/>
          <p:cNvSpPr txBox="1">
            <a:spLocks noChangeArrowheads="1"/>
          </p:cNvSpPr>
          <p:nvPr/>
        </p:nvSpPr>
        <p:spPr bwMode="auto">
          <a:xfrm>
            <a:off x="3481388" y="4714875"/>
            <a:ext cx="1995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chemeClr val="bg1"/>
                </a:solidFill>
                <a:latin typeface="Trebuchet MS" panose="020B0603020202020204" pitchFamily="34" charset="0"/>
              </a:rPr>
              <a:t>Erupción volcánica</a:t>
            </a:r>
          </a:p>
        </p:txBody>
      </p:sp>
      <p:pic>
        <p:nvPicPr>
          <p:cNvPr id="14" name="Imagen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30638" y="2327275"/>
            <a:ext cx="17938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uadroTexto 14"/>
          <p:cNvSpPr txBox="1">
            <a:spLocks noChangeArrowheads="1"/>
          </p:cNvSpPr>
          <p:nvPr/>
        </p:nvSpPr>
        <p:spPr bwMode="auto">
          <a:xfrm>
            <a:off x="3606800" y="4897438"/>
            <a:ext cx="27543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chemeClr val="bg1"/>
                </a:solidFill>
                <a:latin typeface="Trebuchet MS" panose="020B0603020202020204" pitchFamily="34" charset="0"/>
              </a:rPr>
              <a:t>Desprendimiento de hielos</a:t>
            </a:r>
          </a:p>
        </p:txBody>
      </p:sp>
      <p:sp>
        <p:nvSpPr>
          <p:cNvPr id="16" name="CuadroTexto 15"/>
          <p:cNvSpPr txBox="1">
            <a:spLocks noChangeArrowheads="1"/>
          </p:cNvSpPr>
          <p:nvPr/>
        </p:nvSpPr>
        <p:spPr bwMode="auto">
          <a:xfrm>
            <a:off x="3746500" y="5103813"/>
            <a:ext cx="2784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chemeClr val="bg1"/>
                </a:solidFill>
                <a:latin typeface="Trebuchet MS" panose="020B0603020202020204" pitchFamily="34" charset="0"/>
              </a:rPr>
              <a:t>Blanqueamiento de corales</a:t>
            </a:r>
          </a:p>
        </p:txBody>
      </p:sp>
      <p:pic>
        <p:nvPicPr>
          <p:cNvPr id="17" name="Imagen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48013" y="2665413"/>
            <a:ext cx="311943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Imagen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195763" y="2206625"/>
            <a:ext cx="2752725"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uadroTexto 18"/>
          <p:cNvSpPr txBox="1">
            <a:spLocks noChangeArrowheads="1"/>
          </p:cNvSpPr>
          <p:nvPr/>
        </p:nvSpPr>
        <p:spPr bwMode="auto">
          <a:xfrm>
            <a:off x="3938588" y="5272088"/>
            <a:ext cx="2324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chemeClr val="bg1"/>
                </a:solidFill>
                <a:latin typeface="Trebuchet MS" panose="020B0603020202020204" pitchFamily="34" charset="0"/>
              </a:rPr>
              <a:t>Destrucción del ozono</a:t>
            </a:r>
          </a:p>
        </p:txBody>
      </p:sp>
    </p:spTree>
    <p:extLst>
      <p:ext uri="{BB962C8B-B14F-4D97-AF65-F5344CB8AC3E}">
        <p14:creationId xmlns:p14="http://schemas.microsoft.com/office/powerpoint/2010/main" val="2398658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heel(1)">
                                      <p:cBhvr>
                                        <p:cTn id="41" dur="2000"/>
                                        <p:tgtEl>
                                          <p:spTgt spid="16"/>
                                        </p:tgtEl>
                                      </p:cBhvr>
                                    </p:animEffect>
                                  </p:childTnLst>
                                </p:cTn>
                              </p:par>
                              <p:par>
                                <p:cTn id="42" presetID="21" presetClass="entr" presetSubtype="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heel(1)">
                                      <p:cBhvr>
                                        <p:cTn id="44" dur="2000"/>
                                        <p:tgtEl>
                                          <p:spTgt spid="17"/>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60429"/>
                                        </p:tgtEl>
                                        <p:attrNameLst>
                                          <p:attrName>style.visibility</p:attrName>
                                        </p:attrNameLst>
                                      </p:cBhvr>
                                      <p:to>
                                        <p:strVal val="visible"/>
                                      </p:to>
                                    </p:set>
                                    <p:animEffect transition="in" filter="blinds(horizontal)">
                                      <p:cBhvr>
                                        <p:cTn id="49" dur="500"/>
                                        <p:tgtEl>
                                          <p:spTgt spid="60429"/>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5" grpId="0"/>
      <p:bldP spid="16"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air_sea_interaction_dynamics_1"/>
          <p:cNvPicPr>
            <a:picLocks noChangeAspect="1" noChangeArrowheads="1"/>
          </p:cNvPicPr>
          <p:nvPr/>
        </p:nvPicPr>
        <p:blipFill>
          <a:blip r:embed="rId2"/>
          <a:srcRect/>
          <a:stretch>
            <a:fillRect/>
          </a:stretch>
        </p:blipFill>
        <p:spPr bwMode="auto">
          <a:xfrm>
            <a:off x="0" y="2055855"/>
            <a:ext cx="3575624" cy="2502936"/>
          </a:xfrm>
          <a:prstGeom prst="rect">
            <a:avLst/>
          </a:prstGeom>
          <a:noFill/>
          <a:ln w="9525">
            <a:noFill/>
            <a:miter lim="800000"/>
            <a:headEnd/>
            <a:tailEnd/>
          </a:ln>
        </p:spPr>
      </p:pic>
      <p:sp>
        <p:nvSpPr>
          <p:cNvPr id="5" name="Rectangle 2"/>
          <p:cNvSpPr>
            <a:spLocks noChangeArrowheads="1"/>
          </p:cNvSpPr>
          <p:nvPr/>
        </p:nvSpPr>
        <p:spPr bwMode="auto">
          <a:xfrm>
            <a:off x="4274588" y="885681"/>
            <a:ext cx="4869412" cy="314539"/>
          </a:xfrm>
          <a:prstGeom prst="rect">
            <a:avLst/>
          </a:prstGeom>
          <a:noFill/>
          <a:ln w="9525">
            <a:noFill/>
            <a:miter lim="800000"/>
            <a:headEnd/>
            <a:tailEnd/>
          </a:ln>
        </p:spPr>
        <p:txBody>
          <a:bodyPr wrap="square" lIns="77880" tIns="38940" rIns="77880" bIns="38940">
            <a:spAutoFit/>
          </a:bodyPr>
          <a:lstStyle/>
          <a:p>
            <a:pPr marL="519224" indent="-519224" algn="ctr" fontAlgn="auto">
              <a:spcBef>
                <a:spcPts val="0"/>
              </a:spcBef>
              <a:spcAft>
                <a:spcPts val="0"/>
              </a:spcAft>
            </a:pPr>
            <a:r>
              <a:rPr lang="es-ES_tradnl" sz="1533" b="1" u="sng" dirty="0">
                <a:solidFill>
                  <a:srgbClr val="002060"/>
                </a:solidFill>
                <a:latin typeface="Trebuchet MS" pitchFamily="34" charset="0"/>
                <a:cs typeface="Times New Roman" pitchFamily="18" charset="0"/>
              </a:rPr>
              <a:t>Concepto de sistema climático</a:t>
            </a:r>
          </a:p>
        </p:txBody>
      </p:sp>
      <p:sp>
        <p:nvSpPr>
          <p:cNvPr id="6" name="Rectangle 3"/>
          <p:cNvSpPr>
            <a:spLocks noChangeArrowheads="1"/>
          </p:cNvSpPr>
          <p:nvPr/>
        </p:nvSpPr>
        <p:spPr bwMode="auto">
          <a:xfrm>
            <a:off x="3363783" y="3250506"/>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7" name="Rectangle 4"/>
          <p:cNvSpPr>
            <a:spLocks noChangeArrowheads="1"/>
          </p:cNvSpPr>
          <p:nvPr/>
        </p:nvSpPr>
        <p:spPr bwMode="auto">
          <a:xfrm>
            <a:off x="3407055" y="324645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8" name="Rectangle 5"/>
          <p:cNvSpPr>
            <a:spLocks noChangeArrowheads="1"/>
          </p:cNvSpPr>
          <p:nvPr/>
        </p:nvSpPr>
        <p:spPr bwMode="auto">
          <a:xfrm>
            <a:off x="5586850" y="2515809"/>
            <a:ext cx="210947" cy="194721"/>
          </a:xfrm>
          <a:prstGeom prst="rect">
            <a:avLst/>
          </a:prstGeom>
          <a:noFill/>
          <a:ln w="9525">
            <a:noFill/>
            <a:miter lim="800000"/>
            <a:headEnd/>
            <a:tailEnd/>
          </a:ln>
        </p:spPr>
        <p:txBody>
          <a:bodyPr wrap="none" anchor="ctr"/>
          <a:lstStyle/>
          <a:p>
            <a:pPr fontAlgn="auto">
              <a:spcBef>
                <a:spcPts val="0"/>
              </a:spcBef>
              <a:spcAft>
                <a:spcPts val="0"/>
              </a:spcAft>
            </a:pPr>
            <a:endParaRPr lang="es-ES" sz="1533">
              <a:solidFill>
                <a:srgbClr val="000000"/>
              </a:solidFill>
              <a:latin typeface="Trebuchet MS"/>
            </a:endParaRPr>
          </a:p>
        </p:txBody>
      </p:sp>
      <p:sp>
        <p:nvSpPr>
          <p:cNvPr id="9" name="Rectangle 6"/>
          <p:cNvSpPr>
            <a:spLocks noChangeArrowheads="1"/>
          </p:cNvSpPr>
          <p:nvPr/>
        </p:nvSpPr>
        <p:spPr bwMode="auto">
          <a:xfrm>
            <a:off x="1765786" y="-136984"/>
            <a:ext cx="6353332" cy="973606"/>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2584" b="1" dirty="0">
                <a:solidFill>
                  <a:srgbClr val="C00000"/>
                </a:solidFill>
                <a:latin typeface="Trebuchet MS" pitchFamily="34" charset="0"/>
              </a:rPr>
              <a:t>Interacción océano-atmósfera</a:t>
            </a:r>
          </a:p>
        </p:txBody>
      </p:sp>
      <p:sp>
        <p:nvSpPr>
          <p:cNvPr id="10" name="Rectangle 7"/>
          <p:cNvSpPr>
            <a:spLocks noChangeArrowheads="1"/>
          </p:cNvSpPr>
          <p:nvPr/>
        </p:nvSpPr>
        <p:spPr bwMode="auto">
          <a:xfrm>
            <a:off x="352370" y="3082334"/>
            <a:ext cx="184731" cy="328231"/>
          </a:xfrm>
          <a:prstGeom prst="rect">
            <a:avLst/>
          </a:prstGeom>
          <a:noFill/>
          <a:ln w="9525">
            <a:noFill/>
            <a:miter lim="800000"/>
            <a:headEnd/>
            <a:tailEnd/>
          </a:ln>
        </p:spPr>
        <p:txBody>
          <a:bodyPr wrap="none" anchor="ctr">
            <a:spAutoFit/>
          </a:bodyPr>
          <a:lstStyle/>
          <a:p>
            <a:pPr fontAlgn="auto">
              <a:spcBef>
                <a:spcPts val="0"/>
              </a:spcBef>
              <a:spcAft>
                <a:spcPts val="0"/>
              </a:spcAft>
            </a:pPr>
            <a:endParaRPr lang="es-ES" sz="1533">
              <a:solidFill>
                <a:srgbClr val="000000"/>
              </a:solidFill>
              <a:latin typeface="Trebuchet MS"/>
            </a:endParaRPr>
          </a:p>
        </p:txBody>
      </p:sp>
      <p:sp>
        <p:nvSpPr>
          <p:cNvPr id="11" name="Rectangle 8"/>
          <p:cNvSpPr>
            <a:spLocks noChangeArrowheads="1"/>
          </p:cNvSpPr>
          <p:nvPr/>
        </p:nvSpPr>
        <p:spPr bwMode="auto">
          <a:xfrm>
            <a:off x="-4428794" y="1615251"/>
            <a:ext cx="157346" cy="314539"/>
          </a:xfrm>
          <a:prstGeom prst="rect">
            <a:avLst/>
          </a:prstGeom>
          <a:noFill/>
          <a:ln w="9525">
            <a:noFill/>
            <a:miter lim="800000"/>
            <a:headEnd/>
            <a:tailEnd/>
          </a:ln>
        </p:spPr>
        <p:txBody>
          <a:bodyPr wrap="none" lIns="77880" tIns="38940" rIns="77880" bIns="38940" anchor="ctr">
            <a:spAutoFit/>
          </a:bodyPr>
          <a:lstStyle/>
          <a:p>
            <a:pPr algn="just" fontAlgn="auto">
              <a:spcBef>
                <a:spcPts val="0"/>
              </a:spcBef>
              <a:spcAft>
                <a:spcPts val="0"/>
              </a:spcAft>
            </a:pPr>
            <a:endParaRPr lang="es-ES" sz="1533">
              <a:solidFill>
                <a:srgbClr val="000000"/>
              </a:solidFill>
              <a:latin typeface="Trebuchet MS" pitchFamily="34" charset="0"/>
            </a:endParaRPr>
          </a:p>
        </p:txBody>
      </p:sp>
      <p:pic>
        <p:nvPicPr>
          <p:cNvPr id="12" name="Picture 9" descr="climatesystem"/>
          <p:cNvPicPr>
            <a:picLocks noChangeAspect="1" noChangeArrowheads="1"/>
          </p:cNvPicPr>
          <p:nvPr/>
        </p:nvPicPr>
        <p:blipFill>
          <a:blip r:embed="rId3"/>
          <a:srcRect/>
          <a:stretch>
            <a:fillRect/>
          </a:stretch>
        </p:blipFill>
        <p:spPr bwMode="auto">
          <a:xfrm>
            <a:off x="3604895" y="1322364"/>
            <a:ext cx="5539105" cy="3307746"/>
          </a:xfrm>
          <a:prstGeom prst="rect">
            <a:avLst/>
          </a:prstGeom>
          <a:noFill/>
          <a:ln w="9525">
            <a:noFill/>
            <a:miter lim="800000"/>
            <a:headEnd/>
            <a:tailEnd/>
          </a:ln>
        </p:spPr>
      </p:pic>
      <p:pic>
        <p:nvPicPr>
          <p:cNvPr id="15" name="Imagen 14"/>
          <p:cNvPicPr>
            <a:picLocks noChangeAspect="1"/>
          </p:cNvPicPr>
          <p:nvPr/>
        </p:nvPicPr>
        <p:blipFill>
          <a:blip r:embed="rId4"/>
          <a:stretch>
            <a:fillRect/>
          </a:stretch>
        </p:blipFill>
        <p:spPr>
          <a:xfrm>
            <a:off x="1" y="256333"/>
            <a:ext cx="1765785" cy="1777044"/>
          </a:xfrm>
          <a:prstGeom prst="rect">
            <a:avLst/>
          </a:prstGeom>
        </p:spPr>
      </p:pic>
      <p:sp>
        <p:nvSpPr>
          <p:cNvPr id="16" name="Rectangle 5"/>
          <p:cNvSpPr>
            <a:spLocks noChangeArrowheads="1"/>
          </p:cNvSpPr>
          <p:nvPr/>
        </p:nvSpPr>
        <p:spPr bwMode="auto">
          <a:xfrm flipH="1">
            <a:off x="352369" y="4838436"/>
            <a:ext cx="8472960" cy="15334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843900" eaLnBrk="0" hangingPunct="0"/>
            <a:r>
              <a:rPr lang="es-ES" altLang="es-ES" sz="1661" dirty="0">
                <a:solidFill>
                  <a:srgbClr val="212121"/>
                </a:solidFill>
                <a:latin typeface="Trebuchet MS" panose="020B0603020202020204" pitchFamily="34" charset="0"/>
              </a:rPr>
              <a:t>La Atmósfera y el Océano forman un </a:t>
            </a:r>
            <a:r>
              <a:rPr lang="es-ES" altLang="es-ES" sz="1661" b="1" dirty="0">
                <a:solidFill>
                  <a:srgbClr val="002DBC"/>
                </a:solidFill>
                <a:latin typeface="Trebuchet MS" panose="020B0603020202020204" pitchFamily="34" charset="0"/>
              </a:rPr>
              <a:t>sistema acoplado </a:t>
            </a:r>
            <a:r>
              <a:rPr lang="es-ES" altLang="es-ES" sz="1661" dirty="0">
                <a:solidFill>
                  <a:srgbClr val="212121"/>
                </a:solidFill>
                <a:latin typeface="Trebuchet MS" panose="020B0603020202020204" pitchFamily="34" charset="0"/>
              </a:rPr>
              <a:t>que intercambia calor, momento, aire y agua en la </a:t>
            </a:r>
            <a:r>
              <a:rPr lang="es-ES" altLang="es-ES" sz="1661" dirty="0" err="1">
                <a:solidFill>
                  <a:srgbClr val="212121"/>
                </a:solidFill>
                <a:latin typeface="Trebuchet MS" panose="020B0603020202020204" pitchFamily="34" charset="0"/>
              </a:rPr>
              <a:t>interfase</a:t>
            </a:r>
            <a:r>
              <a:rPr lang="es-ES" altLang="es-ES" sz="1661" dirty="0">
                <a:solidFill>
                  <a:srgbClr val="212121"/>
                </a:solidFill>
                <a:latin typeface="Trebuchet MS" panose="020B0603020202020204" pitchFamily="34" charset="0"/>
              </a:rPr>
              <a:t>. A largo plazo, la convergencia / divergencia del transporte de calor oceánico proporciona fuentes / sumideros de calor para la atmósfera y en parte conforma el clima medio de la Tierra. Comprender y analizar hasta qué punto la Atmósfera y el Océano en realidad se 'sienten' entre sí es el propósito del estudio de las interacciones aire-mar a gran escala</a:t>
            </a:r>
            <a:r>
              <a:rPr lang="es-ES" altLang="es-ES" sz="1015" dirty="0">
                <a:latin typeface="Trebuchet MS" panose="020B0603020202020204" pitchFamily="34" charset="0"/>
              </a:rPr>
              <a:t> </a:t>
            </a:r>
            <a:endParaRPr lang="es-ES" altLang="es-ES" sz="2584" dirty="0">
              <a:latin typeface="Trebuchet MS" panose="020B0603020202020204" pitchFamily="34" charset="0"/>
            </a:endParaRPr>
          </a:p>
        </p:txBody>
      </p:sp>
    </p:spTree>
    <p:extLst>
      <p:ext uri="{BB962C8B-B14F-4D97-AF65-F5344CB8AC3E}">
        <p14:creationId xmlns:p14="http://schemas.microsoft.com/office/powerpoint/2010/main" val="12469822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526722" y="264276"/>
            <a:ext cx="6059736" cy="490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584" b="1" dirty="0">
                <a:solidFill>
                  <a:srgbClr val="C00000"/>
                </a:solidFill>
                <a:latin typeface="Trebuchet MS" panose="020B0603020202020204" pitchFamily="34" charset="0"/>
              </a:rPr>
              <a:t>Flujos </a:t>
            </a:r>
            <a:r>
              <a:rPr lang="es-ES" altLang="es-ES" sz="2584" b="1" dirty="0" err="1">
                <a:solidFill>
                  <a:srgbClr val="C00000"/>
                </a:solidFill>
                <a:latin typeface="Trebuchet MS" panose="020B0603020202020204" pitchFamily="34" charset="0"/>
              </a:rPr>
              <a:t>radiativos</a:t>
            </a:r>
            <a:r>
              <a:rPr lang="es-ES" altLang="es-ES" sz="2584" b="1" dirty="0">
                <a:solidFill>
                  <a:srgbClr val="C00000"/>
                </a:solidFill>
                <a:latin typeface="Trebuchet MS" panose="020B0603020202020204" pitchFamily="34" charset="0"/>
              </a:rPr>
              <a:t> y circulación general</a:t>
            </a:r>
          </a:p>
        </p:txBody>
      </p:sp>
      <p:grpSp>
        <p:nvGrpSpPr>
          <p:cNvPr id="13317" name="Group 19"/>
          <p:cNvGrpSpPr>
            <a:grpSpLocks/>
          </p:cNvGrpSpPr>
          <p:nvPr/>
        </p:nvGrpSpPr>
        <p:grpSpPr bwMode="auto">
          <a:xfrm>
            <a:off x="5582223" y="3618005"/>
            <a:ext cx="3487067" cy="2778656"/>
            <a:chOff x="3701" y="2251"/>
            <a:chExt cx="2147" cy="1733"/>
          </a:xfrm>
        </p:grpSpPr>
        <p:pic>
          <p:nvPicPr>
            <p:cNvPr id="13327" name="Picture 13" descr="heat_tran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 y="2267"/>
              <a:ext cx="2147" cy="1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10"/>
            <p:cNvSpPr>
              <a:spLocks noChangeArrowheads="1"/>
            </p:cNvSpPr>
            <p:nvPr/>
          </p:nvSpPr>
          <p:spPr bwMode="auto">
            <a:xfrm>
              <a:off x="3837" y="2251"/>
              <a:ext cx="1923" cy="1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7880" tIns="38940" rIns="77880" bIns="38940">
              <a:spAutoFit/>
            </a:bodyPr>
            <a:lstStyle>
              <a:lvl1pPr marL="561975" indent="-561975">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_tradnl" altLang="es-ES" sz="1107" b="1">
                  <a:latin typeface="Trebuchet MS" panose="020B0603020202020204" pitchFamily="34" charset="0"/>
                  <a:cs typeface="Times New Roman" panose="02020603050405020304" pitchFamily="18" charset="0"/>
                </a:rPr>
                <a:t>Transporte meridional de calor</a:t>
              </a:r>
            </a:p>
          </p:txBody>
        </p:sp>
        <p:sp>
          <p:nvSpPr>
            <p:cNvPr id="13329" name="CuadroTexto 1"/>
            <p:cNvSpPr txBox="1">
              <a:spLocks noChangeArrowheads="1"/>
            </p:cNvSpPr>
            <p:nvPr/>
          </p:nvSpPr>
          <p:spPr bwMode="auto">
            <a:xfrm>
              <a:off x="4817" y="2594"/>
              <a:ext cx="81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dirty="0">
                  <a:solidFill>
                    <a:srgbClr val="33CC33"/>
                  </a:solidFill>
                </a:rPr>
                <a:t>Atmósfera</a:t>
              </a:r>
            </a:p>
          </p:txBody>
        </p:sp>
        <p:sp>
          <p:nvSpPr>
            <p:cNvPr id="13330" name="CuadroTexto 12"/>
            <p:cNvSpPr txBox="1">
              <a:spLocks noChangeArrowheads="1"/>
            </p:cNvSpPr>
            <p:nvPr/>
          </p:nvSpPr>
          <p:spPr bwMode="auto">
            <a:xfrm>
              <a:off x="4702" y="2968"/>
              <a:ext cx="635"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FF5050"/>
                  </a:solidFill>
                </a:rPr>
                <a:t>Océano</a:t>
              </a:r>
            </a:p>
            <a:p>
              <a:pPr eaLnBrk="1" hangingPunct="1"/>
              <a:endParaRPr lang="es-ES" altLang="es-ES" b="1">
                <a:solidFill>
                  <a:srgbClr val="33CC33"/>
                </a:solidFill>
              </a:endParaRPr>
            </a:p>
          </p:txBody>
        </p:sp>
      </p:grpSp>
      <p:grpSp>
        <p:nvGrpSpPr>
          <p:cNvPr id="17428" name="Group 20"/>
          <p:cNvGrpSpPr>
            <a:grpSpLocks/>
          </p:cNvGrpSpPr>
          <p:nvPr/>
        </p:nvGrpSpPr>
        <p:grpSpPr bwMode="auto">
          <a:xfrm>
            <a:off x="53429" y="1136041"/>
            <a:ext cx="4776388" cy="3991068"/>
            <a:chOff x="1119" y="344"/>
            <a:chExt cx="3260" cy="2724"/>
          </a:xfrm>
        </p:grpSpPr>
        <p:pic>
          <p:nvPicPr>
            <p:cNvPr id="13325" name="Picture 18" descr="Illustration of the Intertropical Convergence Zone (ITCZ)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9" y="344"/>
              <a:ext cx="3260" cy="27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326" name="Text Box 8"/>
            <p:cNvSpPr txBox="1">
              <a:spLocks noChangeArrowheads="1"/>
            </p:cNvSpPr>
            <p:nvPr/>
          </p:nvSpPr>
          <p:spPr bwMode="auto">
            <a:xfrm>
              <a:off x="1158" y="401"/>
              <a:ext cx="1442" cy="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77" b="1" dirty="0">
                  <a:latin typeface="Trebuchet MS" panose="020B0603020202020204" pitchFamily="34" charset="0"/>
                </a:rPr>
                <a:t>Circulación general de la atmósfera</a:t>
              </a:r>
            </a:p>
          </p:txBody>
        </p:sp>
      </p:grpSp>
      <p:pic>
        <p:nvPicPr>
          <p:cNvPr id="13321" name="Picture 4" descr="tropics_surplus_heat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4676" y="886966"/>
            <a:ext cx="3413799" cy="273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trade_wind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4820" y="2565042"/>
            <a:ext cx="2357427" cy="1758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765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3317"/>
                                        </p:tgtEl>
                                        <p:attrNameLst>
                                          <p:attrName>style.visibility</p:attrName>
                                        </p:attrNameLst>
                                      </p:cBhvr>
                                      <p:to>
                                        <p:strVal val="visible"/>
                                      </p:to>
                                    </p:set>
                                    <p:anim calcmode="lin" valueType="num">
                                      <p:cBhvr additive="base">
                                        <p:cTn id="14" dur="500" fill="hold"/>
                                        <p:tgtEl>
                                          <p:spTgt spid="13317"/>
                                        </p:tgtEl>
                                        <p:attrNameLst>
                                          <p:attrName>ppt_x</p:attrName>
                                        </p:attrNameLst>
                                      </p:cBhvr>
                                      <p:tavLst>
                                        <p:tav tm="0">
                                          <p:val>
                                            <p:strVal val="#ppt_x"/>
                                          </p:val>
                                        </p:tav>
                                        <p:tav tm="100000">
                                          <p:val>
                                            <p:strVal val="#ppt_x"/>
                                          </p:val>
                                        </p:tav>
                                      </p:tavLst>
                                    </p:anim>
                                    <p:anim calcmode="lin" valueType="num">
                                      <p:cBhvr additive="base">
                                        <p:cTn id="15" dur="500" fill="hold"/>
                                        <p:tgtEl>
                                          <p:spTgt spid="13317"/>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321"/>
                                        </p:tgtEl>
                                        <p:attrNameLst>
                                          <p:attrName>style.visibility</p:attrName>
                                        </p:attrNameLst>
                                      </p:cBhvr>
                                      <p:to>
                                        <p:strVal val="visible"/>
                                      </p:to>
                                    </p:set>
                                    <p:anim calcmode="lin" valueType="num">
                                      <p:cBhvr additive="base">
                                        <p:cTn id="18" dur="500" fill="hold"/>
                                        <p:tgtEl>
                                          <p:spTgt spid="13321"/>
                                        </p:tgtEl>
                                        <p:attrNameLst>
                                          <p:attrName>ppt_x</p:attrName>
                                        </p:attrNameLst>
                                      </p:cBhvr>
                                      <p:tavLst>
                                        <p:tav tm="0">
                                          <p:val>
                                            <p:strVal val="#ppt_x"/>
                                          </p:val>
                                        </p:tav>
                                        <p:tav tm="100000">
                                          <p:val>
                                            <p:strVal val="#ppt_x"/>
                                          </p:val>
                                        </p:tav>
                                      </p:tavLst>
                                    </p:anim>
                                    <p:anim calcmode="lin" valueType="num">
                                      <p:cBhvr additive="base">
                                        <p:cTn id="19" dur="500" fill="hold"/>
                                        <p:tgtEl>
                                          <p:spTgt spid="133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0" y="1644868"/>
            <a:ext cx="3136026" cy="2506155"/>
          </a:xfrm>
          <a:prstGeom prst="rect">
            <a:avLst/>
          </a:prstGeom>
        </p:spPr>
      </p:pic>
      <p:sp>
        <p:nvSpPr>
          <p:cNvPr id="6" name="Rectangle 4"/>
          <p:cNvSpPr>
            <a:spLocks noChangeArrowheads="1"/>
          </p:cNvSpPr>
          <p:nvPr/>
        </p:nvSpPr>
        <p:spPr bwMode="auto">
          <a:xfrm>
            <a:off x="-270951" y="53454"/>
            <a:ext cx="6212235" cy="97360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Balance de calor global anual</a:t>
            </a:r>
          </a:p>
        </p:txBody>
      </p:sp>
      <p:graphicFrame>
        <p:nvGraphicFramePr>
          <p:cNvPr id="7" name="Object 14"/>
          <p:cNvGraphicFramePr>
            <a:graphicFrameLocks noChangeAspect="1"/>
          </p:cNvGraphicFramePr>
          <p:nvPr>
            <p:extLst/>
          </p:nvPr>
        </p:nvGraphicFramePr>
        <p:xfrm>
          <a:off x="409236" y="5644171"/>
          <a:ext cx="3725061" cy="393349"/>
        </p:xfrm>
        <a:graphic>
          <a:graphicData uri="http://schemas.openxmlformats.org/presentationml/2006/ole">
            <mc:AlternateContent xmlns:mc="http://schemas.openxmlformats.org/markup-compatibility/2006">
              <mc:Choice xmlns:v="urn:schemas-microsoft-com:vml" Requires="v">
                <p:oleObj spid="_x0000_s55354" name="Ecuación" r:id="rId4" imgW="1942920" imgH="228600" progId="Equation.3">
                  <p:embed/>
                </p:oleObj>
              </mc:Choice>
              <mc:Fallback>
                <p:oleObj name="Ecuación" r:id="rId4" imgW="1942920" imgH="228600" progId="Equation.3">
                  <p:embed/>
                  <p:pic>
                    <p:nvPicPr>
                      <p:cNvPr id="0" name=""/>
                      <p:cNvPicPr>
                        <a:picLocks noChangeAspect="1" noChangeArrowheads="1"/>
                      </p:cNvPicPr>
                      <p:nvPr/>
                    </p:nvPicPr>
                    <p:blipFill>
                      <a:blip r:embed="rId5"/>
                      <a:srcRect/>
                      <a:stretch>
                        <a:fillRect/>
                      </a:stretch>
                    </p:blipFill>
                    <p:spPr bwMode="auto">
                      <a:xfrm>
                        <a:off x="409236" y="5644171"/>
                        <a:ext cx="3725061" cy="393349"/>
                      </a:xfrm>
                      <a:prstGeom prst="rect">
                        <a:avLst/>
                      </a:prstGeom>
                      <a:noFill/>
                      <a:ln>
                        <a:noFill/>
                      </a:ln>
                      <a:extLst/>
                    </p:spPr>
                  </p:pic>
                </p:oleObj>
              </mc:Fallback>
            </mc:AlternateContent>
          </a:graphicData>
        </a:graphic>
      </p:graphicFrame>
      <p:sp>
        <p:nvSpPr>
          <p:cNvPr id="9" name="CuadroTexto 8"/>
          <p:cNvSpPr txBox="1"/>
          <p:nvPr/>
        </p:nvSpPr>
        <p:spPr>
          <a:xfrm>
            <a:off x="2849335" y="1234282"/>
            <a:ext cx="3275256" cy="347916"/>
          </a:xfrm>
          <a:prstGeom prst="rect">
            <a:avLst/>
          </a:prstGeom>
          <a:noFill/>
        </p:spPr>
        <p:txBody>
          <a:bodyPr wrap="none" rtlCol="0">
            <a:spAutoFit/>
          </a:bodyPr>
          <a:lstStyle/>
          <a:p>
            <a:r>
              <a:rPr lang="es-ES" sz="1661" i="1" dirty="0" err="1"/>
              <a:t>Q</a:t>
            </a:r>
            <a:r>
              <a:rPr lang="es-ES" sz="1661" i="1" baseline="-25000" dirty="0" err="1"/>
              <a:t>s</a:t>
            </a:r>
            <a:r>
              <a:rPr lang="es-ES" sz="1661" i="1" dirty="0"/>
              <a:t>  </a:t>
            </a:r>
            <a:r>
              <a:rPr lang="es-ES" sz="1477" dirty="0">
                <a:latin typeface="Trebuchet MS" panose="020B0603020202020204" pitchFamily="34" charset="0"/>
              </a:rPr>
              <a:t>Radiación solar superficial neta </a:t>
            </a:r>
            <a:endParaRPr lang="es-ES" sz="1661" dirty="0"/>
          </a:p>
        </p:txBody>
      </p:sp>
      <p:sp>
        <p:nvSpPr>
          <p:cNvPr id="10" name="CuadroTexto 9"/>
          <p:cNvSpPr txBox="1"/>
          <p:nvPr/>
        </p:nvSpPr>
        <p:spPr>
          <a:xfrm>
            <a:off x="3994606" y="2334611"/>
            <a:ext cx="449162" cy="369332"/>
          </a:xfrm>
          <a:prstGeom prst="rect">
            <a:avLst/>
          </a:prstGeom>
          <a:noFill/>
        </p:spPr>
        <p:txBody>
          <a:bodyPr wrap="none" rtlCol="0">
            <a:spAutoFit/>
          </a:bodyPr>
          <a:lstStyle/>
          <a:p>
            <a:r>
              <a:rPr lang="es-ES" i="1" dirty="0" err="1" smtClean="0">
                <a:solidFill>
                  <a:schemeClr val="tx1"/>
                </a:solidFill>
              </a:rPr>
              <a:t>Q</a:t>
            </a:r>
            <a:r>
              <a:rPr lang="es-ES" i="1" baseline="-25000" dirty="0" err="1" smtClean="0">
                <a:solidFill>
                  <a:schemeClr val="tx1"/>
                </a:solidFill>
              </a:rPr>
              <a:t>e</a:t>
            </a:r>
            <a:endParaRPr lang="es-ES" i="1" dirty="0">
              <a:solidFill>
                <a:schemeClr val="tx1"/>
              </a:solidFill>
            </a:endParaRPr>
          </a:p>
        </p:txBody>
      </p:sp>
      <p:pic>
        <p:nvPicPr>
          <p:cNvPr id="13" name="Imagen 12"/>
          <p:cNvPicPr>
            <a:picLocks noChangeAspect="1"/>
          </p:cNvPicPr>
          <p:nvPr/>
        </p:nvPicPr>
        <p:blipFill>
          <a:blip r:embed="rId6"/>
          <a:stretch>
            <a:fillRect/>
          </a:stretch>
        </p:blipFill>
        <p:spPr>
          <a:xfrm>
            <a:off x="2912334" y="1616069"/>
            <a:ext cx="3028950" cy="1512505"/>
          </a:xfrm>
          <a:prstGeom prst="rect">
            <a:avLst/>
          </a:prstGeom>
        </p:spPr>
      </p:pic>
      <p:pic>
        <p:nvPicPr>
          <p:cNvPr id="15" name="Imagen 14"/>
          <p:cNvPicPr>
            <a:picLocks noChangeAspect="1"/>
          </p:cNvPicPr>
          <p:nvPr/>
        </p:nvPicPr>
        <p:blipFill>
          <a:blip r:embed="rId7"/>
          <a:stretch>
            <a:fillRect/>
          </a:stretch>
        </p:blipFill>
        <p:spPr>
          <a:xfrm>
            <a:off x="2977002" y="3907249"/>
            <a:ext cx="3050783" cy="1515499"/>
          </a:xfrm>
          <a:prstGeom prst="rect">
            <a:avLst/>
          </a:prstGeom>
        </p:spPr>
      </p:pic>
      <p:sp>
        <p:nvSpPr>
          <p:cNvPr id="16" name="CuadroTexto 15"/>
          <p:cNvSpPr txBox="1"/>
          <p:nvPr/>
        </p:nvSpPr>
        <p:spPr>
          <a:xfrm>
            <a:off x="3169871" y="3575112"/>
            <a:ext cx="2339102" cy="347916"/>
          </a:xfrm>
          <a:prstGeom prst="rect">
            <a:avLst/>
          </a:prstGeom>
          <a:noFill/>
        </p:spPr>
        <p:txBody>
          <a:bodyPr wrap="none" rtlCol="0">
            <a:spAutoFit/>
          </a:bodyPr>
          <a:lstStyle/>
          <a:p>
            <a:r>
              <a:rPr lang="es-ES" sz="1661" i="1" dirty="0" err="1"/>
              <a:t>Q</a:t>
            </a:r>
            <a:r>
              <a:rPr lang="es-ES" sz="1661" i="1" baseline="-25000" dirty="0" err="1"/>
              <a:t>e</a:t>
            </a:r>
            <a:r>
              <a:rPr lang="es-ES" sz="1661" i="1" dirty="0"/>
              <a:t> </a:t>
            </a:r>
            <a:r>
              <a:rPr lang="es-ES" sz="1477" dirty="0">
                <a:latin typeface="Trebuchet MS" panose="020B0603020202020204" pitchFamily="34" charset="0"/>
              </a:rPr>
              <a:t>Flujo de calor latente</a:t>
            </a:r>
            <a:endParaRPr lang="es-ES" sz="1661" dirty="0"/>
          </a:p>
        </p:txBody>
      </p:sp>
      <p:pic>
        <p:nvPicPr>
          <p:cNvPr id="17" name="Imagen 16"/>
          <p:cNvPicPr>
            <a:picLocks noChangeAspect="1"/>
          </p:cNvPicPr>
          <p:nvPr/>
        </p:nvPicPr>
        <p:blipFill>
          <a:blip r:embed="rId8"/>
          <a:stretch>
            <a:fillRect/>
          </a:stretch>
        </p:blipFill>
        <p:spPr>
          <a:xfrm>
            <a:off x="6018452" y="1626139"/>
            <a:ext cx="3058528" cy="1515486"/>
          </a:xfrm>
          <a:prstGeom prst="rect">
            <a:avLst/>
          </a:prstGeom>
        </p:spPr>
      </p:pic>
      <p:sp>
        <p:nvSpPr>
          <p:cNvPr id="18" name="CuadroTexto 17"/>
          <p:cNvSpPr txBox="1"/>
          <p:nvPr/>
        </p:nvSpPr>
        <p:spPr>
          <a:xfrm>
            <a:off x="6197641" y="1146012"/>
            <a:ext cx="3094117" cy="575222"/>
          </a:xfrm>
          <a:prstGeom prst="rect">
            <a:avLst/>
          </a:prstGeom>
          <a:noFill/>
        </p:spPr>
        <p:txBody>
          <a:bodyPr wrap="none" rtlCol="0">
            <a:spAutoFit/>
          </a:bodyPr>
          <a:lstStyle/>
          <a:p>
            <a:r>
              <a:rPr lang="es-ES" sz="1661" i="1" dirty="0" err="1"/>
              <a:t>Q</a:t>
            </a:r>
            <a:r>
              <a:rPr lang="es-ES" sz="1661" i="1" baseline="-25000" dirty="0" err="1"/>
              <a:t>b</a:t>
            </a:r>
            <a:r>
              <a:rPr lang="es-ES" sz="1661" i="1" dirty="0"/>
              <a:t>  </a:t>
            </a:r>
            <a:r>
              <a:rPr lang="es-ES" sz="1477" dirty="0">
                <a:latin typeface="Trebuchet MS" panose="020B0603020202020204" pitchFamily="34" charset="0"/>
              </a:rPr>
              <a:t>Radiación térmica superficial </a:t>
            </a:r>
          </a:p>
          <a:p>
            <a:r>
              <a:rPr lang="es-ES" sz="1477" dirty="0">
                <a:latin typeface="Trebuchet MS" panose="020B0603020202020204" pitchFamily="34" charset="0"/>
              </a:rPr>
              <a:t>       neta</a:t>
            </a:r>
          </a:p>
        </p:txBody>
      </p:sp>
      <p:pic>
        <p:nvPicPr>
          <p:cNvPr id="19" name="Imagen 18"/>
          <p:cNvPicPr>
            <a:picLocks noChangeAspect="1"/>
          </p:cNvPicPr>
          <p:nvPr/>
        </p:nvPicPr>
        <p:blipFill>
          <a:blip r:embed="rId9"/>
          <a:stretch>
            <a:fillRect/>
          </a:stretch>
        </p:blipFill>
        <p:spPr>
          <a:xfrm>
            <a:off x="6027785" y="3874633"/>
            <a:ext cx="3055173" cy="1504196"/>
          </a:xfrm>
          <a:prstGeom prst="rect">
            <a:avLst/>
          </a:prstGeom>
        </p:spPr>
      </p:pic>
      <p:sp>
        <p:nvSpPr>
          <p:cNvPr id="20" name="CuadroTexto 19"/>
          <p:cNvSpPr txBox="1"/>
          <p:nvPr/>
        </p:nvSpPr>
        <p:spPr>
          <a:xfrm>
            <a:off x="6048173" y="3533765"/>
            <a:ext cx="2462534" cy="347916"/>
          </a:xfrm>
          <a:prstGeom prst="rect">
            <a:avLst/>
          </a:prstGeom>
          <a:noFill/>
        </p:spPr>
        <p:txBody>
          <a:bodyPr wrap="none" rtlCol="0">
            <a:spAutoFit/>
          </a:bodyPr>
          <a:lstStyle/>
          <a:p>
            <a:r>
              <a:rPr lang="es-ES" sz="1661" i="1" dirty="0" err="1"/>
              <a:t>Q</a:t>
            </a:r>
            <a:r>
              <a:rPr lang="es-ES" sz="1661" i="1" baseline="-25000" dirty="0" err="1"/>
              <a:t>h</a:t>
            </a:r>
            <a:r>
              <a:rPr lang="es-ES" sz="1661" i="1" dirty="0"/>
              <a:t>  </a:t>
            </a:r>
            <a:r>
              <a:rPr lang="es-ES" sz="1477" dirty="0">
                <a:latin typeface="Trebuchet MS" panose="020B0603020202020204" pitchFamily="34" charset="0"/>
              </a:rPr>
              <a:t>Flujo de calor sensible</a:t>
            </a:r>
            <a:endParaRPr lang="es-ES" sz="1661" dirty="0"/>
          </a:p>
        </p:txBody>
      </p:sp>
      <p:sp>
        <p:nvSpPr>
          <p:cNvPr id="21" name="CuadroTexto 20"/>
          <p:cNvSpPr txBox="1"/>
          <p:nvPr/>
        </p:nvSpPr>
        <p:spPr>
          <a:xfrm>
            <a:off x="5130882" y="6035141"/>
            <a:ext cx="3661580" cy="347916"/>
          </a:xfrm>
          <a:prstGeom prst="rect">
            <a:avLst/>
          </a:prstGeom>
          <a:noFill/>
        </p:spPr>
        <p:txBody>
          <a:bodyPr wrap="none" rtlCol="0">
            <a:spAutoFit/>
          </a:bodyPr>
          <a:lstStyle/>
          <a:p>
            <a:r>
              <a:rPr lang="es-ES" sz="1661" i="1" dirty="0" err="1"/>
              <a:t>Q</a:t>
            </a:r>
            <a:r>
              <a:rPr lang="es-ES" sz="1661" i="1" baseline="-25000" dirty="0" err="1"/>
              <a:t>v</a:t>
            </a:r>
            <a:r>
              <a:rPr lang="es-ES" sz="1661" i="1" dirty="0"/>
              <a:t> </a:t>
            </a:r>
            <a:r>
              <a:rPr lang="es-ES" sz="1661" i="1" dirty="0">
                <a:cs typeface="Times New Roman" panose="02020603050405020304" pitchFamily="18" charset="0"/>
              </a:rPr>
              <a:t>≡</a:t>
            </a:r>
            <a:r>
              <a:rPr lang="es-ES" sz="1661" i="1" dirty="0"/>
              <a:t> </a:t>
            </a:r>
            <a:r>
              <a:rPr lang="es-ES" sz="1477" dirty="0">
                <a:latin typeface="Trebuchet MS" panose="020B0603020202020204" pitchFamily="34" charset="0"/>
              </a:rPr>
              <a:t>Balance global </a:t>
            </a:r>
            <a:r>
              <a:rPr lang="es-ES" sz="1477" dirty="0">
                <a:latin typeface="Trebuchet MS" panose="020B0603020202020204" pitchFamily="34" charset="0"/>
                <a:sym typeface="Wingdings" panose="05000000000000000000" pitchFamily="2" charset="2"/>
              </a:rPr>
              <a:t></a:t>
            </a:r>
            <a:r>
              <a:rPr lang="es-ES" sz="1477" dirty="0">
                <a:latin typeface="Trebuchet MS" panose="020B0603020202020204" pitchFamily="34" charset="0"/>
              </a:rPr>
              <a:t> Intercambio neto</a:t>
            </a:r>
          </a:p>
        </p:txBody>
      </p:sp>
      <p:graphicFrame>
        <p:nvGraphicFramePr>
          <p:cNvPr id="22" name="Object 14"/>
          <p:cNvGraphicFramePr>
            <a:graphicFrameLocks noChangeAspect="1"/>
          </p:cNvGraphicFramePr>
          <p:nvPr>
            <p:extLst/>
          </p:nvPr>
        </p:nvGraphicFramePr>
        <p:xfrm>
          <a:off x="5103666" y="5611549"/>
          <a:ext cx="3545663" cy="458592"/>
        </p:xfrm>
        <a:graphic>
          <a:graphicData uri="http://schemas.openxmlformats.org/presentationml/2006/ole">
            <mc:AlternateContent xmlns:mc="http://schemas.openxmlformats.org/markup-compatibility/2006">
              <mc:Choice xmlns:v="urn:schemas-microsoft-com:vml" Requires="v">
                <p:oleObj spid="_x0000_s55355" name="Ecuación" r:id="rId10" imgW="1587240" imgH="228600" progId="Equation.3">
                  <p:embed/>
                </p:oleObj>
              </mc:Choice>
              <mc:Fallback>
                <p:oleObj name="Ecuación" r:id="rId10" imgW="1587240" imgH="228600" progId="Equation.3">
                  <p:embed/>
                  <p:pic>
                    <p:nvPicPr>
                      <p:cNvPr id="0" name=""/>
                      <p:cNvPicPr>
                        <a:picLocks noChangeAspect="1" noChangeArrowheads="1"/>
                      </p:cNvPicPr>
                      <p:nvPr/>
                    </p:nvPicPr>
                    <p:blipFill>
                      <a:blip r:embed="rId11"/>
                      <a:srcRect/>
                      <a:stretch>
                        <a:fillRect/>
                      </a:stretch>
                    </p:blipFill>
                    <p:spPr bwMode="auto">
                      <a:xfrm>
                        <a:off x="5103666" y="5611549"/>
                        <a:ext cx="3545663" cy="458592"/>
                      </a:xfrm>
                      <a:prstGeom prst="rect">
                        <a:avLst/>
                      </a:prstGeom>
                      <a:noFill/>
                      <a:ln w="22225">
                        <a:solidFill>
                          <a:srgbClr val="FF0000"/>
                        </a:solidFill>
                      </a:ln>
                      <a:extLst/>
                    </p:spPr>
                  </p:pic>
                </p:oleObj>
              </mc:Fallback>
            </mc:AlternateContent>
          </a:graphicData>
        </a:graphic>
      </p:graphicFrame>
      <p:sp>
        <p:nvSpPr>
          <p:cNvPr id="24" name="CuadroTexto 23"/>
          <p:cNvSpPr txBox="1"/>
          <p:nvPr/>
        </p:nvSpPr>
        <p:spPr>
          <a:xfrm>
            <a:off x="4361718" y="5611436"/>
            <a:ext cx="415498" cy="369332"/>
          </a:xfrm>
          <a:prstGeom prst="rect">
            <a:avLst/>
          </a:prstGeom>
          <a:noFill/>
        </p:spPr>
        <p:txBody>
          <a:bodyPr wrap="none" rtlCol="0">
            <a:spAutoFit/>
          </a:bodyPr>
          <a:lstStyle/>
          <a:p>
            <a:r>
              <a:rPr lang="es-ES" dirty="0" smtClean="0">
                <a:solidFill>
                  <a:schemeClr val="tx1"/>
                </a:solidFill>
                <a:cs typeface="Times New Roman" panose="02020603050405020304" pitchFamily="18" charset="0"/>
              </a:rPr>
              <a:t>→</a:t>
            </a:r>
            <a:endParaRPr lang="es-ES" dirty="0">
              <a:solidFill>
                <a:schemeClr val="tx1"/>
              </a:solidFill>
            </a:endParaRPr>
          </a:p>
        </p:txBody>
      </p:sp>
    </p:spTree>
    <p:extLst>
      <p:ext uri="{BB962C8B-B14F-4D97-AF65-F5344CB8AC3E}">
        <p14:creationId xmlns:p14="http://schemas.microsoft.com/office/powerpoint/2010/main" val="18648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1000" fill="hold"/>
                                        <p:tgtEl>
                                          <p:spTgt spid="13"/>
                                        </p:tgtEl>
                                        <p:attrNameLst>
                                          <p:attrName>ppt_w</p:attrName>
                                        </p:attrNameLst>
                                      </p:cBhvr>
                                      <p:tavLst>
                                        <p:tav tm="0">
                                          <p:val>
                                            <p:fltVal val="0"/>
                                          </p:val>
                                        </p:tav>
                                        <p:tav tm="100000">
                                          <p:val>
                                            <p:strVal val="#ppt_w"/>
                                          </p:val>
                                        </p:tav>
                                      </p:tavLst>
                                    </p:anim>
                                    <p:anim calcmode="lin" valueType="num">
                                      <p:cBhvr>
                                        <p:cTn id="32" dur="1000" fill="hold"/>
                                        <p:tgtEl>
                                          <p:spTgt spid="13"/>
                                        </p:tgtEl>
                                        <p:attrNameLst>
                                          <p:attrName>ppt_h</p:attrName>
                                        </p:attrNameLst>
                                      </p:cBhvr>
                                      <p:tavLst>
                                        <p:tav tm="0">
                                          <p:val>
                                            <p:fltVal val="0"/>
                                          </p:val>
                                        </p:tav>
                                        <p:tav tm="100000">
                                          <p:val>
                                            <p:strVal val="#ppt_h"/>
                                          </p:val>
                                        </p:tav>
                                      </p:tavLst>
                                    </p:anim>
                                    <p:anim calcmode="lin" valueType="num">
                                      <p:cBhvr>
                                        <p:cTn id="33" dur="1000" fill="hold"/>
                                        <p:tgtEl>
                                          <p:spTgt spid="13"/>
                                        </p:tgtEl>
                                        <p:attrNameLst>
                                          <p:attrName>style.rotation</p:attrName>
                                        </p:attrNameLst>
                                      </p:cBhvr>
                                      <p:tavLst>
                                        <p:tav tm="0">
                                          <p:val>
                                            <p:fltVal val="90"/>
                                          </p:val>
                                        </p:tav>
                                        <p:tav tm="100000">
                                          <p:val>
                                            <p:fltVal val="0"/>
                                          </p:val>
                                        </p:tav>
                                      </p:tavLst>
                                    </p:anim>
                                    <p:animEffect transition="in" filter="fade">
                                      <p:cBhvr>
                                        <p:cTn id="34" dur="1000"/>
                                        <p:tgtEl>
                                          <p:spTgt spid="13"/>
                                        </p:tgtEl>
                                      </p:cBhvr>
                                    </p:animEffect>
                                  </p:childTnLst>
                                </p:cTn>
                              </p:par>
                              <p:par>
                                <p:cTn id="35" presetID="3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 calcmode="lin" valueType="num">
                                      <p:cBhvr>
                                        <p:cTn id="45" dur="1000" fill="hold"/>
                                        <p:tgtEl>
                                          <p:spTgt spid="16"/>
                                        </p:tgtEl>
                                        <p:attrNameLst>
                                          <p:attrName>style.rotation</p:attrName>
                                        </p:attrNameLst>
                                      </p:cBhvr>
                                      <p:tavLst>
                                        <p:tav tm="0">
                                          <p:val>
                                            <p:fltVal val="90"/>
                                          </p:val>
                                        </p:tav>
                                        <p:tav tm="100000">
                                          <p:val>
                                            <p:fltVal val="0"/>
                                          </p:val>
                                        </p:tav>
                                      </p:tavLst>
                                    </p:anim>
                                    <p:animEffect transition="in" filter="fade">
                                      <p:cBhvr>
                                        <p:cTn id="46" dur="1000"/>
                                        <p:tgtEl>
                                          <p:spTgt spid="16"/>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 calcmode="lin" valueType="num">
                                      <p:cBhvr>
                                        <p:cTn id="57" dur="1000" fill="hold"/>
                                        <p:tgtEl>
                                          <p:spTgt spid="18"/>
                                        </p:tgtEl>
                                        <p:attrNameLst>
                                          <p:attrName>style.rotation</p:attrName>
                                        </p:attrNameLst>
                                      </p:cBhvr>
                                      <p:tavLst>
                                        <p:tav tm="0">
                                          <p:val>
                                            <p:fltVal val="90"/>
                                          </p:val>
                                        </p:tav>
                                        <p:tav tm="100000">
                                          <p:val>
                                            <p:fltVal val="0"/>
                                          </p:val>
                                        </p:tav>
                                      </p:tavLst>
                                    </p:anim>
                                    <p:animEffect transition="in" filter="fade">
                                      <p:cBhvr>
                                        <p:cTn id="58" dur="1000"/>
                                        <p:tgtEl>
                                          <p:spTgt spid="18"/>
                                        </p:tgtEl>
                                      </p:cBhvr>
                                    </p:animEffect>
                                  </p:childTnLst>
                                </p:cTn>
                              </p:par>
                              <p:par>
                                <p:cTn id="59" presetID="3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 calcmode="lin" valueType="num">
                                      <p:cBhvr>
                                        <p:cTn id="63" dur="1000" fill="hold"/>
                                        <p:tgtEl>
                                          <p:spTgt spid="19"/>
                                        </p:tgtEl>
                                        <p:attrNameLst>
                                          <p:attrName>style.rotation</p:attrName>
                                        </p:attrNameLst>
                                      </p:cBhvr>
                                      <p:tavLst>
                                        <p:tav tm="0">
                                          <p:val>
                                            <p:fltVal val="90"/>
                                          </p:val>
                                        </p:tav>
                                        <p:tav tm="100000">
                                          <p:val>
                                            <p:fltVal val="0"/>
                                          </p:val>
                                        </p:tav>
                                      </p:tavLst>
                                    </p:anim>
                                    <p:animEffect transition="in" filter="fade">
                                      <p:cBhvr>
                                        <p:cTn id="64" dur="1000"/>
                                        <p:tgtEl>
                                          <p:spTgt spid="19"/>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fltVal val="0"/>
                                          </p:val>
                                        </p:tav>
                                        <p:tav tm="100000">
                                          <p:val>
                                            <p:strVal val="#ppt_w"/>
                                          </p:val>
                                        </p:tav>
                                      </p:tavLst>
                                    </p:anim>
                                    <p:anim calcmode="lin" valueType="num">
                                      <p:cBhvr>
                                        <p:cTn id="68" dur="1000" fill="hold"/>
                                        <p:tgtEl>
                                          <p:spTgt spid="20"/>
                                        </p:tgtEl>
                                        <p:attrNameLst>
                                          <p:attrName>ppt_h</p:attrName>
                                        </p:attrNameLst>
                                      </p:cBhvr>
                                      <p:tavLst>
                                        <p:tav tm="0">
                                          <p:val>
                                            <p:fltVal val="0"/>
                                          </p:val>
                                        </p:tav>
                                        <p:tav tm="100000">
                                          <p:val>
                                            <p:strVal val="#ppt_h"/>
                                          </p:val>
                                        </p:tav>
                                      </p:tavLst>
                                    </p:anim>
                                    <p:anim calcmode="lin" valueType="num">
                                      <p:cBhvr>
                                        <p:cTn id="69" dur="1000" fill="hold"/>
                                        <p:tgtEl>
                                          <p:spTgt spid="20"/>
                                        </p:tgtEl>
                                        <p:attrNameLst>
                                          <p:attrName>style.rotation</p:attrName>
                                        </p:attrNameLst>
                                      </p:cBhvr>
                                      <p:tavLst>
                                        <p:tav tm="0">
                                          <p:val>
                                            <p:fltVal val="90"/>
                                          </p:val>
                                        </p:tav>
                                        <p:tav tm="100000">
                                          <p:val>
                                            <p:fltVal val="0"/>
                                          </p:val>
                                        </p:tav>
                                      </p:tavLst>
                                    </p:anim>
                                    <p:animEffect transition="in" filter="fade">
                                      <p:cBhvr>
                                        <p:cTn id="70" dur="1000"/>
                                        <p:tgtEl>
                                          <p:spTgt spid="2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1000" fill="hold"/>
                                        <p:tgtEl>
                                          <p:spTgt spid="21"/>
                                        </p:tgtEl>
                                        <p:attrNameLst>
                                          <p:attrName>ppt_w</p:attrName>
                                        </p:attrNameLst>
                                      </p:cBhvr>
                                      <p:tavLst>
                                        <p:tav tm="0">
                                          <p:val>
                                            <p:fltVal val="0"/>
                                          </p:val>
                                        </p:tav>
                                        <p:tav tm="100000">
                                          <p:val>
                                            <p:strVal val="#ppt_w"/>
                                          </p:val>
                                        </p:tav>
                                      </p:tavLst>
                                    </p:anim>
                                    <p:anim calcmode="lin" valueType="num">
                                      <p:cBhvr>
                                        <p:cTn id="74" dur="1000" fill="hold"/>
                                        <p:tgtEl>
                                          <p:spTgt spid="21"/>
                                        </p:tgtEl>
                                        <p:attrNameLst>
                                          <p:attrName>ppt_h</p:attrName>
                                        </p:attrNameLst>
                                      </p:cBhvr>
                                      <p:tavLst>
                                        <p:tav tm="0">
                                          <p:val>
                                            <p:fltVal val="0"/>
                                          </p:val>
                                        </p:tav>
                                        <p:tav tm="100000">
                                          <p:val>
                                            <p:strVal val="#ppt_h"/>
                                          </p:val>
                                        </p:tav>
                                      </p:tavLst>
                                    </p:anim>
                                    <p:anim calcmode="lin" valueType="num">
                                      <p:cBhvr>
                                        <p:cTn id="75" dur="1000" fill="hold"/>
                                        <p:tgtEl>
                                          <p:spTgt spid="21"/>
                                        </p:tgtEl>
                                        <p:attrNameLst>
                                          <p:attrName>style.rotation</p:attrName>
                                        </p:attrNameLst>
                                      </p:cBhvr>
                                      <p:tavLst>
                                        <p:tav tm="0">
                                          <p:val>
                                            <p:fltVal val="90"/>
                                          </p:val>
                                        </p:tav>
                                        <p:tav tm="100000">
                                          <p:val>
                                            <p:fltVal val="0"/>
                                          </p:val>
                                        </p:tav>
                                      </p:tavLst>
                                    </p:anim>
                                    <p:animEffect transition="in" filter="fade">
                                      <p:cBhvr>
                                        <p:cTn id="76" dur="1000"/>
                                        <p:tgtEl>
                                          <p:spTgt spid="21"/>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1000" fill="hold"/>
                                        <p:tgtEl>
                                          <p:spTgt spid="24"/>
                                        </p:tgtEl>
                                        <p:attrNameLst>
                                          <p:attrName>ppt_w</p:attrName>
                                        </p:attrNameLst>
                                      </p:cBhvr>
                                      <p:tavLst>
                                        <p:tav tm="0">
                                          <p:val>
                                            <p:fltVal val="0"/>
                                          </p:val>
                                        </p:tav>
                                        <p:tav tm="100000">
                                          <p:val>
                                            <p:strVal val="#ppt_w"/>
                                          </p:val>
                                        </p:tav>
                                      </p:tavLst>
                                    </p:anim>
                                    <p:anim calcmode="lin" valueType="num">
                                      <p:cBhvr>
                                        <p:cTn id="80" dur="1000" fill="hold"/>
                                        <p:tgtEl>
                                          <p:spTgt spid="24"/>
                                        </p:tgtEl>
                                        <p:attrNameLst>
                                          <p:attrName>ppt_h</p:attrName>
                                        </p:attrNameLst>
                                      </p:cBhvr>
                                      <p:tavLst>
                                        <p:tav tm="0">
                                          <p:val>
                                            <p:fltVal val="0"/>
                                          </p:val>
                                        </p:tav>
                                        <p:tav tm="100000">
                                          <p:val>
                                            <p:strVal val="#ppt_h"/>
                                          </p:val>
                                        </p:tav>
                                      </p:tavLst>
                                    </p:anim>
                                    <p:anim calcmode="lin" valueType="num">
                                      <p:cBhvr>
                                        <p:cTn id="81" dur="1000" fill="hold"/>
                                        <p:tgtEl>
                                          <p:spTgt spid="24"/>
                                        </p:tgtEl>
                                        <p:attrNameLst>
                                          <p:attrName>style.rotation</p:attrName>
                                        </p:attrNameLst>
                                      </p:cBhvr>
                                      <p:tavLst>
                                        <p:tav tm="0">
                                          <p:val>
                                            <p:fltVal val="90"/>
                                          </p:val>
                                        </p:tav>
                                        <p:tav tm="100000">
                                          <p:val>
                                            <p:fltVal val="0"/>
                                          </p:val>
                                        </p:tav>
                                      </p:tavLst>
                                    </p:anim>
                                    <p:animEffect transition="in" filter="fade">
                                      <p:cBhvr>
                                        <p:cTn id="82"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8" grpId="0"/>
      <p:bldP spid="20" grpId="0"/>
      <p:bldP spid="21"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162950" y="3242392"/>
            <a:ext cx="8439263" cy="328231"/>
          </a:xfrm>
          <a:prstGeom prst="rect">
            <a:avLst/>
          </a:prstGeom>
          <a:noFill/>
          <a:ln w="9525">
            <a:noFill/>
            <a:miter lim="800000"/>
            <a:headEnd/>
            <a:tailEnd/>
          </a:ln>
        </p:spPr>
        <p:txBody>
          <a:bodyPr>
            <a:spAutoFit/>
          </a:bodyPr>
          <a:lstStyle/>
          <a:p>
            <a:endParaRPr lang="es-ES" sz="1533"/>
          </a:p>
        </p:txBody>
      </p:sp>
      <p:sp>
        <p:nvSpPr>
          <p:cNvPr id="5" name="Rectangle 3"/>
          <p:cNvSpPr>
            <a:spLocks noChangeArrowheads="1"/>
          </p:cNvSpPr>
          <p:nvPr/>
        </p:nvSpPr>
        <p:spPr bwMode="auto">
          <a:xfrm>
            <a:off x="4172417" y="3262677"/>
            <a:ext cx="8439263" cy="328231"/>
          </a:xfrm>
          <a:prstGeom prst="rect">
            <a:avLst/>
          </a:prstGeom>
          <a:noFill/>
          <a:ln w="9525">
            <a:noFill/>
            <a:miter lim="800000"/>
            <a:headEnd/>
            <a:tailEnd/>
          </a:ln>
        </p:spPr>
        <p:txBody>
          <a:bodyPr>
            <a:spAutoFit/>
          </a:bodyPr>
          <a:lstStyle/>
          <a:p>
            <a:endParaRPr lang="es-ES" sz="1533"/>
          </a:p>
        </p:txBody>
      </p:sp>
      <p:sp>
        <p:nvSpPr>
          <p:cNvPr id="6" name="Rectangle 4"/>
          <p:cNvSpPr>
            <a:spLocks noChangeArrowheads="1"/>
          </p:cNvSpPr>
          <p:nvPr/>
        </p:nvSpPr>
        <p:spPr bwMode="auto">
          <a:xfrm>
            <a:off x="3961469" y="3331640"/>
            <a:ext cx="8439263" cy="328231"/>
          </a:xfrm>
          <a:prstGeom prst="rect">
            <a:avLst/>
          </a:prstGeom>
          <a:noFill/>
          <a:ln w="9525">
            <a:noFill/>
            <a:miter lim="800000"/>
            <a:headEnd/>
            <a:tailEnd/>
          </a:ln>
        </p:spPr>
        <p:txBody>
          <a:bodyPr>
            <a:spAutoFit/>
          </a:bodyPr>
          <a:lstStyle/>
          <a:p>
            <a:endParaRPr lang="es-ES" sz="1533"/>
          </a:p>
        </p:txBody>
      </p:sp>
      <p:sp>
        <p:nvSpPr>
          <p:cNvPr id="7" name="Rectangle 5"/>
          <p:cNvSpPr>
            <a:spLocks noChangeArrowheads="1"/>
          </p:cNvSpPr>
          <p:nvPr/>
        </p:nvSpPr>
        <p:spPr bwMode="auto">
          <a:xfrm>
            <a:off x="4149429" y="3262677"/>
            <a:ext cx="8439263" cy="328231"/>
          </a:xfrm>
          <a:prstGeom prst="rect">
            <a:avLst/>
          </a:prstGeom>
          <a:noFill/>
          <a:ln w="9525">
            <a:noFill/>
            <a:miter lim="800000"/>
            <a:headEnd/>
            <a:tailEnd/>
          </a:ln>
        </p:spPr>
        <p:txBody>
          <a:bodyPr>
            <a:spAutoFit/>
          </a:bodyPr>
          <a:lstStyle/>
          <a:p>
            <a:endParaRPr lang="es-ES" sz="1533"/>
          </a:p>
        </p:txBody>
      </p:sp>
      <p:sp>
        <p:nvSpPr>
          <p:cNvPr id="8" name="Rectangle 6"/>
          <p:cNvSpPr>
            <a:spLocks noChangeArrowheads="1"/>
          </p:cNvSpPr>
          <p:nvPr/>
        </p:nvSpPr>
        <p:spPr bwMode="auto">
          <a:xfrm>
            <a:off x="3996627" y="3327583"/>
            <a:ext cx="8439263" cy="328231"/>
          </a:xfrm>
          <a:prstGeom prst="rect">
            <a:avLst/>
          </a:prstGeom>
          <a:noFill/>
          <a:ln w="9525">
            <a:noFill/>
            <a:miter lim="800000"/>
            <a:headEnd/>
            <a:tailEnd/>
          </a:ln>
        </p:spPr>
        <p:txBody>
          <a:bodyPr>
            <a:spAutoFit/>
          </a:bodyPr>
          <a:lstStyle/>
          <a:p>
            <a:endParaRPr lang="es-ES" sz="1533"/>
          </a:p>
        </p:txBody>
      </p:sp>
      <p:sp>
        <p:nvSpPr>
          <p:cNvPr id="9" name="Rectangle 7"/>
          <p:cNvSpPr>
            <a:spLocks noChangeArrowheads="1"/>
          </p:cNvSpPr>
          <p:nvPr/>
        </p:nvSpPr>
        <p:spPr bwMode="auto">
          <a:xfrm>
            <a:off x="586973" y="917148"/>
            <a:ext cx="7851043" cy="476314"/>
          </a:xfrm>
          <a:prstGeom prst="rect">
            <a:avLst/>
          </a:prstGeom>
          <a:noFill/>
          <a:ln w="9525">
            <a:noFill/>
            <a:miter lim="800000"/>
            <a:headEnd/>
            <a:tailEnd/>
          </a:ln>
        </p:spPr>
        <p:txBody>
          <a:bodyPr lIns="77880" tIns="38940" rIns="77880" bIns="38940">
            <a:spAutoFit/>
          </a:bodyPr>
          <a:lstStyle/>
          <a:p>
            <a:pPr marL="519224" indent="-519224" algn="ctr"/>
            <a:r>
              <a:rPr lang="es-ES_tradnl" sz="2584" b="1" dirty="0">
                <a:solidFill>
                  <a:srgbClr val="C00000"/>
                </a:solidFill>
                <a:latin typeface="Trebuchet MS" pitchFamily="34" charset="0"/>
                <a:cs typeface="Times New Roman" pitchFamily="18" charset="0"/>
              </a:rPr>
              <a:t>Intercambios mensuales de calor</a:t>
            </a:r>
          </a:p>
        </p:txBody>
      </p:sp>
      <p:pic>
        <p:nvPicPr>
          <p:cNvPr id="11" name="Picture 10" descr="storagechg_web"/>
          <p:cNvPicPr>
            <a:picLocks noChangeAspect="1" noChangeArrowheads="1" noCrop="1"/>
          </p:cNvPicPr>
          <p:nvPr/>
        </p:nvPicPr>
        <p:blipFill>
          <a:blip r:embed="rId2"/>
          <a:srcRect/>
          <a:stretch>
            <a:fillRect/>
          </a:stretch>
        </p:blipFill>
        <p:spPr bwMode="auto">
          <a:xfrm>
            <a:off x="518045" y="1521898"/>
            <a:ext cx="8467911" cy="4897474"/>
          </a:xfrm>
          <a:prstGeom prst="rect">
            <a:avLst/>
          </a:prstGeom>
          <a:noFill/>
          <a:ln w="9525">
            <a:noFill/>
            <a:miter lim="800000"/>
            <a:headEnd/>
            <a:tailEnd/>
          </a:ln>
        </p:spPr>
      </p:pic>
      <p:sp>
        <p:nvSpPr>
          <p:cNvPr id="13" name="CuadroTexto 12"/>
          <p:cNvSpPr txBox="1"/>
          <p:nvPr/>
        </p:nvSpPr>
        <p:spPr>
          <a:xfrm>
            <a:off x="983254" y="1767544"/>
            <a:ext cx="441146" cy="369332"/>
          </a:xfrm>
          <a:prstGeom prst="rect">
            <a:avLst/>
          </a:prstGeom>
          <a:noFill/>
        </p:spPr>
        <p:txBody>
          <a:bodyPr wrap="none" rtlCol="0">
            <a:spAutoFit/>
          </a:bodyPr>
          <a:lstStyle/>
          <a:p>
            <a:r>
              <a:rPr lang="es-ES" i="1" dirty="0" err="1" smtClean="0">
                <a:solidFill>
                  <a:schemeClr val="tx1"/>
                </a:solidFill>
              </a:rPr>
              <a:t>Q</a:t>
            </a:r>
            <a:r>
              <a:rPr lang="es-ES" i="1" baseline="-25000" dirty="0" err="1">
                <a:solidFill>
                  <a:schemeClr val="tx1"/>
                </a:solidFill>
              </a:rPr>
              <a:t>v</a:t>
            </a:r>
            <a:endParaRPr lang="es-ES" i="1" dirty="0">
              <a:solidFill>
                <a:schemeClr val="tx1"/>
              </a:solidFill>
            </a:endParaRPr>
          </a:p>
        </p:txBody>
      </p:sp>
      <p:sp>
        <p:nvSpPr>
          <p:cNvPr id="14" name="Rectangle 4"/>
          <p:cNvSpPr>
            <a:spLocks noChangeArrowheads="1"/>
          </p:cNvSpPr>
          <p:nvPr/>
        </p:nvSpPr>
        <p:spPr bwMode="auto">
          <a:xfrm>
            <a:off x="-270951" y="53454"/>
            <a:ext cx="6212235" cy="97360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Balance de calor global anual</a:t>
            </a:r>
          </a:p>
        </p:txBody>
      </p:sp>
    </p:spTree>
    <p:extLst>
      <p:ext uri="{BB962C8B-B14F-4D97-AF65-F5344CB8AC3E}">
        <p14:creationId xmlns:p14="http://schemas.microsoft.com/office/powerpoint/2010/main" val="32918958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162950" y="3242392"/>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5" name="Rectangle 3"/>
          <p:cNvSpPr>
            <a:spLocks noChangeArrowheads="1"/>
          </p:cNvSpPr>
          <p:nvPr/>
        </p:nvSpPr>
        <p:spPr bwMode="auto">
          <a:xfrm>
            <a:off x="3961469"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6" name="Rectangle 4"/>
          <p:cNvSpPr>
            <a:spLocks noChangeArrowheads="1"/>
          </p:cNvSpPr>
          <p:nvPr/>
        </p:nvSpPr>
        <p:spPr bwMode="auto">
          <a:xfrm>
            <a:off x="1723529" y="1936139"/>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7" name="Rectangle 5"/>
          <p:cNvSpPr>
            <a:spLocks noChangeArrowheads="1"/>
          </p:cNvSpPr>
          <p:nvPr/>
        </p:nvSpPr>
        <p:spPr bwMode="auto">
          <a:xfrm>
            <a:off x="4004740"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8" name="Rectangle 6"/>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9" name="Rectangle 7"/>
          <p:cNvSpPr>
            <a:spLocks noChangeArrowheads="1"/>
          </p:cNvSpPr>
          <p:nvPr/>
        </p:nvSpPr>
        <p:spPr bwMode="auto">
          <a:xfrm>
            <a:off x="4096692"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0" name="Rectangle 8"/>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1" name="Rectangle 9"/>
          <p:cNvSpPr>
            <a:spLocks noChangeArrowheads="1"/>
          </p:cNvSpPr>
          <p:nvPr/>
        </p:nvSpPr>
        <p:spPr bwMode="auto">
          <a:xfrm>
            <a:off x="2559206" y="560923"/>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pic>
        <p:nvPicPr>
          <p:cNvPr id="13" name="Picture 16" descr="transport"/>
          <p:cNvPicPr>
            <a:picLocks noChangeAspect="1" noChangeArrowheads="1"/>
          </p:cNvPicPr>
          <p:nvPr/>
        </p:nvPicPr>
        <p:blipFill>
          <a:blip r:embed="rId2"/>
          <a:srcRect/>
          <a:stretch>
            <a:fillRect/>
          </a:stretch>
        </p:blipFill>
        <p:spPr bwMode="auto">
          <a:xfrm>
            <a:off x="155462" y="1157998"/>
            <a:ext cx="8223011" cy="4111506"/>
          </a:xfrm>
          <a:prstGeom prst="rect">
            <a:avLst/>
          </a:prstGeom>
          <a:noFill/>
          <a:ln w="9525">
            <a:noFill/>
            <a:miter lim="800000"/>
            <a:headEnd/>
            <a:tailEnd/>
          </a:ln>
        </p:spPr>
      </p:pic>
      <p:sp>
        <p:nvSpPr>
          <p:cNvPr id="14" name="Text Box 17"/>
          <p:cNvSpPr txBox="1">
            <a:spLocks noChangeArrowheads="1"/>
          </p:cNvSpPr>
          <p:nvPr/>
        </p:nvSpPr>
        <p:spPr bwMode="auto">
          <a:xfrm>
            <a:off x="179345" y="5317289"/>
            <a:ext cx="8705065" cy="1253257"/>
          </a:xfrm>
          <a:prstGeom prst="rect">
            <a:avLst/>
          </a:prstGeom>
          <a:noFill/>
          <a:ln w="9525">
            <a:noFill/>
            <a:miter lim="800000"/>
            <a:headEnd/>
            <a:tailEnd/>
          </a:ln>
        </p:spPr>
        <p:txBody>
          <a:bodyPr wrap="square" lIns="77880" tIns="38940" rIns="77880" bIns="38940">
            <a:spAutoFit/>
          </a:bodyPr>
          <a:lstStyle/>
          <a:p>
            <a:pPr fontAlgn="auto">
              <a:lnSpc>
                <a:spcPct val="80000"/>
              </a:lnSpc>
              <a:spcBef>
                <a:spcPts val="0"/>
              </a:spcBef>
              <a:spcAft>
                <a:spcPts val="0"/>
              </a:spcAft>
            </a:pPr>
            <a:r>
              <a:rPr lang="es-ES" sz="1363" dirty="0">
                <a:solidFill>
                  <a:srgbClr val="000000"/>
                </a:solidFill>
                <a:latin typeface="Trebuchet MS" pitchFamily="34" charset="0"/>
                <a:cs typeface="Times New Roman" pitchFamily="18" charset="0"/>
              </a:rPr>
              <a:t>Para darnos idea, la pirámide de </a:t>
            </a:r>
            <a:r>
              <a:rPr lang="es-ES" sz="1363" dirty="0" err="1">
                <a:solidFill>
                  <a:srgbClr val="000000"/>
                </a:solidFill>
                <a:latin typeface="Trebuchet MS" pitchFamily="34" charset="0"/>
                <a:cs typeface="Times New Roman" pitchFamily="18" charset="0"/>
              </a:rPr>
              <a:t>Giza</a:t>
            </a:r>
            <a:r>
              <a:rPr lang="es-ES" sz="1363" dirty="0">
                <a:solidFill>
                  <a:srgbClr val="000000"/>
                </a:solidFill>
                <a:latin typeface="Trebuchet MS" pitchFamily="34" charset="0"/>
                <a:cs typeface="Times New Roman" pitchFamily="18" charset="0"/>
              </a:rPr>
              <a:t> tiene un volumen aproximado de 2,5 millones de m</a:t>
            </a:r>
            <a:r>
              <a:rPr lang="es-ES" sz="1363" baseline="30000" dirty="0">
                <a:solidFill>
                  <a:srgbClr val="000000"/>
                </a:solidFill>
                <a:latin typeface="Trebuchet MS" pitchFamily="34" charset="0"/>
                <a:cs typeface="Times New Roman" pitchFamily="18" charset="0"/>
              </a:rPr>
              <a:t>3</a:t>
            </a:r>
            <a:r>
              <a:rPr lang="es-ES" sz="1363" dirty="0">
                <a:solidFill>
                  <a:srgbClr val="000000"/>
                </a:solidFill>
                <a:latin typeface="Trebuchet MS" pitchFamily="34" charset="0"/>
                <a:cs typeface="Times New Roman" pitchFamily="18" charset="0"/>
              </a:rPr>
              <a:t>, de modo que un flujo de un Sv la llenaría en 2,5 segundos. La magnitud de las principales corrientes oceánicas varía de unos pocos Sv a más de 100 Sv. En contraste, el flujo del río más caudaloso del mundo, el Amazonas, tiene una magnitud aproximada de 0,2 Sv. El río </a:t>
            </a:r>
            <a:r>
              <a:rPr lang="es-ES" sz="1363" dirty="0" err="1">
                <a:solidFill>
                  <a:srgbClr val="000000"/>
                </a:solidFill>
                <a:latin typeface="Trebuchet MS" pitchFamily="34" charset="0"/>
                <a:cs typeface="Times New Roman" pitchFamily="18" charset="0"/>
              </a:rPr>
              <a:t>Mississipí</a:t>
            </a:r>
            <a:r>
              <a:rPr lang="es-ES" sz="1363" dirty="0">
                <a:solidFill>
                  <a:srgbClr val="000000"/>
                </a:solidFill>
                <a:latin typeface="Trebuchet MS" pitchFamily="34" charset="0"/>
                <a:cs typeface="Times New Roman" pitchFamily="18" charset="0"/>
              </a:rPr>
              <a:t> tiene un caudal aproximado de 0,014 Sv</a:t>
            </a:r>
          </a:p>
          <a:p>
            <a:pPr fontAlgn="auto">
              <a:lnSpc>
                <a:spcPct val="80000"/>
              </a:lnSpc>
              <a:spcBef>
                <a:spcPts val="0"/>
              </a:spcBef>
              <a:spcAft>
                <a:spcPts val="0"/>
              </a:spcAft>
            </a:pPr>
            <a:endParaRPr lang="es-ES" sz="1363" dirty="0">
              <a:solidFill>
                <a:srgbClr val="000000"/>
              </a:solidFill>
              <a:latin typeface="Trebuchet MS" pitchFamily="34" charset="0"/>
              <a:cs typeface="Times New Roman" pitchFamily="18" charset="0"/>
            </a:endParaRPr>
          </a:p>
          <a:p>
            <a:pPr fontAlgn="auto">
              <a:lnSpc>
                <a:spcPct val="80000"/>
              </a:lnSpc>
              <a:spcBef>
                <a:spcPts val="0"/>
              </a:spcBef>
              <a:spcAft>
                <a:spcPts val="0"/>
              </a:spcAft>
            </a:pPr>
            <a:r>
              <a:rPr lang="es-ES" sz="1363" dirty="0">
                <a:solidFill>
                  <a:srgbClr val="000000"/>
                </a:solidFill>
                <a:latin typeface="Trebuchet MS" pitchFamily="34" charset="0"/>
              </a:rPr>
              <a:t>Sv </a:t>
            </a:r>
            <a:r>
              <a:rPr lang="es-ES" sz="1363" dirty="0">
                <a:solidFill>
                  <a:srgbClr val="000000"/>
                </a:solidFill>
                <a:latin typeface="Trebuchet MS" pitchFamily="34" charset="0"/>
                <a:cs typeface="Times New Roman" pitchFamily="18" charset="0"/>
              </a:rPr>
              <a:t>≡ </a:t>
            </a:r>
            <a:r>
              <a:rPr lang="es-ES" sz="1363" dirty="0" err="1">
                <a:solidFill>
                  <a:srgbClr val="000000"/>
                </a:solidFill>
                <a:latin typeface="Trebuchet MS" pitchFamily="34" charset="0"/>
                <a:cs typeface="Times New Roman" pitchFamily="18" charset="0"/>
              </a:rPr>
              <a:t>Sverdrup</a:t>
            </a:r>
            <a:r>
              <a:rPr lang="es-ES" sz="1363" dirty="0">
                <a:solidFill>
                  <a:srgbClr val="000000"/>
                </a:solidFill>
                <a:latin typeface="Trebuchet MS" pitchFamily="34" charset="0"/>
                <a:cs typeface="Times New Roman" pitchFamily="18" charset="0"/>
              </a:rPr>
              <a:t>, equivalente a un millón de m</a:t>
            </a:r>
            <a:r>
              <a:rPr lang="es-ES" sz="1363" baseline="30000" dirty="0">
                <a:solidFill>
                  <a:srgbClr val="000000"/>
                </a:solidFill>
                <a:latin typeface="Trebuchet MS" pitchFamily="34" charset="0"/>
                <a:cs typeface="Times New Roman" pitchFamily="18" charset="0"/>
              </a:rPr>
              <a:t>3</a:t>
            </a:r>
            <a:r>
              <a:rPr lang="es-ES" sz="1363" dirty="0">
                <a:solidFill>
                  <a:srgbClr val="000000"/>
                </a:solidFill>
                <a:latin typeface="Trebuchet MS" pitchFamily="34" charset="0"/>
                <a:cs typeface="Times New Roman" pitchFamily="18" charset="0"/>
              </a:rPr>
              <a:t> por segundo</a:t>
            </a:r>
          </a:p>
          <a:p>
            <a:pPr fontAlgn="auto">
              <a:lnSpc>
                <a:spcPct val="80000"/>
              </a:lnSpc>
              <a:spcBef>
                <a:spcPts val="0"/>
              </a:spcBef>
              <a:spcAft>
                <a:spcPts val="0"/>
              </a:spcAft>
            </a:pPr>
            <a:endParaRPr lang="es-ES" sz="1363" dirty="0">
              <a:solidFill>
                <a:srgbClr val="000000"/>
              </a:solidFill>
              <a:latin typeface="Trebuchet MS" pitchFamily="34" charset="0"/>
              <a:cs typeface="Times New Roman" pitchFamily="18" charset="0"/>
            </a:endParaRPr>
          </a:p>
        </p:txBody>
      </p:sp>
      <p:sp>
        <p:nvSpPr>
          <p:cNvPr id="15" name="Rectangle 10"/>
          <p:cNvSpPr>
            <a:spLocks noChangeArrowheads="1"/>
          </p:cNvSpPr>
          <p:nvPr/>
        </p:nvSpPr>
        <p:spPr bwMode="auto">
          <a:xfrm>
            <a:off x="97037" y="99415"/>
            <a:ext cx="6446078" cy="973605"/>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3066" b="1" dirty="0">
                <a:solidFill>
                  <a:srgbClr val="C00000"/>
                </a:solidFill>
                <a:latin typeface="Trebuchet MS" pitchFamily="34" charset="0"/>
              </a:rPr>
              <a:t>Circulación general oceánica</a:t>
            </a:r>
          </a:p>
        </p:txBody>
      </p:sp>
      <p:sp>
        <p:nvSpPr>
          <p:cNvPr id="16" name="Rectangle 13"/>
          <p:cNvSpPr>
            <a:spLocks noChangeArrowheads="1"/>
          </p:cNvSpPr>
          <p:nvPr/>
        </p:nvSpPr>
        <p:spPr bwMode="auto">
          <a:xfrm>
            <a:off x="332130" y="810377"/>
            <a:ext cx="6993642" cy="334223"/>
          </a:xfrm>
          <a:prstGeom prst="rect">
            <a:avLst/>
          </a:prstGeom>
          <a:noFill/>
          <a:ln w="9525">
            <a:noFill/>
            <a:miter lim="800000"/>
            <a:headEnd/>
            <a:tailEnd/>
          </a:ln>
        </p:spPr>
        <p:txBody>
          <a:bodyPr wrap="square" lIns="77880" tIns="38940" rIns="77880" bIns="38940">
            <a:spAutoFit/>
          </a:bodyPr>
          <a:lstStyle/>
          <a:p>
            <a:pPr fontAlgn="auto">
              <a:spcBef>
                <a:spcPts val="0"/>
              </a:spcBef>
              <a:spcAft>
                <a:spcPts val="0"/>
              </a:spcAft>
            </a:pPr>
            <a:r>
              <a:rPr lang="es-ES_tradnl" sz="1661" dirty="0">
                <a:solidFill>
                  <a:srgbClr val="000000"/>
                </a:solidFill>
                <a:latin typeface="Trebuchet MS" pitchFamily="34" charset="0"/>
              </a:rPr>
              <a:t>1.- </a:t>
            </a:r>
            <a:r>
              <a:rPr lang="es-ES_tradnl" sz="1661" b="1" dirty="0">
                <a:solidFill>
                  <a:srgbClr val="000000"/>
                </a:solidFill>
                <a:latin typeface="Trebuchet MS" pitchFamily="34" charset="0"/>
              </a:rPr>
              <a:t>Circulación superficial</a:t>
            </a:r>
            <a:endParaRPr lang="es-ES" sz="1661" b="1" dirty="0">
              <a:solidFill>
                <a:srgbClr val="000000"/>
              </a:solidFill>
              <a:latin typeface="Trebuchet MS" pitchFamily="34" charset="0"/>
            </a:endParaRPr>
          </a:p>
        </p:txBody>
      </p:sp>
    </p:spTree>
    <p:extLst>
      <p:ext uri="{BB962C8B-B14F-4D97-AF65-F5344CB8AC3E}">
        <p14:creationId xmlns:p14="http://schemas.microsoft.com/office/powerpoint/2010/main" val="14851687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3961469"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9" name="Rectangle 4"/>
          <p:cNvSpPr>
            <a:spLocks noChangeArrowheads="1"/>
          </p:cNvSpPr>
          <p:nvPr/>
        </p:nvSpPr>
        <p:spPr bwMode="auto">
          <a:xfrm>
            <a:off x="1723529" y="1936139"/>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0" name="Rectangle 5"/>
          <p:cNvSpPr>
            <a:spLocks noChangeArrowheads="1"/>
          </p:cNvSpPr>
          <p:nvPr/>
        </p:nvSpPr>
        <p:spPr bwMode="auto">
          <a:xfrm>
            <a:off x="4004740"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1" name="Rectangle 6"/>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2" name="Rectangle 7"/>
          <p:cNvSpPr>
            <a:spLocks noChangeArrowheads="1"/>
          </p:cNvSpPr>
          <p:nvPr/>
        </p:nvSpPr>
        <p:spPr bwMode="auto">
          <a:xfrm>
            <a:off x="4096692"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3" name="Rectangle 8"/>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4" name="Rectangle 9"/>
          <p:cNvSpPr>
            <a:spLocks noChangeArrowheads="1"/>
          </p:cNvSpPr>
          <p:nvPr/>
        </p:nvSpPr>
        <p:spPr bwMode="auto">
          <a:xfrm>
            <a:off x="2548389" y="551456"/>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rgbClr val="000000"/>
              </a:solidFill>
              <a:latin typeface="Trebuchet MS"/>
            </a:endParaRPr>
          </a:p>
        </p:txBody>
      </p:sp>
      <p:sp>
        <p:nvSpPr>
          <p:cNvPr id="18" name="Rectangle 13"/>
          <p:cNvSpPr>
            <a:spLocks noChangeArrowheads="1"/>
          </p:cNvSpPr>
          <p:nvPr/>
        </p:nvSpPr>
        <p:spPr bwMode="auto">
          <a:xfrm>
            <a:off x="156303" y="839968"/>
            <a:ext cx="6993642" cy="334223"/>
          </a:xfrm>
          <a:prstGeom prst="rect">
            <a:avLst/>
          </a:prstGeom>
          <a:noFill/>
          <a:ln w="9525">
            <a:noFill/>
            <a:miter lim="800000"/>
            <a:headEnd/>
            <a:tailEnd/>
          </a:ln>
        </p:spPr>
        <p:txBody>
          <a:bodyPr wrap="square" lIns="77880" tIns="38940" rIns="77880" bIns="38940">
            <a:spAutoFit/>
          </a:bodyPr>
          <a:lstStyle/>
          <a:p>
            <a:pPr fontAlgn="auto">
              <a:spcBef>
                <a:spcPts val="0"/>
              </a:spcBef>
              <a:spcAft>
                <a:spcPts val="0"/>
              </a:spcAft>
            </a:pPr>
            <a:r>
              <a:rPr lang="es-ES_tradnl" sz="1661" dirty="0">
                <a:solidFill>
                  <a:srgbClr val="000000"/>
                </a:solidFill>
                <a:latin typeface="Trebuchet MS" pitchFamily="34" charset="0"/>
              </a:rPr>
              <a:t>2.- </a:t>
            </a:r>
            <a:r>
              <a:rPr lang="es-ES_tradnl" sz="1661" b="1" dirty="0">
                <a:solidFill>
                  <a:srgbClr val="000000"/>
                </a:solidFill>
                <a:latin typeface="Trebuchet MS" pitchFamily="34" charset="0"/>
              </a:rPr>
              <a:t>Circulación </a:t>
            </a:r>
            <a:r>
              <a:rPr lang="es-ES_tradnl" sz="1661" b="1" dirty="0" err="1">
                <a:solidFill>
                  <a:srgbClr val="000000"/>
                </a:solidFill>
                <a:latin typeface="Trebuchet MS" pitchFamily="34" charset="0"/>
              </a:rPr>
              <a:t>termohalina</a:t>
            </a:r>
            <a:endParaRPr lang="es-ES" sz="1661" b="1" dirty="0">
              <a:solidFill>
                <a:srgbClr val="000000"/>
              </a:solidFill>
              <a:latin typeface="Trebuchet MS" pitchFamily="34" charset="0"/>
            </a:endParaRPr>
          </a:p>
        </p:txBody>
      </p:sp>
      <p:pic>
        <p:nvPicPr>
          <p:cNvPr id="20" name="Picture 15" descr="fig47"/>
          <p:cNvPicPr>
            <a:picLocks noChangeAspect="1" noChangeArrowheads="1"/>
          </p:cNvPicPr>
          <p:nvPr/>
        </p:nvPicPr>
        <p:blipFill>
          <a:blip r:embed="rId3"/>
          <a:srcRect/>
          <a:stretch>
            <a:fillRect/>
          </a:stretch>
        </p:blipFill>
        <p:spPr bwMode="auto">
          <a:xfrm>
            <a:off x="6648459" y="946387"/>
            <a:ext cx="1878598" cy="1024544"/>
          </a:xfrm>
          <a:prstGeom prst="rect">
            <a:avLst/>
          </a:prstGeom>
          <a:noFill/>
          <a:ln w="9525">
            <a:noFill/>
            <a:miter lim="800000"/>
            <a:headEnd/>
            <a:tailEnd/>
          </a:ln>
        </p:spPr>
      </p:pic>
      <p:sp>
        <p:nvSpPr>
          <p:cNvPr id="23" name="Text Box 21"/>
          <p:cNvSpPr txBox="1">
            <a:spLocks noChangeArrowheads="1"/>
          </p:cNvSpPr>
          <p:nvPr/>
        </p:nvSpPr>
        <p:spPr bwMode="auto">
          <a:xfrm>
            <a:off x="82504" y="4015391"/>
            <a:ext cx="9033504" cy="2579005"/>
          </a:xfrm>
          <a:prstGeom prst="rect">
            <a:avLst/>
          </a:prstGeom>
          <a:noFill/>
          <a:ln w="9525">
            <a:noFill/>
            <a:miter lim="800000"/>
            <a:headEnd/>
            <a:tailEnd/>
          </a:ln>
        </p:spPr>
        <p:txBody>
          <a:bodyPr wrap="square" lIns="77880" tIns="38940" rIns="77880" bIns="38940">
            <a:spAutoFit/>
          </a:bodyPr>
          <a:lstStyle/>
          <a:p>
            <a:pPr fontAlgn="auto">
              <a:spcBef>
                <a:spcPts val="0"/>
              </a:spcBef>
              <a:spcAft>
                <a:spcPts val="0"/>
              </a:spcAft>
            </a:pPr>
            <a:r>
              <a:rPr lang="es-ES" sz="1477" dirty="0">
                <a:latin typeface="Trebuchet MS" panose="020B0603020202020204" pitchFamily="34" charset="0"/>
              </a:rPr>
              <a:t>La circulación global </a:t>
            </a:r>
            <a:r>
              <a:rPr lang="es-ES" sz="1477" dirty="0" err="1">
                <a:latin typeface="Trebuchet MS" panose="020B0603020202020204" pitchFamily="34" charset="0"/>
              </a:rPr>
              <a:t>termohalina</a:t>
            </a:r>
            <a:r>
              <a:rPr lang="es-ES" sz="1477" dirty="0">
                <a:latin typeface="Trebuchet MS" panose="020B0603020202020204" pitchFamily="34" charset="0"/>
              </a:rPr>
              <a:t> (MOC) se origina en el Atlántico Norte, donde el agua fría y salada se hunde y forma la NADW del Atlántico Nororiental. Esta agua fluye hacia el sur hasta el Océano Austral, donde gira hacia el este. A medida que esta corriente oceánica profunda viaja hacia el este, parte de ella se ramifica hacia el norte en el Océano Índico, mientras que el resto continúa hacia la cuenca del Pacífico antes de girar hacia el norte. En el camino, esta agua profunda del océano se mezcla con otras aguas profundas, llegando a ser gradualmente más cálida y menos salada. En el Pacífico Norte y el norte del Océano Índico, las corrientes ascendentes llevan el agua a la superficie. Las corrientes superficiales conducen el agua hacia el oeste en latitudes bajas. A medida que el agua se calienta, la evaporación aumenta su salinidad. Después de rodear el extremo sur de África, el agua cruza el Atlántico y se dirige al norte como la Corriente del Golfo. La Corriente del Golfo vuelve al Atlántico Norte, donde el agua tibia y salada se enfría, se hunde y comienza nuevamente el ciclo.</a:t>
            </a:r>
            <a:endParaRPr lang="es-ES" sz="1384" dirty="0">
              <a:solidFill>
                <a:srgbClr val="000000"/>
              </a:solidFill>
              <a:latin typeface="Trebuchet MS" pitchFamily="34" charset="0"/>
              <a:cs typeface="Arial" pitchFamily="34" charset="0"/>
            </a:endParaRPr>
          </a:p>
        </p:txBody>
      </p:sp>
      <p:pic>
        <p:nvPicPr>
          <p:cNvPr id="5" name="Imagen 4"/>
          <p:cNvPicPr>
            <a:picLocks noChangeAspect="1"/>
          </p:cNvPicPr>
          <p:nvPr/>
        </p:nvPicPr>
        <p:blipFill>
          <a:blip r:embed="rId4"/>
          <a:stretch>
            <a:fillRect/>
          </a:stretch>
        </p:blipFill>
        <p:spPr>
          <a:xfrm>
            <a:off x="113031" y="1161069"/>
            <a:ext cx="5322444" cy="2709171"/>
          </a:xfrm>
          <a:prstGeom prst="rect">
            <a:avLst/>
          </a:prstGeom>
        </p:spPr>
      </p:pic>
      <p:pic>
        <p:nvPicPr>
          <p:cNvPr id="6" name="Imagen 5"/>
          <p:cNvPicPr>
            <a:picLocks noChangeAspect="1"/>
          </p:cNvPicPr>
          <p:nvPr/>
        </p:nvPicPr>
        <p:blipFill>
          <a:blip r:embed="rId5"/>
          <a:stretch>
            <a:fillRect/>
          </a:stretch>
        </p:blipFill>
        <p:spPr>
          <a:xfrm>
            <a:off x="5006112" y="1183730"/>
            <a:ext cx="4119223" cy="2706919"/>
          </a:xfrm>
          <a:prstGeom prst="rect">
            <a:avLst/>
          </a:prstGeom>
        </p:spPr>
      </p:pic>
      <p:sp>
        <p:nvSpPr>
          <p:cNvPr id="17" name="Rectangle 10"/>
          <p:cNvSpPr>
            <a:spLocks noChangeArrowheads="1"/>
          </p:cNvSpPr>
          <p:nvPr/>
        </p:nvSpPr>
        <p:spPr bwMode="auto">
          <a:xfrm>
            <a:off x="113031" y="-227302"/>
            <a:ext cx="6446078" cy="973605"/>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3066" b="1" dirty="0">
                <a:solidFill>
                  <a:srgbClr val="C00000"/>
                </a:solidFill>
                <a:latin typeface="Trebuchet MS" pitchFamily="34" charset="0"/>
              </a:rPr>
              <a:t>Circulación general oceánica</a:t>
            </a:r>
          </a:p>
        </p:txBody>
      </p:sp>
    </p:spTree>
    <p:extLst>
      <p:ext uri="{BB962C8B-B14F-4D97-AF65-F5344CB8AC3E}">
        <p14:creationId xmlns:p14="http://schemas.microsoft.com/office/powerpoint/2010/main" val="156268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a:blip r:embed="rId2"/>
          <a:stretch>
            <a:fillRect/>
          </a:stretch>
        </p:blipFill>
        <p:spPr>
          <a:xfrm>
            <a:off x="5192864" y="3743008"/>
            <a:ext cx="3864601" cy="2295456"/>
          </a:xfrm>
          <a:prstGeom prst="rect">
            <a:avLst/>
          </a:prstGeom>
        </p:spPr>
      </p:pic>
      <p:sp>
        <p:nvSpPr>
          <p:cNvPr id="3" name="Marcador de número de diapositiva 2"/>
          <p:cNvSpPr>
            <a:spLocks noGrp="1"/>
          </p:cNvSpPr>
          <p:nvPr>
            <p:ph type="sldNum" sz="quarter" idx="4294967295"/>
          </p:nvPr>
        </p:nvSpPr>
        <p:spPr>
          <a:xfrm>
            <a:off x="6874482" y="6322671"/>
            <a:ext cx="2269518" cy="193400"/>
          </a:xfrm>
          <a:prstGeom prst="rect">
            <a:avLst/>
          </a:prstGeom>
        </p:spPr>
        <p:txBody>
          <a:bodyPr/>
          <a:lstStyle/>
          <a:p>
            <a:pPr>
              <a:defRPr/>
            </a:pPr>
            <a:fld id="{BA217654-D5D0-4551-8262-48E40BD19A49}" type="slidenum">
              <a:rPr lang="es-ES" altLang="es-ES" smtClean="0"/>
              <a:pPr>
                <a:defRPr/>
              </a:pPr>
              <a:t>35</a:t>
            </a:fld>
            <a:endParaRPr lang="es-ES" altLang="es-ES"/>
          </a:p>
        </p:txBody>
      </p:sp>
      <p:sp>
        <p:nvSpPr>
          <p:cNvPr id="5" name="Rectangle 3"/>
          <p:cNvSpPr>
            <a:spLocks noChangeArrowheads="1"/>
          </p:cNvSpPr>
          <p:nvPr/>
        </p:nvSpPr>
        <p:spPr bwMode="auto">
          <a:xfrm>
            <a:off x="288141" y="6936724"/>
            <a:ext cx="8439263" cy="328231"/>
          </a:xfrm>
          <a:prstGeom prst="rect">
            <a:avLst/>
          </a:prstGeom>
          <a:noFill/>
          <a:ln w="9525">
            <a:noFill/>
            <a:miter lim="800000"/>
            <a:headEnd/>
            <a:tailEnd/>
          </a:ln>
        </p:spPr>
        <p:txBody>
          <a:bodyPr>
            <a:spAutoFit/>
          </a:bodyPr>
          <a:lstStyle/>
          <a:p>
            <a:pPr fontAlgn="auto">
              <a:spcBef>
                <a:spcPts val="0"/>
              </a:spcBef>
              <a:spcAft>
                <a:spcPts val="0"/>
              </a:spcAft>
            </a:pPr>
            <a:endParaRPr lang="es-ES" sz="1533">
              <a:solidFill>
                <a:schemeClr val="tx2"/>
              </a:solidFill>
              <a:latin typeface="Trebuchet MS"/>
            </a:endParaRPr>
          </a:p>
        </p:txBody>
      </p:sp>
      <p:sp>
        <p:nvSpPr>
          <p:cNvPr id="11" name="Rectangle 9"/>
          <p:cNvSpPr>
            <a:spLocks noChangeArrowheads="1"/>
          </p:cNvSpPr>
          <p:nvPr/>
        </p:nvSpPr>
        <p:spPr bwMode="auto">
          <a:xfrm>
            <a:off x="3651646" y="5962374"/>
            <a:ext cx="5572434" cy="564129"/>
          </a:xfrm>
          <a:prstGeom prst="rect">
            <a:avLst/>
          </a:prstGeom>
          <a:noFill/>
          <a:ln w="9525">
            <a:noFill/>
            <a:miter lim="800000"/>
            <a:headEnd/>
            <a:tailEnd/>
          </a:ln>
        </p:spPr>
        <p:txBody>
          <a:bodyPr wrap="square">
            <a:spAutoFit/>
          </a:bodyPr>
          <a:lstStyle/>
          <a:p>
            <a:pPr fontAlgn="auto">
              <a:spcBef>
                <a:spcPts val="0"/>
              </a:spcBef>
              <a:spcAft>
                <a:spcPts val="0"/>
              </a:spcAft>
            </a:pPr>
            <a:r>
              <a:rPr lang="es-ES" sz="1533" dirty="0">
                <a:solidFill>
                  <a:srgbClr val="000000"/>
                </a:solidFill>
                <a:latin typeface="Trebuchet MS"/>
              </a:rPr>
              <a:t>Respuesta de la columna a la tensión tangencial del viento (espiral de </a:t>
            </a:r>
            <a:r>
              <a:rPr lang="es-ES" sz="1533" dirty="0" err="1">
                <a:solidFill>
                  <a:srgbClr val="000000"/>
                </a:solidFill>
                <a:latin typeface="Trebuchet MS"/>
              </a:rPr>
              <a:t>Ekman</a:t>
            </a:r>
            <a:r>
              <a:rPr lang="es-ES" sz="1533" dirty="0">
                <a:solidFill>
                  <a:srgbClr val="000000"/>
                </a:solidFill>
                <a:latin typeface="Trebuchet MS"/>
              </a:rPr>
              <a:t> </a:t>
            </a:r>
            <a:r>
              <a:rPr lang="es-ES" sz="1533" dirty="0" err="1">
                <a:solidFill>
                  <a:srgbClr val="000000"/>
                </a:solidFill>
                <a:latin typeface="Trebuchet MS"/>
              </a:rPr>
              <a:t>spiral</a:t>
            </a:r>
            <a:r>
              <a:rPr lang="es-ES" sz="1533" dirty="0">
                <a:solidFill>
                  <a:srgbClr val="000000"/>
                </a:solidFill>
                <a:latin typeface="Trebuchet MS"/>
              </a:rPr>
              <a:t>)</a:t>
            </a:r>
          </a:p>
        </p:txBody>
      </p:sp>
      <p:pic>
        <p:nvPicPr>
          <p:cNvPr id="13" name="Imagen 12"/>
          <p:cNvPicPr>
            <a:picLocks noChangeAspect="1"/>
          </p:cNvPicPr>
          <p:nvPr/>
        </p:nvPicPr>
        <p:blipFill>
          <a:blip r:embed="rId3"/>
          <a:stretch>
            <a:fillRect/>
          </a:stretch>
        </p:blipFill>
        <p:spPr>
          <a:xfrm>
            <a:off x="12645" y="2930962"/>
            <a:ext cx="3746605" cy="2622624"/>
          </a:xfrm>
          <a:prstGeom prst="rect">
            <a:avLst/>
          </a:prstGeom>
        </p:spPr>
      </p:pic>
      <p:sp>
        <p:nvSpPr>
          <p:cNvPr id="6" name="CuadroTexto 5"/>
          <p:cNvSpPr txBox="1"/>
          <p:nvPr/>
        </p:nvSpPr>
        <p:spPr>
          <a:xfrm>
            <a:off x="137004" y="769942"/>
            <a:ext cx="8624477" cy="660437"/>
          </a:xfrm>
          <a:prstGeom prst="rect">
            <a:avLst/>
          </a:prstGeom>
          <a:noFill/>
        </p:spPr>
        <p:txBody>
          <a:bodyPr wrap="none" rtlCol="0">
            <a:spAutoFit/>
          </a:bodyPr>
          <a:lstStyle/>
          <a:p>
            <a:r>
              <a:rPr lang="es-ES" sz="1846" dirty="0">
                <a:latin typeface="Trebuchet MS" panose="020B0603020202020204" pitchFamily="34" charset="0"/>
              </a:rPr>
              <a:t>Gran parte de las corrientes oceánicas en superficie están condicionadas por el</a:t>
            </a:r>
          </a:p>
          <a:p>
            <a:r>
              <a:rPr lang="es-ES" sz="1846" dirty="0">
                <a:latin typeface="Trebuchet MS" panose="020B0603020202020204" pitchFamily="34" charset="0"/>
              </a:rPr>
              <a:t>campo de viento</a:t>
            </a:r>
          </a:p>
        </p:txBody>
      </p:sp>
      <p:pic>
        <p:nvPicPr>
          <p:cNvPr id="19" name="Picture 14" descr="c2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004" y="1369287"/>
            <a:ext cx="1828214" cy="136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balanekma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0967" y="2088999"/>
            <a:ext cx="1716548" cy="1498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11"/>
          <p:cNvSpPr txBox="1">
            <a:spLocks noChangeArrowheads="1"/>
          </p:cNvSpPr>
          <p:nvPr/>
        </p:nvSpPr>
        <p:spPr bwMode="auto">
          <a:xfrm>
            <a:off x="4945369" y="1377127"/>
            <a:ext cx="3016002" cy="35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1" hangingPunct="1">
              <a:spcBef>
                <a:spcPct val="50000"/>
              </a:spcBef>
            </a:pPr>
            <a:r>
              <a:rPr lang="es-ES" sz="1704" b="1" dirty="0">
                <a:solidFill>
                  <a:schemeClr val="tx2"/>
                </a:solidFill>
                <a:effectLst>
                  <a:outerShdw blurRad="38100" dist="38100" dir="2700000" algn="tl">
                    <a:srgbClr val="000000">
                      <a:alpha val="43137"/>
                    </a:srgbClr>
                  </a:outerShdw>
                </a:effectLst>
                <a:latin typeface="Trebuchet MS" panose="020B0603020202020204" pitchFamily="34" charset="0"/>
              </a:rPr>
              <a:t>Transporte de </a:t>
            </a:r>
            <a:r>
              <a:rPr lang="es-ES" sz="1704" b="1" dirty="0" err="1">
                <a:solidFill>
                  <a:schemeClr val="tx2"/>
                </a:solidFill>
                <a:effectLst>
                  <a:outerShdw blurRad="38100" dist="38100" dir="2700000" algn="tl">
                    <a:srgbClr val="000000">
                      <a:alpha val="43137"/>
                    </a:srgbClr>
                  </a:outerShdw>
                </a:effectLst>
                <a:latin typeface="Trebuchet MS" panose="020B0603020202020204" pitchFamily="34" charset="0"/>
              </a:rPr>
              <a:t>Ekman</a:t>
            </a:r>
            <a:endParaRPr lang="es-ES" sz="1704" b="1" dirty="0">
              <a:solidFill>
                <a:schemeClr val="tx2"/>
              </a:solidFill>
              <a:effectLst>
                <a:outerShdw blurRad="38100" dist="38100" dir="2700000" algn="tl">
                  <a:srgbClr val="000000">
                    <a:alpha val="43137"/>
                  </a:srgbClr>
                </a:outerShdw>
              </a:effectLst>
              <a:latin typeface="Trebuchet MS" panose="020B0603020202020204" pitchFamily="34" charset="0"/>
            </a:endParaRPr>
          </a:p>
        </p:txBody>
      </p:sp>
      <p:sp>
        <p:nvSpPr>
          <p:cNvPr id="23" name="AutoShape 12"/>
          <p:cNvSpPr>
            <a:spLocks/>
          </p:cNvSpPr>
          <p:nvPr/>
        </p:nvSpPr>
        <p:spPr bwMode="auto">
          <a:xfrm>
            <a:off x="5784805" y="1639275"/>
            <a:ext cx="140632" cy="1038512"/>
          </a:xfrm>
          <a:prstGeom prst="leftBrace">
            <a:avLst>
              <a:gd name="adj1" fmla="val 61538"/>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sz="1533">
              <a:latin typeface="Trebuchet MS" panose="020B0603020202020204" pitchFamily="34" charset="0"/>
            </a:endParaRPr>
          </a:p>
        </p:txBody>
      </p:sp>
      <p:sp>
        <p:nvSpPr>
          <p:cNvPr id="24" name="Rectangle 13"/>
          <p:cNvSpPr>
            <a:spLocks noChangeArrowheads="1"/>
          </p:cNvSpPr>
          <p:nvPr/>
        </p:nvSpPr>
        <p:spPr bwMode="auto">
          <a:xfrm>
            <a:off x="5925438" y="1746347"/>
            <a:ext cx="3099267" cy="800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marL="609600" indent="-609600" algn="l">
              <a:defRPr sz="2400">
                <a:solidFill>
                  <a:schemeClr val="tx1"/>
                </a:solidFill>
                <a:latin typeface="Times New Roman" panose="02020603050405020304" pitchFamily="18" charset="0"/>
              </a:defRPr>
            </a:lvl1pPr>
            <a:lvl2pPr marL="1066800" indent="-609600" algn="l">
              <a:defRPr sz="2400">
                <a:solidFill>
                  <a:schemeClr val="tx1"/>
                </a:solidFill>
                <a:latin typeface="Times New Roman" panose="02020603050405020304" pitchFamily="18" charset="0"/>
              </a:defRPr>
            </a:lvl2pPr>
            <a:lvl3pPr marL="1524000" indent="-609600" algn="l">
              <a:defRPr sz="2400">
                <a:solidFill>
                  <a:schemeClr val="tx1"/>
                </a:solidFill>
                <a:latin typeface="Times New Roman" panose="02020603050405020304" pitchFamily="18" charset="0"/>
              </a:defRPr>
            </a:lvl3pPr>
            <a:lvl4pPr marL="1981200" indent="-609600" algn="l">
              <a:defRPr sz="2400">
                <a:solidFill>
                  <a:schemeClr val="tx1"/>
                </a:solidFill>
                <a:latin typeface="Times New Roman" panose="02020603050405020304" pitchFamily="18" charset="0"/>
              </a:defRPr>
            </a:lvl4pPr>
            <a:lvl5pPr marL="2438400" indent="-609600" algn="l">
              <a:defRPr sz="2400">
                <a:solidFill>
                  <a:schemeClr val="tx1"/>
                </a:solidFill>
                <a:latin typeface="Times New Roman" panose="02020603050405020304" pitchFamily="18" charset="0"/>
              </a:defRPr>
            </a:lvl5pPr>
            <a:lvl6pPr marL="2895600" indent="-609600" eaLnBrk="0" fontAlgn="base" hangingPunct="0">
              <a:spcBef>
                <a:spcPct val="0"/>
              </a:spcBef>
              <a:spcAft>
                <a:spcPct val="0"/>
              </a:spcAft>
              <a:defRPr sz="2400">
                <a:solidFill>
                  <a:schemeClr val="tx1"/>
                </a:solidFill>
                <a:latin typeface="Times New Roman" panose="02020603050405020304" pitchFamily="18" charset="0"/>
              </a:defRPr>
            </a:lvl6pPr>
            <a:lvl7pPr marL="3352800" indent="-609600" eaLnBrk="0" fontAlgn="base" hangingPunct="0">
              <a:spcBef>
                <a:spcPct val="0"/>
              </a:spcBef>
              <a:spcAft>
                <a:spcPct val="0"/>
              </a:spcAft>
              <a:defRPr sz="2400">
                <a:solidFill>
                  <a:schemeClr val="tx1"/>
                </a:solidFill>
                <a:latin typeface="Times New Roman" panose="02020603050405020304" pitchFamily="18" charset="0"/>
              </a:defRPr>
            </a:lvl7pPr>
            <a:lvl8pPr marL="3810000" indent="-609600" eaLnBrk="0" fontAlgn="base" hangingPunct="0">
              <a:spcBef>
                <a:spcPct val="0"/>
              </a:spcBef>
              <a:spcAft>
                <a:spcPct val="0"/>
              </a:spcAft>
              <a:defRPr sz="2400">
                <a:solidFill>
                  <a:schemeClr val="tx1"/>
                </a:solidFill>
                <a:latin typeface="Times New Roman" panose="02020603050405020304" pitchFamily="18" charset="0"/>
              </a:defRPr>
            </a:lvl8pPr>
            <a:lvl9pPr marL="4267200" indent="-609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s-ES" sz="1533" dirty="0">
                <a:latin typeface="Trebuchet MS" panose="020B0603020202020204" pitchFamily="34" charset="0"/>
              </a:rPr>
              <a:t>Tensión tangencial del viento</a:t>
            </a:r>
          </a:p>
          <a:p>
            <a:pPr eaLnBrk="1" hangingPunct="1"/>
            <a:r>
              <a:rPr lang="es-ES" sz="1533" dirty="0">
                <a:latin typeface="Trebuchet MS" panose="020B0603020202020204" pitchFamily="34" charset="0"/>
              </a:rPr>
              <a:t>Fricción</a:t>
            </a:r>
          </a:p>
          <a:p>
            <a:pPr eaLnBrk="1" hangingPunct="1"/>
            <a:r>
              <a:rPr lang="es-ES" sz="1533" dirty="0">
                <a:latin typeface="Trebuchet MS" panose="020B0603020202020204" pitchFamily="34" charset="0"/>
              </a:rPr>
              <a:t>Fuerza de </a:t>
            </a:r>
            <a:r>
              <a:rPr lang="es-ES" sz="1533" dirty="0" err="1">
                <a:latin typeface="Trebuchet MS" panose="020B0603020202020204" pitchFamily="34" charset="0"/>
              </a:rPr>
              <a:t>Coriolis</a:t>
            </a:r>
            <a:endParaRPr lang="es-ES" sz="1533" dirty="0">
              <a:latin typeface="Trebuchet MS" panose="020B0603020202020204" pitchFamily="34" charset="0"/>
            </a:endParaRPr>
          </a:p>
        </p:txBody>
      </p:sp>
      <p:pic>
        <p:nvPicPr>
          <p:cNvPr id="16" name="Imagen 15"/>
          <p:cNvPicPr>
            <a:picLocks noChangeAspect="1"/>
          </p:cNvPicPr>
          <p:nvPr/>
        </p:nvPicPr>
        <p:blipFill>
          <a:blip r:embed="rId6"/>
          <a:stretch>
            <a:fillRect/>
          </a:stretch>
        </p:blipFill>
        <p:spPr>
          <a:xfrm>
            <a:off x="3862197" y="3737708"/>
            <a:ext cx="1330667" cy="2151534"/>
          </a:xfrm>
          <a:prstGeom prst="rect">
            <a:avLst/>
          </a:prstGeom>
        </p:spPr>
      </p:pic>
      <p:pic>
        <p:nvPicPr>
          <p:cNvPr id="26" name="Imagen 25"/>
          <p:cNvPicPr>
            <a:picLocks noChangeAspect="1"/>
          </p:cNvPicPr>
          <p:nvPr/>
        </p:nvPicPr>
        <p:blipFill>
          <a:blip r:embed="rId7"/>
          <a:stretch>
            <a:fillRect/>
          </a:stretch>
        </p:blipFill>
        <p:spPr>
          <a:xfrm>
            <a:off x="1995403" y="1357274"/>
            <a:ext cx="2627323" cy="1392481"/>
          </a:xfrm>
          <a:prstGeom prst="rect">
            <a:avLst/>
          </a:prstGeom>
        </p:spPr>
      </p:pic>
      <p:sp>
        <p:nvSpPr>
          <p:cNvPr id="29" name="Text Box 11"/>
          <p:cNvSpPr txBox="1">
            <a:spLocks noChangeArrowheads="1"/>
          </p:cNvSpPr>
          <p:nvPr/>
        </p:nvSpPr>
        <p:spPr bwMode="auto">
          <a:xfrm>
            <a:off x="4900857" y="1927714"/>
            <a:ext cx="1024580" cy="35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1" hangingPunct="1">
              <a:spcBef>
                <a:spcPct val="50000"/>
              </a:spcBef>
            </a:pPr>
            <a:r>
              <a:rPr lang="es-ES" sz="1704" b="1" dirty="0">
                <a:solidFill>
                  <a:schemeClr val="tx2"/>
                </a:solidFill>
                <a:effectLst>
                  <a:outerShdw blurRad="38100" dist="38100" dir="2700000" algn="tl">
                    <a:srgbClr val="000000">
                      <a:alpha val="43137"/>
                    </a:srgbClr>
                  </a:outerShdw>
                </a:effectLst>
                <a:latin typeface="Trebuchet MS" panose="020B0603020202020204" pitchFamily="34" charset="0"/>
              </a:rPr>
              <a:t>Fuerzas</a:t>
            </a:r>
          </a:p>
        </p:txBody>
      </p:sp>
      <p:sp>
        <p:nvSpPr>
          <p:cNvPr id="17" name="Rectangle 10"/>
          <p:cNvSpPr>
            <a:spLocks noChangeArrowheads="1"/>
          </p:cNvSpPr>
          <p:nvPr/>
        </p:nvSpPr>
        <p:spPr bwMode="auto">
          <a:xfrm>
            <a:off x="384093" y="-172434"/>
            <a:ext cx="6446078" cy="973606"/>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2584" b="1" dirty="0">
                <a:solidFill>
                  <a:srgbClr val="C00000"/>
                </a:solidFill>
                <a:latin typeface="Trebuchet MS" pitchFamily="34" charset="0"/>
              </a:rPr>
              <a:t>Circulación oceánica en superficie</a:t>
            </a:r>
          </a:p>
        </p:txBody>
      </p:sp>
    </p:spTree>
    <p:extLst>
      <p:ext uri="{BB962C8B-B14F-4D97-AF65-F5344CB8AC3E}">
        <p14:creationId xmlns:p14="http://schemas.microsoft.com/office/powerpoint/2010/main" val="270066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80">
                                          <p:stCondLst>
                                            <p:cond delay="0"/>
                                          </p:stCondLst>
                                        </p:cTn>
                                        <p:tgtEl>
                                          <p:spTgt spid="22"/>
                                        </p:tgtEl>
                                      </p:cBhvr>
                                    </p:animEffect>
                                    <p:anim calcmode="lin" valueType="num">
                                      <p:cBhvr>
                                        <p:cTn id="2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9" dur="26">
                                          <p:stCondLst>
                                            <p:cond delay="650"/>
                                          </p:stCondLst>
                                        </p:cTn>
                                        <p:tgtEl>
                                          <p:spTgt spid="22"/>
                                        </p:tgtEl>
                                      </p:cBhvr>
                                      <p:to x="100000" y="60000"/>
                                    </p:animScale>
                                    <p:animScale>
                                      <p:cBhvr>
                                        <p:cTn id="30" dur="166" decel="50000">
                                          <p:stCondLst>
                                            <p:cond delay="676"/>
                                          </p:stCondLst>
                                        </p:cTn>
                                        <p:tgtEl>
                                          <p:spTgt spid="22"/>
                                        </p:tgtEl>
                                      </p:cBhvr>
                                      <p:to x="100000" y="100000"/>
                                    </p:animScale>
                                    <p:animScale>
                                      <p:cBhvr>
                                        <p:cTn id="31" dur="26">
                                          <p:stCondLst>
                                            <p:cond delay="1312"/>
                                          </p:stCondLst>
                                        </p:cTn>
                                        <p:tgtEl>
                                          <p:spTgt spid="22"/>
                                        </p:tgtEl>
                                      </p:cBhvr>
                                      <p:to x="100000" y="80000"/>
                                    </p:animScale>
                                    <p:animScale>
                                      <p:cBhvr>
                                        <p:cTn id="32" dur="166" decel="50000">
                                          <p:stCondLst>
                                            <p:cond delay="1338"/>
                                          </p:stCondLst>
                                        </p:cTn>
                                        <p:tgtEl>
                                          <p:spTgt spid="22"/>
                                        </p:tgtEl>
                                      </p:cBhvr>
                                      <p:to x="100000" y="100000"/>
                                    </p:animScale>
                                    <p:animScale>
                                      <p:cBhvr>
                                        <p:cTn id="33" dur="26">
                                          <p:stCondLst>
                                            <p:cond delay="1642"/>
                                          </p:stCondLst>
                                        </p:cTn>
                                        <p:tgtEl>
                                          <p:spTgt spid="22"/>
                                        </p:tgtEl>
                                      </p:cBhvr>
                                      <p:to x="100000" y="90000"/>
                                    </p:animScale>
                                    <p:animScale>
                                      <p:cBhvr>
                                        <p:cTn id="34" dur="166" decel="50000">
                                          <p:stCondLst>
                                            <p:cond delay="1668"/>
                                          </p:stCondLst>
                                        </p:cTn>
                                        <p:tgtEl>
                                          <p:spTgt spid="22"/>
                                        </p:tgtEl>
                                      </p:cBhvr>
                                      <p:to x="100000" y="100000"/>
                                    </p:animScale>
                                    <p:animScale>
                                      <p:cBhvr>
                                        <p:cTn id="35" dur="26">
                                          <p:stCondLst>
                                            <p:cond delay="1808"/>
                                          </p:stCondLst>
                                        </p:cTn>
                                        <p:tgtEl>
                                          <p:spTgt spid="22"/>
                                        </p:tgtEl>
                                      </p:cBhvr>
                                      <p:to x="100000" y="95000"/>
                                    </p:animScale>
                                    <p:animScale>
                                      <p:cBhvr>
                                        <p:cTn id="36" dur="166" decel="50000">
                                          <p:stCondLst>
                                            <p:cond delay="1834"/>
                                          </p:stCondLst>
                                        </p:cTn>
                                        <p:tgtEl>
                                          <p:spTgt spid="2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580">
                                          <p:stCondLst>
                                            <p:cond delay="0"/>
                                          </p:stCondLst>
                                        </p:cTn>
                                        <p:tgtEl>
                                          <p:spTgt spid="29"/>
                                        </p:tgtEl>
                                      </p:cBhvr>
                                    </p:animEffect>
                                    <p:anim calcmode="lin" valueType="num">
                                      <p:cBhvr>
                                        <p:cTn id="40"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45" dur="26">
                                          <p:stCondLst>
                                            <p:cond delay="650"/>
                                          </p:stCondLst>
                                        </p:cTn>
                                        <p:tgtEl>
                                          <p:spTgt spid="29"/>
                                        </p:tgtEl>
                                      </p:cBhvr>
                                      <p:to x="100000" y="60000"/>
                                    </p:animScale>
                                    <p:animScale>
                                      <p:cBhvr>
                                        <p:cTn id="46" dur="166" decel="50000">
                                          <p:stCondLst>
                                            <p:cond delay="676"/>
                                          </p:stCondLst>
                                        </p:cTn>
                                        <p:tgtEl>
                                          <p:spTgt spid="29"/>
                                        </p:tgtEl>
                                      </p:cBhvr>
                                      <p:to x="100000" y="100000"/>
                                    </p:animScale>
                                    <p:animScale>
                                      <p:cBhvr>
                                        <p:cTn id="47" dur="26">
                                          <p:stCondLst>
                                            <p:cond delay="1312"/>
                                          </p:stCondLst>
                                        </p:cTn>
                                        <p:tgtEl>
                                          <p:spTgt spid="29"/>
                                        </p:tgtEl>
                                      </p:cBhvr>
                                      <p:to x="100000" y="80000"/>
                                    </p:animScale>
                                    <p:animScale>
                                      <p:cBhvr>
                                        <p:cTn id="48" dur="166" decel="50000">
                                          <p:stCondLst>
                                            <p:cond delay="1338"/>
                                          </p:stCondLst>
                                        </p:cTn>
                                        <p:tgtEl>
                                          <p:spTgt spid="29"/>
                                        </p:tgtEl>
                                      </p:cBhvr>
                                      <p:to x="100000" y="100000"/>
                                    </p:animScale>
                                    <p:animScale>
                                      <p:cBhvr>
                                        <p:cTn id="49" dur="26">
                                          <p:stCondLst>
                                            <p:cond delay="1642"/>
                                          </p:stCondLst>
                                        </p:cTn>
                                        <p:tgtEl>
                                          <p:spTgt spid="29"/>
                                        </p:tgtEl>
                                      </p:cBhvr>
                                      <p:to x="100000" y="90000"/>
                                    </p:animScale>
                                    <p:animScale>
                                      <p:cBhvr>
                                        <p:cTn id="50" dur="166" decel="50000">
                                          <p:stCondLst>
                                            <p:cond delay="1668"/>
                                          </p:stCondLst>
                                        </p:cTn>
                                        <p:tgtEl>
                                          <p:spTgt spid="29"/>
                                        </p:tgtEl>
                                      </p:cBhvr>
                                      <p:to x="100000" y="100000"/>
                                    </p:animScale>
                                    <p:animScale>
                                      <p:cBhvr>
                                        <p:cTn id="51" dur="26">
                                          <p:stCondLst>
                                            <p:cond delay="1808"/>
                                          </p:stCondLst>
                                        </p:cTn>
                                        <p:tgtEl>
                                          <p:spTgt spid="29"/>
                                        </p:tgtEl>
                                      </p:cBhvr>
                                      <p:to x="100000" y="95000"/>
                                    </p:animScale>
                                    <p:animScale>
                                      <p:cBhvr>
                                        <p:cTn id="52" dur="166" decel="50000">
                                          <p:stCondLst>
                                            <p:cond delay="1834"/>
                                          </p:stCondLst>
                                        </p:cTn>
                                        <p:tgtEl>
                                          <p:spTgt spid="2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down)">
                                      <p:cBhvr>
                                        <p:cTn id="55" dur="580">
                                          <p:stCondLst>
                                            <p:cond delay="0"/>
                                          </p:stCondLst>
                                        </p:cTn>
                                        <p:tgtEl>
                                          <p:spTgt spid="23"/>
                                        </p:tgtEl>
                                      </p:cBhvr>
                                    </p:animEffect>
                                    <p:anim calcmode="lin" valueType="num">
                                      <p:cBhvr>
                                        <p:cTn id="5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61" dur="26">
                                          <p:stCondLst>
                                            <p:cond delay="650"/>
                                          </p:stCondLst>
                                        </p:cTn>
                                        <p:tgtEl>
                                          <p:spTgt spid="23"/>
                                        </p:tgtEl>
                                      </p:cBhvr>
                                      <p:to x="100000" y="60000"/>
                                    </p:animScale>
                                    <p:animScale>
                                      <p:cBhvr>
                                        <p:cTn id="62" dur="166" decel="50000">
                                          <p:stCondLst>
                                            <p:cond delay="676"/>
                                          </p:stCondLst>
                                        </p:cTn>
                                        <p:tgtEl>
                                          <p:spTgt spid="23"/>
                                        </p:tgtEl>
                                      </p:cBhvr>
                                      <p:to x="100000" y="100000"/>
                                    </p:animScale>
                                    <p:animScale>
                                      <p:cBhvr>
                                        <p:cTn id="63" dur="26">
                                          <p:stCondLst>
                                            <p:cond delay="1312"/>
                                          </p:stCondLst>
                                        </p:cTn>
                                        <p:tgtEl>
                                          <p:spTgt spid="23"/>
                                        </p:tgtEl>
                                      </p:cBhvr>
                                      <p:to x="100000" y="80000"/>
                                    </p:animScale>
                                    <p:animScale>
                                      <p:cBhvr>
                                        <p:cTn id="64" dur="166" decel="50000">
                                          <p:stCondLst>
                                            <p:cond delay="1338"/>
                                          </p:stCondLst>
                                        </p:cTn>
                                        <p:tgtEl>
                                          <p:spTgt spid="23"/>
                                        </p:tgtEl>
                                      </p:cBhvr>
                                      <p:to x="100000" y="100000"/>
                                    </p:animScale>
                                    <p:animScale>
                                      <p:cBhvr>
                                        <p:cTn id="65" dur="26">
                                          <p:stCondLst>
                                            <p:cond delay="1642"/>
                                          </p:stCondLst>
                                        </p:cTn>
                                        <p:tgtEl>
                                          <p:spTgt spid="23"/>
                                        </p:tgtEl>
                                      </p:cBhvr>
                                      <p:to x="100000" y="90000"/>
                                    </p:animScale>
                                    <p:animScale>
                                      <p:cBhvr>
                                        <p:cTn id="66" dur="166" decel="50000">
                                          <p:stCondLst>
                                            <p:cond delay="1668"/>
                                          </p:stCondLst>
                                        </p:cTn>
                                        <p:tgtEl>
                                          <p:spTgt spid="23"/>
                                        </p:tgtEl>
                                      </p:cBhvr>
                                      <p:to x="100000" y="100000"/>
                                    </p:animScale>
                                    <p:animScale>
                                      <p:cBhvr>
                                        <p:cTn id="67" dur="26">
                                          <p:stCondLst>
                                            <p:cond delay="1808"/>
                                          </p:stCondLst>
                                        </p:cTn>
                                        <p:tgtEl>
                                          <p:spTgt spid="23"/>
                                        </p:tgtEl>
                                      </p:cBhvr>
                                      <p:to x="100000" y="95000"/>
                                    </p:animScale>
                                    <p:animScale>
                                      <p:cBhvr>
                                        <p:cTn id="68" dur="166" decel="50000">
                                          <p:stCondLst>
                                            <p:cond delay="1834"/>
                                          </p:stCondLst>
                                        </p:cTn>
                                        <p:tgtEl>
                                          <p:spTgt spid="2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down)">
                                      <p:cBhvr>
                                        <p:cTn id="71" dur="580">
                                          <p:stCondLst>
                                            <p:cond delay="0"/>
                                          </p:stCondLst>
                                        </p:cTn>
                                        <p:tgtEl>
                                          <p:spTgt spid="24"/>
                                        </p:tgtEl>
                                      </p:cBhvr>
                                    </p:animEffect>
                                    <p:anim calcmode="lin" valueType="num">
                                      <p:cBhvr>
                                        <p:cTn id="72"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77" dur="26">
                                          <p:stCondLst>
                                            <p:cond delay="650"/>
                                          </p:stCondLst>
                                        </p:cTn>
                                        <p:tgtEl>
                                          <p:spTgt spid="24"/>
                                        </p:tgtEl>
                                      </p:cBhvr>
                                      <p:to x="100000" y="60000"/>
                                    </p:animScale>
                                    <p:animScale>
                                      <p:cBhvr>
                                        <p:cTn id="78" dur="166" decel="50000">
                                          <p:stCondLst>
                                            <p:cond delay="676"/>
                                          </p:stCondLst>
                                        </p:cTn>
                                        <p:tgtEl>
                                          <p:spTgt spid="24"/>
                                        </p:tgtEl>
                                      </p:cBhvr>
                                      <p:to x="100000" y="100000"/>
                                    </p:animScale>
                                    <p:animScale>
                                      <p:cBhvr>
                                        <p:cTn id="79" dur="26">
                                          <p:stCondLst>
                                            <p:cond delay="1312"/>
                                          </p:stCondLst>
                                        </p:cTn>
                                        <p:tgtEl>
                                          <p:spTgt spid="24"/>
                                        </p:tgtEl>
                                      </p:cBhvr>
                                      <p:to x="100000" y="80000"/>
                                    </p:animScale>
                                    <p:animScale>
                                      <p:cBhvr>
                                        <p:cTn id="80" dur="166" decel="50000">
                                          <p:stCondLst>
                                            <p:cond delay="1338"/>
                                          </p:stCondLst>
                                        </p:cTn>
                                        <p:tgtEl>
                                          <p:spTgt spid="24"/>
                                        </p:tgtEl>
                                      </p:cBhvr>
                                      <p:to x="100000" y="100000"/>
                                    </p:animScale>
                                    <p:animScale>
                                      <p:cBhvr>
                                        <p:cTn id="81" dur="26">
                                          <p:stCondLst>
                                            <p:cond delay="1642"/>
                                          </p:stCondLst>
                                        </p:cTn>
                                        <p:tgtEl>
                                          <p:spTgt spid="24"/>
                                        </p:tgtEl>
                                      </p:cBhvr>
                                      <p:to x="100000" y="90000"/>
                                    </p:animScale>
                                    <p:animScale>
                                      <p:cBhvr>
                                        <p:cTn id="82" dur="166" decel="50000">
                                          <p:stCondLst>
                                            <p:cond delay="1668"/>
                                          </p:stCondLst>
                                        </p:cTn>
                                        <p:tgtEl>
                                          <p:spTgt spid="24"/>
                                        </p:tgtEl>
                                      </p:cBhvr>
                                      <p:to x="100000" y="100000"/>
                                    </p:animScale>
                                    <p:animScale>
                                      <p:cBhvr>
                                        <p:cTn id="83" dur="26">
                                          <p:stCondLst>
                                            <p:cond delay="1808"/>
                                          </p:stCondLst>
                                        </p:cTn>
                                        <p:tgtEl>
                                          <p:spTgt spid="24"/>
                                        </p:tgtEl>
                                      </p:cBhvr>
                                      <p:to x="100000" y="95000"/>
                                    </p:animScale>
                                    <p:animScale>
                                      <p:cBhvr>
                                        <p:cTn id="84" dur="166" decel="50000">
                                          <p:stCondLst>
                                            <p:cond delay="1834"/>
                                          </p:stCondLst>
                                        </p:cTn>
                                        <p:tgtEl>
                                          <p:spTgt spid="24"/>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14" presetClass="entr" presetSubtype="10" fill="hold" grpId="0" nodeType="click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randombar(horizontal)">
                                      <p:cBhvr>
                                        <p:cTn id="89" dur="500"/>
                                        <p:tgtEl>
                                          <p:spTgt spid="3"/>
                                        </p:tgtEl>
                                      </p:cBhvr>
                                    </p:animEffect>
                                  </p:childTnLst>
                                </p:cTn>
                              </p:par>
                            </p:childTnLst>
                          </p:cTn>
                        </p:par>
                      </p:childTnLst>
                    </p:cTn>
                  </p:par>
                  <p:par>
                    <p:cTn id="90" fill="hold">
                      <p:stCondLst>
                        <p:cond delay="indefinite"/>
                      </p:stCondLst>
                      <p:childTnLst>
                        <p:par>
                          <p:cTn id="91" fill="hold">
                            <p:stCondLst>
                              <p:cond delay="0"/>
                            </p:stCondLst>
                            <p:childTnLst>
                              <p:par>
                                <p:cTn id="92" presetID="31" presetClass="entr" presetSubtype="0" fill="hold" nodeType="clickEffect">
                                  <p:stCondLst>
                                    <p:cond delay="0"/>
                                  </p:stCondLst>
                                  <p:childTnLst>
                                    <p:set>
                                      <p:cBhvr>
                                        <p:cTn id="93" dur="1" fill="hold">
                                          <p:stCondLst>
                                            <p:cond delay="0"/>
                                          </p:stCondLst>
                                        </p:cTn>
                                        <p:tgtEl>
                                          <p:spTgt spid="13"/>
                                        </p:tgtEl>
                                        <p:attrNameLst>
                                          <p:attrName>style.visibility</p:attrName>
                                        </p:attrNameLst>
                                      </p:cBhvr>
                                      <p:to>
                                        <p:strVal val="visible"/>
                                      </p:to>
                                    </p:set>
                                    <p:anim calcmode="lin" valueType="num">
                                      <p:cBhvr>
                                        <p:cTn id="94" dur="1000" fill="hold"/>
                                        <p:tgtEl>
                                          <p:spTgt spid="13"/>
                                        </p:tgtEl>
                                        <p:attrNameLst>
                                          <p:attrName>ppt_w</p:attrName>
                                        </p:attrNameLst>
                                      </p:cBhvr>
                                      <p:tavLst>
                                        <p:tav tm="0">
                                          <p:val>
                                            <p:fltVal val="0"/>
                                          </p:val>
                                        </p:tav>
                                        <p:tav tm="100000">
                                          <p:val>
                                            <p:strVal val="#ppt_w"/>
                                          </p:val>
                                        </p:tav>
                                      </p:tavLst>
                                    </p:anim>
                                    <p:anim calcmode="lin" valueType="num">
                                      <p:cBhvr>
                                        <p:cTn id="95" dur="1000" fill="hold"/>
                                        <p:tgtEl>
                                          <p:spTgt spid="13"/>
                                        </p:tgtEl>
                                        <p:attrNameLst>
                                          <p:attrName>ppt_h</p:attrName>
                                        </p:attrNameLst>
                                      </p:cBhvr>
                                      <p:tavLst>
                                        <p:tav tm="0">
                                          <p:val>
                                            <p:fltVal val="0"/>
                                          </p:val>
                                        </p:tav>
                                        <p:tav tm="100000">
                                          <p:val>
                                            <p:strVal val="#ppt_h"/>
                                          </p:val>
                                        </p:tav>
                                      </p:tavLst>
                                    </p:anim>
                                    <p:anim calcmode="lin" valueType="num">
                                      <p:cBhvr>
                                        <p:cTn id="96" dur="1000" fill="hold"/>
                                        <p:tgtEl>
                                          <p:spTgt spid="13"/>
                                        </p:tgtEl>
                                        <p:attrNameLst>
                                          <p:attrName>style.rotation</p:attrName>
                                        </p:attrNameLst>
                                      </p:cBhvr>
                                      <p:tavLst>
                                        <p:tav tm="0">
                                          <p:val>
                                            <p:fltVal val="90"/>
                                          </p:val>
                                        </p:tav>
                                        <p:tav tm="100000">
                                          <p:val>
                                            <p:fltVal val="0"/>
                                          </p:val>
                                        </p:tav>
                                      </p:tavLst>
                                    </p:anim>
                                    <p:animEffect transition="in" filter="fade">
                                      <p:cBhvr>
                                        <p:cTn id="97" dur="1000"/>
                                        <p:tgtEl>
                                          <p:spTgt spid="13"/>
                                        </p:tgtEl>
                                      </p:cBhvr>
                                    </p:animEffect>
                                  </p:childTnLst>
                                </p:cTn>
                              </p:par>
                              <p:par>
                                <p:cTn id="98" presetID="14" presetClass="entr" presetSubtype="10" fill="hold" nodeType="withEffect">
                                  <p:stCondLst>
                                    <p:cond delay="0"/>
                                  </p:stCondLst>
                                  <p:childTnLst>
                                    <p:set>
                                      <p:cBhvr>
                                        <p:cTn id="99" dur="1" fill="hold">
                                          <p:stCondLst>
                                            <p:cond delay="0"/>
                                          </p:stCondLst>
                                        </p:cTn>
                                        <p:tgtEl>
                                          <p:spTgt spid="18"/>
                                        </p:tgtEl>
                                        <p:attrNameLst>
                                          <p:attrName>style.visibility</p:attrName>
                                        </p:attrNameLst>
                                      </p:cBhvr>
                                      <p:to>
                                        <p:strVal val="visible"/>
                                      </p:to>
                                    </p:set>
                                    <p:animEffect transition="in" filter="randombar(horizontal)">
                                      <p:cBhvr>
                                        <p:cTn id="100" dur="500"/>
                                        <p:tgtEl>
                                          <p:spTgt spid="18"/>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randombar(horizontal)">
                                      <p:cBhvr>
                                        <p:cTn id="103" dur="500"/>
                                        <p:tgtEl>
                                          <p:spTgt spid="11"/>
                                        </p:tgtEl>
                                      </p:cBhvr>
                                    </p:animEffect>
                                  </p:childTnLst>
                                </p:cTn>
                              </p:par>
                              <p:par>
                                <p:cTn id="104" presetID="14" presetClass="entr" presetSubtype="10" fill="hold" nodeType="with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randombar(horizontal)">
                                      <p:cBhvr>
                                        <p:cTn id="10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22" grpId="0"/>
      <p:bldP spid="23" grpId="0" animBg="1"/>
      <p:bldP spid="24"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a:spLocks noGrp="1"/>
          </p:cNvSpPr>
          <p:nvPr>
            <p:ph type="ftr" sz="quarter" idx="4294967295"/>
          </p:nvPr>
        </p:nvSpPr>
        <p:spPr>
          <a:xfrm>
            <a:off x="3112713" y="6328536"/>
            <a:ext cx="2799563" cy="189004"/>
          </a:xfrm>
          <a:prstGeom prst="rect">
            <a:avLst/>
          </a:prstGeom>
        </p:spPr>
        <p:txBody>
          <a:bodyPr/>
          <a:lstStyle/>
          <a:p>
            <a:pPr>
              <a:defRPr/>
            </a:pPr>
            <a:r>
              <a:rPr lang="es-ES" dirty="0" smtClean="0"/>
              <a:t>AEMET, Agencia Estatal de Meteorología</a:t>
            </a:r>
            <a:endParaRPr lang="es-ES" dirty="0"/>
          </a:p>
        </p:txBody>
      </p:sp>
      <p:sp>
        <p:nvSpPr>
          <p:cNvPr id="3" name="Marcador de número de diapositiva 2"/>
          <p:cNvSpPr>
            <a:spLocks noGrp="1"/>
          </p:cNvSpPr>
          <p:nvPr>
            <p:ph type="sldNum" sz="quarter" idx="4294967295"/>
          </p:nvPr>
        </p:nvSpPr>
        <p:spPr>
          <a:xfrm>
            <a:off x="6197641" y="6322671"/>
            <a:ext cx="2094939" cy="193400"/>
          </a:xfrm>
          <a:prstGeom prst="rect">
            <a:avLst/>
          </a:prstGeom>
        </p:spPr>
        <p:txBody>
          <a:bodyPr/>
          <a:lstStyle/>
          <a:p>
            <a:pPr>
              <a:defRPr/>
            </a:pPr>
            <a:fld id="{BA217654-D5D0-4551-8262-48E40BD19A49}" type="slidenum">
              <a:rPr lang="es-ES" altLang="es-ES" smtClean="0"/>
              <a:pPr>
                <a:defRPr/>
              </a:pPr>
              <a:t>36</a:t>
            </a:fld>
            <a:endParaRPr lang="es-ES" altLang="es-ES"/>
          </a:p>
        </p:txBody>
      </p:sp>
      <p:pic>
        <p:nvPicPr>
          <p:cNvPr id="4" name="Picture 12" descr="giros1"/>
          <p:cNvPicPr>
            <a:picLocks noChangeAspect="1" noChangeArrowheads="1"/>
          </p:cNvPicPr>
          <p:nvPr/>
        </p:nvPicPr>
        <p:blipFill>
          <a:blip r:embed="rId2"/>
          <a:srcRect/>
          <a:stretch>
            <a:fillRect/>
          </a:stretch>
        </p:blipFill>
        <p:spPr bwMode="auto">
          <a:xfrm>
            <a:off x="4350868" y="1075661"/>
            <a:ext cx="4467718" cy="4964316"/>
          </a:xfrm>
          <a:prstGeom prst="rect">
            <a:avLst/>
          </a:prstGeom>
          <a:noFill/>
          <a:ln w="9525">
            <a:noFill/>
            <a:miter lim="800000"/>
            <a:headEnd/>
            <a:tailEnd/>
          </a:ln>
        </p:spPr>
      </p:pic>
      <p:sp>
        <p:nvSpPr>
          <p:cNvPr id="5" name="Rectangle 2"/>
          <p:cNvSpPr>
            <a:spLocks noChangeArrowheads="1"/>
          </p:cNvSpPr>
          <p:nvPr/>
        </p:nvSpPr>
        <p:spPr bwMode="auto">
          <a:xfrm>
            <a:off x="4162950" y="3242392"/>
            <a:ext cx="8439263" cy="328231"/>
          </a:xfrm>
          <a:prstGeom prst="rect">
            <a:avLst/>
          </a:prstGeom>
          <a:noFill/>
          <a:ln w="9525">
            <a:noFill/>
            <a:miter lim="800000"/>
            <a:headEnd/>
            <a:tailEnd/>
          </a:ln>
        </p:spPr>
        <p:txBody>
          <a:bodyPr>
            <a:spAutoFit/>
          </a:bodyPr>
          <a:lstStyle/>
          <a:p>
            <a:endParaRPr lang="es-ES" sz="1533"/>
          </a:p>
        </p:txBody>
      </p:sp>
      <p:sp>
        <p:nvSpPr>
          <p:cNvPr id="6" name="Rectangle 3"/>
          <p:cNvSpPr>
            <a:spLocks noChangeArrowheads="1"/>
          </p:cNvSpPr>
          <p:nvPr/>
        </p:nvSpPr>
        <p:spPr bwMode="auto">
          <a:xfrm>
            <a:off x="3961469" y="3331640"/>
            <a:ext cx="8439263" cy="328231"/>
          </a:xfrm>
          <a:prstGeom prst="rect">
            <a:avLst/>
          </a:prstGeom>
          <a:noFill/>
          <a:ln w="9525">
            <a:noFill/>
            <a:miter lim="800000"/>
            <a:headEnd/>
            <a:tailEnd/>
          </a:ln>
        </p:spPr>
        <p:txBody>
          <a:bodyPr>
            <a:spAutoFit/>
          </a:bodyPr>
          <a:lstStyle/>
          <a:p>
            <a:endParaRPr lang="es-ES" sz="1533"/>
          </a:p>
        </p:txBody>
      </p:sp>
      <p:sp>
        <p:nvSpPr>
          <p:cNvPr id="7" name="Rectangle 4"/>
          <p:cNvSpPr>
            <a:spLocks noChangeArrowheads="1"/>
          </p:cNvSpPr>
          <p:nvPr/>
        </p:nvSpPr>
        <p:spPr bwMode="auto">
          <a:xfrm>
            <a:off x="1723529" y="1936139"/>
            <a:ext cx="8439263" cy="328231"/>
          </a:xfrm>
          <a:prstGeom prst="rect">
            <a:avLst/>
          </a:prstGeom>
          <a:noFill/>
          <a:ln w="9525">
            <a:noFill/>
            <a:miter lim="800000"/>
            <a:headEnd/>
            <a:tailEnd/>
          </a:ln>
        </p:spPr>
        <p:txBody>
          <a:bodyPr>
            <a:spAutoFit/>
          </a:bodyPr>
          <a:lstStyle/>
          <a:p>
            <a:endParaRPr lang="es-ES" sz="1533"/>
          </a:p>
        </p:txBody>
      </p:sp>
      <p:sp>
        <p:nvSpPr>
          <p:cNvPr id="8" name="Rectangle 5"/>
          <p:cNvSpPr>
            <a:spLocks noChangeArrowheads="1"/>
          </p:cNvSpPr>
          <p:nvPr/>
        </p:nvSpPr>
        <p:spPr bwMode="auto">
          <a:xfrm>
            <a:off x="4004740" y="3331640"/>
            <a:ext cx="8439263" cy="328231"/>
          </a:xfrm>
          <a:prstGeom prst="rect">
            <a:avLst/>
          </a:prstGeom>
          <a:noFill/>
          <a:ln w="9525">
            <a:noFill/>
            <a:miter lim="800000"/>
            <a:headEnd/>
            <a:tailEnd/>
          </a:ln>
        </p:spPr>
        <p:txBody>
          <a:bodyPr>
            <a:spAutoFit/>
          </a:bodyPr>
          <a:lstStyle/>
          <a:p>
            <a:endParaRPr lang="es-ES" sz="1533"/>
          </a:p>
        </p:txBody>
      </p:sp>
      <p:sp>
        <p:nvSpPr>
          <p:cNvPr id="9" name="Rectangle 6"/>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endParaRPr lang="es-ES" sz="1533"/>
          </a:p>
        </p:txBody>
      </p:sp>
      <p:sp>
        <p:nvSpPr>
          <p:cNvPr id="10" name="Rectangle 7"/>
          <p:cNvSpPr>
            <a:spLocks noChangeArrowheads="1"/>
          </p:cNvSpPr>
          <p:nvPr/>
        </p:nvSpPr>
        <p:spPr bwMode="auto">
          <a:xfrm>
            <a:off x="4096692" y="3331640"/>
            <a:ext cx="8439263" cy="328231"/>
          </a:xfrm>
          <a:prstGeom prst="rect">
            <a:avLst/>
          </a:prstGeom>
          <a:noFill/>
          <a:ln w="9525">
            <a:noFill/>
            <a:miter lim="800000"/>
            <a:headEnd/>
            <a:tailEnd/>
          </a:ln>
        </p:spPr>
        <p:txBody>
          <a:bodyPr>
            <a:spAutoFit/>
          </a:bodyPr>
          <a:lstStyle/>
          <a:p>
            <a:endParaRPr lang="es-ES" sz="1533"/>
          </a:p>
        </p:txBody>
      </p:sp>
      <p:sp>
        <p:nvSpPr>
          <p:cNvPr id="11" name="Rectangle 8"/>
          <p:cNvSpPr>
            <a:spLocks noChangeArrowheads="1"/>
          </p:cNvSpPr>
          <p:nvPr/>
        </p:nvSpPr>
        <p:spPr bwMode="auto">
          <a:xfrm>
            <a:off x="3828951" y="3331640"/>
            <a:ext cx="8439263" cy="328231"/>
          </a:xfrm>
          <a:prstGeom prst="rect">
            <a:avLst/>
          </a:prstGeom>
          <a:noFill/>
          <a:ln w="9525">
            <a:noFill/>
            <a:miter lim="800000"/>
            <a:headEnd/>
            <a:tailEnd/>
          </a:ln>
        </p:spPr>
        <p:txBody>
          <a:bodyPr>
            <a:spAutoFit/>
          </a:bodyPr>
          <a:lstStyle/>
          <a:p>
            <a:endParaRPr lang="es-ES" sz="1533"/>
          </a:p>
        </p:txBody>
      </p:sp>
      <p:sp>
        <p:nvSpPr>
          <p:cNvPr id="12" name="Rectangle 9"/>
          <p:cNvSpPr>
            <a:spLocks noChangeArrowheads="1"/>
          </p:cNvSpPr>
          <p:nvPr/>
        </p:nvSpPr>
        <p:spPr bwMode="auto">
          <a:xfrm>
            <a:off x="2559206" y="560923"/>
            <a:ext cx="8439263" cy="328231"/>
          </a:xfrm>
          <a:prstGeom prst="rect">
            <a:avLst/>
          </a:prstGeom>
          <a:noFill/>
          <a:ln w="9525">
            <a:noFill/>
            <a:miter lim="800000"/>
            <a:headEnd/>
            <a:tailEnd/>
          </a:ln>
        </p:spPr>
        <p:txBody>
          <a:bodyPr>
            <a:spAutoFit/>
          </a:bodyPr>
          <a:lstStyle/>
          <a:p>
            <a:endParaRPr lang="es-ES" sz="1533"/>
          </a:p>
        </p:txBody>
      </p:sp>
      <p:sp>
        <p:nvSpPr>
          <p:cNvPr id="13" name="Rectangle 10"/>
          <p:cNvSpPr>
            <a:spLocks noChangeArrowheads="1"/>
          </p:cNvSpPr>
          <p:nvPr/>
        </p:nvSpPr>
        <p:spPr bwMode="auto">
          <a:xfrm>
            <a:off x="106361" y="1230813"/>
            <a:ext cx="3415330" cy="589806"/>
          </a:xfrm>
          <a:prstGeom prst="rect">
            <a:avLst/>
          </a:prstGeom>
          <a:noFill/>
          <a:ln w="9525">
            <a:noFill/>
            <a:miter lim="800000"/>
            <a:headEnd/>
            <a:tailEnd/>
          </a:ln>
        </p:spPr>
        <p:txBody>
          <a:bodyPr wrap="square" lIns="77880" tIns="38940" rIns="77880" bIns="38940">
            <a:spAutoFit/>
          </a:bodyPr>
          <a:lstStyle/>
          <a:p>
            <a:pPr marL="519224" indent="-519224" algn="ctr"/>
            <a:r>
              <a:rPr lang="es-ES_tradnl" sz="1661" dirty="0" err="1">
                <a:latin typeface="Trebuchet MS" pitchFamily="34" charset="0"/>
                <a:cs typeface="Times New Roman" pitchFamily="18" charset="0"/>
              </a:rPr>
              <a:t>Criculación</a:t>
            </a:r>
            <a:r>
              <a:rPr lang="es-ES_tradnl" sz="1661" dirty="0">
                <a:latin typeface="Trebuchet MS" pitchFamily="34" charset="0"/>
                <a:cs typeface="Times New Roman" pitchFamily="18" charset="0"/>
              </a:rPr>
              <a:t> de deriva alrededor de un sistema anticiclónico</a:t>
            </a:r>
          </a:p>
        </p:txBody>
      </p:sp>
      <p:pic>
        <p:nvPicPr>
          <p:cNvPr id="14" name="Picture 12" descr="gyre"/>
          <p:cNvPicPr>
            <a:picLocks noChangeAspect="1" noChangeArrowheads="1"/>
          </p:cNvPicPr>
          <p:nvPr/>
        </p:nvPicPr>
        <p:blipFill>
          <a:blip r:embed="rId3"/>
          <a:srcRect/>
          <a:stretch>
            <a:fillRect/>
          </a:stretch>
        </p:blipFill>
        <p:spPr bwMode="auto">
          <a:xfrm>
            <a:off x="-13820" y="1791071"/>
            <a:ext cx="4176771" cy="2806226"/>
          </a:xfrm>
          <a:prstGeom prst="rect">
            <a:avLst/>
          </a:prstGeom>
          <a:noFill/>
          <a:ln w="9525">
            <a:noFill/>
            <a:miter lim="800000"/>
            <a:headEnd/>
            <a:tailEnd/>
          </a:ln>
        </p:spPr>
      </p:pic>
      <p:sp>
        <p:nvSpPr>
          <p:cNvPr id="17" name="CuadroTexto 16"/>
          <p:cNvSpPr txBox="1"/>
          <p:nvPr/>
        </p:nvSpPr>
        <p:spPr>
          <a:xfrm>
            <a:off x="2795051" y="3290431"/>
            <a:ext cx="1624163" cy="688843"/>
          </a:xfrm>
          <a:prstGeom prst="rect">
            <a:avLst/>
          </a:prstGeom>
          <a:solidFill>
            <a:srgbClr val="FFFFFF"/>
          </a:solidFill>
          <a:ln>
            <a:solidFill>
              <a:schemeClr val="tx1"/>
            </a:solidFill>
          </a:ln>
        </p:spPr>
        <p:txBody>
          <a:bodyPr wrap="none" rtlCol="0">
            <a:spAutoFit/>
          </a:bodyPr>
          <a:lstStyle/>
          <a:p>
            <a:r>
              <a:rPr lang="es-ES" sz="1292" b="1" dirty="0">
                <a:solidFill>
                  <a:srgbClr val="00A7E2"/>
                </a:solidFill>
                <a:latin typeface="Trebuchet MS" panose="020B0603020202020204" pitchFamily="34" charset="0"/>
              </a:rPr>
              <a:t>V </a:t>
            </a:r>
            <a:r>
              <a:rPr lang="es-ES" sz="1292" b="1" dirty="0">
                <a:solidFill>
                  <a:srgbClr val="00A7E2"/>
                </a:solidFill>
                <a:cs typeface="Times New Roman" panose="02020603050405020304" pitchFamily="18" charset="0"/>
              </a:rPr>
              <a:t>≡ </a:t>
            </a:r>
            <a:r>
              <a:rPr lang="es-ES" sz="1292" b="1" dirty="0" err="1">
                <a:solidFill>
                  <a:srgbClr val="00A7E2"/>
                </a:solidFill>
                <a:latin typeface="Trebuchet MS" panose="020B0603020202020204" pitchFamily="34" charset="0"/>
              </a:rPr>
              <a:t>Wind</a:t>
            </a:r>
            <a:endParaRPr lang="es-ES" sz="1292" b="1" dirty="0">
              <a:solidFill>
                <a:srgbClr val="00A7E2"/>
              </a:solidFill>
              <a:latin typeface="Trebuchet MS" panose="020B0603020202020204" pitchFamily="34" charset="0"/>
            </a:endParaRPr>
          </a:p>
          <a:p>
            <a:r>
              <a:rPr lang="es-ES" sz="1292" b="1" dirty="0">
                <a:solidFill>
                  <a:srgbClr val="00B050"/>
                </a:solidFill>
                <a:latin typeface="Trebuchet MS" panose="020B0603020202020204" pitchFamily="34" charset="0"/>
              </a:rPr>
              <a:t>F</a:t>
            </a:r>
            <a:r>
              <a:rPr lang="es-ES" sz="1292" b="1" baseline="-25000" dirty="0">
                <a:solidFill>
                  <a:srgbClr val="00B050"/>
                </a:solidFill>
                <a:latin typeface="Trebuchet MS" panose="020B0603020202020204" pitchFamily="34" charset="0"/>
              </a:rPr>
              <a:t>G</a:t>
            </a:r>
            <a:r>
              <a:rPr lang="es-ES" sz="1292" b="1" dirty="0">
                <a:solidFill>
                  <a:srgbClr val="00B050"/>
                </a:solidFill>
                <a:latin typeface="Trebuchet MS" panose="020B0603020202020204" pitchFamily="34" charset="0"/>
              </a:rPr>
              <a:t> </a:t>
            </a:r>
            <a:r>
              <a:rPr lang="es-ES" sz="1292" b="1" dirty="0">
                <a:solidFill>
                  <a:srgbClr val="00B050"/>
                </a:solidFill>
                <a:cs typeface="Times New Roman" panose="02020603050405020304" pitchFamily="18" charset="0"/>
              </a:rPr>
              <a:t>≡</a:t>
            </a:r>
            <a:r>
              <a:rPr lang="es-ES" sz="1292" b="1" dirty="0" err="1">
                <a:solidFill>
                  <a:srgbClr val="00B050"/>
                </a:solidFill>
                <a:latin typeface="Trebuchet MS" panose="020B0603020202020204" pitchFamily="34" charset="0"/>
              </a:rPr>
              <a:t>Pressure</a:t>
            </a:r>
            <a:r>
              <a:rPr lang="es-ES" sz="1292" b="1" dirty="0">
                <a:solidFill>
                  <a:srgbClr val="00B050"/>
                </a:solidFill>
                <a:latin typeface="Trebuchet MS" panose="020B0603020202020204" pitchFamily="34" charset="0"/>
              </a:rPr>
              <a:t> </a:t>
            </a:r>
            <a:r>
              <a:rPr lang="es-ES" sz="1292" b="1" dirty="0" err="1">
                <a:solidFill>
                  <a:srgbClr val="00B050"/>
                </a:solidFill>
                <a:latin typeface="Trebuchet MS" panose="020B0603020202020204" pitchFamily="34" charset="0"/>
              </a:rPr>
              <a:t>force</a:t>
            </a:r>
            <a:endParaRPr lang="es-ES" sz="1292" b="1" dirty="0">
              <a:solidFill>
                <a:srgbClr val="00B050"/>
              </a:solidFill>
              <a:latin typeface="Trebuchet MS" panose="020B0603020202020204" pitchFamily="34" charset="0"/>
            </a:endParaRPr>
          </a:p>
          <a:p>
            <a:r>
              <a:rPr lang="es-ES" sz="1292" b="1" dirty="0">
                <a:latin typeface="Trebuchet MS" panose="020B0603020202020204" pitchFamily="34" charset="0"/>
              </a:rPr>
              <a:t>F</a:t>
            </a:r>
            <a:r>
              <a:rPr lang="es-ES" sz="1292" b="1" baseline="-25000" dirty="0">
                <a:latin typeface="Trebuchet MS" panose="020B0603020202020204" pitchFamily="34" charset="0"/>
              </a:rPr>
              <a:t>C</a:t>
            </a:r>
            <a:r>
              <a:rPr lang="es-ES" sz="1292" b="1" dirty="0">
                <a:latin typeface="Trebuchet MS" panose="020B0603020202020204" pitchFamily="34" charset="0"/>
              </a:rPr>
              <a:t> </a:t>
            </a:r>
            <a:r>
              <a:rPr lang="es-ES" sz="1292" b="1" dirty="0">
                <a:cs typeface="Times New Roman" panose="02020603050405020304" pitchFamily="18" charset="0"/>
              </a:rPr>
              <a:t>≡ </a:t>
            </a:r>
            <a:r>
              <a:rPr lang="es-ES" sz="1292" b="1" dirty="0" err="1">
                <a:latin typeface="Trebuchet MS" panose="020B0603020202020204" pitchFamily="34" charset="0"/>
              </a:rPr>
              <a:t>Coriolis</a:t>
            </a:r>
            <a:r>
              <a:rPr lang="es-ES" sz="1292" b="1" dirty="0">
                <a:latin typeface="Trebuchet MS" panose="020B0603020202020204" pitchFamily="34" charset="0"/>
              </a:rPr>
              <a:t> </a:t>
            </a:r>
            <a:r>
              <a:rPr lang="es-ES" sz="1292" b="1" dirty="0" err="1">
                <a:latin typeface="Trebuchet MS" panose="020B0603020202020204" pitchFamily="34" charset="0"/>
              </a:rPr>
              <a:t>force</a:t>
            </a:r>
            <a:endParaRPr lang="es-ES" sz="1292" b="1" dirty="0">
              <a:latin typeface="Trebuchet MS" panose="020B0603020202020204" pitchFamily="34" charset="0"/>
            </a:endParaRPr>
          </a:p>
        </p:txBody>
      </p:sp>
      <p:sp>
        <p:nvSpPr>
          <p:cNvPr id="18" name="Rectangle 10"/>
          <p:cNvSpPr>
            <a:spLocks noChangeArrowheads="1"/>
          </p:cNvSpPr>
          <p:nvPr/>
        </p:nvSpPr>
        <p:spPr bwMode="auto">
          <a:xfrm>
            <a:off x="384093" y="-172434"/>
            <a:ext cx="6446078" cy="973606"/>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2584" b="1" dirty="0">
                <a:solidFill>
                  <a:srgbClr val="C00000"/>
                </a:solidFill>
                <a:latin typeface="Trebuchet MS" pitchFamily="34" charset="0"/>
              </a:rPr>
              <a:t>Circulación oceánica en superficie</a:t>
            </a:r>
          </a:p>
        </p:txBody>
      </p:sp>
      <p:pic>
        <p:nvPicPr>
          <p:cNvPr id="19" name="Picture 4" descr="upwell_eq1"/>
          <p:cNvPicPr>
            <a:picLocks noChangeAspect="1" noChangeArrowheads="1"/>
          </p:cNvPicPr>
          <p:nvPr/>
        </p:nvPicPr>
        <p:blipFill>
          <a:blip r:embed="rId4"/>
          <a:srcRect/>
          <a:stretch>
            <a:fillRect/>
          </a:stretch>
        </p:blipFill>
        <p:spPr bwMode="auto">
          <a:xfrm>
            <a:off x="1446638" y="4646333"/>
            <a:ext cx="2279542" cy="1596036"/>
          </a:xfrm>
          <a:prstGeom prst="rect">
            <a:avLst/>
          </a:prstGeom>
          <a:noFill/>
          <a:ln w="9525">
            <a:noFill/>
            <a:miter lim="800000"/>
            <a:headEnd/>
            <a:tailEnd/>
          </a:ln>
        </p:spPr>
      </p:pic>
      <p:sp>
        <p:nvSpPr>
          <p:cNvPr id="20" name="Rectangle 10"/>
          <p:cNvSpPr>
            <a:spLocks noChangeArrowheads="1"/>
          </p:cNvSpPr>
          <p:nvPr/>
        </p:nvSpPr>
        <p:spPr bwMode="auto">
          <a:xfrm>
            <a:off x="837239" y="6242370"/>
            <a:ext cx="3415330" cy="334223"/>
          </a:xfrm>
          <a:prstGeom prst="rect">
            <a:avLst/>
          </a:prstGeom>
          <a:noFill/>
          <a:ln w="9525">
            <a:noFill/>
            <a:miter lim="800000"/>
            <a:headEnd/>
            <a:tailEnd/>
          </a:ln>
        </p:spPr>
        <p:txBody>
          <a:bodyPr wrap="square" lIns="77880" tIns="38940" rIns="77880" bIns="38940">
            <a:spAutoFit/>
          </a:bodyPr>
          <a:lstStyle/>
          <a:p>
            <a:pPr marL="519224" indent="-519224" algn="ctr"/>
            <a:r>
              <a:rPr lang="es-ES_tradnl" sz="1661" i="1" dirty="0" err="1">
                <a:latin typeface="Trebuchet MS" pitchFamily="34" charset="0"/>
                <a:cs typeface="Times New Roman" pitchFamily="18" charset="0"/>
              </a:rPr>
              <a:t>Upwellings</a:t>
            </a:r>
            <a:r>
              <a:rPr lang="es-ES_tradnl" sz="1661" dirty="0">
                <a:latin typeface="Trebuchet MS" pitchFamily="34" charset="0"/>
                <a:cs typeface="Times New Roman" pitchFamily="18" charset="0"/>
              </a:rPr>
              <a:t> ecuatoriales</a:t>
            </a:r>
          </a:p>
        </p:txBody>
      </p:sp>
    </p:spTree>
    <p:extLst>
      <p:ext uri="{BB962C8B-B14F-4D97-AF65-F5344CB8AC3E}">
        <p14:creationId xmlns:p14="http://schemas.microsoft.com/office/powerpoint/2010/main" val="647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n 20"/>
          <p:cNvPicPr>
            <a:picLocks noChangeAspect="1"/>
          </p:cNvPicPr>
          <p:nvPr/>
        </p:nvPicPr>
        <p:blipFill>
          <a:blip r:embed="rId2"/>
          <a:stretch>
            <a:fillRect/>
          </a:stretch>
        </p:blipFill>
        <p:spPr>
          <a:xfrm>
            <a:off x="119296" y="2031040"/>
            <a:ext cx="3891155" cy="2662770"/>
          </a:xfrm>
          <a:prstGeom prst="rect">
            <a:avLst/>
          </a:prstGeom>
        </p:spPr>
      </p:pic>
      <p:sp>
        <p:nvSpPr>
          <p:cNvPr id="4" name="CuadroTexto 3"/>
          <p:cNvSpPr txBox="1"/>
          <p:nvPr/>
        </p:nvSpPr>
        <p:spPr>
          <a:xfrm>
            <a:off x="214384" y="-4783"/>
            <a:ext cx="6707798" cy="461665"/>
          </a:xfrm>
          <a:prstGeom prst="rect">
            <a:avLst/>
          </a:prstGeom>
          <a:noFill/>
        </p:spPr>
        <p:txBody>
          <a:bodyPr wrap="none" rtlCol="0">
            <a:spAutoFit/>
          </a:bodyPr>
          <a:lstStyle/>
          <a:p>
            <a:r>
              <a:rPr lang="es-ES_tradnl" sz="2400" b="1" dirty="0">
                <a:solidFill>
                  <a:srgbClr val="C00000"/>
                </a:solidFill>
                <a:latin typeface="Trebuchet MS" pitchFamily="34" charset="0"/>
              </a:rPr>
              <a:t>Transporte de </a:t>
            </a:r>
            <a:r>
              <a:rPr lang="es-ES_tradnl" sz="2400" b="1" dirty="0" err="1">
                <a:solidFill>
                  <a:srgbClr val="C00000"/>
                </a:solidFill>
                <a:latin typeface="Trebuchet MS" pitchFamily="34" charset="0"/>
              </a:rPr>
              <a:t>Ekman</a:t>
            </a:r>
            <a:r>
              <a:rPr lang="es-ES_tradnl" sz="2400" b="1" dirty="0">
                <a:solidFill>
                  <a:srgbClr val="C00000"/>
                </a:solidFill>
                <a:latin typeface="Trebuchet MS" pitchFamily="34" charset="0"/>
              </a:rPr>
              <a:t> – Circulaciones costeras</a:t>
            </a:r>
            <a:endParaRPr lang="es-ES" sz="2400" dirty="0">
              <a:solidFill>
                <a:srgbClr val="C00000"/>
              </a:solidFill>
            </a:endParaRPr>
          </a:p>
        </p:txBody>
      </p:sp>
      <p:pic>
        <p:nvPicPr>
          <p:cNvPr id="14" name="Imagen 13"/>
          <p:cNvPicPr>
            <a:picLocks noChangeAspect="1"/>
          </p:cNvPicPr>
          <p:nvPr/>
        </p:nvPicPr>
        <p:blipFill>
          <a:blip r:embed="rId3"/>
          <a:stretch>
            <a:fillRect/>
          </a:stretch>
        </p:blipFill>
        <p:spPr>
          <a:xfrm>
            <a:off x="3538131" y="1882462"/>
            <a:ext cx="5611272" cy="2265100"/>
          </a:xfrm>
          <a:prstGeom prst="rect">
            <a:avLst/>
          </a:prstGeom>
        </p:spPr>
      </p:pic>
      <p:pic>
        <p:nvPicPr>
          <p:cNvPr id="18" name="Imagen 17"/>
          <p:cNvPicPr>
            <a:picLocks noChangeAspect="1"/>
          </p:cNvPicPr>
          <p:nvPr/>
        </p:nvPicPr>
        <p:blipFill>
          <a:blip r:embed="rId4"/>
          <a:stretch>
            <a:fillRect/>
          </a:stretch>
        </p:blipFill>
        <p:spPr>
          <a:xfrm>
            <a:off x="3317270" y="4076526"/>
            <a:ext cx="5826731" cy="2285824"/>
          </a:xfrm>
          <a:prstGeom prst="rect">
            <a:avLst/>
          </a:prstGeom>
        </p:spPr>
      </p:pic>
      <p:sp>
        <p:nvSpPr>
          <p:cNvPr id="5" name="CuadroTexto 4"/>
          <p:cNvSpPr txBox="1"/>
          <p:nvPr/>
        </p:nvSpPr>
        <p:spPr>
          <a:xfrm>
            <a:off x="5234811" y="1777646"/>
            <a:ext cx="2000869" cy="319639"/>
          </a:xfrm>
          <a:prstGeom prst="rect">
            <a:avLst/>
          </a:prstGeom>
          <a:noFill/>
        </p:spPr>
        <p:txBody>
          <a:bodyPr wrap="none" rtlCol="0">
            <a:spAutoFit/>
          </a:bodyPr>
          <a:lstStyle/>
          <a:p>
            <a:pPr fontAlgn="auto">
              <a:spcBef>
                <a:spcPts val="0"/>
              </a:spcBef>
              <a:spcAft>
                <a:spcPts val="0"/>
              </a:spcAft>
            </a:pPr>
            <a:r>
              <a:rPr lang="es-ES" sz="1477" dirty="0" err="1">
                <a:solidFill>
                  <a:srgbClr val="FFFF66"/>
                </a:solidFill>
                <a:latin typeface="Trebuchet MS"/>
              </a:rPr>
              <a:t>Northern</a:t>
            </a:r>
            <a:r>
              <a:rPr lang="es-ES" sz="1477" dirty="0">
                <a:solidFill>
                  <a:srgbClr val="FFFF66"/>
                </a:solidFill>
                <a:latin typeface="Trebuchet MS"/>
              </a:rPr>
              <a:t> </a:t>
            </a:r>
            <a:r>
              <a:rPr lang="es-ES" sz="1477" dirty="0" err="1">
                <a:solidFill>
                  <a:srgbClr val="FFFF66"/>
                </a:solidFill>
                <a:latin typeface="Trebuchet MS"/>
              </a:rPr>
              <a:t>Hemisphere</a:t>
            </a:r>
            <a:endParaRPr lang="es-ES" sz="1477" dirty="0">
              <a:solidFill>
                <a:srgbClr val="FFFF66"/>
              </a:solidFill>
              <a:latin typeface="Trebuchet MS"/>
            </a:endParaRPr>
          </a:p>
        </p:txBody>
      </p:sp>
      <p:sp>
        <p:nvSpPr>
          <p:cNvPr id="2" name="Rectangle 1"/>
          <p:cNvSpPr>
            <a:spLocks noChangeArrowheads="1"/>
          </p:cNvSpPr>
          <p:nvPr/>
        </p:nvSpPr>
        <p:spPr bwMode="auto">
          <a:xfrm>
            <a:off x="185754" y="675696"/>
            <a:ext cx="8958246" cy="1136530"/>
          </a:xfrm>
          <a:prstGeom prst="rect">
            <a:avLst/>
          </a:prstGeom>
          <a:noFill/>
          <a:ln>
            <a:noFill/>
          </a:ln>
          <a:effectLst/>
        </p:spPr>
        <p:txBody>
          <a:bodyPr vert="horz" wrap="square" lIns="0" tIns="0" rIns="0" bIns="0" numCol="1" anchor="ctr" anchorCtr="0" compatLnSpc="1">
            <a:prstTxWarp prst="textNoShape">
              <a:avLst/>
            </a:prstTxWarp>
            <a:spAutoFit/>
          </a:bodyPr>
          <a:lstStyle/>
          <a:p>
            <a:pPr defTabSz="843900" eaLnBrk="0" hangingPunct="0"/>
            <a:r>
              <a:rPr lang="es-ES" altLang="es-ES" sz="1477" dirty="0">
                <a:solidFill>
                  <a:srgbClr val="212121"/>
                </a:solidFill>
                <a:latin typeface="Trebuchet MS" panose="020B0603020202020204" pitchFamily="34" charset="0"/>
              </a:rPr>
              <a:t>Cuando el campo de viento tiene un componente longitudinal a la costa, las corrientes de deriva netas están orientadas en una dirección perpendicular a la costa. En caso de abandonar la costa a su izquierda, generará afloramientos costeros de aguas subterráneas más frías, lo que provocará una disminución de las temperaturas de la superficie del mar. Esta disminución no necesita ser espacialmente uniforme, ya que puede ocurrir en centros específicos de </a:t>
            </a:r>
            <a:r>
              <a:rPr lang="es-ES" altLang="es-ES" sz="1477" dirty="0" err="1">
                <a:solidFill>
                  <a:srgbClr val="212121"/>
                </a:solidFill>
                <a:latin typeface="Trebuchet MS" panose="020B0603020202020204" pitchFamily="34" charset="0"/>
              </a:rPr>
              <a:t>surgencia</a:t>
            </a:r>
            <a:r>
              <a:rPr lang="es-ES" altLang="es-ES" sz="1477" dirty="0">
                <a:solidFill>
                  <a:srgbClr val="212121"/>
                </a:solidFill>
                <a:latin typeface="Trebuchet MS" panose="020B0603020202020204" pitchFamily="34" charset="0"/>
              </a:rPr>
              <a:t>.</a:t>
            </a:r>
            <a:r>
              <a:rPr lang="es-ES" altLang="es-ES" sz="969" dirty="0">
                <a:latin typeface="Trebuchet MS" panose="020B0603020202020204" pitchFamily="34" charset="0"/>
              </a:rPr>
              <a:t> </a:t>
            </a:r>
            <a:endParaRPr kumimoji="0" lang="es-ES" altLang="es-ES" b="0" i="0" u="none" strike="noStrike" cap="none" normalizeH="0" baseline="0" dirty="0" smtClean="0">
              <a:ln>
                <a:noFill/>
              </a:ln>
              <a:solidFill>
                <a:schemeClr val="tx1"/>
              </a:solidFill>
              <a:effectLst/>
              <a:latin typeface="Trebuchet MS" panose="020B0603020202020204" pitchFamily="34" charset="0"/>
            </a:endParaRPr>
          </a:p>
        </p:txBody>
      </p:sp>
    </p:spTree>
    <p:extLst>
      <p:ext uri="{BB962C8B-B14F-4D97-AF65-F5344CB8AC3E}">
        <p14:creationId xmlns:p14="http://schemas.microsoft.com/office/powerpoint/2010/main" val="17845869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698" y="3979748"/>
            <a:ext cx="4773910" cy="2386955"/>
          </a:xfrm>
          <a:prstGeom prst="rect">
            <a:avLst/>
          </a:prstGeom>
        </p:spPr>
      </p:pic>
      <p:sp>
        <p:nvSpPr>
          <p:cNvPr id="36866" name="Rectangle 2"/>
          <p:cNvSpPr>
            <a:spLocks noChangeArrowheads="1"/>
          </p:cNvSpPr>
          <p:nvPr/>
        </p:nvSpPr>
        <p:spPr bwMode="auto">
          <a:xfrm>
            <a:off x="-2180876" y="5183366"/>
            <a:ext cx="9144000" cy="369332"/>
          </a:xfrm>
          <a:prstGeom prst="rect">
            <a:avLst/>
          </a:prstGeom>
          <a:noFill/>
          <a:ln w="9525">
            <a:noFill/>
            <a:miter lim="800000"/>
            <a:headEnd/>
            <a:tailEnd/>
          </a:ln>
        </p:spPr>
        <p:txBody>
          <a:bodyPr>
            <a:spAutoFit/>
          </a:bodyPr>
          <a:lstStyle/>
          <a:p>
            <a:endParaRPr lang="es-ES"/>
          </a:p>
        </p:txBody>
      </p:sp>
      <p:sp>
        <p:nvSpPr>
          <p:cNvPr id="36867" name="Rectangle 3"/>
          <p:cNvSpPr>
            <a:spLocks noChangeArrowheads="1"/>
          </p:cNvSpPr>
          <p:nvPr/>
        </p:nvSpPr>
        <p:spPr bwMode="auto">
          <a:xfrm>
            <a:off x="3276570" y="3591293"/>
            <a:ext cx="9144000" cy="369332"/>
          </a:xfrm>
          <a:prstGeom prst="rect">
            <a:avLst/>
          </a:prstGeom>
          <a:noFill/>
          <a:ln w="9525">
            <a:noFill/>
            <a:miter lim="800000"/>
            <a:headEnd/>
            <a:tailEnd/>
          </a:ln>
        </p:spPr>
        <p:txBody>
          <a:bodyPr>
            <a:spAutoFit/>
          </a:bodyPr>
          <a:lstStyle/>
          <a:p>
            <a:endParaRPr lang="es-ES"/>
          </a:p>
        </p:txBody>
      </p:sp>
      <p:sp>
        <p:nvSpPr>
          <p:cNvPr id="36868" name="Rectangle 4"/>
          <p:cNvSpPr>
            <a:spLocks noChangeArrowheads="1"/>
          </p:cNvSpPr>
          <p:nvPr/>
        </p:nvSpPr>
        <p:spPr bwMode="auto">
          <a:xfrm>
            <a:off x="1485662" y="1811475"/>
            <a:ext cx="9144000" cy="369332"/>
          </a:xfrm>
          <a:prstGeom prst="rect">
            <a:avLst/>
          </a:prstGeom>
          <a:noFill/>
          <a:ln w="9525">
            <a:noFill/>
            <a:miter lim="800000"/>
            <a:headEnd/>
            <a:tailEnd/>
          </a:ln>
        </p:spPr>
        <p:txBody>
          <a:bodyPr>
            <a:spAutoFit/>
          </a:bodyPr>
          <a:lstStyle/>
          <a:p>
            <a:endParaRPr lang="es-ES"/>
          </a:p>
        </p:txBody>
      </p:sp>
      <p:sp>
        <p:nvSpPr>
          <p:cNvPr id="36869" name="Rectangle 5"/>
          <p:cNvSpPr>
            <a:spLocks noChangeArrowheads="1"/>
          </p:cNvSpPr>
          <p:nvPr/>
        </p:nvSpPr>
        <p:spPr bwMode="auto">
          <a:xfrm>
            <a:off x="3957370" y="3323509"/>
            <a:ext cx="9144000" cy="369332"/>
          </a:xfrm>
          <a:prstGeom prst="rect">
            <a:avLst/>
          </a:prstGeom>
          <a:noFill/>
          <a:ln w="9525">
            <a:noFill/>
            <a:miter lim="800000"/>
            <a:headEnd/>
            <a:tailEnd/>
          </a:ln>
        </p:spPr>
        <p:txBody>
          <a:bodyPr>
            <a:spAutoFit/>
          </a:bodyPr>
          <a:lstStyle/>
          <a:p>
            <a:endParaRPr lang="es-ES"/>
          </a:p>
        </p:txBody>
      </p:sp>
      <p:sp>
        <p:nvSpPr>
          <p:cNvPr id="36870" name="Rectangle 6"/>
          <p:cNvSpPr>
            <a:spLocks noChangeArrowheads="1"/>
          </p:cNvSpPr>
          <p:nvPr/>
        </p:nvSpPr>
        <p:spPr bwMode="auto">
          <a:xfrm>
            <a:off x="3766901" y="3323509"/>
            <a:ext cx="9144000" cy="369332"/>
          </a:xfrm>
          <a:prstGeom prst="rect">
            <a:avLst/>
          </a:prstGeom>
          <a:noFill/>
          <a:ln w="9525">
            <a:noFill/>
            <a:miter lim="800000"/>
            <a:headEnd/>
            <a:tailEnd/>
          </a:ln>
        </p:spPr>
        <p:txBody>
          <a:bodyPr>
            <a:spAutoFit/>
          </a:bodyPr>
          <a:lstStyle/>
          <a:p>
            <a:endParaRPr lang="es-ES"/>
          </a:p>
        </p:txBody>
      </p:sp>
      <p:sp>
        <p:nvSpPr>
          <p:cNvPr id="36871" name="Rectangle 7"/>
          <p:cNvSpPr>
            <a:spLocks noChangeArrowheads="1"/>
          </p:cNvSpPr>
          <p:nvPr/>
        </p:nvSpPr>
        <p:spPr bwMode="auto">
          <a:xfrm>
            <a:off x="4057000" y="3323509"/>
            <a:ext cx="9144000" cy="369332"/>
          </a:xfrm>
          <a:prstGeom prst="rect">
            <a:avLst/>
          </a:prstGeom>
          <a:noFill/>
          <a:ln w="9525">
            <a:noFill/>
            <a:miter lim="800000"/>
            <a:headEnd/>
            <a:tailEnd/>
          </a:ln>
        </p:spPr>
        <p:txBody>
          <a:bodyPr>
            <a:spAutoFit/>
          </a:bodyPr>
          <a:lstStyle/>
          <a:p>
            <a:endParaRPr lang="es-ES"/>
          </a:p>
        </p:txBody>
      </p:sp>
      <p:sp>
        <p:nvSpPr>
          <p:cNvPr id="36872" name="Rectangle 8"/>
          <p:cNvSpPr>
            <a:spLocks noChangeArrowheads="1"/>
          </p:cNvSpPr>
          <p:nvPr/>
        </p:nvSpPr>
        <p:spPr bwMode="auto">
          <a:xfrm>
            <a:off x="3766901" y="3323509"/>
            <a:ext cx="9144000" cy="369332"/>
          </a:xfrm>
          <a:prstGeom prst="rect">
            <a:avLst/>
          </a:prstGeom>
          <a:noFill/>
          <a:ln w="9525">
            <a:noFill/>
            <a:miter lim="800000"/>
            <a:headEnd/>
            <a:tailEnd/>
          </a:ln>
        </p:spPr>
        <p:txBody>
          <a:bodyPr>
            <a:spAutoFit/>
          </a:bodyPr>
          <a:lstStyle/>
          <a:p>
            <a:endParaRPr lang="es-ES"/>
          </a:p>
        </p:txBody>
      </p:sp>
      <p:sp>
        <p:nvSpPr>
          <p:cNvPr id="36873" name="Rectangle 9"/>
          <p:cNvSpPr>
            <a:spLocks noChangeArrowheads="1"/>
          </p:cNvSpPr>
          <p:nvPr/>
        </p:nvSpPr>
        <p:spPr bwMode="auto">
          <a:xfrm>
            <a:off x="2391124" y="321418"/>
            <a:ext cx="9144000" cy="369332"/>
          </a:xfrm>
          <a:prstGeom prst="rect">
            <a:avLst/>
          </a:prstGeom>
          <a:noFill/>
          <a:ln w="9525">
            <a:noFill/>
            <a:miter lim="800000"/>
            <a:headEnd/>
            <a:tailEnd/>
          </a:ln>
        </p:spPr>
        <p:txBody>
          <a:bodyPr>
            <a:spAutoFit/>
          </a:bodyPr>
          <a:lstStyle/>
          <a:p>
            <a:endParaRPr lang="es-ES"/>
          </a:p>
        </p:txBody>
      </p:sp>
      <p:sp>
        <p:nvSpPr>
          <p:cNvPr id="36875" name="Rectangle 11"/>
          <p:cNvSpPr>
            <a:spLocks noChangeArrowheads="1"/>
          </p:cNvSpPr>
          <p:nvPr/>
        </p:nvSpPr>
        <p:spPr bwMode="auto">
          <a:xfrm>
            <a:off x="-684584" y="-316684"/>
            <a:ext cx="6984370" cy="1054909"/>
          </a:xfrm>
          <a:prstGeom prst="rect">
            <a:avLst/>
          </a:prstGeom>
          <a:noFill/>
          <a:ln w="9525">
            <a:noFill/>
            <a:miter lim="800000"/>
            <a:headEnd/>
            <a:tailEnd/>
          </a:ln>
        </p:spPr>
        <p:txBody>
          <a:bodyPr lIns="84384" tIns="42192" rIns="84384" bIns="42192" anchor="ctr"/>
          <a:lstStyle/>
          <a:p>
            <a:pPr algn="ctr" eaLnBrk="1" hangingPunct="1"/>
            <a:r>
              <a:rPr lang="es-ES_tradnl" sz="2584" b="1" dirty="0">
                <a:solidFill>
                  <a:srgbClr val="C00000"/>
                </a:solidFill>
                <a:latin typeface="Trebuchet MS" pitchFamily="34" charset="0"/>
              </a:rPr>
              <a:t>Afloramientos costeros</a:t>
            </a:r>
          </a:p>
        </p:txBody>
      </p:sp>
      <p:pic>
        <p:nvPicPr>
          <p:cNvPr id="2" name="Imagen 1"/>
          <p:cNvPicPr>
            <a:picLocks noChangeAspect="1"/>
          </p:cNvPicPr>
          <p:nvPr/>
        </p:nvPicPr>
        <p:blipFill>
          <a:blip r:embed="rId3"/>
          <a:stretch>
            <a:fillRect/>
          </a:stretch>
        </p:blipFill>
        <p:spPr>
          <a:xfrm>
            <a:off x="3500653" y="612601"/>
            <a:ext cx="6206755" cy="3293231"/>
          </a:xfrm>
          <a:prstGeom prst="rect">
            <a:avLst/>
          </a:prstGeom>
        </p:spPr>
      </p:pic>
      <p:pic>
        <p:nvPicPr>
          <p:cNvPr id="23" name="Imagen 22"/>
          <p:cNvPicPr>
            <a:picLocks noChangeAspect="1"/>
          </p:cNvPicPr>
          <p:nvPr/>
        </p:nvPicPr>
        <p:blipFill>
          <a:blip r:embed="rId4"/>
          <a:stretch>
            <a:fillRect/>
          </a:stretch>
        </p:blipFill>
        <p:spPr>
          <a:xfrm>
            <a:off x="-26248" y="738225"/>
            <a:ext cx="4504847" cy="2702908"/>
          </a:xfrm>
          <a:prstGeom prst="rect">
            <a:avLst/>
          </a:prstGeom>
        </p:spPr>
      </p:pic>
      <p:sp>
        <p:nvSpPr>
          <p:cNvPr id="35" name="CuadroTexto 34"/>
          <p:cNvSpPr txBox="1"/>
          <p:nvPr/>
        </p:nvSpPr>
        <p:spPr>
          <a:xfrm>
            <a:off x="3615685" y="5828453"/>
            <a:ext cx="1839606" cy="433067"/>
          </a:xfrm>
          <a:prstGeom prst="rect">
            <a:avLst/>
          </a:prstGeom>
          <a:noFill/>
        </p:spPr>
        <p:txBody>
          <a:bodyPr wrap="square" rtlCol="0">
            <a:spAutoFit/>
          </a:bodyPr>
          <a:lstStyle/>
          <a:p>
            <a:r>
              <a:rPr lang="es-ES" sz="1107" b="1" dirty="0" err="1">
                <a:latin typeface="Trebuchet MS" panose="020B0603020202020204" pitchFamily="34" charset="0"/>
              </a:rPr>
              <a:t>Chlorophyl</a:t>
            </a:r>
            <a:r>
              <a:rPr lang="es-ES" sz="1107" b="1" dirty="0">
                <a:latin typeface="Trebuchet MS" panose="020B0603020202020204" pitchFamily="34" charset="0"/>
              </a:rPr>
              <a:t> </a:t>
            </a:r>
            <a:r>
              <a:rPr lang="es-ES" sz="1107" b="1" dirty="0" err="1">
                <a:latin typeface="Trebuchet MS" panose="020B0603020202020204" pitchFamily="34" charset="0"/>
              </a:rPr>
              <a:t>concentration</a:t>
            </a:r>
            <a:endParaRPr lang="es-ES" sz="1107" b="1" dirty="0">
              <a:latin typeface="Trebuchet MS" panose="020B0603020202020204" pitchFamily="34" charset="0"/>
            </a:endParaRPr>
          </a:p>
        </p:txBody>
      </p:sp>
      <p:pic>
        <p:nvPicPr>
          <p:cNvPr id="36" name="Imagen 35"/>
          <p:cNvPicPr>
            <a:picLocks noChangeAspect="1"/>
          </p:cNvPicPr>
          <p:nvPr/>
        </p:nvPicPr>
        <p:blipFill>
          <a:blip r:embed="rId5"/>
          <a:stretch>
            <a:fillRect/>
          </a:stretch>
        </p:blipFill>
        <p:spPr>
          <a:xfrm>
            <a:off x="3662810" y="6082730"/>
            <a:ext cx="1758180" cy="307681"/>
          </a:xfrm>
          <a:prstGeom prst="rect">
            <a:avLst/>
          </a:prstGeom>
        </p:spPr>
      </p:pic>
      <p:sp>
        <p:nvSpPr>
          <p:cNvPr id="38" name="CuadroTexto 37"/>
          <p:cNvSpPr txBox="1"/>
          <p:nvPr/>
        </p:nvSpPr>
        <p:spPr>
          <a:xfrm>
            <a:off x="1386529" y="3610301"/>
            <a:ext cx="3868544" cy="291170"/>
          </a:xfrm>
          <a:prstGeom prst="rect">
            <a:avLst/>
          </a:prstGeom>
          <a:solidFill>
            <a:schemeClr val="bg1"/>
          </a:solidFill>
        </p:spPr>
        <p:txBody>
          <a:bodyPr wrap="square" rtlCol="0">
            <a:spAutoFit/>
          </a:bodyPr>
          <a:lstStyle/>
          <a:p>
            <a:r>
              <a:rPr lang="es-ES" sz="1292" dirty="0">
                <a:latin typeface="Trebuchet MS" panose="020B0603020202020204" pitchFamily="34" charset="0"/>
                <a:hlinkClick r:id="rId6"/>
              </a:rPr>
              <a:t>https://earthobservatory.nasa.gov/global-maps</a:t>
            </a:r>
            <a:endParaRPr lang="es-ES" sz="1292" dirty="0">
              <a:latin typeface="Trebuchet MS" panose="020B0603020202020204" pitchFamily="34" charset="0"/>
            </a:endParaRPr>
          </a:p>
        </p:txBody>
      </p:sp>
      <p:sp>
        <p:nvSpPr>
          <p:cNvPr id="3" name="Rectangle 1"/>
          <p:cNvSpPr>
            <a:spLocks noChangeArrowheads="1"/>
          </p:cNvSpPr>
          <p:nvPr/>
        </p:nvSpPr>
        <p:spPr bwMode="auto">
          <a:xfrm>
            <a:off x="5436033" y="3901471"/>
            <a:ext cx="3649484" cy="2584875"/>
          </a:xfrm>
          <a:prstGeom prst="rect">
            <a:avLst/>
          </a:prstGeom>
          <a:noFill/>
          <a:ln>
            <a:noFill/>
          </a:ln>
          <a:effectLst/>
        </p:spPr>
        <p:txBody>
          <a:bodyPr vert="horz" wrap="square" lIns="0" tIns="0" rIns="0" bIns="0" numCol="1" anchor="ctr" anchorCtr="0" compatLnSpc="1">
            <a:prstTxWarp prst="textNoShape">
              <a:avLst/>
            </a:prstTxWarp>
            <a:spAutoFit/>
          </a:bodyPr>
          <a:lstStyle/>
          <a:p>
            <a:pPr defTabSz="843900" eaLnBrk="0" hangingPunct="0"/>
            <a:r>
              <a:rPr lang="es-ES" altLang="es-ES" sz="1292" dirty="0">
                <a:solidFill>
                  <a:srgbClr val="212121"/>
                </a:solidFill>
                <a:latin typeface="Trebuchet MS" panose="020B0603020202020204" pitchFamily="34" charset="0"/>
              </a:rPr>
              <a:t>Existe mayor concentración de nutrientes en aguas frías. Los mapas de clorofila (mg/m</a:t>
            </a:r>
            <a:r>
              <a:rPr lang="es-ES" altLang="es-ES" sz="1292" baseline="30000" dirty="0">
                <a:solidFill>
                  <a:srgbClr val="212121"/>
                </a:solidFill>
                <a:latin typeface="Trebuchet MS" panose="020B0603020202020204" pitchFamily="34" charset="0"/>
              </a:rPr>
              <a:t>3</a:t>
            </a:r>
            <a:r>
              <a:rPr lang="es-ES" altLang="es-ES" sz="1292" dirty="0">
                <a:solidFill>
                  <a:srgbClr val="212121"/>
                </a:solidFill>
                <a:latin typeface="Trebuchet MS" panose="020B0603020202020204" pitchFamily="34" charset="0"/>
              </a:rPr>
              <a:t>) corresponden a cantidades promediadas mensualmente. Los lugares que indican bajas cantidades de fitoplancton son azules. Los lugares donde las concentraciones de clorofila eran altas, lo que significa que muchos fitoplancton estaban creciendo, son de color verde oscuro. Las observaciones provienen del sensor MODIS en el satélite </a:t>
            </a:r>
            <a:r>
              <a:rPr lang="es-ES" altLang="es-ES" sz="1292" dirty="0" err="1">
                <a:solidFill>
                  <a:srgbClr val="212121"/>
                </a:solidFill>
                <a:latin typeface="Trebuchet MS" panose="020B0603020202020204" pitchFamily="34" charset="0"/>
              </a:rPr>
              <a:t>Aqua</a:t>
            </a:r>
            <a:r>
              <a:rPr lang="es-ES" altLang="es-ES" sz="1292" dirty="0">
                <a:solidFill>
                  <a:srgbClr val="212121"/>
                </a:solidFill>
                <a:latin typeface="Trebuchet MS" panose="020B0603020202020204" pitchFamily="34" charset="0"/>
              </a:rPr>
              <a:t>. Los lugares donde MODIS no pudo recopilar datos (por ejemplo, hielo marino, oscuridad polar o nubes) aparecen en color gris claro.</a:t>
            </a:r>
            <a:r>
              <a:rPr lang="es-ES" altLang="es-ES" sz="923" dirty="0">
                <a:latin typeface="Trebuchet MS" panose="020B0603020202020204" pitchFamily="34" charset="0"/>
              </a:rPr>
              <a:t> </a:t>
            </a:r>
            <a:endParaRPr lang="es-ES" altLang="es-ES" sz="1846" dirty="0">
              <a:latin typeface="Trebuchet MS" panose="020B0603020202020204" pitchFamily="34" charset="0"/>
            </a:endParaRPr>
          </a:p>
        </p:txBody>
      </p:sp>
      <p:sp>
        <p:nvSpPr>
          <p:cNvPr id="37" name="CuadroTexto 36"/>
          <p:cNvSpPr txBox="1"/>
          <p:nvPr/>
        </p:nvSpPr>
        <p:spPr>
          <a:xfrm>
            <a:off x="256662" y="3956040"/>
            <a:ext cx="1124961" cy="291170"/>
          </a:xfrm>
          <a:prstGeom prst="rect">
            <a:avLst/>
          </a:prstGeom>
          <a:noFill/>
        </p:spPr>
        <p:txBody>
          <a:bodyPr wrap="square" rtlCol="0">
            <a:spAutoFit/>
          </a:bodyPr>
          <a:lstStyle/>
          <a:p>
            <a:r>
              <a:rPr lang="es-ES" sz="1292" b="1" dirty="0" smtClean="0">
                <a:latin typeface="Trebuchet MS" panose="020B0603020202020204" pitchFamily="34" charset="0"/>
              </a:rPr>
              <a:t>Julio 2022</a:t>
            </a:r>
            <a:endParaRPr lang="es-ES" sz="1292" b="1" dirty="0">
              <a:latin typeface="Trebuchet MS" panose="020B0603020202020204" pitchFamily="34" charset="0"/>
            </a:endParaRPr>
          </a:p>
        </p:txBody>
      </p:sp>
    </p:spTree>
    <p:extLst>
      <p:ext uri="{BB962C8B-B14F-4D97-AF65-F5344CB8AC3E}">
        <p14:creationId xmlns:p14="http://schemas.microsoft.com/office/powerpoint/2010/main" val="179316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14" presetClass="entr" presetSubtype="1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randombar(horizont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animBg="1"/>
      <p:bldP spid="3" grpId="0"/>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ángulo 20"/>
          <p:cNvSpPr/>
          <p:nvPr/>
        </p:nvSpPr>
        <p:spPr bwMode="auto">
          <a:xfrm>
            <a:off x="3407718" y="4475965"/>
            <a:ext cx="2392498" cy="1168594"/>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84393" tIns="42196" rIns="84393" bIns="42196" numCol="1" rtlCol="0" anchor="t" anchorCtr="0" compatLnSpc="1">
            <a:prstTxWarp prst="textNoShape">
              <a:avLst/>
            </a:prstTxWarp>
          </a:bodyPr>
          <a:lstStyle/>
          <a:p>
            <a:pPr defTabSz="843900" eaLnBrk="0" hangingPunct="0"/>
            <a:endParaRPr lang="es-ES" sz="2215" dirty="0">
              <a:solidFill>
                <a:schemeClr val="bg1"/>
              </a:solidFill>
              <a:latin typeface="Times New Roman" pitchFamily="18" charset="0"/>
            </a:endParaRPr>
          </a:p>
        </p:txBody>
      </p:sp>
      <p:grpSp>
        <p:nvGrpSpPr>
          <p:cNvPr id="2" name="Grupo 1"/>
          <p:cNvGrpSpPr/>
          <p:nvPr/>
        </p:nvGrpSpPr>
        <p:grpSpPr>
          <a:xfrm>
            <a:off x="495526" y="3471356"/>
            <a:ext cx="5156235" cy="3125996"/>
            <a:chOff x="2313774" y="3531836"/>
            <a:chExt cx="5586816" cy="2987286"/>
          </a:xfrm>
        </p:grpSpPr>
        <p:sp>
          <p:nvSpPr>
            <p:cNvPr id="3" name="CuadroTexto 2"/>
            <p:cNvSpPr txBox="1"/>
            <p:nvPr/>
          </p:nvSpPr>
          <p:spPr>
            <a:xfrm>
              <a:off x="4052675" y="3531836"/>
              <a:ext cx="1577676" cy="346331"/>
            </a:xfrm>
            <a:prstGeom prst="rect">
              <a:avLst/>
            </a:prstGeom>
            <a:solidFill>
              <a:srgbClr val="FFFF66"/>
            </a:solidFill>
            <a:ln>
              <a:solidFill>
                <a:schemeClr val="tx1"/>
              </a:solidFill>
            </a:ln>
          </p:spPr>
          <p:txBody>
            <a:bodyPr wrap="square" rtlCol="0">
              <a:spAutoFit/>
            </a:bodyPr>
            <a:lstStyle/>
            <a:p>
              <a:r>
                <a:rPr lang="es-ES" sz="1477" dirty="0">
                  <a:latin typeface="Trebuchet MS" panose="020B0603020202020204" pitchFamily="34" charset="0"/>
                </a:rPr>
                <a:t>Solar </a:t>
              </a:r>
              <a:r>
                <a:rPr lang="es-ES" sz="1477" dirty="0" err="1">
                  <a:latin typeface="Trebuchet MS" panose="020B0603020202020204" pitchFamily="34" charset="0"/>
                </a:rPr>
                <a:t>Radiation</a:t>
              </a:r>
              <a:endParaRPr lang="es-ES" sz="1477" dirty="0">
                <a:latin typeface="Trebuchet MS" panose="020B0603020202020204" pitchFamily="34" charset="0"/>
              </a:endParaRPr>
            </a:p>
          </p:txBody>
        </p:sp>
        <p:sp>
          <p:nvSpPr>
            <p:cNvPr id="4" name="CuadroTexto 3"/>
            <p:cNvSpPr txBox="1"/>
            <p:nvPr/>
          </p:nvSpPr>
          <p:spPr>
            <a:xfrm>
              <a:off x="5494290" y="4749804"/>
              <a:ext cx="2406300" cy="346331"/>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Tropospheric</a:t>
              </a:r>
              <a:r>
                <a:rPr lang="es-ES" sz="1477" dirty="0">
                  <a:latin typeface="Trebuchet MS" panose="020B0603020202020204" pitchFamily="34" charset="0"/>
                </a:rPr>
                <a:t> </a:t>
              </a:r>
              <a:r>
                <a:rPr lang="es-ES" sz="1477" dirty="0" err="1">
                  <a:latin typeface="Trebuchet MS" panose="020B0603020202020204" pitchFamily="34" charset="0"/>
                </a:rPr>
                <a:t>circulation</a:t>
              </a:r>
              <a:endParaRPr lang="es-ES" sz="1477" dirty="0">
                <a:latin typeface="Trebuchet MS" panose="020B0603020202020204" pitchFamily="34" charset="0"/>
              </a:endParaRPr>
            </a:p>
          </p:txBody>
        </p:sp>
        <p:sp>
          <p:nvSpPr>
            <p:cNvPr id="5" name="CuadroTexto 4"/>
            <p:cNvSpPr txBox="1"/>
            <p:nvPr/>
          </p:nvSpPr>
          <p:spPr>
            <a:xfrm>
              <a:off x="2313775" y="4718814"/>
              <a:ext cx="2382383" cy="346331"/>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Deep</a:t>
              </a:r>
              <a:r>
                <a:rPr lang="es-ES" sz="1477" dirty="0">
                  <a:latin typeface="Trebuchet MS" panose="020B0603020202020204" pitchFamily="34" charset="0"/>
                </a:rPr>
                <a:t> </a:t>
              </a:r>
              <a:r>
                <a:rPr lang="es-ES" sz="1477" dirty="0" err="1">
                  <a:latin typeface="Trebuchet MS" panose="020B0603020202020204" pitchFamily="34" charset="0"/>
                </a:rPr>
                <a:t>waters</a:t>
              </a:r>
              <a:r>
                <a:rPr lang="es-ES" sz="1477" dirty="0">
                  <a:latin typeface="Trebuchet MS" panose="020B0603020202020204" pitchFamily="34" charset="0"/>
                </a:rPr>
                <a:t> </a:t>
              </a:r>
              <a:r>
                <a:rPr lang="es-ES" sz="1477" dirty="0" err="1">
                  <a:latin typeface="Trebuchet MS" panose="020B0603020202020204" pitchFamily="34" charset="0"/>
                </a:rPr>
                <a:t>generation</a:t>
              </a:r>
              <a:endParaRPr lang="es-ES" sz="1477" dirty="0">
                <a:latin typeface="Trebuchet MS" panose="020B0603020202020204" pitchFamily="34" charset="0"/>
              </a:endParaRPr>
            </a:p>
          </p:txBody>
        </p:sp>
        <p:sp>
          <p:nvSpPr>
            <p:cNvPr id="6" name="CuadroTexto 5"/>
            <p:cNvSpPr txBox="1"/>
            <p:nvPr/>
          </p:nvSpPr>
          <p:spPr>
            <a:xfrm>
              <a:off x="5592890" y="5279597"/>
              <a:ext cx="1616497" cy="305456"/>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Surface</a:t>
              </a:r>
              <a:r>
                <a:rPr lang="es-ES" sz="1477" dirty="0">
                  <a:latin typeface="Trebuchet MS" panose="020B0603020202020204" pitchFamily="34" charset="0"/>
                </a:rPr>
                <a:t> </a:t>
              </a:r>
              <a:r>
                <a:rPr lang="es-ES" sz="1477" dirty="0" err="1">
                  <a:latin typeface="Trebuchet MS" panose="020B0603020202020204" pitchFamily="34" charset="0"/>
                </a:rPr>
                <a:t>winds</a:t>
              </a:r>
              <a:endParaRPr lang="es-ES" sz="1477" dirty="0">
                <a:latin typeface="Trebuchet MS" panose="020B0603020202020204" pitchFamily="34" charset="0"/>
              </a:endParaRPr>
            </a:p>
          </p:txBody>
        </p:sp>
        <p:sp>
          <p:nvSpPr>
            <p:cNvPr id="7" name="CuadroTexto 6"/>
            <p:cNvSpPr txBox="1"/>
            <p:nvPr/>
          </p:nvSpPr>
          <p:spPr>
            <a:xfrm>
              <a:off x="2313775" y="5443877"/>
              <a:ext cx="2353529" cy="346331"/>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Deep</a:t>
              </a:r>
              <a:r>
                <a:rPr lang="es-ES" sz="1477" dirty="0">
                  <a:latin typeface="Trebuchet MS" panose="020B0603020202020204" pitchFamily="34" charset="0"/>
                </a:rPr>
                <a:t> </a:t>
              </a:r>
              <a:r>
                <a:rPr lang="es-ES" sz="1477" dirty="0" err="1">
                  <a:latin typeface="Trebuchet MS" panose="020B0603020202020204" pitchFamily="34" charset="0"/>
                </a:rPr>
                <a:t>Ocean</a:t>
              </a:r>
              <a:r>
                <a:rPr lang="es-ES" sz="1477" dirty="0">
                  <a:latin typeface="Trebuchet MS" panose="020B0603020202020204" pitchFamily="34" charset="0"/>
                </a:rPr>
                <a:t> </a:t>
              </a:r>
              <a:r>
                <a:rPr lang="es-ES" sz="1477" dirty="0" err="1">
                  <a:latin typeface="Trebuchet MS" panose="020B0603020202020204" pitchFamily="34" charset="0"/>
                </a:rPr>
                <a:t>Circulation</a:t>
              </a:r>
              <a:endParaRPr lang="es-ES" sz="1477" dirty="0">
                <a:latin typeface="Trebuchet MS" panose="020B0603020202020204" pitchFamily="34" charset="0"/>
              </a:endParaRPr>
            </a:p>
          </p:txBody>
        </p:sp>
        <p:sp>
          <p:nvSpPr>
            <p:cNvPr id="8" name="CuadroTexto 7"/>
            <p:cNvSpPr txBox="1"/>
            <p:nvPr/>
          </p:nvSpPr>
          <p:spPr>
            <a:xfrm>
              <a:off x="4025680" y="6172791"/>
              <a:ext cx="2576346" cy="346331"/>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Surface</a:t>
              </a:r>
              <a:r>
                <a:rPr lang="es-ES" sz="1477" dirty="0">
                  <a:latin typeface="Trebuchet MS" panose="020B0603020202020204" pitchFamily="34" charset="0"/>
                </a:rPr>
                <a:t> </a:t>
              </a:r>
              <a:r>
                <a:rPr lang="es-ES" sz="1477" dirty="0" err="1">
                  <a:latin typeface="Trebuchet MS" panose="020B0603020202020204" pitchFamily="34" charset="0"/>
                </a:rPr>
                <a:t>Ocean</a:t>
              </a:r>
              <a:r>
                <a:rPr lang="es-ES" sz="1477" dirty="0">
                  <a:latin typeface="Trebuchet MS" panose="020B0603020202020204" pitchFamily="34" charset="0"/>
                </a:rPr>
                <a:t> </a:t>
              </a:r>
              <a:r>
                <a:rPr lang="es-ES" sz="1477" dirty="0" err="1">
                  <a:latin typeface="Trebuchet MS" panose="020B0603020202020204" pitchFamily="34" charset="0"/>
                </a:rPr>
                <a:t>Circulation</a:t>
              </a:r>
              <a:endParaRPr lang="es-ES" sz="1477" dirty="0">
                <a:latin typeface="Trebuchet MS" panose="020B0603020202020204" pitchFamily="34" charset="0"/>
              </a:endParaRPr>
            </a:p>
          </p:txBody>
        </p:sp>
        <p:cxnSp>
          <p:nvCxnSpPr>
            <p:cNvPr id="9" name="Conector recto de flecha 8"/>
            <p:cNvCxnSpPr>
              <a:stCxn id="3" idx="2"/>
              <a:endCxn id="18" idx="0"/>
            </p:cNvCxnSpPr>
            <p:nvPr/>
          </p:nvCxnSpPr>
          <p:spPr bwMode="auto">
            <a:xfrm>
              <a:off x="4841513" y="3878167"/>
              <a:ext cx="0" cy="314560"/>
            </a:xfrm>
            <a:prstGeom prst="straightConnector1">
              <a:avLst/>
            </a:prstGeom>
            <a:solidFill>
              <a:srgbClr val="00B8FF"/>
            </a:solidFill>
            <a:ln w="22225" cap="flat" cmpd="sng" algn="ctr">
              <a:solidFill>
                <a:schemeClr val="tx1"/>
              </a:solidFill>
              <a:prstDash val="solid"/>
              <a:round/>
              <a:headEnd type="none" w="med" len="med"/>
              <a:tailEnd type="triangle"/>
            </a:ln>
            <a:effectLst/>
          </p:spPr>
        </p:cxnSp>
        <p:cxnSp>
          <p:nvCxnSpPr>
            <p:cNvPr id="10" name="Conector recto de flecha 9"/>
            <p:cNvCxnSpPr/>
            <p:nvPr/>
          </p:nvCxnSpPr>
          <p:spPr bwMode="auto">
            <a:xfrm>
              <a:off x="3178399" y="5057368"/>
              <a:ext cx="0" cy="382871"/>
            </a:xfrm>
            <a:prstGeom prst="straightConnector1">
              <a:avLst/>
            </a:prstGeom>
            <a:solidFill>
              <a:srgbClr val="00B8FF"/>
            </a:solidFill>
            <a:ln w="22225" cap="flat" cmpd="sng" algn="ctr">
              <a:solidFill>
                <a:schemeClr val="tx1"/>
              </a:solidFill>
              <a:prstDash val="solid"/>
              <a:round/>
              <a:headEnd type="none" w="med" len="med"/>
              <a:tailEnd type="triangle"/>
            </a:ln>
            <a:effectLst/>
          </p:spPr>
        </p:cxnSp>
        <p:cxnSp>
          <p:nvCxnSpPr>
            <p:cNvPr id="11" name="Conector angular 10"/>
            <p:cNvCxnSpPr>
              <a:stCxn id="18" idx="3"/>
              <a:endCxn id="4" idx="0"/>
            </p:cNvCxnSpPr>
            <p:nvPr/>
          </p:nvCxnSpPr>
          <p:spPr bwMode="auto">
            <a:xfrm>
              <a:off x="6078487" y="4365893"/>
              <a:ext cx="618953" cy="383911"/>
            </a:xfrm>
            <a:prstGeom prst="bentConnector2">
              <a:avLst/>
            </a:prstGeom>
            <a:solidFill>
              <a:srgbClr val="00B8FF"/>
            </a:solidFill>
            <a:ln w="22225" cap="flat" cmpd="sng" algn="ctr">
              <a:solidFill>
                <a:schemeClr val="tx1"/>
              </a:solidFill>
              <a:prstDash val="solid"/>
              <a:round/>
              <a:headEnd type="none" w="med" len="med"/>
              <a:tailEnd type="triangle"/>
            </a:ln>
            <a:effectLst/>
          </p:spPr>
        </p:cxnSp>
        <p:cxnSp>
          <p:nvCxnSpPr>
            <p:cNvPr id="12" name="Conector angular 11"/>
            <p:cNvCxnSpPr/>
            <p:nvPr/>
          </p:nvCxnSpPr>
          <p:spPr bwMode="auto">
            <a:xfrm rot="10800000" flipV="1">
              <a:off x="3178399" y="4386678"/>
              <a:ext cx="454382" cy="328497"/>
            </a:xfrm>
            <a:prstGeom prst="bentConnector3">
              <a:avLst>
                <a:gd name="adj1" fmla="val 100311"/>
              </a:avLst>
            </a:prstGeom>
            <a:solidFill>
              <a:srgbClr val="00B8FF"/>
            </a:solidFill>
            <a:ln w="22225" cap="flat" cmpd="sng" algn="ctr">
              <a:solidFill>
                <a:schemeClr val="tx1"/>
              </a:solidFill>
              <a:prstDash val="solid"/>
              <a:round/>
              <a:headEnd type="none" w="med" len="med"/>
              <a:tailEnd type="triangle"/>
            </a:ln>
            <a:effectLst/>
          </p:spPr>
        </p:cxnSp>
        <p:cxnSp>
          <p:nvCxnSpPr>
            <p:cNvPr id="13" name="Conector recto de flecha 12"/>
            <p:cNvCxnSpPr/>
            <p:nvPr/>
          </p:nvCxnSpPr>
          <p:spPr bwMode="auto">
            <a:xfrm>
              <a:off x="6589415" y="5005403"/>
              <a:ext cx="12612" cy="274194"/>
            </a:xfrm>
            <a:prstGeom prst="straightConnector1">
              <a:avLst/>
            </a:prstGeom>
            <a:solidFill>
              <a:srgbClr val="00B8FF"/>
            </a:solidFill>
            <a:ln w="22225" cap="flat" cmpd="sng" algn="ctr">
              <a:solidFill>
                <a:schemeClr val="tx1"/>
              </a:solidFill>
              <a:prstDash val="solid"/>
              <a:round/>
              <a:headEnd type="none" w="med" len="med"/>
              <a:tailEnd type="triangle"/>
            </a:ln>
            <a:effectLst/>
          </p:spPr>
        </p:cxnSp>
        <p:cxnSp>
          <p:nvCxnSpPr>
            <p:cNvPr id="14" name="Conector recto de flecha 13"/>
            <p:cNvCxnSpPr/>
            <p:nvPr/>
          </p:nvCxnSpPr>
          <p:spPr bwMode="auto">
            <a:xfrm>
              <a:off x="6284488" y="5617043"/>
              <a:ext cx="0" cy="555749"/>
            </a:xfrm>
            <a:prstGeom prst="straightConnector1">
              <a:avLst/>
            </a:prstGeom>
            <a:solidFill>
              <a:srgbClr val="00B8FF"/>
            </a:solidFill>
            <a:ln w="22225" cap="flat" cmpd="sng" algn="ctr">
              <a:solidFill>
                <a:schemeClr val="tx1"/>
              </a:solidFill>
              <a:prstDash val="solid"/>
              <a:round/>
              <a:headEnd type="none" w="med" len="med"/>
              <a:tailEnd type="triangle"/>
            </a:ln>
            <a:effectLst/>
          </p:spPr>
        </p:cxnSp>
        <p:cxnSp>
          <p:nvCxnSpPr>
            <p:cNvPr id="15" name="Conector recto de flecha 14"/>
            <p:cNvCxnSpPr/>
            <p:nvPr/>
          </p:nvCxnSpPr>
          <p:spPr bwMode="auto">
            <a:xfrm flipV="1">
              <a:off x="5074153" y="4556993"/>
              <a:ext cx="3123" cy="1593640"/>
            </a:xfrm>
            <a:prstGeom prst="straightConnector1">
              <a:avLst/>
            </a:prstGeom>
            <a:solidFill>
              <a:srgbClr val="00B8FF"/>
            </a:solidFill>
            <a:ln w="22225" cap="flat" cmpd="sng" algn="ctr">
              <a:solidFill>
                <a:srgbClr val="FF0000"/>
              </a:solidFill>
              <a:prstDash val="sysDash"/>
              <a:round/>
              <a:headEnd type="none" w="med" len="med"/>
              <a:tailEnd type="triangle"/>
            </a:ln>
            <a:effectLst/>
          </p:spPr>
        </p:cxnSp>
        <p:cxnSp>
          <p:nvCxnSpPr>
            <p:cNvPr id="16" name="Conector angular 15"/>
            <p:cNvCxnSpPr>
              <a:endCxn id="8" idx="1"/>
            </p:cNvCxnSpPr>
            <p:nvPr/>
          </p:nvCxnSpPr>
          <p:spPr bwMode="auto">
            <a:xfrm>
              <a:off x="3178398" y="5807105"/>
              <a:ext cx="847282" cy="538852"/>
            </a:xfrm>
            <a:prstGeom prst="bentConnector3">
              <a:avLst>
                <a:gd name="adj1" fmla="val -1551"/>
              </a:avLst>
            </a:prstGeom>
            <a:solidFill>
              <a:srgbClr val="00B8FF"/>
            </a:solidFill>
            <a:ln w="22225" cap="flat" cmpd="sng" algn="ctr">
              <a:solidFill>
                <a:srgbClr val="FF0000"/>
              </a:solidFill>
              <a:prstDash val="solid"/>
              <a:round/>
              <a:headEnd type="triangle"/>
              <a:tailEnd type="triangle"/>
            </a:ln>
            <a:effectLst/>
          </p:spPr>
        </p:cxnSp>
        <p:cxnSp>
          <p:nvCxnSpPr>
            <p:cNvPr id="17" name="Conector angular 16"/>
            <p:cNvCxnSpPr>
              <a:stCxn id="7" idx="1"/>
            </p:cNvCxnSpPr>
            <p:nvPr/>
          </p:nvCxnSpPr>
          <p:spPr bwMode="auto">
            <a:xfrm rot="10800000" flipH="1">
              <a:off x="2313774" y="4263312"/>
              <a:ext cx="1284520" cy="1353733"/>
            </a:xfrm>
            <a:prstGeom prst="bentConnector4">
              <a:avLst>
                <a:gd name="adj1" fmla="val -19283"/>
                <a:gd name="adj2" fmla="val 99429"/>
              </a:avLst>
            </a:prstGeom>
            <a:solidFill>
              <a:srgbClr val="00B8FF"/>
            </a:solidFill>
            <a:ln w="22225" cap="flat" cmpd="sng" algn="ctr">
              <a:solidFill>
                <a:srgbClr val="FF0000"/>
              </a:solidFill>
              <a:prstDash val="sysDash"/>
              <a:round/>
              <a:headEnd type="none" w="med" len="med"/>
              <a:tailEnd type="triangle"/>
            </a:ln>
            <a:effectLst/>
          </p:spPr>
        </p:cxnSp>
        <p:sp>
          <p:nvSpPr>
            <p:cNvPr id="18" name="CuadroTexto 17"/>
            <p:cNvSpPr txBox="1"/>
            <p:nvPr/>
          </p:nvSpPr>
          <p:spPr>
            <a:xfrm>
              <a:off x="3604539" y="4192728"/>
              <a:ext cx="2473947" cy="346331"/>
            </a:xfrm>
            <a:prstGeom prst="rect">
              <a:avLst/>
            </a:prstGeom>
            <a:solidFill>
              <a:srgbClr val="66CCFF"/>
            </a:solidFill>
            <a:ln>
              <a:solidFill>
                <a:schemeClr val="tx1"/>
              </a:solidFill>
            </a:ln>
          </p:spPr>
          <p:txBody>
            <a:bodyPr wrap="square" rtlCol="0">
              <a:spAutoFit/>
            </a:bodyPr>
            <a:lstStyle/>
            <a:p>
              <a:r>
                <a:rPr lang="es-ES" sz="1477" dirty="0" err="1">
                  <a:latin typeface="Trebuchet MS" panose="020B0603020202020204" pitchFamily="34" charset="0"/>
                </a:rPr>
                <a:t>World</a:t>
              </a:r>
              <a:r>
                <a:rPr lang="es-ES" sz="1477" dirty="0">
                  <a:latin typeface="Trebuchet MS" panose="020B0603020202020204" pitchFamily="34" charset="0"/>
                </a:rPr>
                <a:t> </a:t>
              </a:r>
              <a:r>
                <a:rPr lang="es-ES" sz="1477" dirty="0" err="1">
                  <a:latin typeface="Trebuchet MS" panose="020B0603020202020204" pitchFamily="34" charset="0"/>
                </a:rPr>
                <a:t>distribution</a:t>
              </a:r>
              <a:r>
                <a:rPr lang="es-ES" sz="1477" dirty="0">
                  <a:latin typeface="Trebuchet MS" panose="020B0603020202020204" pitchFamily="34" charset="0"/>
                </a:rPr>
                <a:t> of SST</a:t>
              </a:r>
            </a:p>
          </p:txBody>
        </p:sp>
      </p:grpSp>
      <p:sp>
        <p:nvSpPr>
          <p:cNvPr id="19" name="CuadroTexto 18"/>
          <p:cNvSpPr txBox="1"/>
          <p:nvPr/>
        </p:nvSpPr>
        <p:spPr>
          <a:xfrm>
            <a:off x="145154" y="305567"/>
            <a:ext cx="7436651" cy="461665"/>
          </a:xfrm>
          <a:prstGeom prst="rect">
            <a:avLst/>
          </a:prstGeom>
          <a:noFill/>
        </p:spPr>
        <p:txBody>
          <a:bodyPr wrap="none" rtlCol="0">
            <a:spAutoFit/>
          </a:bodyPr>
          <a:lstStyle/>
          <a:p>
            <a:r>
              <a:rPr lang="es-ES" sz="2400" b="1" dirty="0">
                <a:solidFill>
                  <a:srgbClr val="C00000"/>
                </a:solidFill>
                <a:latin typeface="Trebuchet MS" panose="020B0603020202020204" pitchFamily="34" charset="0"/>
              </a:rPr>
              <a:t>Modelos de circulación general del océano (OGCM)</a:t>
            </a:r>
          </a:p>
        </p:txBody>
      </p:sp>
      <p:sp>
        <p:nvSpPr>
          <p:cNvPr id="20" name="CuadroTexto 19"/>
          <p:cNvSpPr txBox="1"/>
          <p:nvPr/>
        </p:nvSpPr>
        <p:spPr>
          <a:xfrm>
            <a:off x="114289" y="733616"/>
            <a:ext cx="8853607" cy="2746586"/>
          </a:xfrm>
          <a:prstGeom prst="rect">
            <a:avLst/>
          </a:prstGeom>
          <a:noFill/>
        </p:spPr>
        <p:txBody>
          <a:bodyPr wrap="square" rtlCol="0">
            <a:spAutoFit/>
          </a:bodyPr>
          <a:lstStyle/>
          <a:p>
            <a:r>
              <a:rPr lang="es-ES" sz="1477" dirty="0">
                <a:latin typeface="Trebuchet MS" panose="020B0603020202020204" pitchFamily="34" charset="0"/>
              </a:rPr>
              <a:t>Los modelos oceánicos (OGCM) tienen mucho en común con los modelos atmosféricos (AGCM), como las ecuaciones de movimiento y las técnicas numéricas. Sin embargo, los OGCM tienen algunas características únicas: </a:t>
            </a:r>
          </a:p>
          <a:p>
            <a:pPr marL="263719" indent="-263719">
              <a:spcBef>
                <a:spcPts val="554"/>
              </a:spcBef>
              <a:buFontTx/>
              <a:buChar char="-"/>
            </a:pPr>
            <a:r>
              <a:rPr lang="es-ES" sz="1477" dirty="0">
                <a:latin typeface="Trebuchet MS" panose="020B0603020202020204" pitchFamily="34" charset="0"/>
              </a:rPr>
              <a:t>la atmósfera está </a:t>
            </a:r>
            <a:r>
              <a:rPr lang="es-ES" sz="1477" b="1" dirty="0">
                <a:latin typeface="Trebuchet MS" panose="020B0603020202020204" pitchFamily="34" charset="0"/>
              </a:rPr>
              <a:t>forzada</a:t>
            </a:r>
            <a:r>
              <a:rPr lang="es-ES" sz="1477" dirty="0">
                <a:latin typeface="Trebuchet MS" panose="020B0603020202020204" pitchFamily="34" charset="0"/>
              </a:rPr>
              <a:t> térmicamente en todo su volumen, pero sus fuentes de forzamiento, tanto térmico como mecánico, se encuentran principalmente </a:t>
            </a:r>
            <a:r>
              <a:rPr lang="es-ES" sz="1477" b="1" dirty="0">
                <a:latin typeface="Trebuchet MS" panose="020B0603020202020204" pitchFamily="34" charset="0"/>
              </a:rPr>
              <a:t>en la superficie</a:t>
            </a:r>
            <a:r>
              <a:rPr lang="es-ES" sz="1477" dirty="0">
                <a:latin typeface="Trebuchet MS" panose="020B0603020202020204" pitchFamily="34" charset="0"/>
              </a:rPr>
              <a:t>. </a:t>
            </a:r>
          </a:p>
          <a:p>
            <a:pPr marL="263719" indent="-263719">
              <a:buFontTx/>
              <a:buChar char="-"/>
            </a:pPr>
            <a:r>
              <a:rPr lang="es-ES" sz="1477" dirty="0">
                <a:latin typeface="Trebuchet MS" panose="020B0603020202020204" pitchFamily="34" charset="0"/>
              </a:rPr>
              <a:t>la geometría de las cuencas oceánicas es muy compleja y las </a:t>
            </a:r>
            <a:r>
              <a:rPr lang="es-ES" sz="1477" b="1" dirty="0">
                <a:latin typeface="Trebuchet MS" panose="020B0603020202020204" pitchFamily="34" charset="0"/>
              </a:rPr>
              <a:t>condiciones de contorno </a:t>
            </a:r>
            <a:r>
              <a:rPr lang="es-ES" sz="1477" dirty="0">
                <a:latin typeface="Trebuchet MS" panose="020B0603020202020204" pitchFamily="34" charset="0"/>
              </a:rPr>
              <a:t>son totalmente diferentes. </a:t>
            </a:r>
          </a:p>
          <a:p>
            <a:pPr>
              <a:spcBef>
                <a:spcPts val="554"/>
              </a:spcBef>
            </a:pPr>
            <a:r>
              <a:rPr lang="es-ES" sz="1477" dirty="0">
                <a:latin typeface="Trebuchet MS" panose="020B0603020202020204" pitchFamily="34" charset="0"/>
              </a:rPr>
              <a:t>Para los modelos oceánicos (OGCM), debemos considerar esas capas límite estrechas pero importantes en casi todas las superficies delimitadoras, así como dentro del interior oceánico. Estas condiciones de frontera en los flujos oceánicos son difíciles de definir y parametrizar, lo que resulta en una alta demanda computacional. </a:t>
            </a:r>
          </a:p>
        </p:txBody>
      </p:sp>
      <p:sp>
        <p:nvSpPr>
          <p:cNvPr id="22" name="CuadroTexto 21"/>
          <p:cNvSpPr txBox="1"/>
          <p:nvPr/>
        </p:nvSpPr>
        <p:spPr>
          <a:xfrm>
            <a:off x="4926120" y="5096718"/>
            <a:ext cx="793807" cy="376385"/>
          </a:xfrm>
          <a:prstGeom prst="rect">
            <a:avLst/>
          </a:prstGeom>
          <a:noFill/>
        </p:spPr>
        <p:txBody>
          <a:bodyPr wrap="none" rtlCol="0">
            <a:spAutoFit/>
          </a:bodyPr>
          <a:lstStyle/>
          <a:p>
            <a:r>
              <a:rPr lang="es-ES" sz="1846" dirty="0">
                <a:latin typeface="Trebuchet MS" panose="020B0603020202020204" pitchFamily="34" charset="0"/>
              </a:rPr>
              <a:t>AGCM</a:t>
            </a:r>
          </a:p>
        </p:txBody>
      </p:sp>
      <p:sp>
        <p:nvSpPr>
          <p:cNvPr id="24" name="Rectangle 1"/>
          <p:cNvSpPr>
            <a:spLocks noChangeArrowheads="1"/>
          </p:cNvSpPr>
          <p:nvPr/>
        </p:nvSpPr>
        <p:spPr bwMode="auto">
          <a:xfrm flipH="1">
            <a:off x="6035656" y="3443368"/>
            <a:ext cx="2932240" cy="2727670"/>
          </a:xfrm>
          <a:prstGeom prst="rect">
            <a:avLst/>
          </a:prstGeom>
          <a:noFill/>
          <a:ln>
            <a:noFill/>
          </a:ln>
          <a:effectLst/>
        </p:spPr>
        <p:txBody>
          <a:bodyPr vert="horz" wrap="square" lIns="0" tIns="0" rIns="0" bIns="0" numCol="1" anchor="ctr" anchorCtr="0" compatLnSpc="1">
            <a:prstTxWarp prst="textNoShape">
              <a:avLst/>
            </a:prstTxWarp>
            <a:spAutoFit/>
          </a:bodyPr>
          <a:lstStyle/>
          <a:p>
            <a:pPr defTabSz="843900" eaLnBrk="0" hangingPunct="0"/>
            <a:r>
              <a:rPr lang="es-ES" altLang="es-ES" sz="1477" dirty="0">
                <a:solidFill>
                  <a:srgbClr val="212121"/>
                </a:solidFill>
                <a:latin typeface="Trebuchet MS" panose="020B0603020202020204" pitchFamily="34" charset="0"/>
              </a:rPr>
              <a:t>La modelización oceánica también está fuertemente limitada por la existencia en gran parte de los océanos del mundo de remolinos de </a:t>
            </a:r>
            <a:r>
              <a:rPr lang="es-ES" altLang="es-ES" sz="1477" dirty="0" err="1">
                <a:solidFill>
                  <a:srgbClr val="212121"/>
                </a:solidFill>
                <a:latin typeface="Trebuchet MS" panose="020B0603020202020204" pitchFamily="34" charset="0"/>
              </a:rPr>
              <a:t>mesoescala</a:t>
            </a:r>
            <a:r>
              <a:rPr lang="es-ES" altLang="es-ES" sz="1477" dirty="0">
                <a:solidFill>
                  <a:srgbClr val="212121"/>
                </a:solidFill>
                <a:latin typeface="Trebuchet MS" panose="020B0603020202020204" pitchFamily="34" charset="0"/>
              </a:rPr>
              <a:t> con escalas temporal y espacial de semanas a meses y de decenas a cientos de kilómetros. Dinámicamente, estos remolinos turbulentos casi </a:t>
            </a:r>
            <a:r>
              <a:rPr lang="es-ES" altLang="es-ES" sz="1477" dirty="0" err="1">
                <a:solidFill>
                  <a:srgbClr val="212121"/>
                </a:solidFill>
                <a:latin typeface="Trebuchet MS" panose="020B0603020202020204" pitchFamily="34" charset="0"/>
              </a:rPr>
              <a:t>geostróficos</a:t>
            </a:r>
            <a:r>
              <a:rPr lang="es-ES" altLang="es-ES" sz="1477" dirty="0">
                <a:solidFill>
                  <a:srgbClr val="212121"/>
                </a:solidFill>
                <a:latin typeface="Trebuchet MS" panose="020B0603020202020204" pitchFamily="34" charset="0"/>
              </a:rPr>
              <a:t> son los equivalentes oceanográficos de la escala sinóptica atmosférica.</a:t>
            </a:r>
            <a:r>
              <a:rPr lang="es-ES" altLang="es-ES" sz="969" dirty="0">
                <a:latin typeface="Trebuchet MS" panose="020B0603020202020204" pitchFamily="34" charset="0"/>
              </a:rPr>
              <a:t> </a:t>
            </a:r>
            <a:endParaRPr kumimoji="0" lang="es-ES" altLang="es-ES" b="0" i="0" u="none" strike="noStrike" cap="none" normalizeH="0" baseline="0" dirty="0" smtClean="0">
              <a:ln>
                <a:noFill/>
              </a:ln>
              <a:solidFill>
                <a:schemeClr val="tx1"/>
              </a:solidFill>
              <a:effectLst/>
              <a:latin typeface="Trebuchet MS" panose="020B0603020202020204" pitchFamily="34" charset="0"/>
            </a:endParaRPr>
          </a:p>
        </p:txBody>
      </p:sp>
    </p:spTree>
    <p:extLst>
      <p:ext uri="{BB962C8B-B14F-4D97-AF65-F5344CB8AC3E}">
        <p14:creationId xmlns:p14="http://schemas.microsoft.com/office/powerpoint/2010/main" val="177293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827" y="116632"/>
            <a:ext cx="8750985" cy="105490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lnSpc>
                <a:spcPct val="90000"/>
              </a:lnSpc>
              <a:spcBef>
                <a:spcPct val="20000"/>
              </a:spcBef>
              <a:buClr>
                <a:schemeClr val="bg2"/>
              </a:buClr>
            </a:pPr>
            <a:r>
              <a:rPr lang="es-ES" sz="2400" b="1" dirty="0" smtClean="0">
                <a:solidFill>
                  <a:srgbClr val="D20000"/>
                </a:solidFill>
                <a:latin typeface="Trebuchet MS" panose="020B0603020202020204" pitchFamily="34" charset="0"/>
                <a:ea typeface="MS PGothic" panose="020B0600070205080204" pitchFamily="34" charset="-128"/>
                <a:cs typeface="Arial" panose="020B0604020202020204" pitchFamily="34" charset="0"/>
              </a:rPr>
              <a:t>Modelo de propagación de oleaje (WAM)</a:t>
            </a:r>
            <a:br>
              <a:rPr lang="es-ES" sz="2400" b="1" dirty="0" smtClean="0">
                <a:solidFill>
                  <a:srgbClr val="D20000"/>
                </a:solidFill>
                <a:latin typeface="Trebuchet MS" panose="020B0603020202020204" pitchFamily="34" charset="0"/>
                <a:ea typeface="MS PGothic" panose="020B0600070205080204" pitchFamily="34" charset="-128"/>
                <a:cs typeface="Arial" panose="020B0604020202020204" pitchFamily="34" charset="0"/>
              </a:rPr>
            </a:br>
            <a:r>
              <a:rPr lang="es-ES" sz="2400" b="1" dirty="0" smtClean="0">
                <a:solidFill>
                  <a:srgbClr val="D20000"/>
                </a:solidFill>
                <a:latin typeface="Trebuchet MS" panose="020B0603020202020204" pitchFamily="34" charset="0"/>
                <a:ea typeface="MS PGothic" panose="020B0600070205080204" pitchFamily="34" charset="-128"/>
                <a:cs typeface="Arial" panose="020B0604020202020204" pitchFamily="34" charset="0"/>
              </a:rPr>
              <a:t>Intercambio de </a:t>
            </a:r>
            <a:r>
              <a:rPr lang="es-ES" sz="2400" b="1" dirty="0">
                <a:solidFill>
                  <a:srgbClr val="D20000"/>
                </a:solidFill>
                <a:latin typeface="Trebuchet MS" panose="020B0603020202020204" pitchFamily="34" charset="0"/>
                <a:ea typeface="MS PGothic" panose="020B0600070205080204" pitchFamily="34" charset="-128"/>
                <a:cs typeface="Arial" panose="020B0604020202020204" pitchFamily="34" charset="0"/>
              </a:rPr>
              <a:t>información entre módulos del </a:t>
            </a:r>
            <a:r>
              <a:rPr lang="es-ES" sz="2400" b="1" dirty="0" smtClean="0">
                <a:solidFill>
                  <a:srgbClr val="D20000"/>
                </a:solidFill>
                <a:latin typeface="Trebuchet MS" panose="020B0603020202020204" pitchFamily="34" charset="0"/>
                <a:ea typeface="MS PGothic" panose="020B0600070205080204" pitchFamily="34" charset="-128"/>
                <a:cs typeface="Arial" panose="020B0604020202020204" pitchFamily="34" charset="0"/>
              </a:rPr>
              <a:t>IFS</a:t>
            </a:r>
            <a:endParaRPr lang="es-ES" sz="2400" b="1" dirty="0">
              <a:solidFill>
                <a:srgbClr val="D20000"/>
              </a:solidFill>
              <a:latin typeface="Trebuchet MS" panose="020B0603020202020204" pitchFamily="34" charset="0"/>
              <a:ea typeface="MS PGothic" panose="020B0600070205080204" pitchFamily="34" charset="-128"/>
              <a:cs typeface="Arial" panose="020B0604020202020204" pitchFamily="34" charset="0"/>
            </a:endParaRPr>
          </a:p>
        </p:txBody>
      </p:sp>
      <p:pic>
        <p:nvPicPr>
          <p:cNvPr id="4" name="Imagen 3"/>
          <p:cNvPicPr>
            <a:picLocks noChangeAspect="1"/>
          </p:cNvPicPr>
          <p:nvPr/>
        </p:nvPicPr>
        <p:blipFill>
          <a:blip r:embed="rId2"/>
          <a:stretch>
            <a:fillRect/>
          </a:stretch>
        </p:blipFill>
        <p:spPr>
          <a:xfrm>
            <a:off x="185754" y="1319185"/>
            <a:ext cx="8720695" cy="4949584"/>
          </a:xfrm>
          <a:prstGeom prst="rect">
            <a:avLst/>
          </a:prstGeom>
        </p:spPr>
      </p:pic>
    </p:spTree>
    <p:extLst>
      <p:ext uri="{BB962C8B-B14F-4D97-AF65-F5344CB8AC3E}">
        <p14:creationId xmlns:p14="http://schemas.microsoft.com/office/powerpoint/2010/main" val="27092590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Text Box 4"/>
          <p:cNvSpPr txBox="1">
            <a:spLocks noChangeArrowheads="1"/>
          </p:cNvSpPr>
          <p:nvPr/>
        </p:nvSpPr>
        <p:spPr bwMode="auto">
          <a:xfrm>
            <a:off x="296863" y="0"/>
            <a:ext cx="4137671" cy="46166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2400" b="1" dirty="0">
                <a:solidFill>
                  <a:srgbClr val="D20000"/>
                </a:solidFill>
                <a:latin typeface="Trebuchet MS" panose="020B0603020202020204" pitchFamily="34" charset="0"/>
              </a:rPr>
              <a:t>Modelos </a:t>
            </a:r>
            <a:r>
              <a:rPr lang="es-ES" altLang="es-ES" sz="2400" b="1" dirty="0" smtClean="0">
                <a:solidFill>
                  <a:srgbClr val="D20000"/>
                </a:solidFill>
                <a:latin typeface="Trebuchet MS" panose="020B0603020202020204" pitchFamily="34" charset="0"/>
              </a:rPr>
              <a:t>climáticos globales</a:t>
            </a:r>
            <a:endParaRPr lang="es-ES" altLang="es-ES" sz="2400" b="1" dirty="0">
              <a:solidFill>
                <a:srgbClr val="D20000"/>
              </a:solidFill>
              <a:latin typeface="Trebuchet MS" panose="020B0603020202020204" pitchFamily="34" charset="0"/>
            </a:endParaRPr>
          </a:p>
        </p:txBody>
      </p:sp>
      <p:pic>
        <p:nvPicPr>
          <p:cNvPr id="25605" name="Picture 5" descr="Illustration of grid cells used by climate models and the climatic processes that the model will calculate for each cell (bottom corner). Source: NOAA GFD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18" y="580229"/>
            <a:ext cx="6071386" cy="40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6" name="Group 6"/>
          <p:cNvGrpSpPr>
            <a:grpSpLocks/>
          </p:cNvGrpSpPr>
          <p:nvPr/>
        </p:nvGrpSpPr>
        <p:grpSpPr bwMode="auto">
          <a:xfrm>
            <a:off x="5443538" y="580229"/>
            <a:ext cx="3700462" cy="4379913"/>
            <a:chOff x="2676" y="456"/>
            <a:chExt cx="2570" cy="3231"/>
          </a:xfrm>
        </p:grpSpPr>
        <p:pic>
          <p:nvPicPr>
            <p:cNvPr id="25608" name="Picture 7" descr="illustration of how different climate models wo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 y="456"/>
              <a:ext cx="2570" cy="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8" name="Text Box 8"/>
            <p:cNvSpPr txBox="1">
              <a:spLocks noChangeArrowheads="1"/>
            </p:cNvSpPr>
            <p:nvPr/>
          </p:nvSpPr>
          <p:spPr bwMode="auto">
            <a:xfrm>
              <a:off x="3354" y="1656"/>
              <a:ext cx="376" cy="17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1000" b="1">
                  <a:solidFill>
                    <a:schemeClr val="bg1"/>
                  </a:solidFill>
                </a:rPr>
                <a:t>- 1990</a:t>
              </a:r>
            </a:p>
          </p:txBody>
        </p:sp>
        <p:sp>
          <p:nvSpPr>
            <p:cNvPr id="179209" name="Text Box 9"/>
            <p:cNvSpPr txBox="1">
              <a:spLocks noChangeArrowheads="1"/>
            </p:cNvSpPr>
            <p:nvPr/>
          </p:nvSpPr>
          <p:spPr bwMode="auto">
            <a:xfrm>
              <a:off x="4666" y="1655"/>
              <a:ext cx="376" cy="18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1000" b="1">
                  <a:solidFill>
                    <a:schemeClr val="bg1"/>
                  </a:solidFill>
                </a:rPr>
                <a:t>- 1995</a:t>
              </a:r>
            </a:p>
          </p:txBody>
        </p:sp>
        <p:sp>
          <p:nvSpPr>
            <p:cNvPr id="179210" name="Text Box 10"/>
            <p:cNvSpPr txBox="1">
              <a:spLocks noChangeArrowheads="1"/>
            </p:cNvSpPr>
            <p:nvPr/>
          </p:nvSpPr>
          <p:spPr bwMode="auto">
            <a:xfrm>
              <a:off x="3368" y="2683"/>
              <a:ext cx="376" cy="17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1000" b="1">
                  <a:solidFill>
                    <a:schemeClr val="bg1"/>
                  </a:solidFill>
                </a:rPr>
                <a:t>- 2001</a:t>
              </a:r>
            </a:p>
          </p:txBody>
        </p:sp>
        <p:sp>
          <p:nvSpPr>
            <p:cNvPr id="179211" name="Text Box 11"/>
            <p:cNvSpPr txBox="1">
              <a:spLocks noChangeArrowheads="1"/>
            </p:cNvSpPr>
            <p:nvPr/>
          </p:nvSpPr>
          <p:spPr bwMode="auto">
            <a:xfrm>
              <a:off x="4657" y="2679"/>
              <a:ext cx="376" cy="17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1000" b="1" dirty="0">
                  <a:solidFill>
                    <a:schemeClr val="bg1"/>
                  </a:solidFill>
                </a:rPr>
                <a:t>- 2007</a:t>
              </a:r>
            </a:p>
          </p:txBody>
        </p:sp>
      </p:grpSp>
      <p:pic>
        <p:nvPicPr>
          <p:cNvPr id="179212"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1887" y="4267200"/>
            <a:ext cx="400367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spTree>
    <p:extLst>
      <p:ext uri="{BB962C8B-B14F-4D97-AF65-F5344CB8AC3E}">
        <p14:creationId xmlns:p14="http://schemas.microsoft.com/office/powerpoint/2010/main" val="1593815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5606"/>
                                        </p:tgtEl>
                                        <p:attrNameLst>
                                          <p:attrName>style.visibility</p:attrName>
                                        </p:attrNameLst>
                                      </p:cBhvr>
                                      <p:to>
                                        <p:strVal val="visible"/>
                                      </p:to>
                                    </p:set>
                                    <p:anim calcmode="lin" valueType="num">
                                      <p:cBhvr>
                                        <p:cTn id="7" dur="500" fill="hold"/>
                                        <p:tgtEl>
                                          <p:spTgt spid="25606"/>
                                        </p:tgtEl>
                                        <p:attrNameLst>
                                          <p:attrName>ppt_w</p:attrName>
                                        </p:attrNameLst>
                                      </p:cBhvr>
                                      <p:tavLst>
                                        <p:tav tm="0">
                                          <p:val>
                                            <p:fltVal val="0"/>
                                          </p:val>
                                        </p:tav>
                                        <p:tav tm="100000">
                                          <p:val>
                                            <p:strVal val="#ppt_w"/>
                                          </p:val>
                                        </p:tav>
                                      </p:tavLst>
                                    </p:anim>
                                    <p:anim calcmode="lin" valueType="num">
                                      <p:cBhvr>
                                        <p:cTn id="8" dur="500" fill="hold"/>
                                        <p:tgtEl>
                                          <p:spTgt spid="25606"/>
                                        </p:tgtEl>
                                        <p:attrNameLst>
                                          <p:attrName>ppt_h</p:attrName>
                                        </p:attrNameLst>
                                      </p:cBhvr>
                                      <p:tavLst>
                                        <p:tav tm="0">
                                          <p:val>
                                            <p:fltVal val="0"/>
                                          </p:val>
                                        </p:tav>
                                        <p:tav tm="100000">
                                          <p:val>
                                            <p:strVal val="#ppt_h"/>
                                          </p:val>
                                        </p:tav>
                                      </p:tavLst>
                                    </p:anim>
                                    <p:animEffect transition="in" filter="fade">
                                      <p:cBhvr>
                                        <p:cTn id="9" dur="500"/>
                                        <p:tgtEl>
                                          <p:spTgt spid="25606"/>
                                        </p:tgtEl>
                                      </p:cBhvr>
                                    </p:animEffect>
                                  </p:childTnLst>
                                </p:cTn>
                              </p:par>
                            </p:childTnLst>
                          </p:cTn>
                        </p:par>
                        <p:par>
                          <p:cTn id="10" fill="hold">
                            <p:stCondLst>
                              <p:cond delay="500"/>
                            </p:stCondLst>
                            <p:childTnLst>
                              <p:par>
                                <p:cTn id="11" presetID="14" presetClass="entr" presetSubtype="10" fill="hold" nodeType="afterEffect">
                                  <p:stCondLst>
                                    <p:cond delay="500"/>
                                  </p:stCondLst>
                                  <p:childTnLst>
                                    <p:set>
                                      <p:cBhvr>
                                        <p:cTn id="12" dur="1" fill="hold">
                                          <p:stCondLst>
                                            <p:cond delay="0"/>
                                          </p:stCondLst>
                                        </p:cTn>
                                        <p:tgtEl>
                                          <p:spTgt spid="179212"/>
                                        </p:tgtEl>
                                        <p:attrNameLst>
                                          <p:attrName>style.visibility</p:attrName>
                                        </p:attrNameLst>
                                      </p:cBhvr>
                                      <p:to>
                                        <p:strVal val="visible"/>
                                      </p:to>
                                    </p:set>
                                    <p:animEffect transition="in" filter="randombar(horizontal)">
                                      <p:cBhvr>
                                        <p:cTn id="13" dur="500"/>
                                        <p:tgtEl>
                                          <p:spTgt spid="179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body" idx="1"/>
          </p:nvPr>
        </p:nvSpPr>
        <p:spPr/>
        <p:txBody>
          <a:bodyPr/>
          <a:lstStyle/>
          <a:p>
            <a:endParaRPr lang="es-ES" altLang="es-ES" smtClean="0"/>
          </a:p>
        </p:txBody>
      </p:sp>
      <p:pic>
        <p:nvPicPr>
          <p:cNvPr id="26627" name="Picture 3" descr="https://www.carbonbrief.org/wp-content/uploads/2018/01/Evolution-of-climate-models-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488" y="625475"/>
            <a:ext cx="8432800" cy="608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arcador de pie de página 2"/>
          <p:cNvSpPr txBox="1">
            <a:spLocks noGrp="1"/>
          </p:cNvSpPr>
          <p:nvPr/>
        </p:nvSpPr>
        <p:spPr bwMode="auto">
          <a:xfrm>
            <a:off x="3195638" y="6643688"/>
            <a:ext cx="2974975" cy="198437"/>
          </a:xfrm>
          <a:prstGeom prst="rect">
            <a:avLst/>
          </a:prstGeom>
          <a:noFill/>
          <a:ln>
            <a:miter lim="800000"/>
            <a:headEnd/>
            <a:tailEnd/>
          </a:ln>
        </p:spPr>
        <p:txBody>
          <a:bodyPr/>
          <a:lstStyle/>
          <a:p>
            <a:pPr algn="ctr" eaLnBrk="1" fontAlgn="auto" hangingPunct="1">
              <a:spcBef>
                <a:spcPts val="0"/>
              </a:spcBef>
              <a:spcAft>
                <a:spcPts val="0"/>
              </a:spcAft>
              <a:defRPr/>
            </a:pPr>
            <a:r>
              <a:rPr lang="es-ES" sz="923">
                <a:solidFill>
                  <a:srgbClr val="BD3632"/>
                </a:solidFill>
                <a:latin typeface="Trebuchet MS" pitchFamily="34" charset="0"/>
                <a:cs typeface="Arial" charset="0"/>
              </a:rPr>
              <a:t>Día Meteorológico Mundial - 2018</a:t>
            </a:r>
            <a:endParaRPr lang="es-ES" sz="923" dirty="0">
              <a:solidFill>
                <a:srgbClr val="BD3632"/>
              </a:solidFill>
              <a:latin typeface="Trebuchet MS" pitchFamily="34" charset="0"/>
              <a:cs typeface="Arial" charset="0"/>
            </a:endParaRPr>
          </a:p>
        </p:txBody>
      </p:sp>
      <p:sp>
        <p:nvSpPr>
          <p:cNvPr id="26629" name="Marcador de número de diapositiva 3"/>
          <p:cNvSpPr txBox="1">
            <a:spLocks noGrp="1"/>
          </p:cNvSpPr>
          <p:nvPr/>
        </p:nvSpPr>
        <p:spPr bwMode="auto">
          <a:xfrm>
            <a:off x="6810375" y="6624638"/>
            <a:ext cx="2270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C6873BC-6068-4410-8E60-AEE42A3B9241}" type="slidenum">
              <a:rPr lang="es-ES" altLang="es-ES" sz="900">
                <a:solidFill>
                  <a:srgbClr val="BD3632"/>
                </a:solidFill>
                <a:latin typeface="Trebuchet MS" panose="020B0603020202020204" pitchFamily="34" charset="0"/>
              </a:rPr>
              <a:pPr algn="r" eaLnBrk="1" hangingPunct="1"/>
              <a:t>42</a:t>
            </a:fld>
            <a:endParaRPr lang="es-ES" altLang="es-ES" sz="900">
              <a:solidFill>
                <a:srgbClr val="BD3632"/>
              </a:solidFill>
              <a:latin typeface="Trebuchet MS" panose="020B0603020202020204" pitchFamily="34" charset="0"/>
            </a:endParaRPr>
          </a:p>
        </p:txBody>
      </p:sp>
      <p:sp>
        <p:nvSpPr>
          <p:cNvPr id="180230" name="Text Box 6"/>
          <p:cNvSpPr txBox="1">
            <a:spLocks noChangeArrowheads="1"/>
          </p:cNvSpPr>
          <p:nvPr/>
        </p:nvSpPr>
        <p:spPr bwMode="auto">
          <a:xfrm>
            <a:off x="296863" y="0"/>
            <a:ext cx="2854325" cy="4572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s-ES" altLang="es-ES" sz="2400" b="1">
                <a:solidFill>
                  <a:srgbClr val="D20000"/>
                </a:solidFill>
                <a:latin typeface="Trebuchet MS" panose="020B0603020202020204" pitchFamily="34" charset="0"/>
              </a:rPr>
              <a:t>Modelos climáticos</a:t>
            </a:r>
          </a:p>
        </p:txBody>
      </p:sp>
    </p:spTree>
    <p:extLst>
      <p:ext uri="{BB962C8B-B14F-4D97-AF65-F5344CB8AC3E}">
        <p14:creationId xmlns:p14="http://schemas.microsoft.com/office/powerpoint/2010/main" val="41451513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endParaRPr lang="es-ES" sz="1108"/>
          </a:p>
        </p:txBody>
      </p:sp>
      <p:sp>
        <p:nvSpPr>
          <p:cNvPr id="24581" name="CuadroTexto 4"/>
          <p:cNvSpPr txBox="1">
            <a:spLocks noChangeArrowheads="1"/>
          </p:cNvSpPr>
          <p:nvPr/>
        </p:nvSpPr>
        <p:spPr bwMode="auto">
          <a:xfrm>
            <a:off x="344488" y="0"/>
            <a:ext cx="663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BD3632"/>
                </a:solidFill>
                <a:latin typeface="Trebuchet MS" panose="020B0603020202020204" pitchFamily="34" charset="0"/>
              </a:rPr>
              <a:t>Absorción de dióxido de carbono atmosférico</a:t>
            </a:r>
            <a:endParaRPr lang="es-ES" altLang="es-ES" sz="2400">
              <a:latin typeface="Trebuchet MS" panose="020B0603020202020204" pitchFamily="34" charset="0"/>
            </a:endParaRPr>
          </a:p>
        </p:txBody>
      </p:sp>
      <p:pic>
        <p:nvPicPr>
          <p:cNvPr id="24582"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623888"/>
            <a:ext cx="3617913"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CuadroTexto 6"/>
          <p:cNvSpPr txBox="1">
            <a:spLocks noChangeArrowheads="1"/>
          </p:cNvSpPr>
          <p:nvPr/>
        </p:nvSpPr>
        <p:spPr bwMode="auto">
          <a:xfrm>
            <a:off x="4938713" y="5043488"/>
            <a:ext cx="4205287"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a:latin typeface="Trebuchet MS" panose="020B0603020202020204" pitchFamily="34" charset="0"/>
              </a:rPr>
              <a:t>Imagen de SeaWiFS del Hemisferio Sur, de Sep 1997 a Ago 1998. Los píxeles rojos y amarillos muestran dónde hay altas concentraciones de fitoplancton, mientras que los azules oscuros y el morado muestran concentraciones muy bajas de las plantas microscópicas. (Imagen cortesía del </a:t>
            </a:r>
            <a:r>
              <a:rPr lang="es-ES" altLang="es-ES" sz="1200">
                <a:latin typeface="Trebuchet MS" panose="020B0603020202020204" pitchFamily="34" charset="0"/>
                <a:hlinkClick r:id="rId3"/>
              </a:rPr>
              <a:t>Proyecto SeaWiFS</a:t>
            </a:r>
            <a:r>
              <a:rPr lang="es-ES" altLang="es-ES" sz="1200">
                <a:latin typeface="Trebuchet MS" panose="020B0603020202020204" pitchFamily="34" charset="0"/>
              </a:rPr>
              <a:t> , NASA / Goddard Space Flight Center y ORBIMAGE. </a:t>
            </a:r>
          </a:p>
        </p:txBody>
      </p:sp>
      <p:pic>
        <p:nvPicPr>
          <p:cNvPr id="24584" name="Imagen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3663" y="4241800"/>
            <a:ext cx="36195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Imagen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2138" y="665163"/>
            <a:ext cx="14224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CuadroTexto 9"/>
          <p:cNvSpPr txBox="1">
            <a:spLocks noChangeArrowheads="1"/>
          </p:cNvSpPr>
          <p:nvPr/>
        </p:nvSpPr>
        <p:spPr bwMode="auto">
          <a:xfrm>
            <a:off x="119063" y="2808288"/>
            <a:ext cx="24479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60000"/>
              </a:spcBef>
            </a:pPr>
            <a:r>
              <a:rPr lang="es-ES" altLang="es-ES" sz="900">
                <a:latin typeface="Trebuchet MS" panose="020B0603020202020204" pitchFamily="34" charset="0"/>
              </a:rPr>
              <a:t>Las</a:t>
            </a:r>
            <a:r>
              <a:rPr lang="es-ES" altLang="es-ES" sz="800">
                <a:latin typeface="Trebuchet MS" panose="020B0603020202020204" pitchFamily="34" charset="0"/>
              </a:rPr>
              <a:t> </a:t>
            </a:r>
            <a:r>
              <a:rPr lang="es-ES" altLang="es-ES" sz="900">
                <a:latin typeface="Trebuchet MS" panose="020B0603020202020204" pitchFamily="34" charset="0"/>
              </a:rPr>
              <a:t>diatomeas son fitoplancton que produce una cubierta de vidrio (silicato). </a:t>
            </a:r>
          </a:p>
          <a:p>
            <a:pPr eaLnBrk="1" hangingPunct="1">
              <a:spcBef>
                <a:spcPct val="60000"/>
              </a:spcBef>
            </a:pPr>
            <a:r>
              <a:rPr lang="es-ES" altLang="es-ES" sz="900">
                <a:latin typeface="Trebuchet MS" panose="020B0603020202020204" pitchFamily="34" charset="0"/>
              </a:rPr>
              <a:t>Estas diatomeas, del área de la Bahía de San Francisco, forman cadenas. (Imagen del USGS)</a:t>
            </a:r>
          </a:p>
        </p:txBody>
      </p:sp>
      <p:pic>
        <p:nvPicPr>
          <p:cNvPr id="24587" name="Imagen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74012" y="562577"/>
            <a:ext cx="2690812"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3" descr="y0900s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575050"/>
            <a:ext cx="3082925"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69515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4"/>
          <p:cNvSpPr txBox="1">
            <a:spLocks noChangeArrowheads="1"/>
          </p:cNvSpPr>
          <p:nvPr/>
        </p:nvSpPr>
        <p:spPr bwMode="auto">
          <a:xfrm>
            <a:off x="177800" y="608013"/>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FF9933"/>
              </a:buClr>
              <a:buSzPct val="75000"/>
              <a:buFont typeface="Monotype Sorts"/>
              <a:buNone/>
            </a:pPr>
            <a:r>
              <a:rPr kumimoji="1" lang="es-ES_tradnl" altLang="en-US" sz="2000" dirty="0">
                <a:solidFill>
                  <a:srgbClr val="313197"/>
                </a:solidFill>
                <a:latin typeface="Trebuchet MS" panose="020B0603020202020204" pitchFamily="34" charset="0"/>
                <a:ea typeface="MS PGothic" panose="020B0600070205080204" pitchFamily="34" charset="-128"/>
              </a:rPr>
              <a:t>¿Qué se entiende por </a:t>
            </a:r>
            <a:r>
              <a:rPr kumimoji="1" lang="es-ES_tradnl" altLang="en-US" sz="2000" b="1" dirty="0">
                <a:solidFill>
                  <a:srgbClr val="313197"/>
                </a:solidFill>
                <a:latin typeface="Trebuchet MS" panose="020B0603020202020204" pitchFamily="34" charset="0"/>
                <a:ea typeface="MS PGothic" panose="020B0600070205080204" pitchFamily="34" charset="-128"/>
              </a:rPr>
              <a:t>nivel del mar</a:t>
            </a:r>
            <a:r>
              <a:rPr kumimoji="1" lang="es-ES_tradnl" altLang="en-US" sz="2000" dirty="0">
                <a:solidFill>
                  <a:srgbClr val="313197"/>
                </a:solidFill>
                <a:latin typeface="Trebuchet MS" panose="020B0603020202020204" pitchFamily="34" charset="0"/>
                <a:ea typeface="MS PGothic" panose="020B0600070205080204" pitchFamily="34" charset="-128"/>
              </a:rPr>
              <a:t>?</a:t>
            </a:r>
          </a:p>
          <a:p>
            <a:pPr>
              <a:spcBef>
                <a:spcPct val="20000"/>
              </a:spcBef>
              <a:buClr>
                <a:srgbClr val="FF9933"/>
              </a:buClr>
              <a:buSzPct val="75000"/>
              <a:buFont typeface="Monotype Sorts"/>
              <a:buNone/>
            </a:pPr>
            <a:r>
              <a:rPr kumimoji="1" lang="en-US" altLang="en-US" sz="2000" dirty="0" err="1">
                <a:solidFill>
                  <a:srgbClr val="313197"/>
                </a:solidFill>
                <a:latin typeface="Trebuchet MS" panose="020B0603020202020204" pitchFamily="34" charset="0"/>
                <a:ea typeface="MS PGothic" panose="020B0600070205080204" pitchFamily="34" charset="-128"/>
              </a:rPr>
              <a:t>Promedio</a:t>
            </a:r>
            <a:r>
              <a:rPr kumimoji="1" lang="en-US" altLang="en-US" sz="2000" dirty="0">
                <a:solidFill>
                  <a:srgbClr val="313197"/>
                </a:solidFill>
                <a:latin typeface="Trebuchet MS" panose="020B0603020202020204" pitchFamily="34" charset="0"/>
                <a:ea typeface="MS PGothic" panose="020B0600070205080204" pitchFamily="34" charset="-128"/>
              </a:rPr>
              <a:t> de t</a:t>
            </a:r>
            <a:r>
              <a:rPr kumimoji="1" lang="es-ES_tradnl" altLang="en-US" sz="2000" dirty="0">
                <a:solidFill>
                  <a:srgbClr val="313197"/>
                </a:solidFill>
                <a:latin typeface="Trebuchet MS" panose="020B0603020202020204" pitchFamily="34" charset="0"/>
                <a:ea typeface="MS PGothic" panose="020B0600070205080204" pitchFamily="34" charset="-128"/>
              </a:rPr>
              <a:t>odas las variaciones de la superficie libre del mar con </a:t>
            </a:r>
            <a:r>
              <a:rPr kumimoji="1" lang="es-ES_tradnl" altLang="en-US" sz="2000" dirty="0" err="1">
                <a:solidFill>
                  <a:srgbClr val="313197"/>
                </a:solidFill>
                <a:latin typeface="Trebuchet MS" panose="020B0603020202020204" pitchFamily="34" charset="0"/>
                <a:ea typeface="MS PGothic" panose="020B0600070205080204" pitchFamily="34" charset="-128"/>
              </a:rPr>
              <a:t>perío</a:t>
            </a:r>
            <a:r>
              <a:rPr kumimoji="1" lang="en-US" altLang="en-US" sz="2000" dirty="0">
                <a:solidFill>
                  <a:srgbClr val="313197"/>
                </a:solidFill>
                <a:latin typeface="Trebuchet MS" panose="020B0603020202020204" pitchFamily="34" charset="0"/>
                <a:ea typeface="MS PGothic" panose="020B0600070205080204" pitchFamily="34" charset="-128"/>
              </a:rPr>
              <a:t>dos </a:t>
            </a:r>
            <a:r>
              <a:rPr kumimoji="1" lang="es-ES_tradnl" altLang="en-US" sz="2000" dirty="0">
                <a:solidFill>
                  <a:srgbClr val="313197"/>
                </a:solidFill>
                <a:latin typeface="Trebuchet MS" panose="020B0603020202020204" pitchFamily="34" charset="0"/>
                <a:ea typeface="MS PGothic" panose="020B0600070205080204" pitchFamily="34" charset="-128"/>
              </a:rPr>
              <a:t>superiores al del oleaje. </a:t>
            </a:r>
            <a:endParaRPr kumimoji="1" lang="es-ES_tradnl" altLang="en-US" sz="2000" dirty="0">
              <a:solidFill>
                <a:srgbClr val="0066CC"/>
              </a:solidFill>
              <a:latin typeface="Trebuchet MS" panose="020B0603020202020204" pitchFamily="34" charset="0"/>
              <a:ea typeface="MS PGothic" panose="020B0600070205080204" pitchFamily="34" charset="-128"/>
            </a:endParaRPr>
          </a:p>
        </p:txBody>
      </p:sp>
      <p:pic>
        <p:nvPicPr>
          <p:cNvPr id="30723" name="Picture 5" descr="OL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 y="2506132"/>
            <a:ext cx="6862763" cy="405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6" name="Text Box 8"/>
          <p:cNvSpPr txBox="1">
            <a:spLocks noChangeArrowheads="1"/>
          </p:cNvSpPr>
          <p:nvPr/>
        </p:nvSpPr>
        <p:spPr bwMode="auto">
          <a:xfrm>
            <a:off x="1302770" y="2113225"/>
            <a:ext cx="6156325" cy="3667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533400" indent="-5334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20000"/>
              </a:spcBef>
              <a:buClr>
                <a:schemeClr val="bg2"/>
              </a:buClr>
            </a:pPr>
            <a:r>
              <a:rPr lang="es-ES" altLang="en-US" sz="2000" b="1" dirty="0">
                <a:solidFill>
                  <a:srgbClr val="313197"/>
                </a:solidFill>
                <a:latin typeface="Trebuchet MS" panose="020B0603020202020204" pitchFamily="34" charset="0"/>
                <a:ea typeface="MS PGothic" panose="020B0600070205080204" pitchFamily="34" charset="-128"/>
              </a:rPr>
              <a:t>Rango de periodos: desde minutos a miles de años</a:t>
            </a:r>
          </a:p>
        </p:txBody>
      </p:sp>
      <p:sp>
        <p:nvSpPr>
          <p:cNvPr id="30725" name="10 CuadroTexto"/>
          <p:cNvSpPr txBox="1">
            <a:spLocks noChangeArrowheads="1"/>
          </p:cNvSpPr>
          <p:nvPr/>
        </p:nvSpPr>
        <p:spPr bwMode="auto">
          <a:xfrm>
            <a:off x="2339752" y="52386"/>
            <a:ext cx="571341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20000"/>
              </a:spcBef>
              <a:buClr>
                <a:schemeClr val="bg2"/>
              </a:buClr>
            </a:pPr>
            <a:r>
              <a:rPr lang="es-ES_tradnl" altLang="en-US" sz="2400" b="1" dirty="0">
                <a:solidFill>
                  <a:srgbClr val="D20000"/>
                </a:solidFill>
                <a:latin typeface="Trebuchet MS" panose="020B0603020202020204" pitchFamily="34" charset="0"/>
                <a:ea typeface="MS PGothic" panose="020B0600070205080204" pitchFamily="34" charset="-128"/>
              </a:rPr>
              <a:t>Oscilaciones del nivel medio </a:t>
            </a:r>
            <a:r>
              <a:rPr lang="en-US" altLang="en-US" sz="2400" b="1" dirty="0">
                <a:solidFill>
                  <a:srgbClr val="D20000"/>
                </a:solidFill>
                <a:latin typeface="Trebuchet MS" panose="020B0603020202020204" pitchFamily="34" charset="0"/>
                <a:ea typeface="MS PGothic" panose="020B0600070205080204" pitchFamily="34" charset="-128"/>
              </a:rPr>
              <a:t>del mar</a:t>
            </a:r>
            <a:endParaRPr lang="es-ES" altLang="en-US" sz="2400" b="1" dirty="0">
              <a:solidFill>
                <a:srgbClr val="D20000"/>
              </a:solidFill>
              <a:latin typeface="Trebuchet MS" panose="020B0603020202020204" pitchFamily="34" charset="0"/>
              <a:ea typeface="MS PGothic" panose="020B0600070205080204" pitchFamily="34" charset="-128"/>
            </a:endParaRPr>
          </a:p>
        </p:txBody>
      </p:sp>
    </p:spTree>
    <p:extLst>
      <p:ext uri="{BB962C8B-B14F-4D97-AF65-F5344CB8AC3E}">
        <p14:creationId xmlns:p14="http://schemas.microsoft.com/office/powerpoint/2010/main" val="27911535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9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193675" y="1370013"/>
            <a:ext cx="622935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Las mareas</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Efectos meteorológ</a:t>
            </a:r>
            <a:r>
              <a:rPr lang="en-US" altLang="en-US" sz="1600">
                <a:solidFill>
                  <a:schemeClr val="tx2"/>
                </a:solidFill>
                <a:latin typeface="Trebuchet MS" panose="020B0603020202020204" pitchFamily="34" charset="0"/>
                <a:ea typeface="MS PGothic" panose="020B0600070205080204" pitchFamily="34" charset="-128"/>
              </a:rPr>
              <a:t>icos</a:t>
            </a:r>
            <a:endParaRPr lang="es-ES_tradnl" altLang="en-US" sz="1600">
              <a:solidFill>
                <a:schemeClr val="tx2"/>
              </a:solidFill>
              <a:latin typeface="Trebuchet MS" panose="020B0603020202020204" pitchFamily="34" charset="0"/>
              <a:ea typeface="MS PGothic" panose="020B0600070205080204" pitchFamily="34" charset="-128"/>
            </a:endParaRP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Terremotos (tsunamis)</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Cambios climáticos</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Tectónica de placas</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Circulación oceánica</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Construcción de embalses, extracción de aguas subterráneas</a:t>
            </a:r>
          </a:p>
          <a:p>
            <a:pPr eaLnBrk="1" hangingPunct="1">
              <a:spcBef>
                <a:spcPct val="20000"/>
              </a:spcBef>
              <a:buClr>
                <a:srgbClr val="313197"/>
              </a:buClr>
              <a:buFontTx/>
              <a:buChar char="•"/>
            </a:pPr>
            <a:r>
              <a:rPr lang="es-ES_tradnl" altLang="en-US" sz="1600">
                <a:solidFill>
                  <a:schemeClr val="tx2"/>
                </a:solidFill>
                <a:latin typeface="Trebuchet MS" panose="020B0603020202020204" pitchFamily="34" charset="0"/>
                <a:ea typeface="MS PGothic" panose="020B0600070205080204" pitchFamily="34" charset="-128"/>
              </a:rPr>
              <a:t>  Hundimientos  y levantamientos del terreno</a:t>
            </a:r>
          </a:p>
        </p:txBody>
      </p:sp>
      <p:sp>
        <p:nvSpPr>
          <p:cNvPr id="31747" name="Text Box 5"/>
          <p:cNvSpPr txBox="1">
            <a:spLocks noChangeArrowheads="1"/>
          </p:cNvSpPr>
          <p:nvPr/>
        </p:nvSpPr>
        <p:spPr bwMode="auto">
          <a:xfrm>
            <a:off x="0" y="731838"/>
            <a:ext cx="58467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FF9933"/>
              </a:buClr>
              <a:buSzPct val="75000"/>
              <a:buFont typeface="Monotype Sorts"/>
              <a:buNone/>
            </a:pPr>
            <a:r>
              <a:rPr kumimoji="1" lang="es-ES_tradnl" altLang="en-US">
                <a:solidFill>
                  <a:srgbClr val="34349E"/>
                </a:solidFill>
                <a:latin typeface="Trebuchet MS" panose="020B0603020202020204" pitchFamily="34" charset="0"/>
                <a:ea typeface="MS PGothic" panose="020B0600070205080204" pitchFamily="34" charset="-128"/>
              </a:rPr>
              <a:t>El nivel del mar </a:t>
            </a:r>
            <a:r>
              <a:rPr kumimoji="1" lang="es-ES_tradnl" altLang="en-US" u="sng">
                <a:solidFill>
                  <a:srgbClr val="0066CC"/>
                </a:solidFill>
                <a:latin typeface="Trebuchet MS" panose="020B0603020202020204" pitchFamily="34" charset="0"/>
                <a:ea typeface="MS PGothic" panose="020B0600070205080204" pitchFamily="34" charset="-128"/>
              </a:rPr>
              <a:t>varía en el espacio y en el tiempo, de forma absoluta y relativa</a:t>
            </a:r>
            <a:r>
              <a:rPr kumimoji="1" lang="es-ES_tradnl" altLang="en-US">
                <a:solidFill>
                  <a:srgbClr val="34349E"/>
                </a:solidFill>
                <a:latin typeface="Trebuchet MS" panose="020B0603020202020204" pitchFamily="34" charset="0"/>
                <a:ea typeface="MS PGothic" panose="020B0600070205080204" pitchFamily="34" charset="-128"/>
              </a:rPr>
              <a:t> como resultado de:</a:t>
            </a:r>
          </a:p>
        </p:txBody>
      </p:sp>
      <p:pic>
        <p:nvPicPr>
          <p:cNvPr id="31748" name="Picture 7" descr="q-hig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9951" y="345257"/>
            <a:ext cx="27559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8" descr="q-lo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9951" y="2131194"/>
            <a:ext cx="283210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10 CuadroTexto"/>
          <p:cNvSpPr txBox="1">
            <a:spLocks noChangeArrowheads="1"/>
          </p:cNvSpPr>
          <p:nvPr/>
        </p:nvSpPr>
        <p:spPr bwMode="auto">
          <a:xfrm>
            <a:off x="1619672" y="58688"/>
            <a:ext cx="53340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20000"/>
              </a:spcBef>
              <a:buClr>
                <a:schemeClr val="bg2"/>
              </a:buClr>
            </a:pPr>
            <a:r>
              <a:rPr lang="es-ES_tradnl" altLang="en-US" sz="2400" b="1" dirty="0">
                <a:solidFill>
                  <a:srgbClr val="D20000"/>
                </a:solidFill>
                <a:latin typeface="Trebuchet MS" panose="020B0603020202020204" pitchFamily="34" charset="0"/>
                <a:ea typeface="MS PGothic" panose="020B0600070205080204" pitchFamily="34" charset="-128"/>
              </a:rPr>
              <a:t>El nivel medio </a:t>
            </a:r>
            <a:r>
              <a:rPr lang="en-US" altLang="en-US" sz="2400" b="1" dirty="0">
                <a:solidFill>
                  <a:srgbClr val="D20000"/>
                </a:solidFill>
                <a:latin typeface="Trebuchet MS" panose="020B0603020202020204" pitchFamily="34" charset="0"/>
                <a:ea typeface="MS PGothic" panose="020B0600070205080204" pitchFamily="34" charset="-128"/>
              </a:rPr>
              <a:t>del mar</a:t>
            </a:r>
            <a:endParaRPr lang="es-ES" altLang="en-US" sz="2400" b="1" dirty="0">
              <a:solidFill>
                <a:srgbClr val="D20000"/>
              </a:solidFill>
              <a:latin typeface="Trebuchet MS" panose="020B0603020202020204" pitchFamily="34" charset="0"/>
              <a:ea typeface="MS PGothic" panose="020B0600070205080204" pitchFamily="34" charset="-128"/>
            </a:endParaRPr>
          </a:p>
        </p:txBody>
      </p:sp>
      <p:pic>
        <p:nvPicPr>
          <p:cNvPr id="202761" name="Imagen 1" descr="Geoids_sm.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1" y="4279158"/>
            <a:ext cx="346075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62" name="Text Box 5"/>
          <p:cNvSpPr txBox="1">
            <a:spLocks noChangeArrowheads="1"/>
          </p:cNvSpPr>
          <p:nvPr/>
        </p:nvSpPr>
        <p:spPr bwMode="auto">
          <a:xfrm>
            <a:off x="3671888" y="4228354"/>
            <a:ext cx="5472112" cy="2160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313197"/>
              </a:buClr>
            </a:pPr>
            <a:r>
              <a:rPr kumimoji="1" lang="es-ES" altLang="en-US" sz="1600" dirty="0" smtClean="0">
                <a:solidFill>
                  <a:srgbClr val="34349E"/>
                </a:solidFill>
                <a:latin typeface="Trebuchet MS" panose="020B0603020202020204" pitchFamily="34" charset="0"/>
                <a:ea typeface="MS PGothic" panose="020B0600070205080204" pitchFamily="34" charset="-128"/>
              </a:rPr>
              <a:t>El NMM-MSL no </a:t>
            </a:r>
            <a:r>
              <a:rPr kumimoji="1" lang="es-ES" altLang="en-US" sz="1600" dirty="0">
                <a:solidFill>
                  <a:srgbClr val="34349E"/>
                </a:solidFill>
                <a:latin typeface="Trebuchet MS" panose="020B0603020202020204" pitchFamily="34" charset="0"/>
                <a:ea typeface="MS PGothic" panose="020B0600070205080204" pitchFamily="34" charset="-128"/>
              </a:rPr>
              <a:t>es homogéneo. Contiene variaciones </a:t>
            </a:r>
            <a:r>
              <a:rPr kumimoji="1" lang="en-US" altLang="en-US" sz="1600" dirty="0" err="1">
                <a:solidFill>
                  <a:srgbClr val="34349E"/>
                </a:solidFill>
                <a:latin typeface="Trebuchet MS" panose="020B0603020202020204" pitchFamily="34" charset="0"/>
                <a:ea typeface="MS PGothic" panose="020B0600070205080204" pitchFamily="34" charset="-128"/>
              </a:rPr>
              <a:t>en</a:t>
            </a:r>
            <a:r>
              <a:rPr kumimoji="1" lang="en-US" altLang="en-US" sz="1600" dirty="0">
                <a:solidFill>
                  <a:srgbClr val="34349E"/>
                </a:solidFill>
                <a:latin typeface="Trebuchet MS" panose="020B0603020202020204" pitchFamily="34" charset="0"/>
                <a:ea typeface="MS PGothic" panose="020B0600070205080204" pitchFamily="34" charset="-128"/>
              </a:rPr>
              <a:t> </a:t>
            </a:r>
            <a:r>
              <a:rPr kumimoji="1" lang="en-US" altLang="en-US" sz="1600" dirty="0" err="1">
                <a:solidFill>
                  <a:srgbClr val="34349E"/>
                </a:solidFill>
                <a:latin typeface="Trebuchet MS" panose="020B0603020202020204" pitchFamily="34" charset="0"/>
                <a:ea typeface="MS PGothic" panose="020B0600070205080204" pitchFamily="34" charset="-128"/>
              </a:rPr>
              <a:t>relación</a:t>
            </a:r>
            <a:r>
              <a:rPr kumimoji="1" lang="en-US" altLang="en-US" sz="1600" dirty="0">
                <a:solidFill>
                  <a:srgbClr val="34349E"/>
                </a:solidFill>
                <a:latin typeface="Trebuchet MS" panose="020B0603020202020204" pitchFamily="34" charset="0"/>
                <a:ea typeface="MS PGothic" panose="020B0600070205080204" pitchFamily="34" charset="-128"/>
              </a:rPr>
              <a:t> al </a:t>
            </a:r>
            <a:r>
              <a:rPr kumimoji="1" lang="en-US" altLang="en-US" sz="1600" dirty="0" err="1">
                <a:solidFill>
                  <a:srgbClr val="34349E"/>
                </a:solidFill>
                <a:latin typeface="Trebuchet MS" panose="020B0603020202020204" pitchFamily="34" charset="0"/>
                <a:ea typeface="MS PGothic" panose="020B0600070205080204" pitchFamily="34" charset="-128"/>
              </a:rPr>
              <a:t>geoide</a:t>
            </a:r>
            <a:r>
              <a:rPr kumimoji="1" lang="en-US" altLang="en-US" sz="1600" dirty="0">
                <a:solidFill>
                  <a:srgbClr val="34349E"/>
                </a:solidFill>
                <a:latin typeface="Trebuchet MS" panose="020B0603020202020204" pitchFamily="34" charset="0"/>
                <a:ea typeface="MS PGothic" panose="020B0600070205080204" pitchFamily="34" charset="-128"/>
              </a:rPr>
              <a:t> de </a:t>
            </a:r>
            <a:r>
              <a:rPr kumimoji="1" lang="es-ES" altLang="en-US" sz="1600" dirty="0">
                <a:solidFill>
                  <a:srgbClr val="34349E"/>
                </a:solidFill>
                <a:latin typeface="Trebuchet MS" panose="020B0603020202020204" pitchFamily="34" charset="0"/>
                <a:ea typeface="MS PGothic" panose="020B0600070205080204" pitchFamily="34" charset="-128"/>
              </a:rPr>
              <a:t>hasta 1 m según la temperatura, salinidad del agua, la presión atmosférica,  los vientos medios y las corrientes oceánicas.</a:t>
            </a:r>
          </a:p>
          <a:p>
            <a:pPr>
              <a:spcBef>
                <a:spcPct val="20000"/>
              </a:spcBef>
              <a:buClr>
                <a:srgbClr val="313197"/>
              </a:buClr>
            </a:pPr>
            <a:r>
              <a:rPr kumimoji="1" lang="es-ES_tradnl" altLang="en-US" sz="1600" dirty="0" smtClean="0">
                <a:solidFill>
                  <a:srgbClr val="34349E"/>
                </a:solidFill>
                <a:latin typeface="Trebuchet MS" panose="020B0603020202020204" pitchFamily="34" charset="0"/>
                <a:ea typeface="MS PGothic" panose="020B0600070205080204" pitchFamily="34" charset="-128"/>
              </a:rPr>
              <a:t>Las variaciones espaciales </a:t>
            </a:r>
            <a:r>
              <a:rPr kumimoji="1" lang="es-ES_tradnl" altLang="en-US" sz="1600" dirty="0">
                <a:solidFill>
                  <a:srgbClr val="34349E"/>
                </a:solidFill>
                <a:latin typeface="Trebuchet MS" panose="020B0603020202020204" pitchFamily="34" charset="0"/>
                <a:ea typeface="MS PGothic" panose="020B0600070205080204" pitchFamily="34" charset="-128"/>
              </a:rPr>
              <a:t>del nivel medio del mar </a:t>
            </a:r>
            <a:r>
              <a:rPr kumimoji="1" lang="es-ES_tradnl" altLang="en-US" sz="1600" dirty="0" smtClean="0">
                <a:solidFill>
                  <a:srgbClr val="34349E"/>
                </a:solidFill>
                <a:latin typeface="Trebuchet MS" panose="020B0603020202020204" pitchFamily="34" charset="0"/>
                <a:ea typeface="MS PGothic" panose="020B0600070205080204" pitchFamily="34" charset="-128"/>
              </a:rPr>
              <a:t>reflejan los </a:t>
            </a:r>
            <a:r>
              <a:rPr kumimoji="1" lang="es-ES_tradnl" altLang="en-US" sz="1600" u="sng" dirty="0" smtClean="0">
                <a:solidFill>
                  <a:srgbClr val="0066CC"/>
                </a:solidFill>
                <a:latin typeface="Trebuchet MS" panose="020B0603020202020204" pitchFamily="34" charset="0"/>
                <a:ea typeface="MS PGothic" panose="020B0600070205080204" pitchFamily="34" charset="-128"/>
              </a:rPr>
              <a:t>patrones </a:t>
            </a:r>
            <a:r>
              <a:rPr kumimoji="1" lang="es-ES_tradnl" altLang="en-US" sz="1600" u="sng" dirty="0">
                <a:solidFill>
                  <a:srgbClr val="0066CC"/>
                </a:solidFill>
                <a:latin typeface="Trebuchet MS" panose="020B0603020202020204" pitchFamily="34" charset="0"/>
                <a:ea typeface="MS PGothic" panose="020B0600070205080204" pitchFamily="34" charset="-128"/>
              </a:rPr>
              <a:t>de la circulación oceánica</a:t>
            </a:r>
            <a:r>
              <a:rPr kumimoji="1" lang="en-US" altLang="en-US" sz="1600" dirty="0">
                <a:solidFill>
                  <a:srgbClr val="34349E"/>
                </a:solidFill>
                <a:latin typeface="Trebuchet MS" panose="020B0603020202020204" pitchFamily="34" charset="0"/>
                <a:ea typeface="MS PGothic" panose="020B0600070205080204" pitchFamily="34" charset="-128"/>
              </a:rPr>
              <a:t>:</a:t>
            </a:r>
          </a:p>
          <a:p>
            <a:pPr>
              <a:spcBef>
                <a:spcPct val="20000"/>
              </a:spcBef>
              <a:buClr>
                <a:srgbClr val="313197"/>
              </a:buClr>
            </a:pPr>
            <a:r>
              <a:rPr kumimoji="1" lang="en-US" altLang="en-US" sz="1600" dirty="0">
                <a:solidFill>
                  <a:srgbClr val="34349E"/>
                </a:solidFill>
                <a:latin typeface="Trebuchet MS" panose="020B0603020202020204" pitchFamily="34" charset="0"/>
                <a:ea typeface="MS PGothic" panose="020B0600070205080204" pitchFamily="34" charset="-128"/>
              </a:rPr>
              <a:t>    - </a:t>
            </a:r>
            <a:r>
              <a:rPr kumimoji="1" lang="en-US" altLang="en-US" sz="1600" dirty="0" err="1">
                <a:solidFill>
                  <a:srgbClr val="34349E"/>
                </a:solidFill>
                <a:latin typeface="Trebuchet MS" panose="020B0603020202020204" pitchFamily="34" charset="0"/>
                <a:ea typeface="MS PGothic" panose="020B0600070205080204" pitchFamily="34" charset="-128"/>
              </a:rPr>
              <a:t>permanentes</a:t>
            </a:r>
            <a:r>
              <a:rPr kumimoji="1" lang="en-US" altLang="en-US" sz="1600" dirty="0">
                <a:solidFill>
                  <a:srgbClr val="34349E"/>
                </a:solidFill>
                <a:latin typeface="Trebuchet MS" panose="020B0603020202020204" pitchFamily="34" charset="0"/>
                <a:ea typeface="MS PGothic" panose="020B0600070205080204" pitchFamily="34" charset="-128"/>
              </a:rPr>
              <a:t> (i.e., la c</a:t>
            </a:r>
            <a:r>
              <a:rPr kumimoji="1" lang="es-ES_tradnl" altLang="en-US" sz="1600" dirty="0" err="1">
                <a:solidFill>
                  <a:srgbClr val="34349E"/>
                </a:solidFill>
                <a:latin typeface="Trebuchet MS" panose="020B0603020202020204" pitchFamily="34" charset="0"/>
                <a:ea typeface="MS PGothic" panose="020B0600070205080204" pitchFamily="34" charset="-128"/>
              </a:rPr>
              <a:t>orriente</a:t>
            </a:r>
            <a:r>
              <a:rPr kumimoji="1" lang="es-ES_tradnl" altLang="en-US" sz="1600" dirty="0">
                <a:solidFill>
                  <a:srgbClr val="34349E"/>
                </a:solidFill>
                <a:latin typeface="Trebuchet MS" panose="020B0603020202020204" pitchFamily="34" charset="0"/>
                <a:ea typeface="MS PGothic" panose="020B0600070205080204" pitchFamily="34" charset="-128"/>
              </a:rPr>
              <a:t> del Golfo)</a:t>
            </a:r>
          </a:p>
          <a:p>
            <a:pPr>
              <a:buClr>
                <a:srgbClr val="313197"/>
              </a:buClr>
            </a:pPr>
            <a:r>
              <a:rPr kumimoji="1" lang="en-US" altLang="en-US" sz="1600" dirty="0">
                <a:solidFill>
                  <a:srgbClr val="34349E"/>
                </a:solidFill>
                <a:latin typeface="Trebuchet MS" panose="020B0603020202020204" pitchFamily="34" charset="0"/>
                <a:ea typeface="MS PGothic" panose="020B0600070205080204" pitchFamily="34" charset="-128"/>
              </a:rPr>
              <a:t>    - </a:t>
            </a:r>
            <a:r>
              <a:rPr kumimoji="1" lang="en-US" altLang="en-US" sz="1600" dirty="0" err="1">
                <a:solidFill>
                  <a:srgbClr val="34349E"/>
                </a:solidFill>
                <a:latin typeface="Trebuchet MS" panose="020B0603020202020204" pitchFamily="34" charset="0"/>
                <a:ea typeface="MS PGothic" panose="020B0600070205080204" pitchFamily="34" charset="-128"/>
              </a:rPr>
              <a:t>cíclicos</a:t>
            </a:r>
            <a:r>
              <a:rPr kumimoji="1" lang="en-US" altLang="en-US" sz="1600" dirty="0">
                <a:solidFill>
                  <a:srgbClr val="34349E"/>
                </a:solidFill>
                <a:latin typeface="Trebuchet MS" panose="020B0603020202020204" pitchFamily="34" charset="0"/>
                <a:ea typeface="MS PGothic" panose="020B0600070205080204" pitchFamily="34" charset="-128"/>
              </a:rPr>
              <a:t> (i.e. </a:t>
            </a:r>
            <a:r>
              <a:rPr kumimoji="1" lang="es-ES_tradnl" altLang="en-US" sz="1600" dirty="0">
                <a:solidFill>
                  <a:srgbClr val="34349E"/>
                </a:solidFill>
                <a:latin typeface="Trebuchet MS" panose="020B0603020202020204" pitchFamily="34" charset="0"/>
                <a:ea typeface="MS PGothic" panose="020B0600070205080204" pitchFamily="34" charset="-128"/>
              </a:rPr>
              <a:t>fenómenos ENSO cálidos/fríos)</a:t>
            </a:r>
          </a:p>
        </p:txBody>
      </p:sp>
    </p:spTree>
    <p:extLst>
      <p:ext uri="{BB962C8B-B14F-4D97-AF65-F5344CB8AC3E}">
        <p14:creationId xmlns:p14="http://schemas.microsoft.com/office/powerpoint/2010/main" val="39374269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02761"/>
                                        </p:tgtEl>
                                        <p:attrNameLst>
                                          <p:attrName>style.visibility</p:attrName>
                                        </p:attrNameLst>
                                      </p:cBhvr>
                                      <p:to>
                                        <p:strVal val="visible"/>
                                      </p:to>
                                    </p:set>
                                    <p:animEffect transition="in" filter="strips(downLeft)">
                                      <p:cBhvr>
                                        <p:cTn id="7" dur="500"/>
                                        <p:tgtEl>
                                          <p:spTgt spid="202761"/>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02762"/>
                                        </p:tgtEl>
                                        <p:attrNameLst>
                                          <p:attrName>style.visibility</p:attrName>
                                        </p:attrNameLst>
                                      </p:cBhvr>
                                      <p:to>
                                        <p:strVal val="visible"/>
                                      </p:to>
                                    </p:set>
                                    <p:animEffect transition="in" filter="strips(downLeft)">
                                      <p:cBhvr>
                                        <p:cTn id="10" dur="500"/>
                                        <p:tgtEl>
                                          <p:spTgt spid="202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62"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0252" name="Picture 92" descr="2004_Indonesia_Tsunami_Comple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3151188"/>
            <a:ext cx="35433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2"/>
          <p:cNvSpPr>
            <a:spLocks noChangeArrowheads="1"/>
          </p:cNvSpPr>
          <p:nvPr/>
        </p:nvSpPr>
        <p:spPr bwMode="auto">
          <a:xfrm>
            <a:off x="1645444" y="-277912"/>
            <a:ext cx="2063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ES" altLang="es-ES" sz="2800" b="1" dirty="0">
                <a:solidFill>
                  <a:srgbClr val="D20000"/>
                </a:solidFill>
                <a:latin typeface="Trebuchet MS" panose="020B0603020202020204" pitchFamily="34" charset="0"/>
              </a:rPr>
              <a:t>Tsunamis</a:t>
            </a:r>
          </a:p>
        </p:txBody>
      </p:sp>
      <p:sp>
        <p:nvSpPr>
          <p:cNvPr id="32772" name="Rectangle 3"/>
          <p:cNvSpPr>
            <a:spLocks noChangeArrowheads="1"/>
          </p:cNvSpPr>
          <p:nvPr/>
        </p:nvSpPr>
        <p:spPr bwMode="auto">
          <a:xfrm>
            <a:off x="4010025" y="3124200"/>
            <a:ext cx="843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2400">
              <a:solidFill>
                <a:schemeClr val="bg1"/>
              </a:solidFill>
              <a:latin typeface="Times New Roman" panose="02020603050405020304" pitchFamily="18" charset="0"/>
            </a:endParaRPr>
          </a:p>
        </p:txBody>
      </p:sp>
      <p:sp>
        <p:nvSpPr>
          <p:cNvPr id="32773" name="Rectangle 4"/>
          <p:cNvSpPr>
            <a:spLocks noChangeArrowheads="1"/>
          </p:cNvSpPr>
          <p:nvPr/>
        </p:nvSpPr>
        <p:spPr bwMode="auto">
          <a:xfrm>
            <a:off x="3879850" y="3189288"/>
            <a:ext cx="8439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2400">
              <a:solidFill>
                <a:schemeClr val="bg1"/>
              </a:solidFill>
              <a:latin typeface="Times New Roman" panose="02020603050405020304" pitchFamily="18" charset="0"/>
            </a:endParaRPr>
          </a:p>
        </p:txBody>
      </p:sp>
      <p:sp>
        <p:nvSpPr>
          <p:cNvPr id="32774" name="Rectangle 5"/>
          <p:cNvSpPr>
            <a:spLocks noChangeArrowheads="1"/>
          </p:cNvSpPr>
          <p:nvPr/>
        </p:nvSpPr>
        <p:spPr bwMode="auto">
          <a:xfrm>
            <a:off x="450850" y="2508250"/>
            <a:ext cx="843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2400">
              <a:solidFill>
                <a:schemeClr val="bg1"/>
              </a:solidFill>
              <a:latin typeface="Times New Roman" panose="02020603050405020304" pitchFamily="18" charset="0"/>
            </a:endParaRPr>
          </a:p>
        </p:txBody>
      </p:sp>
      <p:sp>
        <p:nvSpPr>
          <p:cNvPr id="32775" name="Rectangle 7"/>
          <p:cNvSpPr>
            <a:spLocks noChangeArrowheads="1"/>
          </p:cNvSpPr>
          <p:nvPr/>
        </p:nvSpPr>
        <p:spPr bwMode="auto">
          <a:xfrm>
            <a:off x="450850" y="2508250"/>
            <a:ext cx="843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2400">
              <a:solidFill>
                <a:schemeClr val="bg1"/>
              </a:solidFill>
              <a:latin typeface="Times New Roman" panose="02020603050405020304" pitchFamily="18" charset="0"/>
            </a:endParaRPr>
          </a:p>
        </p:txBody>
      </p:sp>
      <p:graphicFrame>
        <p:nvGraphicFramePr>
          <p:cNvPr id="203796" name="Group 20"/>
          <p:cNvGraphicFramePr>
            <a:graphicFrameLocks noGrp="1"/>
          </p:cNvGraphicFramePr>
          <p:nvPr/>
        </p:nvGraphicFramePr>
        <p:xfrm>
          <a:off x="-4286250" y="2870200"/>
          <a:ext cx="2155825" cy="670232"/>
        </p:xfrm>
        <a:graphic>
          <a:graphicData uri="http://schemas.openxmlformats.org/drawingml/2006/table">
            <a:tbl>
              <a:tblPr/>
              <a:tblGrid>
                <a:gridCol w="1077912"/>
                <a:gridCol w="1077913"/>
              </a:tblGrid>
              <a:tr h="669925">
                <a:tc>
                  <a:txBody>
                    <a:bodyPr/>
                    <a:lstStyle>
                      <a:lvl1pPr marL="342900" indent="-342900" eaLnBrk="0" hangingPunct="0">
                        <a:spcBef>
                          <a:spcPct val="20000"/>
                        </a:spcBef>
                        <a:buClr>
                          <a:srgbClr val="BD3632"/>
                        </a:buClr>
                        <a:defRPr sz="2500">
                          <a:solidFill>
                            <a:srgbClr val="00338D"/>
                          </a:solidFill>
                          <a:latin typeface="Trebuchet MS" panose="020B0603020202020204" pitchFamily="34" charset="0"/>
                        </a:defRPr>
                      </a:lvl1pPr>
                      <a:lvl2pPr marL="742950" indent="-285750" eaLnBrk="0" hangingPunct="0">
                        <a:spcBef>
                          <a:spcPct val="20000"/>
                        </a:spcBef>
                        <a:buClr>
                          <a:srgbClr val="BD3632"/>
                        </a:buClr>
                        <a:defRPr sz="2100">
                          <a:solidFill>
                            <a:srgbClr val="00338D"/>
                          </a:solidFill>
                          <a:latin typeface="Trebuchet MS" panose="020B0603020202020204" pitchFamily="34" charset="0"/>
                        </a:defRPr>
                      </a:lvl2pPr>
                      <a:lvl3pPr marL="1143000" indent="-228600" eaLnBrk="0" hangingPunct="0">
                        <a:spcBef>
                          <a:spcPct val="20000"/>
                        </a:spcBef>
                        <a:defRPr sz="2000">
                          <a:solidFill>
                            <a:srgbClr val="00338D"/>
                          </a:solidFill>
                          <a:latin typeface="Trebuchet MS" panose="020B0603020202020204" pitchFamily="34" charset="0"/>
                        </a:defRPr>
                      </a:lvl3pPr>
                      <a:lvl4pPr marL="1600200" indent="-228600" eaLnBrk="0" hangingPunct="0">
                        <a:spcBef>
                          <a:spcPct val="20000"/>
                        </a:spcBef>
                        <a:defRPr sz="1600">
                          <a:solidFill>
                            <a:srgbClr val="00338D"/>
                          </a:solidFill>
                          <a:latin typeface="Trebuchet MS" panose="020B0603020202020204" pitchFamily="34" charset="0"/>
                        </a:defRPr>
                      </a:lvl4pPr>
                      <a:lvl5pPr marL="2057400" indent="-228600" eaLnBrk="0" hangingPunct="0">
                        <a:spcBef>
                          <a:spcPct val="20000"/>
                        </a:spcBef>
                        <a:defRPr sz="1600">
                          <a:solidFill>
                            <a:srgbClr val="00338D"/>
                          </a:solidFill>
                          <a:latin typeface="Trebuchet MS" panose="020B0603020202020204" pitchFamily="34" charset="0"/>
                        </a:defRPr>
                      </a:lvl5pPr>
                      <a:lvl6pPr marL="2514600" indent="-228600" eaLnBrk="0" fontAlgn="base" hangingPunct="0">
                        <a:spcBef>
                          <a:spcPct val="20000"/>
                        </a:spcBef>
                        <a:spcAft>
                          <a:spcPct val="0"/>
                        </a:spcAft>
                        <a:defRPr sz="1600">
                          <a:solidFill>
                            <a:srgbClr val="00338D"/>
                          </a:solidFill>
                          <a:latin typeface="Trebuchet MS" panose="020B0603020202020204" pitchFamily="34" charset="0"/>
                        </a:defRPr>
                      </a:lvl6pPr>
                      <a:lvl7pPr marL="2971800" indent="-228600" eaLnBrk="0" fontAlgn="base" hangingPunct="0">
                        <a:spcBef>
                          <a:spcPct val="20000"/>
                        </a:spcBef>
                        <a:spcAft>
                          <a:spcPct val="0"/>
                        </a:spcAft>
                        <a:defRPr sz="1600">
                          <a:solidFill>
                            <a:srgbClr val="00338D"/>
                          </a:solidFill>
                          <a:latin typeface="Trebuchet MS" panose="020B0603020202020204" pitchFamily="34" charset="0"/>
                        </a:defRPr>
                      </a:lvl7pPr>
                      <a:lvl8pPr marL="3429000" indent="-228600" eaLnBrk="0" fontAlgn="base" hangingPunct="0">
                        <a:spcBef>
                          <a:spcPct val="20000"/>
                        </a:spcBef>
                        <a:spcAft>
                          <a:spcPct val="0"/>
                        </a:spcAft>
                        <a:defRPr sz="1600">
                          <a:solidFill>
                            <a:srgbClr val="00338D"/>
                          </a:solidFill>
                          <a:latin typeface="Trebuchet MS" panose="020B0603020202020204" pitchFamily="34" charset="0"/>
                        </a:defRPr>
                      </a:lvl8pPr>
                      <a:lvl9pPr marL="3886200" indent="-228600" eaLnBrk="0" fontAlgn="base" hangingPunct="0">
                        <a:spcBef>
                          <a:spcPct val="20000"/>
                        </a:spcBef>
                        <a:spcAft>
                          <a:spcPct val="0"/>
                        </a:spcAft>
                        <a:defRPr sz="1600">
                          <a:solidFill>
                            <a:srgbClr val="00338D"/>
                          </a:solidFill>
                          <a:latin typeface="Trebuchet MS" panose="020B0603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s-ES" sz="1900" b="1"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s-ES" sz="1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 </a:t>
                      </a:r>
                    </a:p>
                  </a:txBody>
                  <a:tcPr marT="45556" marB="45556" anchor="ctr" horzOverflow="overflow">
                    <a:lnL>
                      <a:noFill/>
                    </a:lnL>
                    <a:lnR>
                      <a:noFill/>
                    </a:lnR>
                    <a:lnT>
                      <a:noFill/>
                    </a:lnT>
                    <a:lnB>
                      <a:noFill/>
                    </a:lnB>
                    <a:lnTlToBr>
                      <a:noFill/>
                    </a:lnTlToBr>
                    <a:lnBlToTr>
                      <a:noFill/>
                    </a:lnBlToTr>
                    <a:noFill/>
                  </a:tcPr>
                </a:tc>
                <a:tc>
                  <a:txBody>
                    <a:bodyPr/>
                    <a:lstStyle>
                      <a:lvl1pPr marL="342900" indent="-342900" eaLnBrk="0" hangingPunct="0">
                        <a:spcBef>
                          <a:spcPct val="20000"/>
                        </a:spcBef>
                        <a:buClr>
                          <a:srgbClr val="BD3632"/>
                        </a:buClr>
                        <a:defRPr sz="2500">
                          <a:solidFill>
                            <a:srgbClr val="00338D"/>
                          </a:solidFill>
                          <a:latin typeface="Trebuchet MS" panose="020B0603020202020204" pitchFamily="34" charset="0"/>
                        </a:defRPr>
                      </a:lvl1pPr>
                      <a:lvl2pPr marL="742950" indent="-285750" eaLnBrk="0" hangingPunct="0">
                        <a:spcBef>
                          <a:spcPct val="20000"/>
                        </a:spcBef>
                        <a:buClr>
                          <a:srgbClr val="BD3632"/>
                        </a:buClr>
                        <a:defRPr sz="2100">
                          <a:solidFill>
                            <a:srgbClr val="00338D"/>
                          </a:solidFill>
                          <a:latin typeface="Trebuchet MS" panose="020B0603020202020204" pitchFamily="34" charset="0"/>
                        </a:defRPr>
                      </a:lvl2pPr>
                      <a:lvl3pPr marL="1143000" indent="-228600" eaLnBrk="0" hangingPunct="0">
                        <a:spcBef>
                          <a:spcPct val="20000"/>
                        </a:spcBef>
                        <a:defRPr sz="2000">
                          <a:solidFill>
                            <a:srgbClr val="00338D"/>
                          </a:solidFill>
                          <a:latin typeface="Trebuchet MS" panose="020B0603020202020204" pitchFamily="34" charset="0"/>
                        </a:defRPr>
                      </a:lvl3pPr>
                      <a:lvl4pPr marL="1600200" indent="-228600" eaLnBrk="0" hangingPunct="0">
                        <a:spcBef>
                          <a:spcPct val="20000"/>
                        </a:spcBef>
                        <a:defRPr sz="1600">
                          <a:solidFill>
                            <a:srgbClr val="00338D"/>
                          </a:solidFill>
                          <a:latin typeface="Trebuchet MS" panose="020B0603020202020204" pitchFamily="34" charset="0"/>
                        </a:defRPr>
                      </a:lvl4pPr>
                      <a:lvl5pPr marL="2057400" indent="-228600" eaLnBrk="0" hangingPunct="0">
                        <a:spcBef>
                          <a:spcPct val="20000"/>
                        </a:spcBef>
                        <a:defRPr sz="1600">
                          <a:solidFill>
                            <a:srgbClr val="00338D"/>
                          </a:solidFill>
                          <a:latin typeface="Trebuchet MS" panose="020B0603020202020204" pitchFamily="34" charset="0"/>
                        </a:defRPr>
                      </a:lvl5pPr>
                      <a:lvl6pPr marL="2514600" indent="-228600" eaLnBrk="0" fontAlgn="base" hangingPunct="0">
                        <a:spcBef>
                          <a:spcPct val="20000"/>
                        </a:spcBef>
                        <a:spcAft>
                          <a:spcPct val="0"/>
                        </a:spcAft>
                        <a:defRPr sz="1600">
                          <a:solidFill>
                            <a:srgbClr val="00338D"/>
                          </a:solidFill>
                          <a:latin typeface="Trebuchet MS" panose="020B0603020202020204" pitchFamily="34" charset="0"/>
                        </a:defRPr>
                      </a:lvl6pPr>
                      <a:lvl7pPr marL="2971800" indent="-228600" eaLnBrk="0" fontAlgn="base" hangingPunct="0">
                        <a:spcBef>
                          <a:spcPct val="20000"/>
                        </a:spcBef>
                        <a:spcAft>
                          <a:spcPct val="0"/>
                        </a:spcAft>
                        <a:defRPr sz="1600">
                          <a:solidFill>
                            <a:srgbClr val="00338D"/>
                          </a:solidFill>
                          <a:latin typeface="Trebuchet MS" panose="020B0603020202020204" pitchFamily="34" charset="0"/>
                        </a:defRPr>
                      </a:lvl7pPr>
                      <a:lvl8pPr marL="3429000" indent="-228600" eaLnBrk="0" fontAlgn="base" hangingPunct="0">
                        <a:spcBef>
                          <a:spcPct val="20000"/>
                        </a:spcBef>
                        <a:spcAft>
                          <a:spcPct val="0"/>
                        </a:spcAft>
                        <a:defRPr sz="1600">
                          <a:solidFill>
                            <a:srgbClr val="00338D"/>
                          </a:solidFill>
                          <a:latin typeface="Trebuchet MS" panose="020B0603020202020204" pitchFamily="34" charset="0"/>
                        </a:defRPr>
                      </a:lvl8pPr>
                      <a:lvl9pPr marL="3886200" indent="-228600" eaLnBrk="0" fontAlgn="base" hangingPunct="0">
                        <a:spcBef>
                          <a:spcPct val="20000"/>
                        </a:spcBef>
                        <a:spcAft>
                          <a:spcPct val="0"/>
                        </a:spcAft>
                        <a:defRPr sz="1600">
                          <a:solidFill>
                            <a:srgbClr val="00338D"/>
                          </a:solidFill>
                          <a:latin typeface="Trebuchet MS" panose="020B0603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S" sz="19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 </a:t>
                      </a:r>
                    </a:p>
                  </a:txBody>
                  <a:tcPr marT="45556" marB="45556" anchor="ctr" horzOverflow="overflow">
                    <a:lnL>
                      <a:noFill/>
                    </a:lnL>
                    <a:lnR>
                      <a:noFill/>
                    </a:lnR>
                    <a:lnT>
                      <a:noFill/>
                    </a:lnT>
                    <a:lnB>
                      <a:noFill/>
                    </a:lnB>
                    <a:lnTlToBr>
                      <a:noFill/>
                    </a:lnTlToBr>
                    <a:lnBlToTr>
                      <a:noFill/>
                    </a:lnBlToTr>
                    <a:noFill/>
                  </a:tcPr>
                </a:tc>
              </a:tr>
            </a:tbl>
          </a:graphicData>
        </a:graphic>
      </p:graphicFrame>
      <p:sp>
        <p:nvSpPr>
          <p:cNvPr id="220251" name="Text Box 91"/>
          <p:cNvSpPr txBox="1">
            <a:spLocks noChangeArrowheads="1"/>
          </p:cNvSpPr>
          <p:nvPr/>
        </p:nvSpPr>
        <p:spPr bwMode="auto">
          <a:xfrm>
            <a:off x="5548313" y="4905375"/>
            <a:ext cx="21590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1200">
                <a:solidFill>
                  <a:schemeClr val="bg1"/>
                </a:solidFill>
                <a:latin typeface="Trebuchet MS" panose="020B0603020202020204" pitchFamily="34" charset="0"/>
              </a:rPr>
              <a:t>Maremoto de Sumatra (2004)</a:t>
            </a:r>
          </a:p>
          <a:p>
            <a:pPr lvl="1"/>
            <a:r>
              <a:rPr lang="pt-BR" altLang="es-ES" sz="1200">
                <a:solidFill>
                  <a:schemeClr val="bg1"/>
                </a:solidFill>
                <a:latin typeface="Trebuchet MS" panose="020B0603020202020204" pitchFamily="34" charset="0"/>
              </a:rPr>
              <a:t>L ~ 100 km, </a:t>
            </a:r>
          </a:p>
          <a:p>
            <a:pPr lvl="1"/>
            <a:r>
              <a:rPr lang="pt-BR" altLang="es-ES" sz="1200">
                <a:solidFill>
                  <a:schemeClr val="bg1"/>
                </a:solidFill>
                <a:latin typeface="Trebuchet MS" panose="020B0603020202020204" pitchFamily="34" charset="0"/>
              </a:rPr>
              <a:t>T ~ min-horas , </a:t>
            </a:r>
          </a:p>
          <a:p>
            <a:pPr lvl="1"/>
            <a:r>
              <a:rPr lang="pt-BR" altLang="es-ES" sz="1200">
                <a:solidFill>
                  <a:schemeClr val="bg1"/>
                </a:solidFill>
                <a:latin typeface="Trebuchet MS" panose="020B0603020202020204" pitchFamily="34" charset="0"/>
              </a:rPr>
              <a:t>c  ≤ 800 km/h</a:t>
            </a:r>
          </a:p>
          <a:p>
            <a:endParaRPr lang="es-ES" altLang="es-ES" sz="1200">
              <a:solidFill>
                <a:schemeClr val="bg1"/>
              </a:solidFill>
              <a:latin typeface="Trebuchet MS" panose="020B0603020202020204" pitchFamily="34" charset="0"/>
            </a:endParaRPr>
          </a:p>
          <a:p>
            <a:endParaRPr lang="es-ES" altLang="es-ES" sz="1200">
              <a:solidFill>
                <a:schemeClr val="bg1"/>
              </a:solidFill>
              <a:latin typeface="Trebuchet MS" panose="020B0603020202020204" pitchFamily="34" charset="0"/>
            </a:endParaRPr>
          </a:p>
        </p:txBody>
      </p:sp>
      <p:sp>
        <p:nvSpPr>
          <p:cNvPr id="32780" name="Text Box 3"/>
          <p:cNvSpPr txBox="1">
            <a:spLocks noChangeArrowheads="1"/>
          </p:cNvSpPr>
          <p:nvPr/>
        </p:nvSpPr>
        <p:spPr bwMode="auto">
          <a:xfrm>
            <a:off x="342900" y="703263"/>
            <a:ext cx="3657600"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800100" indent="-34290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34349E"/>
              </a:buClr>
            </a:pPr>
            <a:r>
              <a:rPr kumimoji="1" lang="es-ES_tradnl" altLang="en-US" sz="2000">
                <a:solidFill>
                  <a:srgbClr val="313197"/>
                </a:solidFill>
                <a:latin typeface="Trebuchet MS" panose="020B0603020202020204" pitchFamily="34" charset="0"/>
                <a:ea typeface="MS PGothic" panose="020B0600070205080204" pitchFamily="34" charset="-128"/>
              </a:rPr>
              <a:t>Origen: </a:t>
            </a:r>
            <a:r>
              <a:rPr kumimoji="1" lang="es-ES_tradnl" altLang="en-US" sz="2000" u="sng">
                <a:solidFill>
                  <a:srgbClr val="0066CC"/>
                </a:solidFill>
                <a:latin typeface="Trebuchet MS" panose="020B0603020202020204" pitchFamily="34" charset="0"/>
                <a:ea typeface="MS PGothic" panose="020B0600070205080204" pitchFamily="34" charset="-128"/>
              </a:rPr>
              <a:t>movimiento vertical del fondo marino</a:t>
            </a:r>
            <a:r>
              <a:rPr kumimoji="1" lang="es-ES_tradnl" altLang="en-US" sz="2000">
                <a:solidFill>
                  <a:srgbClr val="313197"/>
                </a:solidFill>
                <a:latin typeface="Trebuchet MS" panose="020B0603020202020204" pitchFamily="34" charset="0"/>
                <a:ea typeface="MS PGothic" panose="020B0600070205080204" pitchFamily="34" charset="-128"/>
              </a:rPr>
              <a:t> por una de las tres causas siguientes:</a:t>
            </a:r>
          </a:p>
          <a:p>
            <a:pPr lvl="1">
              <a:spcBef>
                <a:spcPct val="20000"/>
              </a:spcBef>
              <a:buClr>
                <a:srgbClr val="34349E"/>
              </a:buClr>
              <a:buFont typeface="Wingdings" panose="05000000000000000000" pitchFamily="2" charset="2"/>
              <a:buChar char="§"/>
            </a:pPr>
            <a:r>
              <a:rPr kumimoji="1" lang="es-ES_tradnl" altLang="en-US" sz="2000">
                <a:solidFill>
                  <a:srgbClr val="313197"/>
                </a:solidFill>
                <a:latin typeface="Trebuchet MS" panose="020B0603020202020204" pitchFamily="34" charset="0"/>
                <a:ea typeface="MS PGothic" panose="020B0600070205080204" pitchFamily="34" charset="-128"/>
              </a:rPr>
              <a:t> terremoto</a:t>
            </a:r>
          </a:p>
          <a:p>
            <a:pPr lvl="1">
              <a:spcBef>
                <a:spcPct val="20000"/>
              </a:spcBef>
              <a:buClr>
                <a:srgbClr val="34349E"/>
              </a:buClr>
              <a:buFont typeface="Wingdings" panose="05000000000000000000" pitchFamily="2" charset="2"/>
              <a:buChar char="§"/>
            </a:pPr>
            <a:r>
              <a:rPr kumimoji="1" lang="es-ES_tradnl" altLang="en-US" sz="2000">
                <a:solidFill>
                  <a:srgbClr val="313197"/>
                </a:solidFill>
                <a:latin typeface="Trebuchet MS" panose="020B0603020202020204" pitchFamily="34" charset="0"/>
                <a:ea typeface="MS PGothic" panose="020B0600070205080204" pitchFamily="34" charset="-128"/>
              </a:rPr>
              <a:t> corrimiento de tierras </a:t>
            </a:r>
          </a:p>
          <a:p>
            <a:pPr lvl="1">
              <a:spcBef>
                <a:spcPct val="20000"/>
              </a:spcBef>
              <a:buClr>
                <a:srgbClr val="34349E"/>
              </a:buClr>
              <a:buFont typeface="Wingdings" panose="05000000000000000000" pitchFamily="2" charset="2"/>
              <a:buChar char="§"/>
            </a:pPr>
            <a:r>
              <a:rPr kumimoji="1" lang="es-ES_tradnl" altLang="en-US" sz="2000">
                <a:solidFill>
                  <a:srgbClr val="313197"/>
                </a:solidFill>
                <a:latin typeface="Trebuchet MS" panose="020B0603020202020204" pitchFamily="34" charset="0"/>
                <a:ea typeface="MS PGothic" panose="020B0600070205080204" pitchFamily="34" charset="-128"/>
              </a:rPr>
              <a:t> erupción volcánica</a:t>
            </a:r>
            <a:endParaRPr kumimoji="1" lang="es-ES_tradnl" altLang="en-US" sz="2400">
              <a:solidFill>
                <a:srgbClr val="313197"/>
              </a:solidFill>
              <a:latin typeface="Trebuchet MS" panose="020B0603020202020204" pitchFamily="34" charset="0"/>
              <a:ea typeface="MS PGothic" panose="020B0600070205080204" pitchFamily="34" charset="-128"/>
            </a:endParaRPr>
          </a:p>
        </p:txBody>
      </p:sp>
      <p:pic>
        <p:nvPicPr>
          <p:cNvPr id="32781" name="Picture 5" descr="Slide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0525" y="652463"/>
            <a:ext cx="4943475"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6"/>
          <p:cNvSpPr txBox="1">
            <a:spLocks noChangeArrowheads="1"/>
          </p:cNvSpPr>
          <p:nvPr/>
        </p:nvSpPr>
        <p:spPr bwMode="auto">
          <a:xfrm>
            <a:off x="182563" y="2960688"/>
            <a:ext cx="4989512"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313197"/>
              </a:buClr>
            </a:pPr>
            <a:r>
              <a:rPr kumimoji="1" lang="es-ES" altLang="en-US" sz="2000" dirty="0">
                <a:solidFill>
                  <a:srgbClr val="313197"/>
                </a:solidFill>
                <a:latin typeface="Trebuchet MS" panose="020B0603020202020204" pitchFamily="34" charset="0"/>
                <a:ea typeface="MS PGothic" panose="020B0600070205080204" pitchFamily="34" charset="-128"/>
              </a:rPr>
              <a:t>La perturbación en el gradiente horizontal de presión se propaga como una onda apenas apreciable en aguas profundas, que se </a:t>
            </a:r>
            <a:r>
              <a:rPr kumimoji="1" lang="es-ES" altLang="en-US" sz="2000" u="sng" dirty="0">
                <a:solidFill>
                  <a:srgbClr val="0066CC"/>
                </a:solidFill>
                <a:latin typeface="Trebuchet MS" panose="020B0603020202020204" pitchFamily="34" charset="0"/>
                <a:ea typeface="MS PGothic" panose="020B0600070205080204" pitchFamily="34" charset="-128"/>
              </a:rPr>
              <a:t>amplifica al llegar a aguas someras</a:t>
            </a:r>
          </a:p>
          <a:p>
            <a:pPr>
              <a:spcBef>
                <a:spcPct val="20000"/>
              </a:spcBef>
              <a:buClr>
                <a:srgbClr val="313197"/>
              </a:buClr>
            </a:pPr>
            <a:endParaRPr kumimoji="1" lang="es-ES" altLang="en-US" sz="2000" u="sng" dirty="0">
              <a:solidFill>
                <a:srgbClr val="0066CC"/>
              </a:solidFill>
              <a:latin typeface="Trebuchet MS" panose="020B0603020202020204" pitchFamily="34" charset="0"/>
              <a:ea typeface="MS PGothic" panose="020B0600070205080204" pitchFamily="34" charset="-128"/>
            </a:endParaRPr>
          </a:p>
          <a:p>
            <a:pPr>
              <a:spcBef>
                <a:spcPct val="20000"/>
              </a:spcBef>
              <a:buClr>
                <a:srgbClr val="313197"/>
              </a:buClr>
            </a:pPr>
            <a:r>
              <a:rPr kumimoji="1" lang="es-ES" altLang="en-US" sz="2000" dirty="0">
                <a:solidFill>
                  <a:srgbClr val="313197"/>
                </a:solidFill>
                <a:latin typeface="Trebuchet MS" panose="020B0603020202020204" pitchFamily="34" charset="0"/>
                <a:ea typeface="MS PGothic" panose="020B0600070205080204" pitchFamily="34" charset="-128"/>
              </a:rPr>
              <a:t>Longitudes de onda de 100 a 200 km, periodos de minutos a horas</a:t>
            </a:r>
          </a:p>
          <a:p>
            <a:pPr>
              <a:spcBef>
                <a:spcPct val="20000"/>
              </a:spcBef>
              <a:buClr>
                <a:srgbClr val="313197"/>
              </a:buClr>
            </a:pPr>
            <a:endParaRPr kumimoji="1" lang="es-ES" altLang="en-US" sz="2000" dirty="0">
              <a:solidFill>
                <a:srgbClr val="313197"/>
              </a:solidFill>
              <a:latin typeface="Trebuchet MS" panose="020B0603020202020204" pitchFamily="34" charset="0"/>
              <a:ea typeface="MS PGothic" panose="020B0600070205080204" pitchFamily="34" charset="-128"/>
            </a:endParaRPr>
          </a:p>
          <a:p>
            <a:pPr>
              <a:spcBef>
                <a:spcPct val="20000"/>
              </a:spcBef>
              <a:buClr>
                <a:srgbClr val="313197"/>
              </a:buClr>
            </a:pPr>
            <a:r>
              <a:rPr kumimoji="1" lang="es-ES" altLang="en-US" sz="2000" dirty="0">
                <a:solidFill>
                  <a:srgbClr val="313197"/>
                </a:solidFill>
                <a:latin typeface="Trebuchet MS" panose="020B0603020202020204" pitchFamily="34" charset="0"/>
                <a:ea typeface="MS PGothic" panose="020B0600070205080204" pitchFamily="34" charset="-128"/>
              </a:rPr>
              <a:t>Pueden dar lugar a </a:t>
            </a:r>
            <a:r>
              <a:rPr kumimoji="1" lang="es-ES" altLang="en-US" sz="2000" dirty="0" err="1" smtClean="0">
                <a:solidFill>
                  <a:srgbClr val="313197"/>
                </a:solidFill>
                <a:latin typeface="Trebuchet MS" panose="020B0603020202020204" pitchFamily="34" charset="0"/>
                <a:ea typeface="MS PGothic" panose="020B0600070205080204" pitchFamily="34" charset="-128"/>
              </a:rPr>
              <a:t>fen´menos</a:t>
            </a:r>
            <a:r>
              <a:rPr kumimoji="1" lang="es-ES" altLang="en-US" sz="2000" dirty="0" smtClean="0">
                <a:solidFill>
                  <a:srgbClr val="313197"/>
                </a:solidFill>
                <a:latin typeface="Trebuchet MS" panose="020B0603020202020204" pitchFamily="34" charset="0"/>
                <a:ea typeface="MS PGothic" panose="020B0600070205080204" pitchFamily="34" charset="-128"/>
              </a:rPr>
              <a:t> de resonancias </a:t>
            </a:r>
            <a:r>
              <a:rPr kumimoji="1" lang="es-ES" altLang="en-US" sz="2000" dirty="0">
                <a:solidFill>
                  <a:srgbClr val="313197"/>
                </a:solidFill>
                <a:latin typeface="Trebuchet MS" panose="020B0603020202020204" pitchFamily="34" charset="0"/>
                <a:ea typeface="MS PGothic" panose="020B0600070205080204" pitchFamily="34" charset="-128"/>
              </a:rPr>
              <a:t>o </a:t>
            </a:r>
            <a:r>
              <a:rPr kumimoji="1" lang="es-ES" altLang="en-US" sz="2000" i="1" dirty="0" err="1">
                <a:solidFill>
                  <a:srgbClr val="313197"/>
                </a:solidFill>
                <a:latin typeface="Trebuchet MS" panose="020B0603020202020204" pitchFamily="34" charset="0"/>
                <a:ea typeface="MS PGothic" panose="020B0600070205080204" pitchFamily="34" charset="-128"/>
              </a:rPr>
              <a:t>seiches</a:t>
            </a:r>
            <a:r>
              <a:rPr kumimoji="1" lang="es-ES" altLang="en-US" sz="2000" dirty="0">
                <a:solidFill>
                  <a:srgbClr val="313197"/>
                </a:solidFill>
                <a:latin typeface="Trebuchet MS" panose="020B0603020202020204" pitchFamily="34" charset="0"/>
                <a:ea typeface="MS PGothic" panose="020B0600070205080204" pitchFamily="34" charset="-128"/>
              </a:rPr>
              <a:t> en bahías o puertos </a:t>
            </a:r>
          </a:p>
        </p:txBody>
      </p:sp>
    </p:spTree>
    <p:extLst>
      <p:ext uri="{BB962C8B-B14F-4D97-AF65-F5344CB8AC3E}">
        <p14:creationId xmlns:p14="http://schemas.microsoft.com/office/powerpoint/2010/main" val="5891101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5000"/>
                                  </p:stCondLst>
                                  <p:childTnLst>
                                    <p:set>
                                      <p:cBhvr>
                                        <p:cTn id="6" dur="1" fill="hold">
                                          <p:stCondLst>
                                            <p:cond delay="0"/>
                                          </p:stCondLst>
                                        </p:cTn>
                                        <p:tgtEl>
                                          <p:spTgt spid="220252"/>
                                        </p:tgtEl>
                                        <p:attrNameLst>
                                          <p:attrName>style.visibility</p:attrName>
                                        </p:attrNameLst>
                                      </p:cBhvr>
                                      <p:to>
                                        <p:strVal val="visible"/>
                                      </p:to>
                                    </p:set>
                                    <p:animEffect transition="in" filter="randombar(horizontal)">
                                      <p:cBhvr>
                                        <p:cTn id="7" dur="2000"/>
                                        <p:tgtEl>
                                          <p:spTgt spid="220252"/>
                                        </p:tgtEl>
                                      </p:cBhvr>
                                    </p:animEffect>
                                  </p:childTnLst>
                                </p:cTn>
                              </p:par>
                            </p:childTnLst>
                          </p:cTn>
                        </p:par>
                        <p:par>
                          <p:cTn id="8" fill="hold" nodeType="afterGroup">
                            <p:stCondLst>
                              <p:cond delay="7000"/>
                            </p:stCondLst>
                            <p:childTnLst>
                              <p:par>
                                <p:cTn id="9" presetID="14" presetClass="entr" presetSubtype="10" fill="hold" grpId="0" nodeType="afterEffect">
                                  <p:stCondLst>
                                    <p:cond delay="0"/>
                                  </p:stCondLst>
                                  <p:childTnLst>
                                    <p:set>
                                      <p:cBhvr>
                                        <p:cTn id="10" dur="1" fill="hold">
                                          <p:stCondLst>
                                            <p:cond delay="0"/>
                                          </p:stCondLst>
                                        </p:cTn>
                                        <p:tgtEl>
                                          <p:spTgt spid="220251"/>
                                        </p:tgtEl>
                                        <p:attrNameLst>
                                          <p:attrName>style.visibility</p:attrName>
                                        </p:attrNameLst>
                                      </p:cBhvr>
                                      <p:to>
                                        <p:strVal val="visible"/>
                                      </p:to>
                                    </p:set>
                                    <p:animEffect transition="in" filter="randombar(horizontal)">
                                      <p:cBhvr>
                                        <p:cTn id="11" dur="2000"/>
                                        <p:tgtEl>
                                          <p:spTgt spid="220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25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6175" y="1006475"/>
            <a:ext cx="28289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5"/>
          <p:cNvSpPr txBox="1">
            <a:spLocks noChangeArrowheads="1"/>
          </p:cNvSpPr>
          <p:nvPr/>
        </p:nvSpPr>
        <p:spPr bwMode="auto">
          <a:xfrm>
            <a:off x="311150" y="552450"/>
            <a:ext cx="8539163"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rgbClr val="34349E"/>
              </a:buClr>
            </a:pPr>
            <a:r>
              <a:rPr kumimoji="1" lang="es-ES" altLang="en-US" sz="1600">
                <a:solidFill>
                  <a:srgbClr val="313197"/>
                </a:solidFill>
                <a:latin typeface="Trebuchet MS" panose="020B0603020202020204" pitchFamily="34" charset="0"/>
                <a:ea typeface="MS PGothic" panose="020B0600070205080204" pitchFamily="34" charset="-128"/>
              </a:rPr>
              <a:t>Diferencia esencial entre un tsunami y un oleaje generado por  el viento:</a:t>
            </a:r>
          </a:p>
          <a:p>
            <a:pPr>
              <a:spcBef>
                <a:spcPct val="75000"/>
              </a:spcBef>
              <a:buClr>
                <a:srgbClr val="34349E"/>
              </a:buClr>
              <a:buFont typeface="Wingdings" panose="05000000000000000000" pitchFamily="2" charset="2"/>
              <a:buChar char="§"/>
            </a:pPr>
            <a:r>
              <a:rPr kumimoji="1" lang="es-ES" altLang="en-US" sz="1600">
                <a:solidFill>
                  <a:srgbClr val="313197"/>
                </a:solidFill>
                <a:latin typeface="Trebuchet MS" panose="020B0603020202020204" pitchFamily="34" charset="0"/>
                <a:ea typeface="MS PGothic" panose="020B0600070205080204" pitchFamily="34" charset="-128"/>
              </a:rPr>
              <a:t> </a:t>
            </a:r>
            <a:r>
              <a:rPr kumimoji="1" lang="es-ES" altLang="en-US" sz="1600" u="sng">
                <a:solidFill>
                  <a:srgbClr val="0066CC"/>
                </a:solidFill>
                <a:latin typeface="Trebuchet MS" panose="020B0603020202020204" pitchFamily="34" charset="0"/>
                <a:ea typeface="MS PGothic" panose="020B0600070205080204" pitchFamily="34" charset="-128"/>
              </a:rPr>
              <a:t>Oleaje:</a:t>
            </a:r>
            <a:r>
              <a:rPr kumimoji="1" lang="es-ES" altLang="en-US" sz="1600">
                <a:solidFill>
                  <a:srgbClr val="313197"/>
                </a:solidFill>
                <a:latin typeface="Trebuchet MS" panose="020B0603020202020204" pitchFamily="34" charset="0"/>
                <a:ea typeface="MS PGothic" panose="020B0600070205080204" pitchFamily="34" charset="-128"/>
              </a:rPr>
              <a:t> energía concentrada </a:t>
            </a:r>
            <a:endParaRPr kumimoji="1" lang="en-US" altLang="en-US" sz="1600">
              <a:solidFill>
                <a:srgbClr val="313197"/>
              </a:solidFill>
              <a:latin typeface="Trebuchet MS" panose="020B0603020202020204" pitchFamily="34" charset="0"/>
              <a:ea typeface="MS PGothic" panose="020B0600070205080204" pitchFamily="34" charset="-128"/>
            </a:endParaRPr>
          </a:p>
          <a:p>
            <a:pPr>
              <a:spcBef>
                <a:spcPct val="20000"/>
              </a:spcBef>
              <a:buClr>
                <a:srgbClr val="34349E"/>
              </a:buClr>
              <a:buFont typeface="Wingdings" panose="05000000000000000000" pitchFamily="2" charset="2"/>
              <a:buNone/>
            </a:pPr>
            <a:r>
              <a:rPr kumimoji="1" lang="es-ES" altLang="en-US" sz="1600">
                <a:solidFill>
                  <a:srgbClr val="313197"/>
                </a:solidFill>
                <a:latin typeface="Trebuchet MS" panose="020B0603020202020204" pitchFamily="34" charset="0"/>
                <a:ea typeface="MS PGothic" panose="020B0600070205080204" pitchFamily="34" charset="-128"/>
              </a:rPr>
              <a:t>  en la </a:t>
            </a:r>
            <a:r>
              <a:rPr kumimoji="1" lang="es-ES" altLang="en-US" sz="1600" u="sng">
                <a:solidFill>
                  <a:srgbClr val="0066CC"/>
                </a:solidFill>
                <a:latin typeface="Trebuchet MS" panose="020B0603020202020204" pitchFamily="34" charset="0"/>
                <a:ea typeface="MS PGothic" panose="020B0600070205080204" pitchFamily="34" charset="-128"/>
              </a:rPr>
              <a:t>capa superficial</a:t>
            </a:r>
            <a:r>
              <a:rPr kumimoji="1" lang="es-ES" altLang="en-US" sz="1600">
                <a:solidFill>
                  <a:srgbClr val="313197"/>
                </a:solidFill>
                <a:latin typeface="Trebuchet MS" panose="020B0603020202020204" pitchFamily="34" charset="0"/>
                <a:ea typeface="MS PGothic" panose="020B0600070205080204" pitchFamily="34" charset="-128"/>
              </a:rPr>
              <a:t> del mar</a:t>
            </a:r>
          </a:p>
          <a:p>
            <a:pPr>
              <a:spcBef>
                <a:spcPct val="20000"/>
              </a:spcBef>
              <a:buClr>
                <a:srgbClr val="34349E"/>
              </a:buClr>
              <a:buFont typeface="Wingdings" panose="05000000000000000000" pitchFamily="2" charset="2"/>
              <a:buNone/>
            </a:pPr>
            <a:endParaRPr kumimoji="1" lang="es-ES" altLang="en-US" sz="1600">
              <a:solidFill>
                <a:srgbClr val="313197"/>
              </a:solidFill>
              <a:latin typeface="Trebuchet MS" panose="020B0603020202020204" pitchFamily="34" charset="0"/>
              <a:ea typeface="MS PGothic" panose="020B0600070205080204" pitchFamily="34" charset="-128"/>
            </a:endParaRPr>
          </a:p>
          <a:p>
            <a:pPr>
              <a:spcBef>
                <a:spcPct val="20000"/>
              </a:spcBef>
              <a:buClr>
                <a:srgbClr val="34349E"/>
              </a:buClr>
              <a:buFont typeface="Wingdings" panose="05000000000000000000" pitchFamily="2" charset="2"/>
              <a:buNone/>
            </a:pPr>
            <a:endParaRPr kumimoji="1" lang="es-ES" altLang="en-US" sz="1600">
              <a:solidFill>
                <a:srgbClr val="313197"/>
              </a:solidFill>
              <a:latin typeface="Trebuchet MS" panose="020B0603020202020204" pitchFamily="34" charset="0"/>
              <a:ea typeface="MS PGothic" panose="020B0600070205080204" pitchFamily="34" charset="-128"/>
            </a:endParaRPr>
          </a:p>
          <a:p>
            <a:pPr>
              <a:spcBef>
                <a:spcPct val="20000"/>
              </a:spcBef>
              <a:buClr>
                <a:srgbClr val="34349E"/>
              </a:buClr>
              <a:buFont typeface="Wingdings" panose="05000000000000000000" pitchFamily="2" charset="2"/>
              <a:buChar char="§"/>
            </a:pPr>
            <a:r>
              <a:rPr kumimoji="1" lang="es-ES" altLang="en-US" sz="1600">
                <a:solidFill>
                  <a:srgbClr val="313197"/>
                </a:solidFill>
                <a:latin typeface="Trebuchet MS" panose="020B0603020202020204" pitchFamily="34" charset="0"/>
                <a:ea typeface="MS PGothic" panose="020B0600070205080204" pitchFamily="34" charset="-128"/>
              </a:rPr>
              <a:t> </a:t>
            </a:r>
            <a:r>
              <a:rPr kumimoji="1" lang="es-ES" altLang="en-US" sz="1600" u="sng">
                <a:solidFill>
                  <a:srgbClr val="0066CC"/>
                </a:solidFill>
                <a:latin typeface="Trebuchet MS" panose="020B0603020202020204" pitchFamily="34" charset="0"/>
                <a:ea typeface="MS PGothic" panose="020B0600070205080204" pitchFamily="34" charset="-128"/>
              </a:rPr>
              <a:t>Tsunami</a:t>
            </a:r>
            <a:r>
              <a:rPr kumimoji="1" lang="es-ES" altLang="en-US" sz="1600">
                <a:solidFill>
                  <a:srgbClr val="313197"/>
                </a:solidFill>
                <a:latin typeface="Trebuchet MS" panose="020B0603020202020204" pitchFamily="34" charset="0"/>
                <a:ea typeface="MS PGothic" panose="020B0600070205080204" pitchFamily="34" charset="-128"/>
              </a:rPr>
              <a:t>: energía distribuida </a:t>
            </a:r>
          </a:p>
          <a:p>
            <a:pPr>
              <a:spcBef>
                <a:spcPct val="20000"/>
              </a:spcBef>
              <a:buClr>
                <a:srgbClr val="34349E"/>
              </a:buClr>
              <a:buFont typeface="Wingdings" panose="05000000000000000000" pitchFamily="2" charset="2"/>
              <a:buNone/>
            </a:pPr>
            <a:r>
              <a:rPr kumimoji="1" lang="es-ES" altLang="en-US" sz="1600">
                <a:solidFill>
                  <a:srgbClr val="313197"/>
                </a:solidFill>
                <a:latin typeface="Trebuchet MS" panose="020B0603020202020204" pitchFamily="34" charset="0"/>
                <a:ea typeface="MS PGothic" panose="020B0600070205080204" pitchFamily="34" charset="-128"/>
              </a:rPr>
              <a:t>   por </a:t>
            </a:r>
            <a:r>
              <a:rPr kumimoji="1" lang="es-ES" altLang="en-US" sz="1600" u="sng">
                <a:solidFill>
                  <a:srgbClr val="0066CC"/>
                </a:solidFill>
                <a:latin typeface="Trebuchet MS" panose="020B0603020202020204" pitchFamily="34" charset="0"/>
                <a:ea typeface="MS PGothic" panose="020B0600070205080204" pitchFamily="34" charset="-128"/>
              </a:rPr>
              <a:t>toda la columna</a:t>
            </a:r>
            <a:r>
              <a:rPr kumimoji="1" lang="es-ES" altLang="en-US" sz="1600">
                <a:solidFill>
                  <a:srgbClr val="313197"/>
                </a:solidFill>
                <a:latin typeface="Trebuchet MS" panose="020B0603020202020204" pitchFamily="34" charset="0"/>
                <a:ea typeface="MS PGothic" panose="020B0600070205080204" pitchFamily="34" charset="-128"/>
              </a:rPr>
              <a:t> de agua </a:t>
            </a:r>
          </a:p>
          <a:p>
            <a:pPr>
              <a:spcBef>
                <a:spcPct val="20000"/>
              </a:spcBef>
              <a:buClr>
                <a:srgbClr val="34349E"/>
              </a:buClr>
              <a:buFont typeface="Wingdings" panose="05000000000000000000" pitchFamily="2" charset="2"/>
              <a:buNone/>
            </a:pPr>
            <a:r>
              <a:rPr kumimoji="1" lang="es-ES" altLang="en-US" sz="1600">
                <a:solidFill>
                  <a:srgbClr val="313197"/>
                </a:solidFill>
                <a:latin typeface="Trebuchet MS" panose="020B0603020202020204" pitchFamily="34" charset="0"/>
                <a:ea typeface="MS PGothic" panose="020B0600070205080204" pitchFamily="34" charset="-128"/>
              </a:rPr>
              <a:t>    </a:t>
            </a:r>
            <a:r>
              <a:rPr kumimoji="1" lang="es-ES" altLang="en-US" sz="1600">
                <a:solidFill>
                  <a:srgbClr val="313197"/>
                </a:solidFill>
                <a:latin typeface="Trebuchet MS" panose="020B0603020202020204" pitchFamily="34" charset="0"/>
                <a:ea typeface="MS PGothic" panose="020B0600070205080204" pitchFamily="34" charset="-128"/>
                <a:sym typeface="Symbol" panose="05050102010706020507" pitchFamily="18" charset="2"/>
              </a:rPr>
              <a:t> </a:t>
            </a:r>
            <a:r>
              <a:rPr kumimoji="1" lang="es-ES" altLang="en-US" sz="1600">
                <a:solidFill>
                  <a:srgbClr val="313197"/>
                </a:solidFill>
                <a:latin typeface="Trebuchet MS" panose="020B0603020202020204" pitchFamily="34" charset="0"/>
                <a:ea typeface="MS PGothic" panose="020B0600070205080204" pitchFamily="34" charset="-128"/>
              </a:rPr>
              <a:t>cambio de nivel del mar</a:t>
            </a:r>
          </a:p>
        </p:txBody>
      </p:sp>
      <p:sp>
        <p:nvSpPr>
          <p:cNvPr id="33796" name="Rectangle 2"/>
          <p:cNvSpPr>
            <a:spLocks noChangeArrowheads="1"/>
          </p:cNvSpPr>
          <p:nvPr/>
        </p:nvSpPr>
        <p:spPr bwMode="auto">
          <a:xfrm>
            <a:off x="2362095" y="-307975"/>
            <a:ext cx="20637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ES" altLang="es-ES" sz="2800" b="1" dirty="0">
                <a:solidFill>
                  <a:srgbClr val="D20000"/>
                </a:solidFill>
                <a:latin typeface="Trebuchet MS" panose="020B0603020202020204" pitchFamily="34" charset="0"/>
              </a:rPr>
              <a:t>Tsunamis</a:t>
            </a:r>
          </a:p>
        </p:txBody>
      </p:sp>
      <p:sp>
        <p:nvSpPr>
          <p:cNvPr id="33797" name="Rectangle 5"/>
          <p:cNvSpPr>
            <a:spLocks noChangeArrowheads="1"/>
          </p:cNvSpPr>
          <p:nvPr/>
        </p:nvSpPr>
        <p:spPr bwMode="auto">
          <a:xfrm>
            <a:off x="114300" y="254158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pic>
        <p:nvPicPr>
          <p:cNvPr id="216072" name="Picture 6" descr="Tsunami in deep oce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460" y="3738563"/>
            <a:ext cx="4036841"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7"/>
          <p:cNvSpPr>
            <a:spLocks noChangeArrowheads="1"/>
          </p:cNvSpPr>
          <p:nvPr/>
        </p:nvSpPr>
        <p:spPr bwMode="auto">
          <a:xfrm>
            <a:off x="114300" y="2541588"/>
            <a:ext cx="9144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pic>
        <p:nvPicPr>
          <p:cNvPr id="216074" name="Picture 8" descr="Tsunami approaching sho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475" y="5281910"/>
            <a:ext cx="4021826" cy="1407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8" name="Text Box 12"/>
          <p:cNvSpPr txBox="1">
            <a:spLocks noChangeArrowheads="1"/>
          </p:cNvSpPr>
          <p:nvPr/>
        </p:nvSpPr>
        <p:spPr bwMode="auto">
          <a:xfrm>
            <a:off x="5729405" y="3204518"/>
            <a:ext cx="21828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dirty="0">
                <a:latin typeface="Trebuchet MS" panose="020B0603020202020204" pitchFamily="34" charset="0"/>
              </a:rPr>
              <a:t>Efectos en la costa</a:t>
            </a:r>
          </a:p>
        </p:txBody>
      </p:sp>
      <p:pic>
        <p:nvPicPr>
          <p:cNvPr id="86030" name="Picture 14" descr="Tsunami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59462" y="4115443"/>
            <a:ext cx="2812940" cy="128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1" name="Text Box 15"/>
          <p:cNvSpPr txBox="1">
            <a:spLocks noChangeArrowheads="1"/>
          </p:cNvSpPr>
          <p:nvPr/>
        </p:nvSpPr>
        <p:spPr bwMode="auto">
          <a:xfrm>
            <a:off x="4393301" y="3500180"/>
            <a:ext cx="50085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dirty="0">
                <a:latin typeface="Trebuchet MS" panose="020B0603020202020204" pitchFamily="34" charset="0"/>
              </a:rPr>
              <a:t>Un declive con mayor profundidad hace </a:t>
            </a:r>
            <a:r>
              <a:rPr lang="es-ES" altLang="es-ES" sz="1400" dirty="0" smtClean="0">
                <a:latin typeface="Trebuchet MS" panose="020B0603020202020204" pitchFamily="34" charset="0"/>
              </a:rPr>
              <a:t>que </a:t>
            </a:r>
            <a:r>
              <a:rPr lang="es-ES" altLang="es-ES" sz="1400" dirty="0">
                <a:latin typeface="Trebuchet MS" panose="020B0603020202020204" pitchFamily="34" charset="0"/>
              </a:rPr>
              <a:t>las olas de un tsunami sean potencialmente más altas y destructivas.</a:t>
            </a:r>
            <a:r>
              <a:rPr lang="es-ES" altLang="es-ES" dirty="0">
                <a:latin typeface="Trebuchet MS" panose="020B0603020202020204" pitchFamily="34" charset="0"/>
              </a:rPr>
              <a:t> </a:t>
            </a:r>
          </a:p>
        </p:txBody>
      </p:sp>
      <p:sp>
        <p:nvSpPr>
          <p:cNvPr id="2" name="Text Box 12"/>
          <p:cNvSpPr txBox="1">
            <a:spLocks noChangeArrowheads="1"/>
          </p:cNvSpPr>
          <p:nvPr/>
        </p:nvSpPr>
        <p:spPr bwMode="auto">
          <a:xfrm>
            <a:off x="464202" y="3331500"/>
            <a:ext cx="2690160" cy="369332"/>
          </a:xfrm>
          <a:prstGeom prst="rect">
            <a:avLst/>
          </a:prstGeom>
          <a:solidFill>
            <a:schemeClr val="bg1"/>
          </a:solid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dirty="0" smtClean="0">
                <a:latin typeface="Trebuchet MS" panose="020B0603020202020204" pitchFamily="34" charset="0"/>
              </a:rPr>
              <a:t>Propagación de la onda</a:t>
            </a:r>
            <a:endParaRPr lang="es-ES" altLang="es-ES" b="1" dirty="0">
              <a:latin typeface="Trebuchet MS" panose="020B0603020202020204" pitchFamily="34" charset="0"/>
            </a:endParaRPr>
          </a:p>
        </p:txBody>
      </p:sp>
      <p:sp>
        <p:nvSpPr>
          <p:cNvPr id="33806" name="Marcador de número de diapositiva 3"/>
          <p:cNvSpPr>
            <a:spLocks noGrp="1"/>
          </p:cNvSpPr>
          <p:nvPr>
            <p:ph type="sldNum" sz="quarter" idx="4294967295"/>
          </p:nvPr>
        </p:nvSpPr>
        <p:spPr>
          <a:xfrm>
            <a:off x="6745288" y="6565900"/>
            <a:ext cx="2270125" cy="209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mtClean="0">
                <a:solidFill>
                  <a:srgbClr val="BD3632"/>
                </a:solidFill>
                <a:latin typeface="Trebuchet MS" panose="020B0603020202020204" pitchFamily="34" charset="0"/>
              </a:rPr>
              <a:t>20</a:t>
            </a:r>
          </a:p>
        </p:txBody>
      </p:sp>
      <p:pic>
        <p:nvPicPr>
          <p:cNvPr id="86029" name="Picture 13" descr="Tsunami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59462" y="5422900"/>
            <a:ext cx="2812940" cy="12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3787" name="Object 11"/>
          <p:cNvGraphicFramePr>
            <a:graphicFrameLocks noChangeAspect="1"/>
          </p:cNvGraphicFramePr>
          <p:nvPr>
            <p:extLst/>
          </p:nvPr>
        </p:nvGraphicFramePr>
        <p:xfrm>
          <a:off x="3425376" y="5888243"/>
          <a:ext cx="746125" cy="298450"/>
        </p:xfrm>
        <a:graphic>
          <a:graphicData uri="http://schemas.openxmlformats.org/presentationml/2006/ole">
            <mc:AlternateContent xmlns:mc="http://schemas.openxmlformats.org/markup-compatibility/2006">
              <mc:Choice xmlns:v="urn:schemas-microsoft-com:vml" Requires="v">
                <p:oleObj spid="_x0000_s48171" name="Ecuación" r:id="rId8" imgW="634725" imgH="253890" progId="Equation.3">
                  <p:embed/>
                </p:oleObj>
              </mc:Choice>
              <mc:Fallback>
                <p:oleObj name="Ecuación" r:id="rId8" imgW="634725" imgH="25389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5376" y="5888243"/>
                        <a:ext cx="74612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030559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16072"/>
                                        </p:tgtEl>
                                        <p:attrNameLst>
                                          <p:attrName>style.visibility</p:attrName>
                                        </p:attrNameLst>
                                      </p:cBhvr>
                                      <p:to>
                                        <p:strVal val="visible"/>
                                      </p:to>
                                    </p:set>
                                    <p:animEffect transition="in" filter="randombar(horizontal)">
                                      <p:cBhvr>
                                        <p:cTn id="7" dur="500"/>
                                        <p:tgtEl>
                                          <p:spTgt spid="216072"/>
                                        </p:tgtEl>
                                      </p:cBhvr>
                                    </p:animEffect>
                                  </p:childTnLst>
                                </p:cTn>
                              </p:par>
                              <p:par>
                                <p:cTn id="8" presetID="14" presetClass="entr" presetSubtype="10" fill="hold" nodeType="withEffect">
                                  <p:stCondLst>
                                    <p:cond delay="0"/>
                                  </p:stCondLst>
                                  <p:childTnLst>
                                    <p:set>
                                      <p:cBhvr>
                                        <p:cTn id="9" dur="1" fill="hold">
                                          <p:stCondLst>
                                            <p:cond delay="0"/>
                                          </p:stCondLst>
                                        </p:cTn>
                                        <p:tgtEl>
                                          <p:spTgt spid="216074"/>
                                        </p:tgtEl>
                                        <p:attrNameLst>
                                          <p:attrName>style.visibility</p:attrName>
                                        </p:attrNameLst>
                                      </p:cBhvr>
                                      <p:to>
                                        <p:strVal val="visible"/>
                                      </p:to>
                                    </p:set>
                                    <p:animEffect transition="in" filter="randombar(horizontal)">
                                      <p:cBhvr>
                                        <p:cTn id="10" dur="500"/>
                                        <p:tgtEl>
                                          <p:spTgt spid="21607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2" presetClass="entr" presetSubtype="4" fill="hold" nodeType="withEffect">
                                  <p:stCondLst>
                                    <p:cond delay="0"/>
                                  </p:stCondLst>
                                  <p:childTnLst>
                                    <p:set>
                                      <p:cBhvr>
                                        <p:cTn id="15" dur="1" fill="hold">
                                          <p:stCondLst>
                                            <p:cond delay="0"/>
                                          </p:stCondLst>
                                        </p:cTn>
                                        <p:tgtEl>
                                          <p:spTgt spid="203787"/>
                                        </p:tgtEl>
                                        <p:attrNameLst>
                                          <p:attrName>style.visibility</p:attrName>
                                        </p:attrNameLst>
                                      </p:cBhvr>
                                      <p:to>
                                        <p:strVal val="visible"/>
                                      </p:to>
                                    </p:set>
                                    <p:anim calcmode="lin" valueType="num">
                                      <p:cBhvr additive="base">
                                        <p:cTn id="16" dur="500" fill="hold"/>
                                        <p:tgtEl>
                                          <p:spTgt spid="203787"/>
                                        </p:tgtEl>
                                        <p:attrNameLst>
                                          <p:attrName>ppt_x</p:attrName>
                                        </p:attrNameLst>
                                      </p:cBhvr>
                                      <p:tavLst>
                                        <p:tav tm="0">
                                          <p:val>
                                            <p:strVal val="#ppt_x"/>
                                          </p:val>
                                        </p:tav>
                                        <p:tav tm="100000">
                                          <p:val>
                                            <p:strVal val="#ppt_x"/>
                                          </p:val>
                                        </p:tav>
                                      </p:tavLst>
                                    </p:anim>
                                    <p:anim calcmode="lin" valueType="num">
                                      <p:cBhvr additive="base">
                                        <p:cTn id="17" dur="500" fill="hold"/>
                                        <p:tgtEl>
                                          <p:spTgt spid="203787"/>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6028"/>
                                        </p:tgtEl>
                                        <p:attrNameLst>
                                          <p:attrName>style.visibility</p:attrName>
                                        </p:attrNameLst>
                                      </p:cBhvr>
                                      <p:to>
                                        <p:strVal val="visible"/>
                                      </p:to>
                                    </p:set>
                                    <p:animEffect transition="in" filter="randombar(horizontal)">
                                      <p:cBhvr>
                                        <p:cTn id="22" dur="500"/>
                                        <p:tgtEl>
                                          <p:spTgt spid="86028"/>
                                        </p:tgtEl>
                                      </p:cBhvr>
                                    </p:animEffect>
                                  </p:childTnLst>
                                </p:cTn>
                              </p:par>
                              <p:par>
                                <p:cTn id="23" presetID="14" presetClass="entr" presetSubtype="10" fill="hold" nodeType="withEffect">
                                  <p:stCondLst>
                                    <p:cond delay="0"/>
                                  </p:stCondLst>
                                  <p:childTnLst>
                                    <p:set>
                                      <p:cBhvr>
                                        <p:cTn id="24" dur="1" fill="hold">
                                          <p:stCondLst>
                                            <p:cond delay="0"/>
                                          </p:stCondLst>
                                        </p:cTn>
                                        <p:tgtEl>
                                          <p:spTgt spid="86029"/>
                                        </p:tgtEl>
                                        <p:attrNameLst>
                                          <p:attrName>style.visibility</p:attrName>
                                        </p:attrNameLst>
                                      </p:cBhvr>
                                      <p:to>
                                        <p:strVal val="visible"/>
                                      </p:to>
                                    </p:set>
                                    <p:animEffect transition="in" filter="randombar(horizontal)">
                                      <p:cBhvr>
                                        <p:cTn id="25" dur="500"/>
                                        <p:tgtEl>
                                          <p:spTgt spid="86029"/>
                                        </p:tgtEl>
                                      </p:cBhvr>
                                    </p:animEffect>
                                  </p:childTnLst>
                                </p:cTn>
                              </p:par>
                              <p:par>
                                <p:cTn id="26" presetID="14" presetClass="entr" presetSubtype="10" fill="hold" nodeType="withEffect">
                                  <p:stCondLst>
                                    <p:cond delay="0"/>
                                  </p:stCondLst>
                                  <p:childTnLst>
                                    <p:set>
                                      <p:cBhvr>
                                        <p:cTn id="27" dur="1" fill="hold">
                                          <p:stCondLst>
                                            <p:cond delay="0"/>
                                          </p:stCondLst>
                                        </p:cTn>
                                        <p:tgtEl>
                                          <p:spTgt spid="86030"/>
                                        </p:tgtEl>
                                        <p:attrNameLst>
                                          <p:attrName>style.visibility</p:attrName>
                                        </p:attrNameLst>
                                      </p:cBhvr>
                                      <p:to>
                                        <p:strVal val="visible"/>
                                      </p:to>
                                    </p:set>
                                    <p:animEffect transition="in" filter="randombar(horizontal)">
                                      <p:cBhvr>
                                        <p:cTn id="28" dur="500"/>
                                        <p:tgtEl>
                                          <p:spTgt spid="86030"/>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86031"/>
                                        </p:tgtEl>
                                        <p:attrNameLst>
                                          <p:attrName>style.visibility</p:attrName>
                                        </p:attrNameLst>
                                      </p:cBhvr>
                                      <p:to>
                                        <p:strVal val="visible"/>
                                      </p:to>
                                    </p:set>
                                    <p:animEffect transition="in" filter="randombar(horizontal)">
                                      <p:cBhvr>
                                        <p:cTn id="31" dur="500"/>
                                        <p:tgtEl>
                                          <p:spTgt spid="86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8" grpId="0"/>
      <p:bldP spid="86031" grpId="0"/>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tsunamieventsmap">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02" y="548680"/>
            <a:ext cx="6088534" cy="337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4" name="Text Box 6"/>
          <p:cNvSpPr txBox="1">
            <a:spLocks noChangeArrowheads="1"/>
          </p:cNvSpPr>
          <p:nvPr/>
        </p:nvSpPr>
        <p:spPr bwMode="auto">
          <a:xfrm>
            <a:off x="251520" y="4064462"/>
            <a:ext cx="8640960" cy="3404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342900" indent="-342900">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spcBef>
                <a:spcPct val="20000"/>
              </a:spcBef>
              <a:buClr>
                <a:srgbClr val="313197"/>
              </a:buClr>
              <a:buFont typeface="Wingdings" panose="05000000000000000000" pitchFamily="2" charset="2"/>
              <a:buChar char="§"/>
              <a:defRPr/>
            </a:pPr>
            <a:r>
              <a:rPr kumimoji="1" lang="es-ES_tradnl" altLang="en-US" sz="1600" dirty="0" smtClean="0">
                <a:solidFill>
                  <a:srgbClr val="FFFF00"/>
                </a:solidFill>
                <a:effectLst>
                  <a:outerShdw blurRad="38100" dist="38100" dir="2700000" algn="tl">
                    <a:srgbClr val="000000"/>
                  </a:outerShdw>
                </a:effectLst>
                <a:ea typeface="MS PGothic" panose="020B0600070205080204" pitchFamily="34" charset="-128"/>
              </a:rPr>
              <a:t> </a:t>
            </a:r>
            <a:r>
              <a:rPr kumimoji="1" lang="es-ES_tradnl" altLang="en-US" sz="1600" dirty="0" smtClean="0">
                <a:solidFill>
                  <a:srgbClr val="313197"/>
                </a:solidFill>
                <a:ea typeface="MS PGothic" panose="020B0600070205080204" pitchFamily="34" charset="-128"/>
              </a:rPr>
              <a:t>El más grave en </a:t>
            </a:r>
            <a:r>
              <a:rPr kumimoji="1" lang="es-ES_tradnl" altLang="en-US" sz="1600" dirty="0" err="1" smtClean="0">
                <a:solidFill>
                  <a:srgbClr val="313197"/>
                </a:solidFill>
                <a:ea typeface="MS PGothic" panose="020B0600070205080204" pitchFamily="34" charset="-128"/>
              </a:rPr>
              <a:t>en</a:t>
            </a:r>
            <a:r>
              <a:rPr kumimoji="1" lang="es-ES_tradnl" altLang="en-US" sz="1600" dirty="0" smtClean="0">
                <a:solidFill>
                  <a:srgbClr val="313197"/>
                </a:solidFill>
                <a:ea typeface="MS PGothic" panose="020B0600070205080204" pitchFamily="34" charset="-128"/>
              </a:rPr>
              <a:t> Europa: terremoto de Lisboa (1755)</a:t>
            </a:r>
          </a:p>
          <a:p>
            <a:pPr>
              <a:spcBef>
                <a:spcPct val="20000"/>
              </a:spcBef>
              <a:buClr>
                <a:srgbClr val="313197"/>
              </a:buClr>
              <a:buFont typeface="Wingdings" panose="05000000000000000000" pitchFamily="2" charset="2"/>
              <a:buChar char="§"/>
              <a:defRPr/>
            </a:pPr>
            <a:r>
              <a:rPr kumimoji="1" lang="es-ES_tradnl" altLang="en-US" sz="1600" dirty="0">
                <a:solidFill>
                  <a:srgbClr val="FFFF00"/>
                </a:solidFill>
                <a:effectLst>
                  <a:outerShdw blurRad="38100" dist="38100" dir="2700000" algn="tl">
                    <a:srgbClr val="000000"/>
                  </a:outerShdw>
                </a:effectLst>
                <a:ea typeface="MS PGothic" panose="020B0600070205080204" pitchFamily="34" charset="-128"/>
              </a:rPr>
              <a:t> </a:t>
            </a:r>
            <a:r>
              <a:rPr kumimoji="1" lang="es-ES_tradnl" altLang="en-US" sz="1600" dirty="0">
                <a:solidFill>
                  <a:srgbClr val="313197"/>
                </a:solidFill>
                <a:ea typeface="MS PGothic" panose="020B0600070205080204" pitchFamily="34" charset="-128"/>
              </a:rPr>
              <a:t>El más reciente en Europa: terremoto de Argelia (2003)</a:t>
            </a:r>
          </a:p>
          <a:p>
            <a:pPr>
              <a:spcBef>
                <a:spcPct val="20000"/>
              </a:spcBef>
              <a:buClr>
                <a:srgbClr val="313197"/>
              </a:buClr>
              <a:buFont typeface="Wingdings" panose="05000000000000000000" pitchFamily="2" charset="2"/>
              <a:buChar char="§"/>
              <a:defRPr/>
            </a:pPr>
            <a:r>
              <a:rPr kumimoji="1" lang="es-ES_tradnl" altLang="en-US" sz="1600" dirty="0">
                <a:solidFill>
                  <a:srgbClr val="313197"/>
                </a:solidFill>
                <a:ea typeface="MS PGothic" panose="020B0600070205080204" pitchFamily="34" charset="-128"/>
              </a:rPr>
              <a:t>En el </a:t>
            </a:r>
            <a:r>
              <a:rPr kumimoji="1" lang="es-ES_tradnl" altLang="en-US" sz="1600" dirty="0" smtClean="0">
                <a:solidFill>
                  <a:srgbClr val="313197"/>
                </a:solidFill>
                <a:ea typeface="MS PGothic" panose="020B0600070205080204" pitchFamily="34" charset="-128"/>
              </a:rPr>
              <a:t>Pacífico (1946). Afectó a </a:t>
            </a:r>
            <a:r>
              <a:rPr kumimoji="1" lang="es-ES_tradnl" altLang="en-US" sz="1600" dirty="0" err="1" smtClean="0">
                <a:solidFill>
                  <a:srgbClr val="313197"/>
                </a:solidFill>
                <a:ea typeface="MS PGothic" panose="020B0600070205080204" pitchFamily="34" charset="-128"/>
              </a:rPr>
              <a:t>Hwaii</a:t>
            </a:r>
            <a:r>
              <a:rPr kumimoji="1" lang="es-ES_tradnl" altLang="en-US" sz="1600" dirty="0" smtClean="0">
                <a:solidFill>
                  <a:srgbClr val="313197"/>
                </a:solidFill>
                <a:ea typeface="MS PGothic" panose="020B0600070205080204" pitchFamily="34" charset="-128"/>
              </a:rPr>
              <a:t> y Alaska</a:t>
            </a:r>
          </a:p>
          <a:p>
            <a:pPr>
              <a:spcBef>
                <a:spcPct val="20000"/>
              </a:spcBef>
              <a:buClr>
                <a:srgbClr val="313197"/>
              </a:buClr>
              <a:buFont typeface="Wingdings" panose="05000000000000000000" pitchFamily="2" charset="2"/>
              <a:buChar char="§"/>
              <a:defRPr/>
            </a:pPr>
            <a:r>
              <a:rPr kumimoji="1" lang="es-ES_tradnl" altLang="en-US" sz="1600" dirty="0" smtClean="0">
                <a:solidFill>
                  <a:srgbClr val="313197"/>
                </a:solidFill>
                <a:ea typeface="MS PGothic" panose="020B0600070205080204" pitchFamily="34" charset="-128"/>
              </a:rPr>
              <a:t>Terremoto de Nicaragua (1992). Olas de hasta 10 m</a:t>
            </a:r>
          </a:p>
          <a:p>
            <a:pPr>
              <a:spcBef>
                <a:spcPct val="20000"/>
              </a:spcBef>
              <a:buClr>
                <a:srgbClr val="313197"/>
              </a:buClr>
              <a:buFont typeface="Wingdings" panose="05000000000000000000" pitchFamily="2" charset="2"/>
              <a:buChar char="§"/>
              <a:defRPr/>
            </a:pPr>
            <a:r>
              <a:rPr kumimoji="1" lang="es-ES_tradnl" altLang="en-US" sz="1600" dirty="0" smtClean="0">
                <a:solidFill>
                  <a:srgbClr val="313197"/>
                </a:solidFill>
                <a:ea typeface="MS PGothic" panose="020B0600070205080204" pitchFamily="34" charset="-128"/>
              </a:rPr>
              <a:t>Tsunami del terremoto de Chile (2010)</a:t>
            </a:r>
          </a:p>
          <a:p>
            <a:pPr>
              <a:spcBef>
                <a:spcPct val="20000"/>
              </a:spcBef>
              <a:buClr>
                <a:srgbClr val="313197"/>
              </a:buClr>
              <a:buFont typeface="Wingdings" panose="05000000000000000000" pitchFamily="2" charset="2"/>
              <a:buChar char="§"/>
              <a:defRPr/>
            </a:pPr>
            <a:r>
              <a:rPr kumimoji="1" lang="es-ES_tradnl" altLang="en-US" sz="1600" dirty="0" smtClean="0">
                <a:solidFill>
                  <a:srgbClr val="313197"/>
                </a:solidFill>
                <a:ea typeface="MS PGothic" panose="020B0600070205080204" pitchFamily="34" charset="-128"/>
              </a:rPr>
              <a:t>En el Índico: Indonesia </a:t>
            </a:r>
            <a:r>
              <a:rPr kumimoji="1" lang="es-ES_tradnl" altLang="en-US" sz="1600" dirty="0">
                <a:solidFill>
                  <a:srgbClr val="313197"/>
                </a:solidFill>
                <a:ea typeface="MS PGothic" panose="020B0600070205080204" pitchFamily="34" charset="-128"/>
              </a:rPr>
              <a:t>(2004</a:t>
            </a:r>
            <a:r>
              <a:rPr kumimoji="1" lang="es-ES_tradnl" altLang="en-US" sz="1600" dirty="0" smtClean="0">
                <a:solidFill>
                  <a:srgbClr val="313197"/>
                </a:solidFill>
                <a:ea typeface="MS PGothic" panose="020B0600070205080204" pitchFamily="34" charset="-128"/>
              </a:rPr>
              <a:t>) y Japón </a:t>
            </a:r>
            <a:r>
              <a:rPr kumimoji="1" lang="es-ES_tradnl" altLang="en-US" sz="1600" dirty="0">
                <a:solidFill>
                  <a:srgbClr val="313197"/>
                </a:solidFill>
                <a:ea typeface="MS PGothic" panose="020B0600070205080204" pitchFamily="34" charset="-128"/>
              </a:rPr>
              <a:t>(2011</a:t>
            </a:r>
            <a:r>
              <a:rPr kumimoji="1" lang="es-ES_tradnl" altLang="en-US" sz="1600" dirty="0" smtClean="0">
                <a:solidFill>
                  <a:srgbClr val="313197"/>
                </a:solidFill>
                <a:ea typeface="MS PGothic" panose="020B0600070205080204" pitchFamily="34" charset="-128"/>
              </a:rPr>
              <a:t>)</a:t>
            </a:r>
          </a:p>
          <a:p>
            <a:pPr>
              <a:spcBef>
                <a:spcPct val="20000"/>
              </a:spcBef>
              <a:buClr>
                <a:srgbClr val="313197"/>
              </a:buClr>
              <a:buFont typeface="Wingdings" panose="05000000000000000000" pitchFamily="2" charset="2"/>
              <a:buChar char="§"/>
              <a:defRPr/>
            </a:pPr>
            <a:r>
              <a:rPr kumimoji="1" lang="es-ES_tradnl" altLang="en-US" sz="1600" dirty="0" smtClean="0">
                <a:solidFill>
                  <a:srgbClr val="313197"/>
                </a:solidFill>
                <a:ea typeface="MS PGothic" panose="020B0600070205080204" pitchFamily="34" charset="-128"/>
              </a:rPr>
              <a:t>Tsunami de las islas Célebes (2018)</a:t>
            </a:r>
          </a:p>
          <a:p>
            <a:pPr>
              <a:spcBef>
                <a:spcPct val="20000"/>
              </a:spcBef>
              <a:buClr>
                <a:srgbClr val="313197"/>
              </a:buClr>
              <a:buFont typeface="Wingdings" panose="05000000000000000000" pitchFamily="2" charset="2"/>
              <a:buChar char="§"/>
              <a:defRPr/>
            </a:pPr>
            <a:r>
              <a:rPr kumimoji="1" lang="es-ES_tradnl" altLang="en-US" sz="1600" dirty="0" smtClean="0">
                <a:solidFill>
                  <a:srgbClr val="313197"/>
                </a:solidFill>
                <a:ea typeface="MS PGothic" panose="020B0600070205080204" pitchFamily="34" charset="-128"/>
              </a:rPr>
              <a:t>Tsunami en Estrecho de Sonda (Krakatoa) (diciembre de 2018)</a:t>
            </a:r>
            <a:endParaRPr kumimoji="1" lang="es-ES_tradnl" altLang="en-US" sz="1600" dirty="0">
              <a:solidFill>
                <a:srgbClr val="313197"/>
              </a:solidFill>
              <a:ea typeface="MS PGothic" panose="020B0600070205080204" pitchFamily="34" charset="-128"/>
            </a:endParaRPr>
          </a:p>
          <a:p>
            <a:pPr>
              <a:spcBef>
                <a:spcPct val="20000"/>
              </a:spcBef>
              <a:buClr>
                <a:srgbClr val="313197"/>
              </a:buClr>
              <a:buFont typeface="Wingdings" panose="05000000000000000000" pitchFamily="2" charset="2"/>
              <a:buChar char="§"/>
              <a:defRPr/>
            </a:pPr>
            <a:endParaRPr kumimoji="1" lang="es-ES_tradnl" altLang="en-US" sz="1600" dirty="0" smtClean="0">
              <a:solidFill>
                <a:srgbClr val="313197"/>
              </a:solidFill>
              <a:ea typeface="MS PGothic" panose="020B0600070205080204" pitchFamily="34" charset="-128"/>
            </a:endParaRPr>
          </a:p>
          <a:p>
            <a:pPr>
              <a:spcBef>
                <a:spcPct val="20000"/>
              </a:spcBef>
              <a:buClr>
                <a:srgbClr val="313197"/>
              </a:buClr>
              <a:buFont typeface="Wingdings" panose="05000000000000000000" pitchFamily="2" charset="2"/>
              <a:buChar char="§"/>
              <a:defRPr/>
            </a:pPr>
            <a:endParaRPr kumimoji="1" lang="es-ES_tradnl" altLang="en-US" sz="1600" dirty="0">
              <a:solidFill>
                <a:srgbClr val="313197"/>
              </a:solidFill>
              <a:ea typeface="MS PGothic" panose="020B0600070205080204" pitchFamily="34" charset="-128"/>
            </a:endParaRPr>
          </a:p>
          <a:p>
            <a:pPr>
              <a:spcBef>
                <a:spcPct val="20000"/>
              </a:spcBef>
              <a:buClr>
                <a:srgbClr val="313197"/>
              </a:buClr>
              <a:buFont typeface="Wingdings" panose="05000000000000000000" pitchFamily="2" charset="2"/>
              <a:buChar char="§"/>
              <a:defRPr/>
            </a:pPr>
            <a:endParaRPr kumimoji="1" lang="es-ES_tradnl" altLang="en-US" sz="1600" dirty="0" smtClean="0">
              <a:solidFill>
                <a:srgbClr val="313197"/>
              </a:solidFill>
              <a:ea typeface="MS PGothic" panose="020B0600070205080204" pitchFamily="34" charset="-128"/>
            </a:endParaRPr>
          </a:p>
        </p:txBody>
      </p:sp>
      <p:sp>
        <p:nvSpPr>
          <p:cNvPr id="34820" name="Rectangle 2"/>
          <p:cNvSpPr>
            <a:spLocks noChangeArrowheads="1"/>
          </p:cNvSpPr>
          <p:nvPr/>
        </p:nvSpPr>
        <p:spPr bwMode="auto">
          <a:xfrm>
            <a:off x="611560" y="-230187"/>
            <a:ext cx="447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ES" altLang="es-ES" sz="2800" b="1" dirty="0">
                <a:solidFill>
                  <a:srgbClr val="D20000"/>
                </a:solidFill>
                <a:latin typeface="Trebuchet MS" panose="020B0603020202020204" pitchFamily="34" charset="0"/>
              </a:rPr>
              <a:t>Tsunamis en la historia</a:t>
            </a:r>
          </a:p>
        </p:txBody>
      </p:sp>
      <p:pic>
        <p:nvPicPr>
          <p:cNvPr id="3" name="Imagen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158" y="4509120"/>
            <a:ext cx="1839073" cy="1421102"/>
          </a:xfrm>
          <a:prstGeom prst="rect">
            <a:avLst/>
          </a:prstGeom>
        </p:spPr>
      </p:pic>
      <p:sp>
        <p:nvSpPr>
          <p:cNvPr id="4" name="CuadroTexto 3"/>
          <p:cNvSpPr txBox="1"/>
          <p:nvPr/>
        </p:nvSpPr>
        <p:spPr>
          <a:xfrm>
            <a:off x="7276158" y="5684001"/>
            <a:ext cx="1896673" cy="246221"/>
          </a:xfrm>
          <a:prstGeom prst="rect">
            <a:avLst/>
          </a:prstGeom>
          <a:noFill/>
        </p:spPr>
        <p:txBody>
          <a:bodyPr wrap="none" rtlCol="0">
            <a:spAutoFit/>
          </a:bodyPr>
          <a:lstStyle/>
          <a:p>
            <a:r>
              <a:rPr lang="es-ES" sz="1000" i="1" dirty="0" err="1" smtClean="0">
                <a:solidFill>
                  <a:srgbClr val="FFC000"/>
                </a:solidFill>
                <a:latin typeface="Arial Narrow" panose="020B0606020202030204" pitchFamily="34" charset="0"/>
              </a:rPr>
              <a:t>Megatsunami</a:t>
            </a:r>
            <a:r>
              <a:rPr lang="es-ES" sz="1000" i="1" dirty="0" smtClean="0">
                <a:solidFill>
                  <a:srgbClr val="FFC000"/>
                </a:solidFill>
                <a:latin typeface="Arial Narrow" panose="020B0606020202030204" pitchFamily="34" charset="0"/>
              </a:rPr>
              <a:t> Bahía de </a:t>
            </a:r>
            <a:r>
              <a:rPr lang="es-ES" sz="1000" i="1" dirty="0" err="1" smtClean="0">
                <a:solidFill>
                  <a:srgbClr val="FFC000"/>
                </a:solidFill>
                <a:latin typeface="Arial Narrow" panose="020B0606020202030204" pitchFamily="34" charset="0"/>
              </a:rPr>
              <a:t>Lituya</a:t>
            </a:r>
            <a:r>
              <a:rPr lang="es-ES" sz="1000" i="1" dirty="0" smtClean="0">
                <a:solidFill>
                  <a:srgbClr val="FFC000"/>
                </a:solidFill>
                <a:latin typeface="Arial Narrow" panose="020B0606020202030204" pitchFamily="34" charset="0"/>
              </a:rPr>
              <a:t> (1958)</a:t>
            </a:r>
            <a:endParaRPr lang="es-ES" sz="1000" i="1" dirty="0">
              <a:solidFill>
                <a:srgbClr val="FFC000"/>
              </a:solidFill>
              <a:latin typeface="Arial Narrow" panose="020B0606020202030204" pitchFamily="34" charset="0"/>
            </a:endParaRPr>
          </a:p>
        </p:txBody>
      </p:sp>
      <p:sp>
        <p:nvSpPr>
          <p:cNvPr id="5" name="CuadroTexto 4"/>
          <p:cNvSpPr txBox="1"/>
          <p:nvPr/>
        </p:nvSpPr>
        <p:spPr>
          <a:xfrm>
            <a:off x="6732240" y="1124744"/>
            <a:ext cx="2440591" cy="1323439"/>
          </a:xfrm>
          <a:prstGeom prst="rect">
            <a:avLst/>
          </a:prstGeom>
          <a:noFill/>
        </p:spPr>
        <p:txBody>
          <a:bodyPr wrap="square" rtlCol="0">
            <a:spAutoFit/>
          </a:bodyPr>
          <a:lstStyle/>
          <a:p>
            <a:r>
              <a:rPr lang="es-ES" sz="1600" dirty="0" smtClean="0">
                <a:latin typeface="Trebuchet MS" panose="020B0603020202020204" pitchFamily="34" charset="0"/>
                <a:hlinkClick r:id="rId2"/>
              </a:rPr>
              <a:t>http://itic.ioc-unesco.org/index.php?option=com_content&amp;view=category&amp;id=1160&amp;Itemid=1077</a:t>
            </a:r>
            <a:endParaRPr lang="es-ES" sz="1600" dirty="0">
              <a:latin typeface="Trebuchet MS" panose="020B0603020202020204" pitchFamily="34" charset="0"/>
            </a:endParaRPr>
          </a:p>
        </p:txBody>
      </p:sp>
    </p:spTree>
    <p:extLst>
      <p:ext uri="{BB962C8B-B14F-4D97-AF65-F5344CB8AC3E}">
        <p14:creationId xmlns:p14="http://schemas.microsoft.com/office/powerpoint/2010/main" val="2238338892"/>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p:cNvGrpSpPr/>
          <p:nvPr/>
        </p:nvGrpSpPr>
        <p:grpSpPr>
          <a:xfrm>
            <a:off x="323528" y="630254"/>
            <a:ext cx="8638199" cy="3564914"/>
            <a:chOff x="-900394" y="1129635"/>
            <a:chExt cx="11015223" cy="5143477"/>
          </a:xfrm>
        </p:grpSpPr>
        <p:pic>
          <p:nvPicPr>
            <p:cNvPr id="6" name="Picture 3" descr="tidechar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029" y="1931235"/>
              <a:ext cx="4495800" cy="364948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533103" y="1129635"/>
              <a:ext cx="8610600" cy="420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b="1">
                  <a:solidFill>
                    <a:srgbClr val="313197"/>
                  </a:solidFill>
                  <a:latin typeface="Arial" panose="020B0604020202020204" pitchFamily="34" charset="0"/>
                  <a:ea typeface="MS PGothic" panose="020B0600070205080204" pitchFamily="34" charset="-128"/>
                </a:defRPr>
              </a:lvl1pPr>
              <a:lvl2pPr marL="742950" indent="-285750">
                <a:defRPr sz="2000" b="1">
                  <a:solidFill>
                    <a:srgbClr val="313197"/>
                  </a:solidFill>
                  <a:latin typeface="Arial" panose="020B0604020202020204" pitchFamily="34" charset="0"/>
                  <a:ea typeface="MS PGothic" panose="020B0600070205080204" pitchFamily="34" charset="-128"/>
                </a:defRPr>
              </a:lvl2pPr>
              <a:lvl3pPr marL="1143000" indent="-228600">
                <a:defRPr sz="2000" b="1">
                  <a:solidFill>
                    <a:srgbClr val="313197"/>
                  </a:solidFill>
                  <a:latin typeface="Arial" panose="020B0604020202020204" pitchFamily="34" charset="0"/>
                  <a:ea typeface="MS PGothic" panose="020B0600070205080204" pitchFamily="34" charset="-128"/>
                </a:defRPr>
              </a:lvl3pPr>
              <a:lvl4pPr marL="1600200" indent="-228600">
                <a:defRPr sz="2000" b="1">
                  <a:solidFill>
                    <a:srgbClr val="313197"/>
                  </a:solidFill>
                  <a:latin typeface="Arial" panose="020B0604020202020204" pitchFamily="34" charset="0"/>
                  <a:ea typeface="MS PGothic" panose="020B0600070205080204" pitchFamily="34" charset="-128"/>
                </a:defRPr>
              </a:lvl4pPr>
              <a:lvl5pPr marL="2057400" indent="-228600">
                <a:defRPr sz="2000" b="1">
                  <a:solidFill>
                    <a:srgbClr val="313197"/>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9pPr>
            </a:lstStyle>
            <a:p>
              <a:pPr>
                <a:spcBef>
                  <a:spcPct val="20000"/>
                </a:spcBef>
                <a:buClr>
                  <a:srgbClr val="313197"/>
                </a:buClr>
                <a:buFontTx/>
                <a:buChar char="•"/>
              </a:pPr>
              <a:r>
                <a:rPr kumimoji="1" lang="es-ES_tradnl" altLang="en-US" sz="1292" b="0" dirty="0">
                  <a:solidFill>
                    <a:schemeClr val="tx1"/>
                  </a:solidFill>
                </a:rPr>
                <a:t> Efecto combinado de la Luna y el Sol: </a:t>
              </a:r>
              <a:r>
                <a:rPr kumimoji="1" lang="es-ES_tradnl" altLang="en-US" sz="1292" b="0" u="sng" dirty="0">
                  <a:solidFill>
                    <a:schemeClr val="tx1"/>
                  </a:solidFill>
                </a:rPr>
                <a:t>Ciclo de mareas vivas y muertas</a:t>
              </a:r>
              <a:r>
                <a:rPr kumimoji="1" lang="es-ES_tradnl" altLang="en-US" sz="1292" b="0" dirty="0">
                  <a:solidFill>
                    <a:schemeClr val="tx1"/>
                  </a:solidFill>
                </a:rPr>
                <a:t> (14.8 días)</a:t>
              </a:r>
            </a:p>
          </p:txBody>
        </p:sp>
        <p:sp>
          <p:nvSpPr>
            <p:cNvPr id="8" name="Text Box 8"/>
            <p:cNvSpPr txBox="1">
              <a:spLocks noChangeArrowheads="1"/>
            </p:cNvSpPr>
            <p:nvPr/>
          </p:nvSpPr>
          <p:spPr bwMode="auto">
            <a:xfrm>
              <a:off x="380998" y="5881689"/>
              <a:ext cx="8458202" cy="391423"/>
            </a:xfrm>
            <a:prstGeom prst="rect">
              <a:avLst/>
            </a:prstGeom>
            <a:solidFill>
              <a:schemeClr val="accent1">
                <a:lumMod val="40000"/>
                <a:lumOff val="60000"/>
              </a:schemeClr>
            </a:solidFill>
            <a:ln w="9525" algn="ctr">
              <a:solidFill>
                <a:srgbClr val="3391F9"/>
              </a:solidFill>
              <a:miter lim="800000"/>
              <a:headEnd/>
              <a:tailEnd/>
            </a:ln>
            <a:effectLst/>
          </p:spPr>
          <p:txBody>
            <a:bodyPr>
              <a:spAutoFit/>
            </a:bodyPr>
            <a:lstStyle>
              <a:lvl1pPr marL="533400" indent="-533400">
                <a:spcBef>
                  <a:spcPct val="0"/>
                </a:spcBef>
                <a:defRPr>
                  <a:solidFill>
                    <a:schemeClr val="tx1"/>
                  </a:solidFill>
                  <a:latin typeface="Arial" pitchFamily="34" charset="0"/>
                </a:defRPr>
              </a:lvl1pPr>
              <a:lvl2pPr>
                <a:spcBef>
                  <a:spcPct val="0"/>
                </a:spcBef>
                <a:defRPr>
                  <a:solidFill>
                    <a:schemeClr val="tx1"/>
                  </a:solidFill>
                  <a:latin typeface="Arial" pitchFamily="34" charset="0"/>
                </a:defRPr>
              </a:lvl2pPr>
              <a:lvl3pPr>
                <a:spcBef>
                  <a:spcPct val="0"/>
                </a:spcBef>
                <a:defRPr>
                  <a:solidFill>
                    <a:schemeClr val="tx1"/>
                  </a:solidFill>
                  <a:latin typeface="Arial" pitchFamily="34" charset="0"/>
                </a:defRPr>
              </a:lvl3pPr>
              <a:lvl4pPr>
                <a:spcBef>
                  <a:spcPct val="0"/>
                </a:spcBef>
                <a:defRPr>
                  <a:solidFill>
                    <a:schemeClr val="tx1"/>
                  </a:solidFill>
                  <a:latin typeface="Arial" pitchFamily="34" charset="0"/>
                </a:defRPr>
              </a:lvl4pPr>
              <a:lvl5pPr>
                <a:spcBef>
                  <a:spcPct val="0"/>
                </a:spcBef>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eaLnBrk="1" hangingPunct="1">
                <a:lnSpc>
                  <a:spcPct val="90000"/>
                </a:lnSpc>
                <a:spcBef>
                  <a:spcPct val="20000"/>
                </a:spcBef>
                <a:buClr>
                  <a:schemeClr val="bg2"/>
                </a:buClr>
                <a:defRPr/>
              </a:pPr>
              <a:r>
                <a:rPr lang="es-ES" sz="1292" dirty="0">
                  <a:solidFill>
                    <a:srgbClr val="313197"/>
                  </a:solidFill>
                </a:rPr>
                <a:t>La fuerza generadora de marea del Sol es un 46% de la de la Luna</a:t>
              </a:r>
            </a:p>
          </p:txBody>
        </p:sp>
        <p:sp>
          <p:nvSpPr>
            <p:cNvPr id="9" name="Text Box 6"/>
            <p:cNvSpPr txBox="1">
              <a:spLocks noChangeArrowheads="1"/>
            </p:cNvSpPr>
            <p:nvPr/>
          </p:nvSpPr>
          <p:spPr bwMode="auto">
            <a:xfrm>
              <a:off x="-900394" y="1860489"/>
              <a:ext cx="7477352" cy="91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b="1">
                  <a:solidFill>
                    <a:srgbClr val="313197"/>
                  </a:solidFill>
                  <a:latin typeface="Arial" panose="020B0604020202020204" pitchFamily="34" charset="0"/>
                  <a:ea typeface="MS PGothic" panose="020B0600070205080204" pitchFamily="34" charset="-128"/>
                </a:defRPr>
              </a:lvl1pPr>
              <a:lvl2pPr marL="742950" indent="-285750">
                <a:defRPr sz="2000" b="1">
                  <a:solidFill>
                    <a:srgbClr val="313197"/>
                  </a:solidFill>
                  <a:latin typeface="Arial" panose="020B0604020202020204" pitchFamily="34" charset="0"/>
                  <a:ea typeface="MS PGothic" panose="020B0600070205080204" pitchFamily="34" charset="-128"/>
                </a:defRPr>
              </a:lvl2pPr>
              <a:lvl3pPr marL="1143000" indent="-228600">
                <a:defRPr sz="2000" b="1">
                  <a:solidFill>
                    <a:srgbClr val="313197"/>
                  </a:solidFill>
                  <a:latin typeface="Arial" panose="020B0604020202020204" pitchFamily="34" charset="0"/>
                  <a:ea typeface="MS PGothic" panose="020B0600070205080204" pitchFamily="34" charset="-128"/>
                </a:defRPr>
              </a:lvl3pPr>
              <a:lvl4pPr marL="1600200" indent="-228600">
                <a:defRPr sz="2000" b="1">
                  <a:solidFill>
                    <a:srgbClr val="313197"/>
                  </a:solidFill>
                  <a:latin typeface="Arial" panose="020B0604020202020204" pitchFamily="34" charset="0"/>
                  <a:ea typeface="MS PGothic" panose="020B0600070205080204" pitchFamily="34" charset="-128"/>
                </a:defRPr>
              </a:lvl4pPr>
              <a:lvl5pPr marL="2057400" indent="-228600">
                <a:defRPr sz="2000" b="1">
                  <a:solidFill>
                    <a:srgbClr val="313197"/>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b="1">
                  <a:solidFill>
                    <a:srgbClr val="313197"/>
                  </a:solidFill>
                  <a:latin typeface="Arial" panose="020B0604020202020204" pitchFamily="34" charset="0"/>
                  <a:ea typeface="MS PGothic" panose="020B0600070205080204" pitchFamily="34" charset="-128"/>
                </a:defRPr>
              </a:lvl9pPr>
            </a:lstStyle>
            <a:p>
              <a:pPr>
                <a:spcBef>
                  <a:spcPct val="20000"/>
                </a:spcBef>
                <a:buClr>
                  <a:srgbClr val="313197"/>
                </a:buClr>
              </a:pPr>
              <a:r>
                <a:rPr kumimoji="1" lang="es-ES_tradnl" altLang="es-ES_tradnl" sz="1600" dirty="0">
                  <a:solidFill>
                    <a:srgbClr val="002060"/>
                  </a:solidFill>
                </a:rPr>
                <a:t>Marea </a:t>
              </a:r>
              <a:r>
                <a:rPr kumimoji="1" lang="es-ES_tradnl" altLang="es-ES_tradnl" sz="1600" dirty="0" smtClean="0">
                  <a:solidFill>
                    <a:srgbClr val="002060"/>
                  </a:solidFill>
                </a:rPr>
                <a:t>viva (sicigia) </a:t>
              </a:r>
              <a:r>
                <a:rPr kumimoji="1" lang="es-ES_tradnl" altLang="es-ES_tradnl" sz="1600" b="0" dirty="0">
                  <a:sym typeface="Wingdings" panose="05000000000000000000" pitchFamily="2" charset="2"/>
                </a:rPr>
                <a:t> luna </a:t>
              </a:r>
              <a:r>
                <a:rPr kumimoji="1" lang="es-ES_tradnl" altLang="es-ES_tradnl" sz="1600" b="0" dirty="0"/>
                <a:t>llena o luna nueva</a:t>
              </a:r>
            </a:p>
            <a:p>
              <a:pPr>
                <a:spcBef>
                  <a:spcPct val="20000"/>
                </a:spcBef>
                <a:buClr>
                  <a:srgbClr val="313197"/>
                </a:buClr>
              </a:pPr>
              <a:r>
                <a:rPr kumimoji="1" lang="es-ES_tradnl" altLang="es-ES_tradnl" sz="1600" dirty="0">
                  <a:solidFill>
                    <a:srgbClr val="002060"/>
                  </a:solidFill>
                </a:rPr>
                <a:t>Marea muerta (</a:t>
              </a:r>
              <a:r>
                <a:rPr kumimoji="1" lang="es-ES_tradnl" altLang="es-ES_tradnl" sz="1600" dirty="0" smtClean="0">
                  <a:solidFill>
                    <a:srgbClr val="002060"/>
                  </a:solidFill>
                </a:rPr>
                <a:t>cuadratura)</a:t>
              </a:r>
              <a:r>
                <a:rPr kumimoji="1" lang="es-ES_tradnl" altLang="es-ES_tradnl" sz="1600" b="0" dirty="0" smtClean="0">
                  <a:sym typeface="Wingdings" panose="05000000000000000000" pitchFamily="2" charset="2"/>
                </a:rPr>
                <a:t> </a:t>
              </a:r>
              <a:r>
                <a:rPr kumimoji="1" lang="es-ES_tradnl" altLang="es-ES_tradnl" sz="1600" b="0" dirty="0">
                  <a:sym typeface="Wingdings" panose="05000000000000000000" pitchFamily="2" charset="2"/>
                </a:rPr>
                <a:t>cuarto creciente o menguante</a:t>
              </a:r>
              <a:endParaRPr kumimoji="1" lang="es-ES_tradnl" altLang="es-ES_tradnl" sz="1600" b="0" dirty="0"/>
            </a:p>
          </p:txBody>
        </p:sp>
        <p:pic>
          <p:nvPicPr>
            <p:cNvPr id="10" name="Picture 7" descr="Sant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352" y="3201793"/>
              <a:ext cx="5435338" cy="220747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12" name="Rectangle 13"/>
          <p:cNvSpPr>
            <a:spLocks noChangeArrowheads="1"/>
          </p:cNvSpPr>
          <p:nvPr/>
        </p:nvSpPr>
        <p:spPr bwMode="auto">
          <a:xfrm>
            <a:off x="-324544" y="-197767"/>
            <a:ext cx="5146738" cy="97360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La marea astronómica</a:t>
            </a:r>
          </a:p>
        </p:txBody>
      </p:sp>
      <p:pic>
        <p:nvPicPr>
          <p:cNvPr id="13" name="Picture 3" descr="lowdatu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579" y="4316023"/>
            <a:ext cx="3032044" cy="212243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idalran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8462" y="4322915"/>
            <a:ext cx="3005427" cy="210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71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ChangeArrowheads="1"/>
          </p:cNvSpPr>
          <p:nvPr/>
        </p:nvSpPr>
        <p:spPr bwMode="auto">
          <a:xfrm>
            <a:off x="145162" y="-179232"/>
            <a:ext cx="5571476" cy="97360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La marea astronómica</a:t>
            </a:r>
          </a:p>
        </p:txBody>
      </p:sp>
      <p:pic>
        <p:nvPicPr>
          <p:cNvPr id="12" name="Picture 2" descr="mag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369" y="264276"/>
            <a:ext cx="117212" cy="11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descr="mag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369" y="264276"/>
            <a:ext cx="117212" cy="11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Grupo 15"/>
          <p:cNvGrpSpPr/>
          <p:nvPr/>
        </p:nvGrpSpPr>
        <p:grpSpPr>
          <a:xfrm>
            <a:off x="119296" y="748230"/>
            <a:ext cx="5623208" cy="2367881"/>
            <a:chOff x="2943770" y="1276212"/>
            <a:chExt cx="6200230" cy="2668767"/>
          </a:xfrm>
        </p:grpSpPr>
        <p:pic>
          <p:nvPicPr>
            <p:cNvPr id="18" name="Imagen 17"/>
            <p:cNvPicPr>
              <a:picLocks noChangeAspect="1"/>
            </p:cNvPicPr>
            <p:nvPr/>
          </p:nvPicPr>
          <p:blipFill>
            <a:blip r:embed="rId3"/>
            <a:stretch>
              <a:fillRect/>
            </a:stretch>
          </p:blipFill>
          <p:spPr>
            <a:xfrm>
              <a:off x="2943770" y="1838337"/>
              <a:ext cx="6200230" cy="2106642"/>
            </a:xfrm>
            <a:prstGeom prst="rect">
              <a:avLst/>
            </a:prstGeom>
            <a:ln w="15875">
              <a:solidFill>
                <a:srgbClr val="C00000"/>
              </a:solidFill>
            </a:ln>
          </p:spPr>
        </p:pic>
        <p:sp>
          <p:nvSpPr>
            <p:cNvPr id="22" name="CuadroTexto 21"/>
            <p:cNvSpPr txBox="1"/>
            <p:nvPr/>
          </p:nvSpPr>
          <p:spPr>
            <a:xfrm>
              <a:off x="2997785" y="1276212"/>
              <a:ext cx="2020599" cy="416263"/>
            </a:xfrm>
            <a:prstGeom prst="rect">
              <a:avLst/>
            </a:prstGeom>
            <a:noFill/>
            <a:ln w="15875">
              <a:solidFill>
                <a:srgbClr val="C00000"/>
              </a:solidFill>
            </a:ln>
          </p:spPr>
          <p:txBody>
            <a:bodyPr wrap="none" rtlCol="0">
              <a:spAutoFit/>
            </a:bodyPr>
            <a:lstStyle/>
            <a:p>
              <a:r>
                <a:rPr lang="es-ES" b="1" dirty="0" smtClean="0">
                  <a:solidFill>
                    <a:srgbClr val="C00000"/>
                  </a:solidFill>
                  <a:latin typeface="Trebuchet MS" panose="020B0603020202020204" pitchFamily="34" charset="0"/>
                </a:rPr>
                <a:t>Condicionantes</a:t>
              </a:r>
              <a:endParaRPr lang="es-ES" b="1" dirty="0">
                <a:solidFill>
                  <a:srgbClr val="C00000"/>
                </a:solidFill>
                <a:latin typeface="Trebuchet MS" panose="020B0603020202020204" pitchFamily="34" charset="0"/>
              </a:endParaRPr>
            </a:p>
          </p:txBody>
        </p:sp>
      </p:grpSp>
      <p:pic>
        <p:nvPicPr>
          <p:cNvPr id="25" name="Picture 7" descr="current_modifi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2275" y="1006746"/>
            <a:ext cx="2991374" cy="20939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TideNodes0"/>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52372" y="3436689"/>
            <a:ext cx="4020490" cy="2606142"/>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5"/>
          <p:cNvSpPr txBox="1">
            <a:spLocks noChangeArrowheads="1"/>
          </p:cNvSpPr>
          <p:nvPr/>
        </p:nvSpPr>
        <p:spPr bwMode="auto">
          <a:xfrm>
            <a:off x="4432373" y="3100708"/>
            <a:ext cx="4715832" cy="357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s-ES" altLang="es-ES" sz="1292" b="1" u="sng" dirty="0">
                <a:latin typeface="Trebuchet MS" panose="020B0603020202020204" pitchFamily="34" charset="0"/>
              </a:rPr>
              <a:t>Características espaciales</a:t>
            </a:r>
          </a:p>
          <a:p>
            <a:pPr algn="l">
              <a:spcBef>
                <a:spcPct val="50000"/>
              </a:spcBef>
              <a:buFontTx/>
              <a:buChar char="-"/>
            </a:pPr>
            <a:r>
              <a:rPr lang="es-ES" altLang="es-ES" sz="1292" dirty="0">
                <a:latin typeface="Trebuchet MS" panose="020B0603020202020204" pitchFamily="34" charset="0"/>
              </a:rPr>
              <a:t> Longitud de onda de miles de km</a:t>
            </a:r>
          </a:p>
          <a:p>
            <a:pPr algn="l">
              <a:spcBef>
                <a:spcPct val="50000"/>
              </a:spcBef>
              <a:buFontTx/>
              <a:buChar char="-"/>
            </a:pPr>
            <a:r>
              <a:rPr lang="es-ES" altLang="es-ES" sz="1292" dirty="0">
                <a:latin typeface="Trebuchet MS" panose="020B0603020202020204" pitchFamily="34" charset="0"/>
              </a:rPr>
              <a:t> Presentan características de ondas progresivas y estacionarias</a:t>
            </a:r>
          </a:p>
          <a:p>
            <a:pPr algn="l">
              <a:spcBef>
                <a:spcPct val="50000"/>
              </a:spcBef>
              <a:buFontTx/>
              <a:buChar char="-"/>
            </a:pPr>
            <a:r>
              <a:rPr lang="es-ES" altLang="es-ES" sz="1292" dirty="0">
                <a:latin typeface="Trebuchet MS" panose="020B0603020202020204" pitchFamily="34" charset="0"/>
              </a:rPr>
              <a:t> Se analizan mediante su descomposición en armónicos (ondas simples) de diferentes periodos</a:t>
            </a:r>
          </a:p>
          <a:p>
            <a:pPr algn="l">
              <a:spcBef>
                <a:spcPct val="50000"/>
              </a:spcBef>
              <a:buFontTx/>
              <a:buChar char="-"/>
            </a:pPr>
            <a:r>
              <a:rPr lang="es-ES" altLang="es-ES" sz="1292" dirty="0">
                <a:latin typeface="Trebuchet MS" panose="020B0603020202020204" pitchFamily="34" charset="0"/>
              </a:rPr>
              <a:t> Cada uno de estos armónicos se caracteriza por su amplitud y su fase</a:t>
            </a:r>
          </a:p>
          <a:p>
            <a:pPr algn="l">
              <a:spcBef>
                <a:spcPct val="50000"/>
              </a:spcBef>
              <a:buFontTx/>
              <a:buChar char="-"/>
            </a:pPr>
            <a:r>
              <a:rPr lang="es-ES" altLang="es-ES" sz="1292" dirty="0">
                <a:latin typeface="Trebuchet MS" panose="020B0603020202020204" pitchFamily="34" charset="0"/>
              </a:rPr>
              <a:t> Se representan a través de los mapas </a:t>
            </a:r>
            <a:r>
              <a:rPr lang="es-ES" altLang="es-ES" sz="1292" dirty="0" err="1">
                <a:latin typeface="Trebuchet MS" panose="020B0603020202020204" pitchFamily="34" charset="0"/>
              </a:rPr>
              <a:t>cotidales</a:t>
            </a:r>
            <a:r>
              <a:rPr lang="es-ES" altLang="es-ES" sz="1292" dirty="0">
                <a:latin typeface="Trebuchet MS" panose="020B0603020202020204" pitchFamily="34" charset="0"/>
              </a:rPr>
              <a:t> o cartas de marea</a:t>
            </a:r>
          </a:p>
          <a:p>
            <a:pPr algn="l">
              <a:spcBef>
                <a:spcPct val="50000"/>
              </a:spcBef>
              <a:buFontTx/>
              <a:buChar char="-"/>
            </a:pPr>
            <a:r>
              <a:rPr lang="es-ES" altLang="es-ES" sz="1292" dirty="0">
                <a:latin typeface="Trebuchet MS" panose="020B0603020202020204" pitchFamily="34" charset="0"/>
              </a:rPr>
              <a:t> La marea vertical lleva asociada las corrientes de marea (flujo y reflujo). Estas corrientes de marea describen una elipse (elipse de marea) durante el ciclo de marea.</a:t>
            </a:r>
          </a:p>
          <a:p>
            <a:pPr algn="l">
              <a:spcBef>
                <a:spcPct val="50000"/>
              </a:spcBef>
              <a:buFontTx/>
              <a:buChar char="-"/>
            </a:pPr>
            <a:endParaRPr lang="es-ES" altLang="es-ES" sz="1292" dirty="0">
              <a:latin typeface="Trebuchet MS" panose="020B0603020202020204" pitchFamily="34" charset="0"/>
            </a:endParaRPr>
          </a:p>
        </p:txBody>
      </p:sp>
    </p:spTree>
    <p:extLst>
      <p:ext uri="{BB962C8B-B14F-4D97-AF65-F5344CB8AC3E}">
        <p14:creationId xmlns:p14="http://schemas.microsoft.com/office/powerpoint/2010/main" val="250095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2706" name="Picture 2" descr="magi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369" y="264276"/>
            <a:ext cx="117212" cy="11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2707" name="Rectangle 3"/>
          <p:cNvSpPr>
            <a:spLocks noChangeArrowheads="1"/>
          </p:cNvSpPr>
          <p:nvPr/>
        </p:nvSpPr>
        <p:spPr bwMode="auto">
          <a:xfrm>
            <a:off x="85137" y="-96932"/>
            <a:ext cx="5491147" cy="731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altLang="es-ES" sz="2584" b="1" dirty="0">
                <a:solidFill>
                  <a:srgbClr val="C00000"/>
                </a:solidFill>
                <a:latin typeface="Trebuchet MS" panose="020B0603020202020204" pitchFamily="34" charset="0"/>
              </a:rPr>
              <a:t>Mareas: corrientes de marea</a:t>
            </a:r>
          </a:p>
        </p:txBody>
      </p:sp>
      <p:sp>
        <p:nvSpPr>
          <p:cNvPr id="712708" name="Text Box 4"/>
          <p:cNvSpPr txBox="1">
            <a:spLocks noChangeArrowheads="1"/>
          </p:cNvSpPr>
          <p:nvPr/>
        </p:nvSpPr>
        <p:spPr bwMode="auto">
          <a:xfrm>
            <a:off x="2180876" y="13191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s-ES" altLang="es-ES"/>
          </a:p>
        </p:txBody>
      </p:sp>
      <p:pic>
        <p:nvPicPr>
          <p:cNvPr id="7" name="Imagen 6"/>
          <p:cNvPicPr>
            <a:picLocks noChangeAspect="1"/>
          </p:cNvPicPr>
          <p:nvPr/>
        </p:nvPicPr>
        <p:blipFill>
          <a:blip r:embed="rId3"/>
          <a:stretch>
            <a:fillRect/>
          </a:stretch>
        </p:blipFill>
        <p:spPr>
          <a:xfrm>
            <a:off x="469581" y="515017"/>
            <a:ext cx="2757477" cy="2289418"/>
          </a:xfrm>
          <a:prstGeom prst="rect">
            <a:avLst/>
          </a:prstGeom>
        </p:spPr>
      </p:pic>
      <p:pic>
        <p:nvPicPr>
          <p:cNvPr id="2" name="Imagen 1"/>
          <p:cNvPicPr>
            <a:picLocks noChangeAspect="1"/>
          </p:cNvPicPr>
          <p:nvPr/>
        </p:nvPicPr>
        <p:blipFill>
          <a:blip r:embed="rId4"/>
          <a:stretch>
            <a:fillRect/>
          </a:stretch>
        </p:blipFill>
        <p:spPr>
          <a:xfrm>
            <a:off x="3560476" y="500525"/>
            <a:ext cx="4757367" cy="2784459"/>
          </a:xfrm>
          <a:prstGeom prst="rect">
            <a:avLst/>
          </a:prstGeom>
        </p:spPr>
      </p:pic>
      <p:pic>
        <p:nvPicPr>
          <p:cNvPr id="7127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581" y="2923472"/>
            <a:ext cx="6556681" cy="3934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6806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ChangeArrowheads="1"/>
          </p:cNvSpPr>
          <p:nvPr/>
        </p:nvSpPr>
        <p:spPr bwMode="auto">
          <a:xfrm>
            <a:off x="611560" y="-163921"/>
            <a:ext cx="5571476" cy="97360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Estructura espacial de las mareas</a:t>
            </a:r>
          </a:p>
        </p:txBody>
      </p:sp>
      <p:sp>
        <p:nvSpPr>
          <p:cNvPr id="2" name="CuadroTexto 1"/>
          <p:cNvSpPr txBox="1"/>
          <p:nvPr/>
        </p:nvSpPr>
        <p:spPr>
          <a:xfrm>
            <a:off x="4922602" y="1044347"/>
            <a:ext cx="1824538" cy="369332"/>
          </a:xfrm>
          <a:prstGeom prst="rect">
            <a:avLst/>
          </a:prstGeom>
          <a:noFill/>
        </p:spPr>
        <p:txBody>
          <a:bodyPr wrap="none" rtlCol="0">
            <a:spAutoFit/>
          </a:bodyPr>
          <a:lstStyle/>
          <a:p>
            <a:r>
              <a:rPr lang="es-ES" dirty="0" smtClean="0">
                <a:solidFill>
                  <a:schemeClr val="tx1"/>
                </a:solidFill>
                <a:latin typeface="Trebuchet MS" panose="020B0603020202020204" pitchFamily="34" charset="0"/>
              </a:rPr>
              <a:t>Amplitud media</a:t>
            </a:r>
            <a:endParaRPr lang="es-ES" dirty="0">
              <a:solidFill>
                <a:schemeClr val="tx1"/>
              </a:solidFill>
              <a:latin typeface="Trebuchet MS" panose="020B0603020202020204" pitchFamily="34" charset="0"/>
            </a:endParaRPr>
          </a:p>
        </p:txBody>
      </p:sp>
      <p:sp>
        <p:nvSpPr>
          <p:cNvPr id="6" name="CuadroTexto 5"/>
          <p:cNvSpPr txBox="1"/>
          <p:nvPr/>
        </p:nvSpPr>
        <p:spPr>
          <a:xfrm>
            <a:off x="179512" y="5224736"/>
            <a:ext cx="8496944" cy="1077218"/>
          </a:xfrm>
          <a:prstGeom prst="rect">
            <a:avLst/>
          </a:prstGeom>
          <a:noFill/>
        </p:spPr>
        <p:txBody>
          <a:bodyPr wrap="square" rtlCol="0">
            <a:spAutoFit/>
          </a:bodyPr>
          <a:lstStyle/>
          <a:p>
            <a:r>
              <a:rPr lang="es-ES" sz="1600" dirty="0" smtClean="0">
                <a:latin typeface="Trebuchet MS" panose="020B0603020202020204" pitchFamily="34" charset="0"/>
              </a:rPr>
              <a:t>Un punto </a:t>
            </a:r>
            <a:r>
              <a:rPr lang="es-ES" sz="1600" dirty="0" err="1" smtClean="0">
                <a:latin typeface="Trebuchet MS" panose="020B0603020202020204" pitchFamily="34" charset="0"/>
              </a:rPr>
              <a:t>anfidrómico</a:t>
            </a:r>
            <a:r>
              <a:rPr lang="es-ES" sz="1600" dirty="0" smtClean="0">
                <a:latin typeface="Trebuchet MS" panose="020B0603020202020204" pitchFamily="34" charset="0"/>
              </a:rPr>
              <a:t>, también llamado </a:t>
            </a:r>
            <a:r>
              <a:rPr lang="es-ES" sz="1600" b="1" dirty="0" smtClean="0">
                <a:latin typeface="Trebuchet MS" panose="020B0603020202020204" pitchFamily="34" charset="0"/>
              </a:rPr>
              <a:t>nodo </a:t>
            </a:r>
            <a:r>
              <a:rPr lang="es-ES" sz="1600" b="1" dirty="0">
                <a:latin typeface="Trebuchet MS" panose="020B0603020202020204" pitchFamily="34" charset="0"/>
              </a:rPr>
              <a:t>de </a:t>
            </a:r>
            <a:r>
              <a:rPr lang="es-ES" sz="1600" b="1" dirty="0" smtClean="0">
                <a:latin typeface="Trebuchet MS" panose="020B0603020202020204" pitchFamily="34" charset="0"/>
              </a:rPr>
              <a:t>marea</a:t>
            </a:r>
            <a:r>
              <a:rPr lang="es-ES" sz="1600" dirty="0" smtClean="0">
                <a:latin typeface="Trebuchet MS" panose="020B0603020202020204" pitchFamily="34" charset="0"/>
              </a:rPr>
              <a:t>, </a:t>
            </a:r>
            <a:r>
              <a:rPr lang="es-ES" sz="1600" dirty="0">
                <a:latin typeface="Trebuchet MS" panose="020B0603020202020204" pitchFamily="34" charset="0"/>
              </a:rPr>
              <a:t>es una ubicación geográfica que tiene </a:t>
            </a:r>
            <a:r>
              <a:rPr lang="es-ES" sz="1600" dirty="0" smtClean="0">
                <a:latin typeface="Trebuchet MS" panose="020B0603020202020204" pitchFamily="34" charset="0"/>
              </a:rPr>
              <a:t>una amplitud de marea </a:t>
            </a:r>
            <a:r>
              <a:rPr lang="es-ES" sz="1600" dirty="0">
                <a:latin typeface="Trebuchet MS" panose="020B0603020202020204" pitchFamily="34" charset="0"/>
              </a:rPr>
              <a:t>cero para </a:t>
            </a:r>
            <a:r>
              <a:rPr lang="es-ES" sz="1600" dirty="0" smtClean="0">
                <a:latin typeface="Trebuchet MS" panose="020B0603020202020204" pitchFamily="34" charset="0"/>
              </a:rPr>
              <a:t>un componente armónico de la marea. El rango de la marea (la amplitud de pico a pico, </a:t>
            </a:r>
            <a:r>
              <a:rPr lang="es-ES" sz="1600" dirty="0">
                <a:latin typeface="Trebuchet MS" panose="020B0603020202020204" pitchFamily="34" charset="0"/>
              </a:rPr>
              <a:t>o diferencia de altura entre la </a:t>
            </a:r>
            <a:r>
              <a:rPr lang="es-ES" sz="1600" dirty="0" smtClean="0">
                <a:latin typeface="Trebuchet MS" panose="020B0603020202020204" pitchFamily="34" charset="0"/>
              </a:rPr>
              <a:t>pleamar y bajamar) </a:t>
            </a:r>
            <a:r>
              <a:rPr lang="es-ES" sz="1600" dirty="0">
                <a:latin typeface="Trebuchet MS" panose="020B0603020202020204" pitchFamily="34" charset="0"/>
              </a:rPr>
              <a:t>para ese constituyente armónico aumenta con la distancia desde este punto. </a:t>
            </a:r>
          </a:p>
        </p:txBody>
      </p:sp>
      <p:pic>
        <p:nvPicPr>
          <p:cNvPr id="8" name="Imagen 7"/>
          <p:cNvPicPr>
            <a:picLocks noChangeAspect="1"/>
          </p:cNvPicPr>
          <p:nvPr/>
        </p:nvPicPr>
        <p:blipFill>
          <a:blip r:embed="rId2"/>
          <a:stretch>
            <a:fillRect/>
          </a:stretch>
        </p:blipFill>
        <p:spPr>
          <a:xfrm>
            <a:off x="22957" y="548680"/>
            <a:ext cx="4191000" cy="1838325"/>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6964" y="1088078"/>
            <a:ext cx="6435813" cy="4143606"/>
          </a:xfrm>
          <a:prstGeom prst="rect">
            <a:avLst/>
          </a:prstGeom>
        </p:spPr>
      </p:pic>
    </p:spTree>
    <p:extLst>
      <p:ext uri="{BB962C8B-B14F-4D97-AF65-F5344CB8AC3E}">
        <p14:creationId xmlns:p14="http://schemas.microsoft.com/office/powerpoint/2010/main" val="40355250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Imagen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1815" y="2407566"/>
            <a:ext cx="6098334" cy="416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Rectangle 13"/>
          <p:cNvSpPr>
            <a:spLocks noChangeArrowheads="1"/>
          </p:cNvSpPr>
          <p:nvPr/>
        </p:nvSpPr>
        <p:spPr bwMode="auto">
          <a:xfrm>
            <a:off x="1465262" y="-148432"/>
            <a:ext cx="6084887" cy="105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42192" rIns="84384" bIns="42192"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_tradnl" altLang="es-ES" sz="2400" b="1" dirty="0">
                <a:solidFill>
                  <a:srgbClr val="D20000"/>
                </a:solidFill>
                <a:latin typeface="Trebuchet MS" panose="020B0603020202020204" pitchFamily="34" charset="0"/>
              </a:rPr>
              <a:t>Mareas de tempestad / </a:t>
            </a:r>
            <a:r>
              <a:rPr lang="es-ES_tradnl" altLang="es-ES" sz="2400" b="1" i="1" dirty="0">
                <a:solidFill>
                  <a:srgbClr val="D20000"/>
                </a:solidFill>
                <a:latin typeface="Trebuchet MS" panose="020B0603020202020204" pitchFamily="34" charset="0"/>
              </a:rPr>
              <a:t>Storm surges</a:t>
            </a:r>
            <a:endParaRPr lang="es-ES_tradnl" altLang="es-ES" sz="2400" b="1" dirty="0">
              <a:solidFill>
                <a:srgbClr val="D20000"/>
              </a:solidFill>
              <a:latin typeface="Trebuchet MS" panose="020B0603020202020204" pitchFamily="34" charset="0"/>
            </a:endParaRPr>
          </a:p>
        </p:txBody>
      </p:sp>
      <p:sp>
        <p:nvSpPr>
          <p:cNvPr id="39942" name="CuadroTexto 10"/>
          <p:cNvSpPr txBox="1">
            <a:spLocks noChangeArrowheads="1"/>
          </p:cNvSpPr>
          <p:nvPr/>
        </p:nvSpPr>
        <p:spPr bwMode="auto">
          <a:xfrm>
            <a:off x="436563" y="609600"/>
            <a:ext cx="8526462"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1500">
                <a:latin typeface="Trebuchet MS" panose="020B0603020202020204" pitchFamily="34" charset="0"/>
              </a:rPr>
              <a:t>Elevaciones anormales de la superficie marina por encima de la marea astronómica de forma similar a una onda de largo período. Suele invadir un sector de 150 a 200 km de costa, persistiendo durante algunas horas y adquiriendo su máxima altura a la derecha (izquierda) de la trayectoria de un huracán en la región de vientos máximos en el hemisferio norte (sur).</a:t>
            </a:r>
          </a:p>
          <a:p>
            <a:pPr>
              <a:spcBef>
                <a:spcPts val="600"/>
              </a:spcBef>
            </a:pPr>
            <a:r>
              <a:rPr lang="es-ES_tradnl" altLang="es-ES" sz="1500">
                <a:latin typeface="Trebuchet MS" panose="020B0603020202020204" pitchFamily="34" charset="0"/>
              </a:rPr>
              <a:t>El nivel medio marino (MSL) suele comenzar a subir paulatinamente un día o dos antes de su llegada y en su momento álgido suele alcanzar una anomalía entre 2 y 6 m, con efectos desastrosos adicionales debidos a la intensa erosión que provoca el fuerte oleaje.</a:t>
            </a:r>
            <a:r>
              <a:rPr lang="es-ES" altLang="es-ES" sz="1500">
                <a:latin typeface="Trebuchet MS" panose="020B0603020202020204" pitchFamily="34" charset="0"/>
              </a:rPr>
              <a:t> </a:t>
            </a:r>
          </a:p>
          <a:p>
            <a:endParaRPr lang="es-ES" altLang="es-ES" sz="2400">
              <a:latin typeface="Trebuchet MS" panose="020B0603020202020204" pitchFamily="34" charset="0"/>
            </a:endParaRPr>
          </a:p>
        </p:txBody>
      </p:sp>
    </p:spTree>
    <p:extLst>
      <p:ext uri="{BB962C8B-B14F-4D97-AF65-F5344CB8AC3E}">
        <p14:creationId xmlns:p14="http://schemas.microsoft.com/office/powerpoint/2010/main" val="11728423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ie de página 3"/>
          <p:cNvSpPr>
            <a:spLocks noGrp="1"/>
          </p:cNvSpPr>
          <p:nvPr>
            <p:ph type="ftr" sz="quarter" idx="4294967295"/>
          </p:nvPr>
        </p:nvSpPr>
        <p:spPr>
          <a:xfrm>
            <a:off x="2990852" y="6570666"/>
            <a:ext cx="3033346" cy="204787"/>
          </a:xfrm>
          <a:prstGeom prst="rect">
            <a:avLst/>
          </a:prstGeom>
        </p:spPr>
        <p:txBody>
          <a:bodyPr/>
          <a:lstStyle/>
          <a:p>
            <a:pPr>
              <a:defRPr/>
            </a:pPr>
            <a:r>
              <a:rPr lang="es-ES" dirty="0" smtClean="0"/>
              <a:t>AEMET, Agencia Estatal de Meteorología</a:t>
            </a:r>
            <a:endParaRPr lang="es-ES" dirty="0"/>
          </a:p>
        </p:txBody>
      </p:sp>
      <p:pic>
        <p:nvPicPr>
          <p:cNvPr id="19" name="Imagen 18"/>
          <p:cNvPicPr/>
          <p:nvPr/>
        </p:nvPicPr>
        <p:blipFill>
          <a:blip r:embed="rId2"/>
          <a:stretch>
            <a:fillRect/>
          </a:stretch>
        </p:blipFill>
        <p:spPr>
          <a:xfrm>
            <a:off x="1500236" y="4580466"/>
            <a:ext cx="5333156" cy="2422015"/>
          </a:xfrm>
          <a:prstGeom prst="rect">
            <a:avLst/>
          </a:prstGeom>
        </p:spPr>
      </p:pic>
      <p:pic>
        <p:nvPicPr>
          <p:cNvPr id="9" name="Imagen 8"/>
          <p:cNvPicPr>
            <a:picLocks noChangeAspect="1"/>
          </p:cNvPicPr>
          <p:nvPr/>
        </p:nvPicPr>
        <p:blipFill>
          <a:blip r:embed="rId3"/>
          <a:stretch>
            <a:fillRect/>
          </a:stretch>
        </p:blipFill>
        <p:spPr>
          <a:xfrm>
            <a:off x="2741619" y="2027836"/>
            <a:ext cx="2630258" cy="642952"/>
          </a:xfrm>
          <a:prstGeom prst="rect">
            <a:avLst/>
          </a:prstGeom>
        </p:spPr>
      </p:pic>
      <p:sp>
        <p:nvSpPr>
          <p:cNvPr id="2" name="Título 1"/>
          <p:cNvSpPr>
            <a:spLocks noGrp="1"/>
          </p:cNvSpPr>
          <p:nvPr>
            <p:ph type="title"/>
          </p:nvPr>
        </p:nvSpPr>
        <p:spPr/>
        <p:txBody>
          <a:bodyPr/>
          <a:lstStyle/>
          <a:p>
            <a:endParaRPr lang="es-ES" dirty="0"/>
          </a:p>
        </p:txBody>
      </p:sp>
      <p:sp>
        <p:nvSpPr>
          <p:cNvPr id="8" name="Rectangle 13"/>
          <p:cNvSpPr>
            <a:spLocks noChangeArrowheads="1"/>
          </p:cNvSpPr>
          <p:nvPr/>
        </p:nvSpPr>
        <p:spPr bwMode="auto">
          <a:xfrm>
            <a:off x="130258" y="-148557"/>
            <a:ext cx="6592275" cy="1054909"/>
          </a:xfrm>
          <a:prstGeom prst="rect">
            <a:avLst/>
          </a:prstGeom>
          <a:noFill/>
          <a:ln w="9525">
            <a:noFill/>
            <a:miter lim="800000"/>
            <a:headEnd/>
            <a:tailEnd/>
          </a:ln>
        </p:spPr>
        <p:txBody>
          <a:bodyPr lIns="84384" tIns="42192" rIns="84384" bIns="42192" anchor="ctr"/>
          <a:lstStyle/>
          <a:p>
            <a:pPr algn="ctr" eaLnBrk="1" hangingPunct="1"/>
            <a:r>
              <a:rPr lang="es-ES_tradnl" sz="2800" b="1" dirty="0" smtClean="0">
                <a:solidFill>
                  <a:srgbClr val="C00000"/>
                </a:solidFill>
                <a:latin typeface="Trebuchet MS" pitchFamily="34" charset="0"/>
              </a:rPr>
              <a:t>Mareas de tempestad (</a:t>
            </a:r>
            <a:r>
              <a:rPr lang="es-ES_tradnl" sz="2800" b="1" i="1" dirty="0" smtClean="0">
                <a:solidFill>
                  <a:srgbClr val="C00000"/>
                </a:solidFill>
                <a:latin typeface="Trebuchet MS" pitchFamily="34" charset="0"/>
              </a:rPr>
              <a:t>Storm surges</a:t>
            </a:r>
            <a:r>
              <a:rPr lang="es-ES_tradnl" sz="2800" b="1" dirty="0" smtClean="0">
                <a:solidFill>
                  <a:srgbClr val="C00000"/>
                </a:solidFill>
                <a:latin typeface="Trebuchet MS" pitchFamily="34" charset="0"/>
              </a:rPr>
              <a:t>)</a:t>
            </a:r>
            <a:endParaRPr lang="es-ES_tradnl" sz="2800" b="1" dirty="0">
              <a:solidFill>
                <a:srgbClr val="C00000"/>
              </a:solidFill>
              <a:latin typeface="Trebuchet MS" pitchFamily="34" charset="0"/>
            </a:endParaRPr>
          </a:p>
        </p:txBody>
      </p:sp>
      <p:sp>
        <p:nvSpPr>
          <p:cNvPr id="3" name="Rectangle 4"/>
          <p:cNvSpPr>
            <a:spLocks noChangeArrowheads="1"/>
          </p:cNvSpPr>
          <p:nvPr/>
        </p:nvSpPr>
        <p:spPr bwMode="auto">
          <a:xfrm>
            <a:off x="130258" y="486412"/>
            <a:ext cx="8942305"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1º. </a:t>
            </a:r>
            <a:r>
              <a:rPr kumimoji="0" lang="es-ES_tradnl" sz="1200" b="1" i="0" u="sng"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Viento</a:t>
            </a:r>
            <a:r>
              <a:rPr kumimoji="0" lang="es-ES_tradnl" sz="1200" b="0"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 La tensión tangencial del viento provoca un arrastre del agua superficial que ocasiona un apilamiento de agua y la consiguiente elevación del MSL, que puede verse incrementada por la configuración de la costa. Esta elevación se asimila a una onda con un período del orden de horas que tras su paso se atenúa progresivamente. Se trata del factor más importante, de manera que las mareas de tempestad guardan relación directa con la velocidad del campo de viento y, por tanto, con la intensidad o categoría del CT.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900" b="0" i="0" u="none" strike="noStrike" cap="none" normalizeH="0" baseline="0" dirty="0" smtClean="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200" b="0"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2º. </a:t>
            </a:r>
            <a:r>
              <a:rPr kumimoji="0" lang="es-ES_tradnl" sz="1200" b="1" i="0" u="sng"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Presión atmosférica</a:t>
            </a:r>
            <a:r>
              <a:rPr kumimoji="0" lang="es-ES_tradnl" sz="1200" b="0"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 La respuesta estática de la superficie del océano a las variaciones de la presión atmosférica se asimila corrientemente a un </a:t>
            </a:r>
            <a:r>
              <a:rPr kumimoji="0" lang="es-ES_tradnl" sz="1200" b="1"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barómetro invertido</a:t>
            </a:r>
            <a:r>
              <a:rPr kumimoji="0" lang="es-ES_tradnl" sz="1200" b="0" i="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rPr>
              <a:t>.. Para un sistema estacionario en equilibrio</a:t>
            </a:r>
          </a:p>
          <a:p>
            <a:pPr marL="0" marR="0" lvl="0" indent="0" algn="l" defTabSz="914400" rtl="0" eaLnBrk="0" fontAlgn="base" latinLnBrk="0" hangingPunct="0">
              <a:lnSpc>
                <a:spcPct val="100000"/>
              </a:lnSpc>
              <a:spcBef>
                <a:spcPct val="0"/>
              </a:spcBef>
              <a:spcAft>
                <a:spcPct val="0"/>
              </a:spcAft>
              <a:buClrTx/>
              <a:buSzTx/>
              <a:buFontTx/>
              <a:buNone/>
              <a:tabLst/>
            </a:pPr>
            <a:endParaRPr lang="es-ES_tradnl" sz="1200" dirty="0">
              <a:solidFill>
                <a:srgbClr val="333333"/>
              </a:solidFill>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s-ES_tradnl" sz="1200" dirty="0" smtClean="0">
                <a:solidFill>
                  <a:srgbClr val="333333"/>
                </a:solidFill>
                <a:latin typeface="+mj-lt"/>
                <a:cs typeface="Arial" panose="020B0604020202020204" pitchFamily="34" charset="0"/>
              </a:rPr>
              <a:t>            Por cada </a:t>
            </a:r>
            <a:r>
              <a:rPr lang="el-GR" sz="1300" dirty="0" smtClean="0">
                <a:solidFill>
                  <a:srgbClr val="333333"/>
                </a:solidFill>
                <a:latin typeface="Times New Roman" panose="02020603050405020304" pitchFamily="18" charset="0"/>
                <a:cs typeface="Times New Roman" panose="02020603050405020304" pitchFamily="18" charset="0"/>
              </a:rPr>
              <a:t>Δ</a:t>
            </a:r>
            <a:r>
              <a:rPr lang="es-ES" sz="1300" dirty="0" smtClean="0">
                <a:solidFill>
                  <a:srgbClr val="333333"/>
                </a:solidFill>
                <a:latin typeface="Times New Roman" panose="02020603050405020304" pitchFamily="18" charset="0"/>
                <a:cs typeface="Times New Roman" panose="02020603050405020304" pitchFamily="18" charset="0"/>
              </a:rPr>
              <a:t>p</a:t>
            </a:r>
            <a:r>
              <a:rPr lang="es-ES" sz="1200" dirty="0" smtClean="0">
                <a:solidFill>
                  <a:srgbClr val="333333"/>
                </a:solidFill>
                <a:latin typeface="+mj-lt"/>
                <a:cs typeface="Times New Roman" panose="02020603050405020304" pitchFamily="18" charset="0"/>
              </a:rPr>
              <a:t>= 1 </a:t>
            </a:r>
            <a:r>
              <a:rPr lang="es-ES" sz="1200" i="1" dirty="0" err="1" smtClean="0">
                <a:solidFill>
                  <a:srgbClr val="333333"/>
                </a:solidFill>
                <a:latin typeface="Times New Roman" panose="02020603050405020304" pitchFamily="18" charset="0"/>
                <a:cs typeface="Times New Roman" panose="02020603050405020304" pitchFamily="18" charset="0"/>
              </a:rPr>
              <a:t>hPa</a:t>
            </a:r>
            <a:r>
              <a:rPr lang="es-ES" sz="1200" dirty="0" smtClean="0">
                <a:solidFill>
                  <a:srgbClr val="333333"/>
                </a:solidFill>
                <a:latin typeface="+mj-lt"/>
                <a:cs typeface="Times New Roman" panose="02020603050405020304" pitchFamily="18" charset="0"/>
              </a:rPr>
              <a:t>       → </a:t>
            </a:r>
            <a:endParaRPr lang="es-ES_tradnl" sz="1200" dirty="0" smtClean="0">
              <a:solidFill>
                <a:srgbClr val="333333"/>
              </a:solidFill>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_tradnl" sz="1200" dirty="0">
              <a:solidFill>
                <a:srgbClr val="333333"/>
              </a:solidFill>
              <a:latin typeface="+mj-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200" b="0" u="none" strike="noStrike" cap="none" normalizeH="0" baseline="0" dirty="0" smtClean="0">
                <a:ln>
                  <a:noFill/>
                </a:ln>
                <a:solidFill>
                  <a:schemeClr val="tx1"/>
                </a:solidFill>
                <a:effectLst/>
                <a:latin typeface="+mj-lt"/>
                <a:ea typeface="Times New Roman" panose="02020603050405020304" pitchFamily="18" charset="0"/>
                <a:cs typeface="Arial" panose="020B0604020202020204" pitchFamily="34" charset="0"/>
                <a:sym typeface="Symbol" panose="05050102010706020507" pitchFamily="18" charset="2"/>
              </a:rPr>
              <a:t>lo que supone aproximadamente 1 cm de elevación del MSL por cada </a:t>
            </a:r>
            <a:r>
              <a:rPr kumimoji="0" lang="es-ES_tradnl" sz="1200" b="0" u="none" strike="noStrike" cap="none" normalizeH="0" baseline="0" dirty="0" err="1" smtClean="0">
                <a:ln>
                  <a:noFill/>
                </a:ln>
                <a:solidFill>
                  <a:schemeClr val="tx1"/>
                </a:solidFill>
                <a:effectLst/>
                <a:latin typeface="+mj-lt"/>
                <a:ea typeface="Times New Roman" panose="02020603050405020304" pitchFamily="18" charset="0"/>
                <a:cs typeface="Arial" panose="020B0604020202020204" pitchFamily="34" charset="0"/>
                <a:sym typeface="Symbol" panose="05050102010706020507" pitchFamily="18" charset="2"/>
              </a:rPr>
              <a:t>hPa</a:t>
            </a:r>
            <a:r>
              <a:rPr kumimoji="0" lang="es-ES_tradnl" sz="1200" b="0" u="none" strike="noStrike" cap="none" normalizeH="0" baseline="0" dirty="0" smtClean="0">
                <a:ln>
                  <a:noFill/>
                </a:ln>
                <a:solidFill>
                  <a:schemeClr val="tx1"/>
                </a:solidFill>
                <a:effectLst/>
                <a:latin typeface="+mj-lt"/>
                <a:ea typeface="Times New Roman" panose="02020603050405020304" pitchFamily="18" charset="0"/>
                <a:cs typeface="Arial" panose="020B0604020202020204" pitchFamily="34" charset="0"/>
                <a:sym typeface="Symbol" panose="05050102010706020507" pitchFamily="18" charset="2"/>
              </a:rPr>
              <a:t> de caída de presión. En promedio, su contribución a la elevación total del nivel marino es del orden de un 5 %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900" b="0" u="none" strike="noStrike" cap="none" normalizeH="0" baseline="0" dirty="0" smtClean="0">
              <a:ln>
                <a:noFill/>
              </a:ln>
              <a:solidFill>
                <a:schemeClr val="tx1"/>
              </a:solidFill>
              <a:effectLst/>
              <a:latin typeface="+mj-lt"/>
              <a:sym typeface="Symbol" panose="05050102010706020507"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200" b="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sym typeface="Symbol" panose="05050102010706020507" pitchFamily="18" charset="2"/>
              </a:rPr>
              <a:t>3º. </a:t>
            </a:r>
            <a:r>
              <a:rPr kumimoji="0" lang="es-ES" sz="1200" b="1" u="sng"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sym typeface="Symbol" panose="05050102010706020507" pitchFamily="18" charset="2"/>
              </a:rPr>
              <a:t>Marea astronómica </a:t>
            </a:r>
            <a:r>
              <a:rPr kumimoji="0" lang="es-ES" sz="1200" b="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sym typeface="Symbol" panose="05050102010706020507" pitchFamily="18" charset="2"/>
              </a:rPr>
              <a:t>prevista por el potencial de mareas y por la configuración de la costa. La eventual conjunción de una marea de tempestad con una pleamar elevaría considerablemente el nivel de las aguas que inciden sobre la costa.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200" b="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sym typeface="Symbol" panose="05050102010706020507" pitchFamily="18" charset="2"/>
            </a:endParaRPr>
          </a:p>
          <a:p>
            <a:pPr lvl="0" algn="just" eaLnBrk="0" fontAlgn="base" hangingPunct="0">
              <a:spcBef>
                <a:spcPct val="0"/>
              </a:spcBef>
              <a:spcAft>
                <a:spcPct val="0"/>
              </a:spcAft>
            </a:pPr>
            <a:r>
              <a:rPr lang="es-ES_tradnl" sz="1200" dirty="0">
                <a:solidFill>
                  <a:srgbClr val="333333"/>
                </a:solidFill>
                <a:latin typeface="+mj-lt"/>
                <a:ea typeface="Times New Roman" panose="02020603050405020304" pitchFamily="18" charset="0"/>
                <a:cs typeface="Arial" panose="020B0604020202020204" pitchFamily="34" charset="0"/>
              </a:rPr>
              <a:t>4º. </a:t>
            </a:r>
            <a:r>
              <a:rPr lang="es-ES_tradnl" sz="1200" b="1" u="sng" dirty="0">
                <a:solidFill>
                  <a:srgbClr val="333333"/>
                </a:solidFill>
                <a:latin typeface="+mj-lt"/>
                <a:ea typeface="Times New Roman" panose="02020603050405020304" pitchFamily="18" charset="0"/>
                <a:cs typeface="Arial" panose="020B0604020202020204" pitchFamily="34" charset="0"/>
              </a:rPr>
              <a:t>Oleaje</a:t>
            </a:r>
            <a:r>
              <a:rPr lang="es-ES_tradnl" sz="1200" dirty="0">
                <a:solidFill>
                  <a:srgbClr val="333333"/>
                </a:solidFill>
                <a:latin typeface="+mj-lt"/>
                <a:ea typeface="Times New Roman" panose="02020603050405020304" pitchFamily="18" charset="0"/>
                <a:cs typeface="Arial" panose="020B0604020202020204" pitchFamily="34" charset="0"/>
              </a:rPr>
              <a:t>. Las rompientes potencian los efectos de la marea de tempestad mediante dos procesos:</a:t>
            </a:r>
            <a:endParaRPr lang="es-ES" sz="1200" dirty="0">
              <a:latin typeface="+mj-lt"/>
            </a:endParaRPr>
          </a:p>
          <a:p>
            <a:pPr lvl="0" algn="just" eaLnBrk="0" fontAlgn="base" hangingPunct="0">
              <a:spcBef>
                <a:spcPct val="0"/>
              </a:spcBef>
              <a:spcAft>
                <a:spcPct val="0"/>
              </a:spcAft>
              <a:buFontTx/>
              <a:buChar char="•"/>
            </a:pPr>
            <a:r>
              <a:rPr lang="es-ES" sz="1200" i="1" dirty="0" err="1">
                <a:solidFill>
                  <a:srgbClr val="333333"/>
                </a:solidFill>
                <a:latin typeface="+mj-lt"/>
                <a:ea typeface="Times New Roman" panose="02020603050405020304" pitchFamily="18" charset="0"/>
                <a:cs typeface="Arial" panose="020B0604020202020204" pitchFamily="34" charset="0"/>
              </a:rPr>
              <a:t>Setup</a:t>
            </a:r>
            <a:r>
              <a:rPr lang="es-ES" sz="1200" dirty="0">
                <a:solidFill>
                  <a:srgbClr val="333333"/>
                </a:solidFill>
                <a:latin typeface="+mj-lt"/>
                <a:ea typeface="Times New Roman" panose="02020603050405020304" pitchFamily="18" charset="0"/>
                <a:cs typeface="Arial" panose="020B0604020202020204" pitchFamily="34" charset="0"/>
              </a:rPr>
              <a:t>: Elevación media del nivel de agua en la línea de costa por el apilamiento de agua originado por la sucesión de rompientes, pues la entrada de agua es más rápida que su retorno hacia el mar. </a:t>
            </a:r>
            <a:endParaRPr lang="es-ES" sz="1200" dirty="0">
              <a:latin typeface="+mj-lt"/>
            </a:endParaRPr>
          </a:p>
          <a:p>
            <a:pPr lvl="0" algn="just" eaLnBrk="0" fontAlgn="base" hangingPunct="0">
              <a:spcBef>
                <a:spcPct val="0"/>
              </a:spcBef>
              <a:spcAft>
                <a:spcPct val="0"/>
              </a:spcAft>
              <a:buFontTx/>
              <a:buChar char="•"/>
            </a:pPr>
            <a:r>
              <a:rPr lang="es-ES" sz="1200" dirty="0">
                <a:solidFill>
                  <a:srgbClr val="333333"/>
                </a:solidFill>
                <a:latin typeface="+mj-lt"/>
                <a:ea typeface="Times New Roman" panose="02020603050405020304" pitchFamily="18" charset="0"/>
                <a:cs typeface="Arial" panose="020B0604020202020204" pitchFamily="34" charset="0"/>
              </a:rPr>
              <a:t> </a:t>
            </a:r>
            <a:r>
              <a:rPr lang="es-ES" sz="1200" i="1" dirty="0" err="1">
                <a:solidFill>
                  <a:srgbClr val="333333"/>
                </a:solidFill>
                <a:latin typeface="+mj-lt"/>
                <a:ea typeface="Times New Roman" panose="02020603050405020304" pitchFamily="18" charset="0"/>
                <a:cs typeface="Arial" panose="020B0604020202020204" pitchFamily="34" charset="0"/>
              </a:rPr>
              <a:t>Runup</a:t>
            </a:r>
            <a:r>
              <a:rPr lang="es-ES" sz="1200" dirty="0">
                <a:solidFill>
                  <a:srgbClr val="333333"/>
                </a:solidFill>
                <a:latin typeface="+mj-lt"/>
                <a:ea typeface="Times New Roman" panose="02020603050405020304" pitchFamily="18" charset="0"/>
                <a:cs typeface="Arial" panose="020B0604020202020204" pitchFamily="34" charset="0"/>
              </a:rPr>
              <a:t>: Elevación máxima del nivel de agua, asociado a la altura de agua alcanzada en la parte delantera de las rompientes de las olas más altas, que se proyecta hacia el interior.</a:t>
            </a:r>
            <a:endParaRPr lang="es-ES" sz="1200"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200" b="0" u="none" strike="noStrike" cap="none" normalizeH="0" baseline="0" dirty="0" smtClean="0">
              <a:ln>
                <a:noFill/>
              </a:ln>
              <a:solidFill>
                <a:srgbClr val="333333"/>
              </a:solidFill>
              <a:effectLst/>
              <a:latin typeface="+mj-lt"/>
              <a:ea typeface="Times New Roman" panose="02020603050405020304" pitchFamily="18" charset="0"/>
              <a:cs typeface="Arial" panose="020B0604020202020204" pitchFamily="34" charset="0"/>
              <a:sym typeface="Symbol" panose="05050102010706020507"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900" b="0" u="none" strike="noStrike" cap="none" normalizeH="0" baseline="0" dirty="0" smtClean="0">
              <a:ln>
                <a:noFill/>
              </a:ln>
              <a:solidFill>
                <a:schemeClr val="tx1"/>
              </a:solidFill>
              <a:effectLst/>
              <a:latin typeface="+mj-lt"/>
              <a:sym typeface="Symbol" panose="05050102010706020507" pitchFamily="18"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200" b="0" u="none" strike="noStrike" cap="none" normalizeH="0" baseline="0" dirty="0" smtClean="0">
              <a:ln>
                <a:noFill/>
              </a:ln>
              <a:solidFill>
                <a:schemeClr val="tx1"/>
              </a:solidFill>
              <a:effectLst/>
              <a:latin typeface="+mj-lt"/>
              <a:ea typeface="Times New Roman" panose="02020603050405020304" pitchFamily="18" charset="0"/>
              <a:sym typeface="Symbol" panose="05050102010706020507" pitchFamily="18" charset="2"/>
            </a:endParaRPr>
          </a:p>
        </p:txBody>
      </p:sp>
      <p:sp>
        <p:nvSpPr>
          <p:cNvPr id="6" name="Rectangle 7"/>
          <p:cNvSpPr>
            <a:spLocks noChangeArrowheads="1"/>
          </p:cNvSpPr>
          <p:nvPr/>
        </p:nvSpPr>
        <p:spPr bwMode="auto">
          <a:xfrm>
            <a:off x="45720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Tree>
    <p:extLst>
      <p:ext uri="{BB962C8B-B14F-4D97-AF65-F5344CB8AC3E}">
        <p14:creationId xmlns:p14="http://schemas.microsoft.com/office/powerpoint/2010/main" val="3019343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8" name="Rectangle 13"/>
          <p:cNvSpPr>
            <a:spLocks noChangeArrowheads="1"/>
          </p:cNvSpPr>
          <p:nvPr/>
        </p:nvSpPr>
        <p:spPr bwMode="auto">
          <a:xfrm>
            <a:off x="2000693" y="-218319"/>
            <a:ext cx="6592275" cy="1054909"/>
          </a:xfrm>
          <a:prstGeom prst="rect">
            <a:avLst/>
          </a:prstGeom>
          <a:noFill/>
          <a:ln w="9525">
            <a:noFill/>
            <a:miter lim="800000"/>
            <a:headEnd/>
            <a:tailEnd/>
          </a:ln>
        </p:spPr>
        <p:txBody>
          <a:bodyPr lIns="84384" tIns="42192" rIns="84384" bIns="42192" anchor="ctr"/>
          <a:lstStyle/>
          <a:p>
            <a:pPr algn="ctr" eaLnBrk="1" hangingPunct="1"/>
            <a:r>
              <a:rPr lang="es-ES_tradnl" sz="2800" b="1" dirty="0" smtClean="0">
                <a:solidFill>
                  <a:srgbClr val="C00000"/>
                </a:solidFill>
                <a:latin typeface="Trebuchet MS" pitchFamily="34" charset="0"/>
              </a:rPr>
              <a:t>Mareas de tempestad (</a:t>
            </a:r>
            <a:r>
              <a:rPr lang="es-ES_tradnl" sz="2800" b="1" i="1" dirty="0" smtClean="0">
                <a:solidFill>
                  <a:srgbClr val="C00000"/>
                </a:solidFill>
                <a:latin typeface="Trebuchet MS" pitchFamily="34" charset="0"/>
              </a:rPr>
              <a:t>Storm surges</a:t>
            </a:r>
            <a:r>
              <a:rPr lang="es-ES_tradnl" sz="2800" b="1" dirty="0" smtClean="0">
                <a:solidFill>
                  <a:srgbClr val="C00000"/>
                </a:solidFill>
                <a:latin typeface="Trebuchet MS" pitchFamily="34" charset="0"/>
              </a:rPr>
              <a:t>)</a:t>
            </a:r>
            <a:endParaRPr lang="es-ES_tradnl" sz="2800" b="1" dirty="0">
              <a:solidFill>
                <a:srgbClr val="C00000"/>
              </a:solidFill>
              <a:latin typeface="Trebuchet MS" pitchFamily="34" charset="0"/>
            </a:endParaRPr>
          </a:p>
        </p:txBody>
      </p:sp>
      <p:pic>
        <p:nvPicPr>
          <p:cNvPr id="9" name="Imagen 8"/>
          <p:cNvPicPr/>
          <p:nvPr/>
        </p:nvPicPr>
        <p:blipFill>
          <a:blip r:embed="rId2" cstate="print">
            <a:extLst>
              <a:ext uri="{28A0092B-C50C-407E-A947-70E740481C1C}">
                <a14:useLocalDpi xmlns:a14="http://schemas.microsoft.com/office/drawing/2010/main" val="0"/>
              </a:ext>
            </a:extLst>
          </a:blip>
          <a:stretch>
            <a:fillRect/>
          </a:stretch>
        </p:blipFill>
        <p:spPr>
          <a:xfrm>
            <a:off x="541867" y="705917"/>
            <a:ext cx="3407621" cy="2269490"/>
          </a:xfrm>
          <a:prstGeom prst="rect">
            <a:avLst/>
          </a:prstGeom>
        </p:spPr>
      </p:pic>
      <p:pic>
        <p:nvPicPr>
          <p:cNvPr id="10" name="Imagen 9"/>
          <p:cNvPicPr/>
          <p:nvPr/>
        </p:nvPicPr>
        <p:blipFill>
          <a:blip r:embed="rId3" cstate="print">
            <a:extLst>
              <a:ext uri="{28A0092B-C50C-407E-A947-70E740481C1C}">
                <a14:useLocalDpi xmlns:a14="http://schemas.microsoft.com/office/drawing/2010/main" val="0"/>
              </a:ext>
            </a:extLst>
          </a:blip>
          <a:stretch>
            <a:fillRect/>
          </a:stretch>
        </p:blipFill>
        <p:spPr>
          <a:xfrm>
            <a:off x="4027085" y="705917"/>
            <a:ext cx="3757930" cy="2269490"/>
          </a:xfrm>
          <a:prstGeom prst="rect">
            <a:avLst/>
          </a:prstGeom>
        </p:spPr>
      </p:pic>
      <p:sp>
        <p:nvSpPr>
          <p:cNvPr id="7" name="CuadroTexto 6"/>
          <p:cNvSpPr txBox="1"/>
          <p:nvPr/>
        </p:nvSpPr>
        <p:spPr>
          <a:xfrm>
            <a:off x="2742266" y="2975407"/>
            <a:ext cx="2414444" cy="276999"/>
          </a:xfrm>
          <a:prstGeom prst="rect">
            <a:avLst/>
          </a:prstGeom>
          <a:noFill/>
        </p:spPr>
        <p:txBody>
          <a:bodyPr wrap="none" rtlCol="0">
            <a:spAutoFit/>
          </a:bodyPr>
          <a:lstStyle/>
          <a:p>
            <a:r>
              <a:rPr lang="es-ES" sz="1200" dirty="0" smtClean="0">
                <a:latin typeface="Arial Narrow" panose="020B0606020202030204" pitchFamily="34" charset="0"/>
              </a:rPr>
              <a:t>Marea de tempestad del huracán </a:t>
            </a:r>
            <a:r>
              <a:rPr lang="es-ES" sz="1200" i="1" dirty="0" smtClean="0">
                <a:latin typeface="Arial Narrow" panose="020B0606020202030204" pitchFamily="34" charset="0"/>
              </a:rPr>
              <a:t>Isabel</a:t>
            </a:r>
            <a:endParaRPr lang="es-ES" sz="1200" dirty="0">
              <a:latin typeface="Arial Narrow" panose="020B0606020202030204" pitchFamily="34" charset="0"/>
            </a:endParaRPr>
          </a:p>
        </p:txBody>
      </p:sp>
      <p:sp>
        <p:nvSpPr>
          <p:cNvPr id="12" name="CuadroTexto 11"/>
          <p:cNvSpPr txBox="1"/>
          <p:nvPr/>
        </p:nvSpPr>
        <p:spPr>
          <a:xfrm>
            <a:off x="5760" y="3263381"/>
            <a:ext cx="37160029" cy="2123658"/>
          </a:xfrm>
          <a:prstGeom prst="rect">
            <a:avLst/>
          </a:prstGeom>
          <a:noFill/>
        </p:spPr>
        <p:txBody>
          <a:bodyPr wrap="square" rtlCol="0">
            <a:spAutoFit/>
          </a:bodyPr>
          <a:lstStyle/>
          <a:p>
            <a:r>
              <a:rPr lang="es-ES" sz="1600" dirty="0" smtClean="0"/>
              <a:t>Factores </a:t>
            </a:r>
            <a:r>
              <a:rPr lang="es-ES" sz="1600" dirty="0"/>
              <a:t>que condicionan la altura que puede alcanzar la marea de tempestad</a:t>
            </a:r>
            <a:r>
              <a:rPr lang="es-ES" sz="1600" dirty="0" smtClean="0"/>
              <a:t>:</a:t>
            </a:r>
          </a:p>
          <a:p>
            <a:endParaRPr lang="es-ES" sz="1600" dirty="0"/>
          </a:p>
          <a:p>
            <a:pPr lvl="0"/>
            <a:r>
              <a:rPr lang="es-ES" sz="1600" dirty="0" smtClean="0"/>
              <a:t>1. Presencia </a:t>
            </a:r>
            <a:r>
              <a:rPr lang="es-ES" sz="1600" dirty="0"/>
              <a:t>de agua dulce</a:t>
            </a:r>
            <a:r>
              <a:rPr lang="es-ES" sz="1600" dirty="0" smtClean="0"/>
              <a:t>.</a:t>
            </a:r>
          </a:p>
          <a:p>
            <a:pPr lvl="0"/>
            <a:r>
              <a:rPr lang="es-ES" sz="1600" dirty="0" smtClean="0"/>
              <a:t>2. Velocidad de traslación del ciclón tropical</a:t>
            </a:r>
          </a:p>
          <a:p>
            <a:pPr lvl="0"/>
            <a:r>
              <a:rPr lang="es-ES" sz="1600" dirty="0" smtClean="0"/>
              <a:t>3. Tamaño del ciclón tropical</a:t>
            </a:r>
          </a:p>
          <a:p>
            <a:pPr lvl="0"/>
            <a:r>
              <a:rPr lang="es-ES" sz="1600" dirty="0" smtClean="0"/>
              <a:t>4. Ángulo de incidencia sobre la costa</a:t>
            </a:r>
          </a:p>
          <a:p>
            <a:pPr lvl="0"/>
            <a:r>
              <a:rPr lang="es-ES" sz="1600" dirty="0" smtClean="0"/>
              <a:t>5. Influencia topográfica</a:t>
            </a:r>
          </a:p>
          <a:p>
            <a:pPr lvl="0"/>
            <a:endParaRPr lang="es-ES" sz="1600" dirty="0"/>
          </a:p>
        </p:txBody>
      </p:sp>
      <p:pic>
        <p:nvPicPr>
          <p:cNvPr id="13" name="Imagen 12"/>
          <p:cNvPicPr/>
          <p:nvPr/>
        </p:nvPicPr>
        <p:blipFill>
          <a:blip r:embed="rId4">
            <a:extLst>
              <a:ext uri="{28A0092B-C50C-407E-A947-70E740481C1C}">
                <a14:useLocalDpi xmlns:a14="http://schemas.microsoft.com/office/drawing/2010/main" val="0"/>
              </a:ext>
            </a:extLst>
          </a:blip>
          <a:stretch>
            <a:fillRect/>
          </a:stretch>
        </p:blipFill>
        <p:spPr>
          <a:xfrm>
            <a:off x="5689342" y="3773644"/>
            <a:ext cx="3372485" cy="2292350"/>
          </a:xfrm>
          <a:prstGeom prst="rect">
            <a:avLst/>
          </a:prstGeom>
        </p:spPr>
      </p:pic>
      <p:pic>
        <p:nvPicPr>
          <p:cNvPr id="14" name="Imagen 13"/>
          <p:cNvPicPr/>
          <p:nvPr/>
        </p:nvPicPr>
        <p:blipFill>
          <a:blip r:embed="rId5">
            <a:extLst>
              <a:ext uri="{28A0092B-C50C-407E-A947-70E740481C1C}">
                <a14:useLocalDpi xmlns:a14="http://schemas.microsoft.com/office/drawing/2010/main" val="0"/>
              </a:ext>
            </a:extLst>
          </a:blip>
          <a:stretch>
            <a:fillRect/>
          </a:stretch>
        </p:blipFill>
        <p:spPr>
          <a:xfrm>
            <a:off x="2433870" y="4767580"/>
            <a:ext cx="3186430" cy="2090420"/>
          </a:xfrm>
          <a:prstGeom prst="rect">
            <a:avLst/>
          </a:prstGeom>
        </p:spPr>
      </p:pic>
    </p:spTree>
    <p:extLst>
      <p:ext uri="{BB962C8B-B14F-4D97-AF65-F5344CB8AC3E}">
        <p14:creationId xmlns:p14="http://schemas.microsoft.com/office/powerpoint/2010/main" val="146899200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ChangeArrowheads="1"/>
          </p:cNvSpPr>
          <p:nvPr/>
        </p:nvSpPr>
        <p:spPr bwMode="auto">
          <a:xfrm>
            <a:off x="3962400" y="31242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sp>
        <p:nvSpPr>
          <p:cNvPr id="41987" name="Rectangle 4"/>
          <p:cNvSpPr>
            <a:spLocks noChangeArrowheads="1"/>
          </p:cNvSpPr>
          <p:nvPr/>
        </p:nvSpPr>
        <p:spPr bwMode="auto">
          <a:xfrm>
            <a:off x="3821113" y="31892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sp>
        <p:nvSpPr>
          <p:cNvPr id="41988" name="Rectangle 5"/>
          <p:cNvSpPr>
            <a:spLocks noChangeArrowheads="1"/>
          </p:cNvSpPr>
          <p:nvPr/>
        </p:nvSpPr>
        <p:spPr bwMode="auto">
          <a:xfrm>
            <a:off x="304800" y="1828800"/>
            <a:ext cx="17145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sp>
        <p:nvSpPr>
          <p:cNvPr id="41989" name="Rectangle 6"/>
          <p:cNvSpPr>
            <a:spLocks noChangeArrowheads="1"/>
          </p:cNvSpPr>
          <p:nvPr/>
        </p:nvSpPr>
        <p:spPr bwMode="auto">
          <a:xfrm>
            <a:off x="152400" y="2590800"/>
            <a:ext cx="12573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Trebuchet MS" panose="020B0603020202020204" pitchFamily="34" charset="0"/>
            </a:endParaRPr>
          </a:p>
        </p:txBody>
      </p:sp>
      <p:sp>
        <p:nvSpPr>
          <p:cNvPr id="41990" name="Rectangle 7"/>
          <p:cNvSpPr>
            <a:spLocks noChangeArrowheads="1"/>
          </p:cNvSpPr>
          <p:nvPr/>
        </p:nvSpPr>
        <p:spPr bwMode="auto">
          <a:xfrm>
            <a:off x="220663" y="4410075"/>
            <a:ext cx="3673475" cy="639763"/>
          </a:xfrm>
          <a:prstGeom prst="rect">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a:latin typeface="Times New Roman" panose="02020603050405020304" pitchFamily="18" charset="0"/>
              </a:rPr>
              <a:t>La recuperación de las playas de Melilla afectadas por el temporal se verá retrasada por la lluvia</a:t>
            </a:r>
          </a:p>
          <a:p>
            <a:pPr eaLnBrk="1" hangingPunct="1"/>
            <a:r>
              <a:rPr lang="es-ES" altLang="es-ES" sz="1200">
                <a:latin typeface="Times New Roman" panose="02020603050405020304" pitchFamily="18" charset="0"/>
              </a:rPr>
              <a:t>(Europa Press 26/11/2003 11:55)</a:t>
            </a:r>
          </a:p>
        </p:txBody>
      </p:sp>
      <p:sp>
        <p:nvSpPr>
          <p:cNvPr id="41991" name="Rectangle 8"/>
          <p:cNvSpPr>
            <a:spLocks noChangeArrowheads="1"/>
          </p:cNvSpPr>
          <p:nvPr/>
        </p:nvSpPr>
        <p:spPr bwMode="auto">
          <a:xfrm>
            <a:off x="258763" y="5199063"/>
            <a:ext cx="3657600" cy="639762"/>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a:latin typeface="Times New Roman" panose="02020603050405020304" pitchFamily="18" charset="0"/>
              </a:rPr>
              <a:t>El consejero de Medio Ambiente estima que se necesitarán 240.000 € para la recuperación del litoral melillense  (Europa Press)</a:t>
            </a:r>
          </a:p>
        </p:txBody>
      </p:sp>
      <p:pic>
        <p:nvPicPr>
          <p:cNvPr id="41992"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775" y="698500"/>
            <a:ext cx="4673600" cy="5867400"/>
          </a:xfrm>
          <a:prstGeom prst="rect">
            <a:avLst/>
          </a:prstGeom>
          <a:noFill/>
          <a:ln w="22225">
            <a:solidFill>
              <a:srgbClr val="FFC000"/>
            </a:solidFill>
            <a:miter lim="800000"/>
            <a:headEnd/>
            <a:tailEnd/>
          </a:ln>
          <a:extLst>
            <a:ext uri="{909E8E84-426E-40DD-AFC4-6F175D3DCCD1}">
              <a14:hiddenFill xmlns:a14="http://schemas.microsoft.com/office/drawing/2010/main">
                <a:solidFill>
                  <a:srgbClr val="FFFFFF"/>
                </a:solidFill>
              </a14:hiddenFill>
            </a:ext>
          </a:extLst>
        </p:spPr>
      </p:pic>
      <p:pic>
        <p:nvPicPr>
          <p:cNvPr id="41993" name="Picture 13" descr="200311250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1524000"/>
            <a:ext cx="377507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4" name="Rectangle 13"/>
          <p:cNvSpPr>
            <a:spLocks noChangeArrowheads="1"/>
          </p:cNvSpPr>
          <p:nvPr/>
        </p:nvSpPr>
        <p:spPr bwMode="auto">
          <a:xfrm>
            <a:off x="1376784" y="-319476"/>
            <a:ext cx="6592888"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42192" rIns="84384" bIns="42192"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_tradnl" altLang="es-ES" sz="2400" b="1" dirty="0" err="1" smtClean="0">
                <a:solidFill>
                  <a:srgbClr val="C00000"/>
                </a:solidFill>
                <a:latin typeface="Trebuchet MS" panose="020B0603020202020204" pitchFamily="34" charset="0"/>
              </a:rPr>
              <a:t>Meteotsunamis</a:t>
            </a:r>
            <a:r>
              <a:rPr lang="es-ES_tradnl" altLang="es-ES" sz="2400" b="1" dirty="0" smtClean="0">
                <a:solidFill>
                  <a:srgbClr val="C00000"/>
                </a:solidFill>
                <a:latin typeface="Trebuchet MS" panose="020B0603020202020204" pitchFamily="34" charset="0"/>
              </a:rPr>
              <a:t>  o Mareas meteorológicas</a:t>
            </a:r>
            <a:endParaRPr lang="es-ES_tradnl" altLang="es-ES" sz="2400" b="1" dirty="0">
              <a:solidFill>
                <a:srgbClr val="C00000"/>
              </a:solidFill>
              <a:latin typeface="Trebuchet MS" panose="020B0603020202020204" pitchFamily="34" charset="0"/>
            </a:endParaRPr>
          </a:p>
        </p:txBody>
      </p:sp>
      <p:sp>
        <p:nvSpPr>
          <p:cNvPr id="41995" name="Flecha derecha 1"/>
          <p:cNvSpPr>
            <a:spLocks noChangeArrowheads="1"/>
          </p:cNvSpPr>
          <p:nvPr/>
        </p:nvSpPr>
        <p:spPr bwMode="auto">
          <a:xfrm rot="7392616">
            <a:off x="1151732" y="2799556"/>
            <a:ext cx="938212" cy="333375"/>
          </a:xfrm>
          <a:prstGeom prst="rightArrow">
            <a:avLst>
              <a:gd name="adj1" fmla="val 50000"/>
              <a:gd name="adj2" fmla="val 49784"/>
            </a:avLst>
          </a:prstGeom>
          <a:solidFill>
            <a:srgbClr val="33CC33">
              <a:alpha val="56078"/>
            </a:srgbClr>
          </a:solidFill>
          <a:ln w="25400" algn="ctr">
            <a:solidFill>
              <a:schemeClr val="hlink"/>
            </a:solidFill>
            <a:miter lim="800000"/>
            <a:headEnd/>
            <a:tailEnd/>
          </a:ln>
        </p:spPr>
        <p:txBody>
          <a:bodyPr rot="10800000" vert="eaVert"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s-ES" altLang="es-ES">
              <a:solidFill>
                <a:srgbClr val="D20000"/>
              </a:solidFill>
              <a:latin typeface="Trebuchet MS" panose="020B0603020202020204" pitchFamily="34" charset="0"/>
            </a:endParaRPr>
          </a:p>
        </p:txBody>
      </p:sp>
      <p:sp>
        <p:nvSpPr>
          <p:cNvPr id="41996" name="CuadroTexto 2"/>
          <p:cNvSpPr txBox="1">
            <a:spLocks noChangeArrowheads="1"/>
          </p:cNvSpPr>
          <p:nvPr/>
        </p:nvSpPr>
        <p:spPr bwMode="auto">
          <a:xfrm>
            <a:off x="635000" y="914400"/>
            <a:ext cx="23590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1600">
                <a:latin typeface="Trebuchet MS" panose="020B0603020202020204" pitchFamily="34" charset="0"/>
              </a:rPr>
              <a:t>Inundaciones en Melilla</a:t>
            </a:r>
          </a:p>
          <a:p>
            <a:pPr algn="ctr" eaLnBrk="1" hangingPunct="1"/>
            <a:r>
              <a:rPr lang="es-ES" altLang="es-ES" sz="1600">
                <a:latin typeface="Trebuchet MS" panose="020B0603020202020204" pitchFamily="34" charset="0"/>
              </a:rPr>
              <a:t>         (Noviembre 2003)</a:t>
            </a:r>
          </a:p>
        </p:txBody>
      </p:sp>
      <p:sp>
        <p:nvSpPr>
          <p:cNvPr id="41997" name="Text Box 13"/>
          <p:cNvSpPr txBox="1">
            <a:spLocks noChangeArrowheads="1"/>
          </p:cNvSpPr>
          <p:nvPr/>
        </p:nvSpPr>
        <p:spPr bwMode="auto">
          <a:xfrm>
            <a:off x="1700213" y="2905125"/>
            <a:ext cx="336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D20000"/>
                </a:solidFill>
                <a:latin typeface="Times New Roman" panose="02020603050405020304" pitchFamily="18" charset="0"/>
              </a:rPr>
              <a:t>B</a:t>
            </a:r>
          </a:p>
        </p:txBody>
      </p:sp>
      <p:sp>
        <p:nvSpPr>
          <p:cNvPr id="41998" name="Text Box 14"/>
          <p:cNvSpPr txBox="1">
            <a:spLocks noChangeArrowheads="1"/>
          </p:cNvSpPr>
          <p:nvPr/>
        </p:nvSpPr>
        <p:spPr bwMode="auto">
          <a:xfrm>
            <a:off x="730250" y="2244725"/>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0000C8"/>
                </a:solidFill>
                <a:latin typeface="Times New Roman" panose="02020603050405020304" pitchFamily="18" charset="0"/>
              </a:rPr>
              <a:t>A</a:t>
            </a:r>
          </a:p>
        </p:txBody>
      </p:sp>
      <p:sp>
        <p:nvSpPr>
          <p:cNvPr id="41999" name="Text Box 13"/>
          <p:cNvSpPr txBox="1">
            <a:spLocks noChangeArrowheads="1"/>
          </p:cNvSpPr>
          <p:nvPr/>
        </p:nvSpPr>
        <p:spPr bwMode="auto">
          <a:xfrm>
            <a:off x="1204913" y="3290888"/>
            <a:ext cx="336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D20000"/>
                </a:solidFill>
                <a:latin typeface="Times New Roman" panose="02020603050405020304" pitchFamily="18" charset="0"/>
              </a:rPr>
              <a:t>B</a:t>
            </a:r>
          </a:p>
        </p:txBody>
      </p:sp>
      <p:sp>
        <p:nvSpPr>
          <p:cNvPr id="42000" name="Marcador de pie de página 3"/>
          <p:cNvSpPr txBox="1">
            <a:spLocks noGrp="1"/>
          </p:cNvSpPr>
          <p:nvPr/>
        </p:nvSpPr>
        <p:spPr bwMode="auto">
          <a:xfrm>
            <a:off x="3113088" y="6570663"/>
            <a:ext cx="2798762"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2400">
                <a:solidFill>
                  <a:schemeClr val="bg1"/>
                </a:solidFill>
                <a:latin typeface="Times New Roman" panose="02020603050405020304" pitchFamily="18" charset="0"/>
              </a:rPr>
              <a:t>AEMET, Agencia Estatal de Meteorología</a:t>
            </a:r>
          </a:p>
        </p:txBody>
      </p:sp>
    </p:spTree>
    <p:extLst>
      <p:ext uri="{BB962C8B-B14F-4D97-AF65-F5344CB8AC3E}">
        <p14:creationId xmlns:p14="http://schemas.microsoft.com/office/powerpoint/2010/main" val="2211723580"/>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solidFill>
                  <a:schemeClr val="bg2"/>
                </a:solidFill>
                <a:latin typeface="Trebuchet MS" panose="020B0603020202020204" pitchFamily="34" charset="0"/>
              </a:rPr>
              <a:t>0.	</a:t>
            </a:r>
            <a:r>
              <a:rPr lang="es-ES" altLang="es-ES" sz="2400" b="1" dirty="0" smtClean="0">
                <a:solidFill>
                  <a:schemeClr val="bg2"/>
                </a:solidFill>
                <a:latin typeface="Trebuchet MS" panose="020B0603020202020204" pitchFamily="34" charset="0"/>
              </a:rPr>
              <a:t>Introducción. Seguridad marítima</a:t>
            </a:r>
            <a:endParaRPr lang="es-ES" altLang="es-ES" sz="2400" b="1" dirty="0">
              <a:solidFill>
                <a:schemeClr val="bg2"/>
              </a:solidFill>
              <a:latin typeface="Trebuchet MS" panose="020B0603020202020204" pitchFamily="34" charset="0"/>
            </a:endParaRP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 </a:t>
            </a:r>
          </a:p>
          <a:p>
            <a:pPr marL="609600" indent="-609600">
              <a:lnSpc>
                <a:spcPct val="150000"/>
              </a:lnSpc>
              <a:buFontTx/>
              <a:buAutoNum type="arabicPeriod"/>
            </a:pPr>
            <a:r>
              <a:rPr lang="es-ES" altLang="es-ES" sz="2400" b="1" dirty="0" smtClean="0">
                <a:latin typeface="Trebuchet MS" panose="020B0603020202020204" pitchFamily="34" charset="0"/>
              </a:rPr>
              <a:t>Oleaje. Generación </a:t>
            </a:r>
            <a:r>
              <a:rPr lang="es-ES" altLang="es-ES" sz="2400" b="1" dirty="0">
                <a:latin typeface="Trebuchet MS" panose="020B0603020202020204" pitchFamily="34" charset="0"/>
              </a:rPr>
              <a:t>y </a:t>
            </a:r>
            <a:r>
              <a:rPr lang="es-ES" altLang="es-ES" sz="2400" b="1" dirty="0" smtClean="0">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endParaRPr lang="es-ES" altLang="es-ES" sz="2400" b="1" dirty="0">
              <a:solidFill>
                <a:schemeClr val="tx1">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286821465"/>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3"/>
          <p:cNvSpPr>
            <a:spLocks noChangeArrowheads="1"/>
          </p:cNvSpPr>
          <p:nvPr/>
        </p:nvSpPr>
        <p:spPr bwMode="auto">
          <a:xfrm>
            <a:off x="-5270500" y="-3368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7" name="Rectangle 2"/>
          <p:cNvSpPr>
            <a:spLocks noChangeArrowheads="1"/>
          </p:cNvSpPr>
          <p:nvPr/>
        </p:nvSpPr>
        <p:spPr bwMode="auto">
          <a:xfrm>
            <a:off x="251520" y="-266700"/>
            <a:ext cx="76200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3200" b="1" dirty="0">
                <a:solidFill>
                  <a:srgbClr val="C00000"/>
                </a:solidFill>
                <a:latin typeface="Trebuchet MS" panose="020B0603020202020204" pitchFamily="34" charset="0"/>
              </a:rPr>
              <a:t>Ondas en la superficie del mar</a:t>
            </a:r>
          </a:p>
        </p:txBody>
      </p:sp>
      <p:pic>
        <p:nvPicPr>
          <p:cNvPr id="2" name="Imagen 1"/>
          <p:cNvPicPr>
            <a:picLocks noChangeAspect="1"/>
          </p:cNvPicPr>
          <p:nvPr/>
        </p:nvPicPr>
        <p:blipFill>
          <a:blip r:embed="rId2"/>
          <a:stretch>
            <a:fillRect/>
          </a:stretch>
        </p:blipFill>
        <p:spPr>
          <a:xfrm>
            <a:off x="659396" y="757371"/>
            <a:ext cx="6804248" cy="3480534"/>
          </a:xfrm>
          <a:prstGeom prst="rect">
            <a:avLst/>
          </a:prstGeom>
        </p:spPr>
      </p:pic>
      <p:sp>
        <p:nvSpPr>
          <p:cNvPr id="9" name="Rectangle 28"/>
          <p:cNvSpPr txBox="1">
            <a:spLocks noChangeArrowheads="1"/>
          </p:cNvSpPr>
          <p:nvPr/>
        </p:nvSpPr>
        <p:spPr>
          <a:xfrm>
            <a:off x="1403648" y="807050"/>
            <a:ext cx="3240360" cy="636905"/>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s-ES_tradnl" altLang="es-ES" sz="1500" dirty="0" smtClean="0">
                <a:latin typeface="Arial Narrow" panose="020B0606020202030204" pitchFamily="34" charset="0"/>
              </a:rPr>
              <a:t>Energía que se propaga en la superficie del océano y rango espectral de las ondas</a:t>
            </a:r>
          </a:p>
          <a:p>
            <a:endParaRPr lang="es-ES_tradnl" altLang="es-ES" sz="1500" dirty="0" smtClean="0">
              <a:latin typeface="Arial Narrow" panose="020B0606020202030204" pitchFamily="34" charset="0"/>
            </a:endParaRPr>
          </a:p>
        </p:txBody>
      </p:sp>
      <p:sp>
        <p:nvSpPr>
          <p:cNvPr id="11" name="Rectangle 28"/>
          <p:cNvSpPr txBox="1">
            <a:spLocks noChangeArrowheads="1"/>
          </p:cNvSpPr>
          <p:nvPr/>
        </p:nvSpPr>
        <p:spPr>
          <a:xfrm>
            <a:off x="499712" y="3789040"/>
            <a:ext cx="8887015" cy="5500810"/>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altLang="es-ES" sz="1300" b="1" dirty="0" smtClean="0">
                <a:latin typeface="Trebuchet MS" panose="020B0603020202020204" pitchFamily="34" charset="0"/>
              </a:rPr>
              <a:t>Olas </a:t>
            </a:r>
            <a:r>
              <a:rPr lang="es-ES_tradnl" altLang="es-ES" sz="1300" b="1" dirty="0" err="1" smtClean="0">
                <a:latin typeface="Trebuchet MS" panose="020B0603020202020204" pitchFamily="34" charset="0"/>
              </a:rPr>
              <a:t>transmareales</a:t>
            </a:r>
            <a:r>
              <a:rPr lang="es-ES_tradnl" altLang="es-ES" sz="1300" dirty="0" smtClean="0">
                <a:latin typeface="Trebuchet MS" panose="020B0603020202020204" pitchFamily="34" charset="0"/>
              </a:rPr>
              <a:t>:  fluctuaciones de baja frecuencia de la corteza terrestre y la atmósfera.</a:t>
            </a:r>
          </a:p>
          <a:p>
            <a:r>
              <a:rPr lang="es-ES_tradnl" altLang="es-ES" sz="1300" b="1" dirty="0" smtClean="0">
                <a:latin typeface="Trebuchet MS" panose="020B0603020202020204" pitchFamily="34" charset="0"/>
              </a:rPr>
              <a:t>Marejada ciclónica (surges)</a:t>
            </a:r>
            <a:r>
              <a:rPr lang="es-ES_tradnl" altLang="es-ES" sz="1300" dirty="0" smtClean="0">
                <a:latin typeface="Trebuchet MS" panose="020B0603020202020204" pitchFamily="34" charset="0"/>
              </a:rPr>
              <a:t>: oleaje por vientos intensos con nivel medio elevado por efecto de barómetro invertido. </a:t>
            </a:r>
          </a:p>
          <a:p>
            <a:r>
              <a:rPr lang="es-ES_tradnl" altLang="es-ES" sz="1300" b="1" dirty="0" smtClean="0">
                <a:latin typeface="Trebuchet MS" panose="020B0603020202020204" pitchFamily="34" charset="0"/>
              </a:rPr>
              <a:t>Mareas:</a:t>
            </a:r>
            <a:r>
              <a:rPr lang="es-ES_tradnl" altLang="es-ES" sz="1300" dirty="0" smtClean="0">
                <a:latin typeface="Trebuchet MS" panose="020B0603020202020204" pitchFamily="34" charset="0"/>
              </a:rPr>
              <a:t>  diferencial de campo gravitatorio solar y lunar.</a:t>
            </a:r>
          </a:p>
          <a:p>
            <a:r>
              <a:rPr lang="es-ES_tradnl" altLang="es-ES" sz="1300" b="1" dirty="0" err="1" smtClean="0">
                <a:latin typeface="Trebuchet MS" panose="020B0603020202020204" pitchFamily="34" charset="0"/>
              </a:rPr>
              <a:t>Seiches</a:t>
            </a:r>
            <a:r>
              <a:rPr lang="es-ES_tradnl" altLang="es-ES" sz="1300" b="1" dirty="0" smtClean="0">
                <a:latin typeface="Trebuchet MS" panose="020B0603020202020204" pitchFamily="34" charset="0"/>
              </a:rPr>
              <a:t>:</a:t>
            </a:r>
            <a:r>
              <a:rPr lang="es-ES_tradnl" altLang="es-ES" sz="1300" dirty="0" smtClean="0">
                <a:latin typeface="Trebuchet MS" panose="020B0603020202020204" pitchFamily="34" charset="0"/>
              </a:rPr>
              <a:t> oleaje estacionario originado por resonancia (viento/presión) en cuencas total o parcialmente cerradas.</a:t>
            </a:r>
          </a:p>
          <a:p>
            <a:r>
              <a:rPr lang="es-ES_tradnl" altLang="es-ES" sz="1300" b="1" dirty="0" smtClean="0">
                <a:latin typeface="Trebuchet MS" panose="020B0603020202020204" pitchFamily="34" charset="0"/>
              </a:rPr>
              <a:t>Tsunamis:</a:t>
            </a:r>
            <a:r>
              <a:rPr lang="es-ES_tradnl" altLang="es-ES" sz="1300" dirty="0" smtClean="0">
                <a:latin typeface="Trebuchet MS" panose="020B0603020202020204" pitchFamily="34" charset="0"/>
              </a:rPr>
              <a:t> olas excitadas por movimientos sísmicos en el lecho marino</a:t>
            </a:r>
          </a:p>
          <a:p>
            <a:r>
              <a:rPr lang="es-ES_tradnl" altLang="es-ES" sz="1300" b="1" dirty="0" smtClean="0">
                <a:latin typeface="Trebuchet MS" panose="020B0603020202020204" pitchFamily="34" charset="0"/>
              </a:rPr>
              <a:t>Oleaje </a:t>
            </a:r>
            <a:r>
              <a:rPr lang="es-ES_tradnl" altLang="es-ES" sz="1300" b="1" dirty="0" err="1" smtClean="0">
                <a:latin typeface="Trebuchet MS" panose="020B0603020202020204" pitchFamily="34" charset="0"/>
              </a:rPr>
              <a:t>infragravitatorio</a:t>
            </a:r>
            <a:r>
              <a:rPr lang="es-ES_tradnl" altLang="es-ES" sz="1300" b="1" dirty="0" smtClean="0">
                <a:latin typeface="Trebuchet MS" panose="020B0603020202020204" pitchFamily="34" charset="0"/>
              </a:rPr>
              <a:t>:</a:t>
            </a:r>
            <a:r>
              <a:rPr lang="es-ES_tradnl" altLang="es-ES" sz="1300" dirty="0" smtClean="0">
                <a:latin typeface="Trebuchet MS" panose="020B0603020202020204" pitchFamily="34" charset="0"/>
              </a:rPr>
              <a:t> inducido por interacción de olas de gravedad en la rompiente.</a:t>
            </a:r>
          </a:p>
          <a:p>
            <a:r>
              <a:rPr lang="es-ES_tradnl" altLang="es-ES" sz="1300" b="1" dirty="0" smtClean="0">
                <a:latin typeface="Trebuchet MS" panose="020B0603020202020204" pitchFamily="34" charset="0"/>
              </a:rPr>
              <a:t>Olas generadas por el viento:</a:t>
            </a:r>
          </a:p>
          <a:p>
            <a:pPr marL="685800" lvl="1"/>
            <a:r>
              <a:rPr lang="es-ES_tradnl" altLang="es-ES" sz="1300" dirty="0" smtClean="0">
                <a:latin typeface="Trebuchet MS" panose="020B0603020202020204" pitchFamily="34" charset="0"/>
              </a:rPr>
              <a:t>Mar de viento: olas de gravedad generadas por el viento local</a:t>
            </a:r>
          </a:p>
          <a:p>
            <a:pPr marL="685800" lvl="1"/>
            <a:r>
              <a:rPr lang="es-ES_tradnl" altLang="es-ES" sz="1300" dirty="0" smtClean="0">
                <a:latin typeface="Trebuchet MS" panose="020B0603020202020204" pitchFamily="34" charset="0"/>
              </a:rPr>
              <a:t>Mar de fondo: olas de gravedad generadas remotamente, tras la propagación.</a:t>
            </a:r>
          </a:p>
          <a:p>
            <a:pPr marL="685800" lvl="1"/>
            <a:r>
              <a:rPr lang="es-ES_tradnl" altLang="es-ES" sz="1300" dirty="0" smtClean="0">
                <a:latin typeface="Trebuchet MS" panose="020B0603020202020204" pitchFamily="34" charset="0"/>
              </a:rPr>
              <a:t>Olas capilares: olas cuya fuerza recuperadora es la tensión superficial.</a:t>
            </a:r>
          </a:p>
          <a:p>
            <a:endParaRPr lang="es-ES_tradnl" altLang="es-ES" sz="1300" dirty="0" smtClean="0">
              <a:latin typeface="Trebuchet MS" panose="020B0603020202020204" pitchFamily="34" charset="0"/>
            </a:endParaRPr>
          </a:p>
          <a:p>
            <a:endParaRPr lang="es-ES_tradnl" altLang="es-ES" sz="1300" dirty="0" smtClean="0">
              <a:latin typeface="Trebuchet MS" panose="020B0603020202020204" pitchFamily="34" charset="0"/>
            </a:endParaRPr>
          </a:p>
          <a:p>
            <a:endParaRPr lang="es-ES_tradnl" altLang="es-ES" sz="1300" dirty="0" smtClean="0">
              <a:latin typeface="Trebuchet MS" panose="020B0603020202020204" pitchFamily="34" charset="0"/>
            </a:endParaRPr>
          </a:p>
          <a:p>
            <a:endParaRPr lang="es-ES_tradnl" altLang="es-ES" sz="1300" dirty="0" smtClean="0">
              <a:latin typeface="Trebuchet MS" panose="020B0603020202020204" pitchFamily="34" charset="0"/>
            </a:endParaRPr>
          </a:p>
          <a:p>
            <a:pPr marL="0" indent="0">
              <a:buFontTx/>
              <a:buNone/>
            </a:pPr>
            <a:endParaRPr lang="es-ES_tradnl" altLang="es-ES" sz="1300" dirty="0" smtClean="0">
              <a:latin typeface="Trebuchet MS" panose="020B0603020202020204" pitchFamily="34" charset="0"/>
            </a:endParaRPr>
          </a:p>
          <a:p>
            <a:pPr>
              <a:buFontTx/>
              <a:buNone/>
            </a:pPr>
            <a:r>
              <a:rPr lang="es-ES_tradnl" altLang="es-ES" sz="1300" dirty="0" smtClean="0">
                <a:latin typeface="Trebuchet MS" panose="020B0603020202020204" pitchFamily="34" charset="0"/>
              </a:rPr>
              <a:t> </a:t>
            </a:r>
          </a:p>
          <a:p>
            <a:endParaRPr lang="es-ES_tradnl" altLang="es-ES" sz="1300" dirty="0" smtClean="0">
              <a:latin typeface="Trebuchet MS" panose="020B0603020202020204" pitchFamily="34" charset="0"/>
            </a:endParaRPr>
          </a:p>
        </p:txBody>
      </p:sp>
      <p:sp>
        <p:nvSpPr>
          <p:cNvPr id="12" name="1 Rectángulo"/>
          <p:cNvSpPr/>
          <p:nvPr/>
        </p:nvSpPr>
        <p:spPr>
          <a:xfrm>
            <a:off x="395537" y="5373216"/>
            <a:ext cx="7200800" cy="1224136"/>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a:latin typeface="Trebuchet MS" panose="020B0603020202020204" pitchFamily="34" charset="0"/>
            </a:endParaRPr>
          </a:p>
        </p:txBody>
      </p:sp>
    </p:spTree>
    <p:extLst>
      <p:ext uri="{BB962C8B-B14F-4D97-AF65-F5344CB8AC3E}">
        <p14:creationId xmlns:p14="http://schemas.microsoft.com/office/powerpoint/2010/main" val="1647188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55041" y="-365247"/>
            <a:ext cx="8353425"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2800" b="1" i="0" dirty="0">
                <a:solidFill>
                  <a:srgbClr val="C00000"/>
                </a:solidFill>
                <a:latin typeface="Trebuchet MS" panose="020B0603020202020204" pitchFamily="34" charset="0"/>
              </a:rPr>
              <a:t>Ondas generadas por el </a:t>
            </a:r>
            <a:r>
              <a:rPr lang="es-ES" sz="2800" b="1" i="0" dirty="0" smtClean="0">
                <a:solidFill>
                  <a:srgbClr val="C00000"/>
                </a:solidFill>
                <a:latin typeface="Trebuchet MS" panose="020B0603020202020204" pitchFamily="34" charset="0"/>
              </a:rPr>
              <a:t>viento</a:t>
            </a:r>
            <a:endParaRPr lang="es-ES" sz="2800" b="1" i="0" dirty="0">
              <a:solidFill>
                <a:srgbClr val="C00000"/>
              </a:solidFill>
              <a:latin typeface="Trebuchet MS" panose="020B0603020202020204" pitchFamily="34" charset="0"/>
            </a:endParaRPr>
          </a:p>
        </p:txBody>
      </p:sp>
      <p:sp>
        <p:nvSpPr>
          <p:cNvPr id="8" name="Rectangle 3"/>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9" name="Rectangle 4"/>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grpSp>
        <p:nvGrpSpPr>
          <p:cNvPr id="15" name="Grupo 14"/>
          <p:cNvGrpSpPr/>
          <p:nvPr/>
        </p:nvGrpSpPr>
        <p:grpSpPr>
          <a:xfrm>
            <a:off x="2085917" y="1990741"/>
            <a:ext cx="4382616" cy="3207954"/>
            <a:chOff x="1674288" y="1945741"/>
            <a:chExt cx="5925820" cy="4704350"/>
          </a:xfrm>
        </p:grpSpPr>
        <p:pic>
          <p:nvPicPr>
            <p:cNvPr id="11" name="Picture 6" descr="capilla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4288" y="1945741"/>
              <a:ext cx="2967561" cy="22256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mar_de_fond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1849" y="1965681"/>
              <a:ext cx="2958259" cy="221898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wavspe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288" y="4101989"/>
              <a:ext cx="5925820" cy="2548102"/>
            </a:xfrm>
            <a:prstGeom prst="rect">
              <a:avLst/>
            </a:prstGeom>
            <a:solidFill>
              <a:srgbClr val="FFCC66"/>
            </a:solidFill>
          </p:spPr>
        </p:pic>
      </p:grpSp>
      <p:sp>
        <p:nvSpPr>
          <p:cNvPr id="14" name="Text Box 9"/>
          <p:cNvSpPr txBox="1">
            <a:spLocks noChangeArrowheads="1"/>
          </p:cNvSpPr>
          <p:nvPr/>
        </p:nvSpPr>
        <p:spPr bwMode="auto">
          <a:xfrm>
            <a:off x="4548324" y="2095409"/>
            <a:ext cx="19270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ES" sz="1200" i="0" dirty="0">
                <a:solidFill>
                  <a:srgbClr val="FFCC66"/>
                </a:solidFill>
                <a:latin typeface="Times New Roman" panose="02020603050405020304" pitchFamily="18" charset="0"/>
              </a:rPr>
              <a:t>Mar de fondo </a:t>
            </a:r>
            <a:r>
              <a:rPr lang="es-ES" sz="1200" i="0" dirty="0" smtClean="0">
                <a:solidFill>
                  <a:srgbClr val="FFCC66"/>
                </a:solidFill>
                <a:latin typeface="Times New Roman" panose="02020603050405020304" pitchFamily="18" charset="0"/>
              </a:rPr>
              <a:t>(</a:t>
            </a:r>
            <a:r>
              <a:rPr lang="es-ES" sz="1200" i="1" dirty="0" err="1" smtClean="0">
                <a:solidFill>
                  <a:srgbClr val="FFCC66"/>
                </a:solidFill>
                <a:latin typeface="Times New Roman" panose="02020603050405020304" pitchFamily="18" charset="0"/>
              </a:rPr>
              <a:t>swell</a:t>
            </a:r>
            <a:r>
              <a:rPr lang="es-ES" sz="1200" i="0" dirty="0" smtClean="0">
                <a:solidFill>
                  <a:srgbClr val="FFCC66"/>
                </a:solidFill>
                <a:latin typeface="Times New Roman" panose="02020603050405020304" pitchFamily="18" charset="0"/>
              </a:rPr>
              <a:t>)</a:t>
            </a:r>
            <a:endParaRPr lang="es-ES" sz="1200" i="0" dirty="0">
              <a:solidFill>
                <a:srgbClr val="FFCC66"/>
              </a:solidFill>
              <a:latin typeface="Times New Roman" panose="02020603050405020304" pitchFamily="18" charset="0"/>
            </a:endParaRPr>
          </a:p>
        </p:txBody>
      </p:sp>
      <p:sp>
        <p:nvSpPr>
          <p:cNvPr id="16" name="CuadroTexto 15"/>
          <p:cNvSpPr txBox="1"/>
          <p:nvPr/>
        </p:nvSpPr>
        <p:spPr>
          <a:xfrm>
            <a:off x="0" y="551916"/>
            <a:ext cx="9364133" cy="1477328"/>
          </a:xfrm>
          <a:prstGeom prst="rect">
            <a:avLst/>
          </a:prstGeom>
          <a:noFill/>
        </p:spPr>
        <p:txBody>
          <a:bodyPr wrap="square" rtlCol="0">
            <a:spAutoFit/>
          </a:bodyPr>
          <a:lstStyle/>
          <a:p>
            <a:pPr>
              <a:spcAft>
                <a:spcPts val="600"/>
              </a:spcAft>
            </a:pPr>
            <a:r>
              <a:rPr lang="es-ES" sz="1400" b="1" dirty="0" smtClean="0"/>
              <a:t>Olas: </a:t>
            </a:r>
            <a:r>
              <a:rPr lang="es-ES" sz="1400" dirty="0" smtClean="0"/>
              <a:t>perturbaciones energéticas </a:t>
            </a:r>
            <a:r>
              <a:rPr lang="es-ES" sz="1400" dirty="0"/>
              <a:t>de la superficie del mar que se </a:t>
            </a:r>
            <a:r>
              <a:rPr lang="es-ES" sz="1400" dirty="0" smtClean="0"/>
              <a:t>propagan </a:t>
            </a:r>
            <a:r>
              <a:rPr lang="es-ES" sz="1400" dirty="0"/>
              <a:t>en </a:t>
            </a:r>
            <a:r>
              <a:rPr lang="es-ES" sz="1400" dirty="0" smtClean="0"/>
              <a:t>una determinada dirección, normalmente generadas </a:t>
            </a:r>
            <a:r>
              <a:rPr lang="es-ES" sz="1400" dirty="0"/>
              <a:t>por el viento, si </a:t>
            </a:r>
            <a:r>
              <a:rPr lang="es-ES" sz="1400" dirty="0" smtClean="0"/>
              <a:t>bien existen </a:t>
            </a:r>
            <a:r>
              <a:rPr lang="es-ES" sz="1400" dirty="0"/>
              <a:t>olas generadas por otras perturbaciones.</a:t>
            </a:r>
          </a:p>
          <a:p>
            <a:pPr lvl="1">
              <a:spcBef>
                <a:spcPts val="600"/>
              </a:spcBef>
              <a:spcAft>
                <a:spcPts val="0"/>
              </a:spcAft>
            </a:pPr>
            <a:r>
              <a:rPr lang="es-ES" sz="1400" b="1" dirty="0"/>
              <a:t>Capilares</a:t>
            </a:r>
            <a:r>
              <a:rPr lang="es-ES" sz="1400" dirty="0"/>
              <a:t>: 	 </a:t>
            </a:r>
            <a:r>
              <a:rPr lang="es-ES" sz="1400" b="1" i="1" dirty="0">
                <a:latin typeface="Times New Roman" panose="02020603050405020304" pitchFamily="18" charset="0"/>
                <a:cs typeface="Times New Roman" panose="02020603050405020304" pitchFamily="18" charset="0"/>
              </a:rPr>
              <a:t>T </a:t>
            </a:r>
            <a:r>
              <a:rPr lang="es-ES" sz="1400" dirty="0"/>
              <a:t>&lt; 1s,  </a:t>
            </a:r>
            <a:r>
              <a:rPr lang="es-ES" sz="1400" b="1" i="1" dirty="0">
                <a:latin typeface="Times New Roman" panose="02020603050405020304" pitchFamily="18" charset="0"/>
                <a:cs typeface="Times New Roman" panose="02020603050405020304" pitchFamily="18" charset="0"/>
              </a:rPr>
              <a:t>H</a:t>
            </a:r>
            <a:r>
              <a:rPr lang="es-ES" sz="1400" dirty="0"/>
              <a:t> &lt; 2mm y </a:t>
            </a:r>
            <a:r>
              <a:rPr lang="es-ES" sz="1400" b="1" i="1" dirty="0">
                <a:latin typeface="Times New Roman" panose="02020603050405020304" pitchFamily="18" charset="0"/>
                <a:cs typeface="Times New Roman" panose="02020603050405020304" pitchFamily="18" charset="0"/>
              </a:rPr>
              <a:t>L</a:t>
            </a:r>
            <a:r>
              <a:rPr lang="es-ES" sz="1400" dirty="0"/>
              <a:t>&lt; 20 </a:t>
            </a:r>
            <a:r>
              <a:rPr lang="es-ES" sz="1400" dirty="0" err="1"/>
              <a:t>mm.</a:t>
            </a:r>
            <a:r>
              <a:rPr lang="es-ES" sz="1400" dirty="0"/>
              <a:t> 		Fuerza: tensión superficial.</a:t>
            </a:r>
          </a:p>
          <a:p>
            <a:pPr lvl="1">
              <a:spcBef>
                <a:spcPts val="600"/>
              </a:spcBef>
              <a:spcAft>
                <a:spcPts val="0"/>
              </a:spcAft>
            </a:pPr>
            <a:r>
              <a:rPr lang="es-ES" sz="1400" b="1" dirty="0" smtClean="0"/>
              <a:t>Gravitatorias</a:t>
            </a:r>
            <a:r>
              <a:rPr lang="es-ES" sz="1400" dirty="0"/>
              <a:t>: </a:t>
            </a:r>
            <a:r>
              <a:rPr lang="es-ES" sz="1400" dirty="0" smtClean="0"/>
              <a:t>	      1s </a:t>
            </a:r>
            <a:r>
              <a:rPr lang="es-ES" sz="1400" dirty="0"/>
              <a:t>&lt; </a:t>
            </a:r>
            <a:r>
              <a:rPr lang="es-ES" sz="1400" b="1" i="1" dirty="0">
                <a:latin typeface="Times New Roman" panose="02020603050405020304" pitchFamily="18" charset="0"/>
                <a:cs typeface="Times New Roman" panose="02020603050405020304" pitchFamily="18" charset="0"/>
              </a:rPr>
              <a:t>T</a:t>
            </a:r>
            <a:r>
              <a:rPr lang="es-ES" sz="1400" dirty="0"/>
              <a:t> &lt; 30 s </a:t>
            </a:r>
            <a:r>
              <a:rPr lang="es-ES" sz="1400" dirty="0" smtClean="0"/>
              <a:t>			Fuerza restauradora: </a:t>
            </a:r>
            <a:r>
              <a:rPr lang="es-ES" sz="1400" dirty="0"/>
              <a:t>gravedad.</a:t>
            </a:r>
          </a:p>
          <a:p>
            <a:pPr lvl="1">
              <a:spcBef>
                <a:spcPts val="600"/>
              </a:spcBef>
              <a:spcAft>
                <a:spcPts val="0"/>
              </a:spcAft>
            </a:pPr>
            <a:r>
              <a:rPr lang="es-ES" sz="1400" b="1" dirty="0" err="1"/>
              <a:t>Infragravitatorias</a:t>
            </a:r>
            <a:r>
              <a:rPr lang="es-ES" sz="1400" dirty="0"/>
              <a:t>:   </a:t>
            </a:r>
            <a:r>
              <a:rPr lang="es-ES" sz="1400" b="1" i="1" dirty="0">
                <a:latin typeface="Times New Roman" panose="02020603050405020304" pitchFamily="18" charset="0"/>
                <a:cs typeface="Times New Roman" panose="02020603050405020304" pitchFamily="18" charset="0"/>
              </a:rPr>
              <a:t>T</a:t>
            </a:r>
            <a:r>
              <a:rPr lang="es-ES" sz="1400" dirty="0"/>
              <a:t> largo (horas, </a:t>
            </a:r>
            <a:r>
              <a:rPr lang="es-ES" sz="1400" dirty="0" err="1"/>
              <a:t>dias</a:t>
            </a:r>
            <a:r>
              <a:rPr lang="es-ES" sz="1400" dirty="0"/>
              <a:t>…). 		Fuerzas: gravedad y presión atmosférica</a:t>
            </a:r>
          </a:p>
        </p:txBody>
      </p:sp>
      <p:graphicFrame>
        <p:nvGraphicFramePr>
          <p:cNvPr id="18" name="Group 6"/>
          <p:cNvGraphicFramePr>
            <a:graphicFrameLocks/>
          </p:cNvGraphicFramePr>
          <p:nvPr>
            <p:extLst>
              <p:ext uri="{D42A27DB-BD31-4B8C-83A1-F6EECF244321}">
                <p14:modId xmlns:p14="http://schemas.microsoft.com/office/powerpoint/2010/main" val="12952959"/>
              </p:ext>
            </p:extLst>
          </p:nvPr>
        </p:nvGraphicFramePr>
        <p:xfrm>
          <a:off x="1259632" y="5085184"/>
          <a:ext cx="7004344" cy="1535294"/>
        </p:xfrm>
        <a:graphic>
          <a:graphicData uri="http://schemas.openxmlformats.org/drawingml/2006/table">
            <a:tbl>
              <a:tblPr/>
              <a:tblGrid>
                <a:gridCol w="7004344"/>
              </a:tblGrid>
              <a:tr h="281674">
                <a:tc>
                  <a:txBody>
                    <a:bodyPr/>
                    <a:lstStyle>
                      <a:lvl1pPr marL="342900" indent="-342900" algn="l">
                        <a:spcBef>
                          <a:spcPct val="20000"/>
                        </a:spcBef>
                        <a:tabLst>
                          <a:tab pos="4694238" algn="l"/>
                        </a:tabLst>
                        <a:defRPr sz="2800">
                          <a:solidFill>
                            <a:schemeClr val="tx1"/>
                          </a:solidFill>
                          <a:latin typeface="Arial" panose="020B0604020202020204" pitchFamily="34" charset="0"/>
                        </a:defRPr>
                      </a:lvl1pPr>
                      <a:lvl2pPr marL="742950" indent="-285750" algn="l">
                        <a:spcBef>
                          <a:spcPct val="20000"/>
                        </a:spcBef>
                        <a:tabLst>
                          <a:tab pos="4694238" algn="l"/>
                        </a:tabLst>
                        <a:defRPr sz="2400">
                          <a:solidFill>
                            <a:schemeClr val="tx1"/>
                          </a:solidFill>
                          <a:latin typeface="Arial" panose="020B0604020202020204" pitchFamily="34" charset="0"/>
                        </a:defRPr>
                      </a:lvl2pPr>
                      <a:lvl3pPr marL="1143000" indent="-228600" algn="l">
                        <a:spcBef>
                          <a:spcPct val="20000"/>
                        </a:spcBef>
                        <a:tabLst>
                          <a:tab pos="4694238" algn="l"/>
                        </a:tabLst>
                        <a:defRPr sz="2000">
                          <a:solidFill>
                            <a:schemeClr val="tx1"/>
                          </a:solidFill>
                          <a:latin typeface="Arial" panose="020B0604020202020204" pitchFamily="34" charset="0"/>
                        </a:defRPr>
                      </a:lvl3pPr>
                      <a:lvl4pPr marL="1600200" indent="-228600" algn="l">
                        <a:spcBef>
                          <a:spcPct val="20000"/>
                        </a:spcBef>
                        <a:tabLst>
                          <a:tab pos="4694238" algn="l"/>
                        </a:tabLst>
                        <a:defRPr>
                          <a:solidFill>
                            <a:schemeClr val="tx1"/>
                          </a:solidFill>
                          <a:latin typeface="Arial" panose="020B0604020202020204" pitchFamily="34" charset="0"/>
                        </a:defRPr>
                      </a:lvl4pPr>
                      <a:lvl5pPr marL="2057400" indent="-228600" algn="l">
                        <a:spcBef>
                          <a:spcPct val="20000"/>
                        </a:spcBef>
                        <a:tabLst>
                          <a:tab pos="4694238" algn="l"/>
                        </a:tabLst>
                        <a:defRPr>
                          <a:solidFill>
                            <a:schemeClr val="tx1"/>
                          </a:solidFill>
                          <a:latin typeface="Arial" panose="020B0604020202020204" pitchFamily="34" charset="0"/>
                        </a:defRPr>
                      </a:lvl5pPr>
                      <a:lvl6pPr marL="2514600" indent="-228600" fontAlgn="base">
                        <a:spcBef>
                          <a:spcPct val="20000"/>
                        </a:spcBef>
                        <a:spcAft>
                          <a:spcPct val="0"/>
                        </a:spcAft>
                        <a:tabLst>
                          <a:tab pos="4694238" algn="l"/>
                        </a:tabLst>
                        <a:defRPr>
                          <a:solidFill>
                            <a:schemeClr val="tx1"/>
                          </a:solidFill>
                          <a:latin typeface="Arial" panose="020B0604020202020204" pitchFamily="34" charset="0"/>
                        </a:defRPr>
                      </a:lvl6pPr>
                      <a:lvl7pPr marL="2971800" indent="-228600" fontAlgn="base">
                        <a:spcBef>
                          <a:spcPct val="20000"/>
                        </a:spcBef>
                        <a:spcAft>
                          <a:spcPct val="0"/>
                        </a:spcAft>
                        <a:tabLst>
                          <a:tab pos="4694238" algn="l"/>
                        </a:tabLst>
                        <a:defRPr>
                          <a:solidFill>
                            <a:schemeClr val="tx1"/>
                          </a:solidFill>
                          <a:latin typeface="Arial" panose="020B0604020202020204" pitchFamily="34" charset="0"/>
                        </a:defRPr>
                      </a:lvl7pPr>
                      <a:lvl8pPr marL="3429000" indent="-228600" fontAlgn="base">
                        <a:spcBef>
                          <a:spcPct val="20000"/>
                        </a:spcBef>
                        <a:spcAft>
                          <a:spcPct val="0"/>
                        </a:spcAft>
                        <a:tabLst>
                          <a:tab pos="4694238" algn="l"/>
                        </a:tabLst>
                        <a:defRPr>
                          <a:solidFill>
                            <a:schemeClr val="tx1"/>
                          </a:solidFill>
                          <a:latin typeface="Arial" panose="020B0604020202020204" pitchFamily="34" charset="0"/>
                        </a:defRPr>
                      </a:lvl8pPr>
                      <a:lvl9pPr marL="3886200" indent="-228600" fontAlgn="base">
                        <a:spcBef>
                          <a:spcPct val="20000"/>
                        </a:spcBef>
                        <a:spcAft>
                          <a:spcPct val="0"/>
                        </a:spcAft>
                        <a:tabLst>
                          <a:tab pos="4694238" algn="l"/>
                        </a:tabLs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tab pos="4694238" algn="l"/>
                        </a:tabLst>
                      </a:pPr>
                      <a:r>
                        <a:rPr kumimoji="0" lang="es-ES" sz="1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Períodos                Longitud de onda L         Ondas sobre la superficie marina</a:t>
                      </a:r>
                      <a:endParaRPr kumimoji="0" lang="es-ES" sz="1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1230494">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T</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0.2 s                   ~ cm                                               mar rizada</a:t>
                      </a:r>
                    </a:p>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0.2 &lt;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8 s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130 m                                         mar de viento</a:t>
                      </a:r>
                    </a:p>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8 &lt;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15 s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350 m                                           mar de fondo</a:t>
                      </a:r>
                    </a:p>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15 &lt;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30 s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L</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 cientos de metros                mar de fondo larga o precursora</a:t>
                      </a:r>
                    </a:p>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30 s &lt;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horas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L</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 10</a:t>
                      </a:r>
                      <a:r>
                        <a:rPr kumimoji="0" lang="es-ES" sz="1200" b="0" i="0" u="none" strike="noStrike" cap="none" normalizeH="0" baseline="3000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5 </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- 10</a:t>
                      </a:r>
                      <a:r>
                        <a:rPr kumimoji="0" lang="es-ES" sz="1200" b="0" i="0" u="none" strike="noStrike" cap="none" normalizeH="0" baseline="3000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6</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m                    ondas de largo período, tsunamis</a:t>
                      </a:r>
                    </a:p>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12.5 h, 25 h               </a:t>
                      </a:r>
                      <a:r>
                        <a:rPr kumimoji="0" lang="es-ES" sz="1200" b="0"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L</a:t>
                      </a:r>
                      <a:r>
                        <a:rPr kumimoji="0" lang="es-ES" sz="1200" b="0"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 miles de km                                    mareas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5222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ppt_x"/>
                                          </p:val>
                                        </p:tav>
                                        <p:tav tm="100000">
                                          <p:val>
                                            <p:strVal val="#ppt_x"/>
                                          </p:val>
                                        </p:tav>
                                      </p:tavLst>
                                    </p:anim>
                                    <p:anim calcmode="lin" valueType="num">
                                      <p:cBhvr additive="base">
                                        <p:cTn id="11" dur="500" fill="hold"/>
                                        <p:tgtEl>
                                          <p:spTgt spid="1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uadroTexto 7"/>
          <p:cNvSpPr txBox="1">
            <a:spLocks noChangeArrowheads="1"/>
          </p:cNvSpPr>
          <p:nvPr/>
        </p:nvSpPr>
        <p:spPr bwMode="auto">
          <a:xfrm>
            <a:off x="539552" y="3210444"/>
            <a:ext cx="83936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smtClean="0">
                <a:latin typeface="Trebuchet MS" panose="020B0603020202020204" pitchFamily="34" charset="0"/>
              </a:rPr>
              <a:t>Aspecto </a:t>
            </a:r>
            <a:r>
              <a:rPr lang="es-ES" altLang="es-ES" sz="1600" dirty="0">
                <a:latin typeface="Trebuchet MS" panose="020B0603020202020204" pitchFamily="34" charset="0"/>
              </a:rPr>
              <a:t>irregular			 </a:t>
            </a:r>
            <a:r>
              <a:rPr lang="es-ES" altLang="es-ES" sz="1600" dirty="0" smtClean="0">
                <a:latin typeface="Trebuchet MS" panose="020B0603020202020204" pitchFamily="34" charset="0"/>
              </a:rPr>
              <a:t>	Frentes </a:t>
            </a:r>
            <a:r>
              <a:rPr lang="es-ES" altLang="es-ES" sz="1600" dirty="0">
                <a:latin typeface="Trebuchet MS" panose="020B0603020202020204" pitchFamily="34" charset="0"/>
              </a:rPr>
              <a:t>de onda alargados y </a:t>
            </a:r>
            <a:r>
              <a:rPr lang="es-ES" altLang="es-ES" sz="1600" dirty="0" smtClean="0">
                <a:latin typeface="Trebuchet MS" panose="020B0603020202020204" pitchFamily="34" charset="0"/>
              </a:rPr>
              <a:t>continuos </a:t>
            </a:r>
            <a:endParaRPr lang="es-ES" altLang="es-ES" sz="1600" dirty="0">
              <a:latin typeface="Trebuchet MS" panose="020B0603020202020204" pitchFamily="34" charset="0"/>
            </a:endParaRPr>
          </a:p>
          <a:p>
            <a:pPr eaLnBrk="1" hangingPunct="1"/>
            <a:r>
              <a:rPr lang="es-ES" altLang="es-ES" sz="1600" dirty="0" smtClean="0">
                <a:latin typeface="Trebuchet MS" panose="020B0603020202020204" pitchFamily="34" charset="0"/>
              </a:rPr>
              <a:t>Perfiles </a:t>
            </a:r>
            <a:r>
              <a:rPr lang="es-ES" altLang="es-ES" sz="1600" dirty="0">
                <a:latin typeface="Trebuchet MS" panose="020B0603020202020204" pitchFamily="34" charset="0"/>
              </a:rPr>
              <a:t>puntiagudos                                         </a:t>
            </a:r>
            <a:r>
              <a:rPr lang="es-ES" altLang="es-ES" sz="1600" dirty="0" smtClean="0">
                <a:latin typeface="Trebuchet MS" panose="020B0603020202020204" pitchFamily="34" charset="0"/>
              </a:rPr>
              <a:t>	Perfiles </a:t>
            </a:r>
            <a:r>
              <a:rPr lang="es-ES" altLang="es-ES" sz="1600" dirty="0">
                <a:latin typeface="Trebuchet MS" panose="020B0603020202020204" pitchFamily="34" charset="0"/>
              </a:rPr>
              <a:t>suaves</a:t>
            </a:r>
          </a:p>
        </p:txBody>
      </p:sp>
      <p:sp>
        <p:nvSpPr>
          <p:cNvPr id="57347" name="Rectangle 6"/>
          <p:cNvSpPr txBox="1">
            <a:spLocks noChangeArrowheads="1"/>
          </p:cNvSpPr>
          <p:nvPr/>
        </p:nvSpPr>
        <p:spPr bwMode="auto">
          <a:xfrm>
            <a:off x="704790" y="35593"/>
            <a:ext cx="6932613" cy="1143000"/>
          </a:xfrm>
          <a:prstGeom prst="rect">
            <a:avLst/>
          </a:prstGeom>
          <a:extLst/>
        </p:spPr>
        <p:txBody>
          <a:bodyPr/>
          <a:lstStyle>
            <a:lvl1pPr algn="ctr">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US" altLang="es-ES" dirty="0"/>
              <a:t>Mar de </a:t>
            </a:r>
            <a:r>
              <a:rPr lang="en-US" altLang="es-ES" dirty="0" err="1"/>
              <a:t>viento</a:t>
            </a:r>
            <a:r>
              <a:rPr lang="en-US" altLang="es-ES" dirty="0"/>
              <a:t> </a:t>
            </a:r>
            <a:r>
              <a:rPr lang="en-US" altLang="es-ES" dirty="0" smtClean="0"/>
              <a:t>                Mar </a:t>
            </a:r>
            <a:r>
              <a:rPr lang="en-US" altLang="es-ES" dirty="0"/>
              <a:t>de </a:t>
            </a:r>
            <a:r>
              <a:rPr lang="en-US" altLang="es-ES" dirty="0" err="1"/>
              <a:t>fondo</a:t>
            </a:r>
            <a:endParaRPr lang="en-US" altLang="es-ES" dirty="0"/>
          </a:p>
        </p:txBody>
      </p:sp>
      <p:pic>
        <p:nvPicPr>
          <p:cNvPr id="57349" name="Imagen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5597" y="503048"/>
            <a:ext cx="4768403" cy="268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n 2"/>
          <p:cNvPicPr>
            <a:picLocks noChangeAspect="1"/>
          </p:cNvPicPr>
          <p:nvPr/>
        </p:nvPicPr>
        <p:blipFill>
          <a:blip r:embed="rId3"/>
          <a:stretch>
            <a:fillRect/>
          </a:stretch>
        </p:blipFill>
        <p:spPr>
          <a:xfrm>
            <a:off x="22702" y="3824741"/>
            <a:ext cx="4116817" cy="2699946"/>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660" y="3822447"/>
            <a:ext cx="3979339" cy="2984504"/>
          </a:xfrm>
          <a:prstGeom prst="rect">
            <a:avLst/>
          </a:prstGeom>
        </p:spPr>
      </p:pic>
      <p:pic>
        <p:nvPicPr>
          <p:cNvPr id="7" name="Imagen 6"/>
          <p:cNvPicPr>
            <a:picLocks noChangeAspect="1"/>
          </p:cNvPicPr>
          <p:nvPr/>
        </p:nvPicPr>
        <p:blipFill>
          <a:blip r:embed="rId5"/>
          <a:stretch>
            <a:fillRect/>
          </a:stretch>
        </p:blipFill>
        <p:spPr>
          <a:xfrm>
            <a:off x="114155" y="526868"/>
            <a:ext cx="4025364" cy="2683576"/>
          </a:xfrm>
          <a:prstGeom prst="rect">
            <a:avLst/>
          </a:prstGeom>
        </p:spPr>
      </p:pic>
    </p:spTree>
    <p:extLst>
      <p:ext uri="{BB962C8B-B14F-4D97-AF65-F5344CB8AC3E}">
        <p14:creationId xmlns:p14="http://schemas.microsoft.com/office/powerpoint/2010/main" val="211943921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ChangeArrowheads="1"/>
          </p:cNvSpPr>
          <p:nvPr/>
        </p:nvSpPr>
        <p:spPr bwMode="auto">
          <a:xfrm>
            <a:off x="381000" y="0"/>
            <a:ext cx="8153400" cy="9144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es-ES" altLang="es-ES" sz="3200" b="1" dirty="0">
                <a:solidFill>
                  <a:srgbClr val="C00000"/>
                </a:solidFill>
                <a:latin typeface="Trebuchet MS" panose="020B0603020202020204" pitchFamily="34" charset="0"/>
              </a:rPr>
              <a:t>Oleaje. Generalidades</a:t>
            </a:r>
          </a:p>
        </p:txBody>
      </p:sp>
      <p:sp>
        <p:nvSpPr>
          <p:cNvPr id="25604" name="Rectangle 3"/>
          <p:cNvSpPr>
            <a:spLocks noChangeArrowheads="1"/>
          </p:cNvSpPr>
          <p:nvPr/>
        </p:nvSpPr>
        <p:spPr bwMode="auto">
          <a:xfrm>
            <a:off x="-5270500" y="-3368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89092" name="Text Box 4"/>
          <p:cNvSpPr txBox="1">
            <a:spLocks noChangeArrowheads="1"/>
          </p:cNvSpPr>
          <p:nvPr/>
        </p:nvSpPr>
        <p:spPr bwMode="auto">
          <a:xfrm>
            <a:off x="381000" y="762000"/>
            <a:ext cx="8229600" cy="1961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lnSpc>
                <a:spcPct val="70000"/>
              </a:lnSpc>
              <a:spcBef>
                <a:spcPct val="50000"/>
              </a:spcBef>
              <a:buFontTx/>
              <a:buChar char="-"/>
            </a:pPr>
            <a:r>
              <a:rPr lang="es-ES" altLang="es-ES" b="0" baseline="0" dirty="0">
                <a:latin typeface="Trebuchet MS" panose="020B0603020202020204" pitchFamily="34" charset="0"/>
              </a:rPr>
              <a:t> </a:t>
            </a:r>
            <a:r>
              <a:rPr lang="es-ES" altLang="es-ES" sz="1600" b="0" baseline="0" dirty="0">
                <a:latin typeface="Trebuchet MS" panose="020B0603020202020204" pitchFamily="34" charset="0"/>
              </a:rPr>
              <a:t>Gran importancia en transporte de sedimentos, navegación, obras  	</a:t>
            </a:r>
            <a:r>
              <a:rPr lang="es-ES" altLang="es-ES" sz="1600" b="0" baseline="0" dirty="0" err="1">
                <a:latin typeface="Trebuchet MS" panose="020B0603020202020204" pitchFamily="34" charset="0"/>
              </a:rPr>
              <a:t>hidrotécnicas</a:t>
            </a:r>
            <a:r>
              <a:rPr lang="es-ES" altLang="es-ES" sz="1600" b="0" baseline="0" dirty="0">
                <a:latin typeface="Trebuchet MS" panose="020B0603020202020204" pitchFamily="34" charset="0"/>
              </a:rPr>
              <a:t>, dinámica de costas, etc.</a:t>
            </a:r>
          </a:p>
          <a:p>
            <a:pPr algn="l" eaLnBrk="1" hangingPunct="1">
              <a:lnSpc>
                <a:spcPct val="70000"/>
              </a:lnSpc>
              <a:spcBef>
                <a:spcPct val="50000"/>
              </a:spcBef>
              <a:buFontTx/>
              <a:buChar char="-"/>
            </a:pPr>
            <a:r>
              <a:rPr lang="es-ES" altLang="es-ES" sz="1600" b="0" baseline="0" dirty="0">
                <a:latin typeface="Trebuchet MS" panose="020B0603020202020204" pitchFamily="34" charset="0"/>
              </a:rPr>
              <a:t> Rango de períodos: 1-30 s</a:t>
            </a:r>
          </a:p>
          <a:p>
            <a:pPr algn="l" eaLnBrk="1" hangingPunct="1">
              <a:lnSpc>
                <a:spcPct val="70000"/>
              </a:lnSpc>
              <a:spcBef>
                <a:spcPct val="50000"/>
              </a:spcBef>
              <a:buFontTx/>
              <a:buChar char="-"/>
            </a:pPr>
            <a:r>
              <a:rPr lang="es-ES" altLang="es-ES" sz="1600" b="0" baseline="0" dirty="0">
                <a:latin typeface="Trebuchet MS" panose="020B0603020202020204" pitchFamily="34" charset="0"/>
              </a:rPr>
              <a:t> Longitudes de onda máximas de 700 m</a:t>
            </a:r>
          </a:p>
          <a:p>
            <a:pPr algn="l" eaLnBrk="1" hangingPunct="1">
              <a:lnSpc>
                <a:spcPct val="70000"/>
              </a:lnSpc>
              <a:spcBef>
                <a:spcPct val="50000"/>
              </a:spcBef>
              <a:buFontTx/>
              <a:buChar char="-"/>
            </a:pPr>
            <a:r>
              <a:rPr lang="es-ES" altLang="es-ES" sz="1600" b="0" baseline="0" dirty="0">
                <a:latin typeface="Trebuchet MS" panose="020B0603020202020204" pitchFamily="34" charset="0"/>
              </a:rPr>
              <a:t> Alturas de ola de hasta 30 m (máximo observado)</a:t>
            </a:r>
          </a:p>
          <a:p>
            <a:pPr algn="l" eaLnBrk="1" hangingPunct="1">
              <a:lnSpc>
                <a:spcPct val="70000"/>
              </a:lnSpc>
              <a:spcBef>
                <a:spcPct val="50000"/>
              </a:spcBef>
              <a:buFontTx/>
              <a:buChar char="-"/>
            </a:pPr>
            <a:r>
              <a:rPr lang="es-ES" altLang="es-ES" sz="1600" b="0" baseline="0" dirty="0">
                <a:latin typeface="Trebuchet MS" panose="020B0603020202020204" pitchFamily="34" charset="0"/>
              </a:rPr>
              <a:t> Muy irregular: descripción estadística o espectral</a:t>
            </a:r>
          </a:p>
          <a:p>
            <a:pPr algn="l" eaLnBrk="1" hangingPunct="1">
              <a:lnSpc>
                <a:spcPct val="70000"/>
              </a:lnSpc>
              <a:spcBef>
                <a:spcPct val="50000"/>
              </a:spcBef>
              <a:buFontTx/>
              <a:buChar char="-"/>
            </a:pPr>
            <a:r>
              <a:rPr lang="es-ES" altLang="es-ES" sz="1600" b="0" baseline="0" dirty="0">
                <a:latin typeface="Trebuchet MS" panose="020B0603020202020204" pitchFamily="34" charset="0"/>
              </a:rPr>
              <a:t> Distribución muy irregular en cada cuenca oceánica</a:t>
            </a:r>
          </a:p>
        </p:txBody>
      </p:sp>
      <p:pic>
        <p:nvPicPr>
          <p:cNvPr id="89093" name="Picture 5" descr="Global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698" y="2723499"/>
            <a:ext cx="7856087" cy="4005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718826"/>
            <a:ext cx="8244408" cy="4122204"/>
          </a:xfrm>
          <a:prstGeom prst="rect">
            <a:avLst/>
          </a:prstGeom>
        </p:spPr>
      </p:pic>
      <p:sp>
        <p:nvSpPr>
          <p:cNvPr id="3" name="CuadroTexto 2"/>
          <p:cNvSpPr txBox="1"/>
          <p:nvPr/>
        </p:nvSpPr>
        <p:spPr>
          <a:xfrm>
            <a:off x="4527077" y="6502476"/>
            <a:ext cx="3197222" cy="338554"/>
          </a:xfrm>
          <a:prstGeom prst="rect">
            <a:avLst/>
          </a:prstGeom>
          <a:noFill/>
        </p:spPr>
        <p:txBody>
          <a:bodyPr wrap="none" rtlCol="0">
            <a:spAutoFit/>
          </a:bodyPr>
          <a:lstStyle/>
          <a:p>
            <a:r>
              <a:rPr lang="es-ES" sz="1600" dirty="0" smtClean="0">
                <a:latin typeface="Arial Narrow" panose="020B0606020202030204" pitchFamily="34" charset="0"/>
              </a:rPr>
              <a:t>Martes, 11 Octubre 2022 a 00UTC (T+0)</a:t>
            </a:r>
            <a:endParaRPr lang="es-ES" sz="1600" dirty="0">
              <a:latin typeface="Arial Narrow" panose="020B0606020202030204" pitchFamily="34" charset="0"/>
            </a:endParaRPr>
          </a:p>
        </p:txBody>
      </p:sp>
    </p:spTree>
    <p:extLst>
      <p:ext uri="{BB962C8B-B14F-4D97-AF65-F5344CB8AC3E}">
        <p14:creationId xmlns:p14="http://schemas.microsoft.com/office/powerpoint/2010/main" val="2139172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1500"/>
                                  </p:stCondLst>
                                  <p:childTnLst>
                                    <p:set>
                                      <p:cBhvr>
                                        <p:cTn id="6" dur="1" fill="hold">
                                          <p:stCondLst>
                                            <p:cond delay="0"/>
                                          </p:stCondLst>
                                        </p:cTn>
                                        <p:tgtEl>
                                          <p:spTgt spid="8909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909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909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909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909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9092">
                                            <p:txEl>
                                              <p:pRg st="5" end="5"/>
                                            </p:txEl>
                                          </p:spTgt>
                                        </p:tgtEl>
                                        <p:attrNameLst>
                                          <p:attrName>style.visibility</p:attrName>
                                        </p:attrNameLst>
                                      </p:cBhvr>
                                      <p:to>
                                        <p:strVal val="visible"/>
                                      </p:to>
                                    </p:set>
                                  </p:childTnLst>
                                </p:cTn>
                              </p:par>
                            </p:childTnLst>
                          </p:cTn>
                        </p:par>
                        <p:par>
                          <p:cTn id="27" fill="hold" nodeType="afterGroup">
                            <p:stCondLst>
                              <p:cond delay="0"/>
                            </p:stCondLst>
                            <p:childTnLst>
                              <p:par>
                                <p:cTn id="28" presetID="2" presetClass="entr" presetSubtype="4" fill="hold" nodeType="afterEffect">
                                  <p:stCondLst>
                                    <p:cond delay="0"/>
                                  </p:stCondLst>
                                  <p:childTnLst>
                                    <p:set>
                                      <p:cBhvr>
                                        <p:cTn id="29" dur="1" fill="hold">
                                          <p:stCondLst>
                                            <p:cond delay="0"/>
                                          </p:stCondLst>
                                        </p:cTn>
                                        <p:tgtEl>
                                          <p:spTgt spid="89093"/>
                                        </p:tgtEl>
                                        <p:attrNameLst>
                                          <p:attrName>style.visibility</p:attrName>
                                        </p:attrNameLst>
                                      </p:cBhvr>
                                      <p:to>
                                        <p:strVal val="visible"/>
                                      </p:to>
                                    </p:set>
                                    <p:anim calcmode="lin" valueType="num">
                                      <p:cBhvr additive="base">
                                        <p:cTn id="30" dur="500" fill="hold"/>
                                        <p:tgtEl>
                                          <p:spTgt spid="89093"/>
                                        </p:tgtEl>
                                        <p:attrNameLst>
                                          <p:attrName>ppt_x</p:attrName>
                                        </p:attrNameLst>
                                      </p:cBhvr>
                                      <p:tavLst>
                                        <p:tav tm="0">
                                          <p:val>
                                            <p:strVal val="#ppt_x"/>
                                          </p:val>
                                        </p:tav>
                                        <p:tav tm="100000">
                                          <p:val>
                                            <p:strVal val="#ppt_x"/>
                                          </p:val>
                                        </p:tav>
                                      </p:tavLst>
                                    </p:anim>
                                    <p:anim calcmode="lin" valueType="num">
                                      <p:cBhvr additive="base">
                                        <p:cTn id="31" dur="500" fill="hold"/>
                                        <p:tgtEl>
                                          <p:spTgt spid="8909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ppt_x"/>
                                          </p:val>
                                        </p:tav>
                                        <p:tav tm="100000">
                                          <p:val>
                                            <p:strVal val="#ppt_x"/>
                                          </p:val>
                                        </p:tav>
                                      </p:tavLst>
                                    </p:anim>
                                    <p:anim calcmode="lin" valueType="num">
                                      <p:cBhvr additive="base">
                                        <p:cTn id="37" dur="500" fill="hold"/>
                                        <p:tgtEl>
                                          <p:spTgt spid="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additive="base">
                                        <p:cTn id="40" dur="500" fill="hold"/>
                                        <p:tgtEl>
                                          <p:spTgt spid="3"/>
                                        </p:tgtEl>
                                        <p:attrNameLst>
                                          <p:attrName>ppt_x</p:attrName>
                                        </p:attrNameLst>
                                      </p:cBhvr>
                                      <p:tavLst>
                                        <p:tav tm="0">
                                          <p:val>
                                            <p:strVal val="#ppt_x"/>
                                          </p:val>
                                        </p:tav>
                                        <p:tav tm="100000">
                                          <p:val>
                                            <p:strVal val="#ppt_x"/>
                                          </p:val>
                                        </p:tav>
                                      </p:tavLst>
                                    </p:anim>
                                    <p:anim calcmode="lin" valueType="num">
                                      <p:cBhvr additive="base">
                                        <p:cTn id="4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6" name="Text Box 9"/>
          <p:cNvSpPr txBox="1">
            <a:spLocks noChangeArrowheads="1"/>
          </p:cNvSpPr>
          <p:nvPr/>
        </p:nvSpPr>
        <p:spPr bwMode="auto">
          <a:xfrm>
            <a:off x="2433505" y="-66452"/>
            <a:ext cx="387157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2800" b="1" dirty="0" smtClean="0">
                <a:solidFill>
                  <a:srgbClr val="C00000"/>
                </a:solidFill>
                <a:latin typeface="Trebuchet MS" panose="020B0603020202020204" pitchFamily="34" charset="0"/>
              </a:rPr>
              <a:t>Generación del </a:t>
            </a:r>
            <a:r>
              <a:rPr lang="es-ES" sz="2800" b="1" i="0" dirty="0" smtClean="0">
                <a:solidFill>
                  <a:srgbClr val="C00000"/>
                </a:solidFill>
                <a:latin typeface="Trebuchet MS" panose="020B0603020202020204" pitchFamily="34" charset="0"/>
              </a:rPr>
              <a:t>oleaje</a:t>
            </a:r>
            <a:endParaRPr lang="es-ES" sz="2800" b="1" i="0" dirty="0">
              <a:solidFill>
                <a:srgbClr val="C00000"/>
              </a:solidFill>
              <a:latin typeface="Trebuchet MS" panose="020B0603020202020204" pitchFamily="34" charset="0"/>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704" y="3958666"/>
            <a:ext cx="2949963" cy="2212472"/>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097" y="3958666"/>
            <a:ext cx="2949963" cy="2212472"/>
          </a:xfrm>
          <a:prstGeom prst="rect">
            <a:avLst/>
          </a:prstGeom>
        </p:spPr>
      </p:pic>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533" y="1702835"/>
            <a:ext cx="3505525" cy="1766786"/>
          </a:xfrm>
          <a:prstGeom prst="rect">
            <a:avLst/>
          </a:prstGeom>
        </p:spPr>
      </p:pic>
      <p:sp>
        <p:nvSpPr>
          <p:cNvPr id="14" name="CuadroTexto 13"/>
          <p:cNvSpPr txBox="1"/>
          <p:nvPr/>
        </p:nvSpPr>
        <p:spPr>
          <a:xfrm>
            <a:off x="1602042" y="6187540"/>
            <a:ext cx="5904180" cy="307777"/>
          </a:xfrm>
          <a:prstGeom prst="rect">
            <a:avLst/>
          </a:prstGeom>
          <a:noFill/>
        </p:spPr>
        <p:txBody>
          <a:bodyPr wrap="none" rtlCol="0">
            <a:spAutoFit/>
          </a:bodyPr>
          <a:lstStyle/>
          <a:p>
            <a:r>
              <a:rPr lang="es-ES" sz="1400" dirty="0" smtClean="0"/>
              <a:t>Esquema de transferencia de energía del viento a la superficie del mar</a:t>
            </a:r>
            <a:endParaRPr lang="es-ES" sz="1400" dirty="0"/>
          </a:p>
        </p:txBody>
      </p:sp>
      <p:sp>
        <p:nvSpPr>
          <p:cNvPr id="15" name="CuadroTexto 14"/>
          <p:cNvSpPr txBox="1"/>
          <p:nvPr/>
        </p:nvSpPr>
        <p:spPr>
          <a:xfrm>
            <a:off x="296333" y="652030"/>
            <a:ext cx="8568267" cy="923330"/>
          </a:xfrm>
          <a:prstGeom prst="rect">
            <a:avLst/>
          </a:prstGeom>
          <a:noFill/>
        </p:spPr>
        <p:txBody>
          <a:bodyPr wrap="square" rtlCol="0">
            <a:spAutoFit/>
          </a:bodyPr>
          <a:lstStyle/>
          <a:p>
            <a:r>
              <a:rPr lang="es-ES" b="1" dirty="0" smtClean="0">
                <a:latin typeface="Trebuchet MS" panose="020B0603020202020204" pitchFamily="34" charset="0"/>
              </a:rPr>
              <a:t>Oleaje: </a:t>
            </a:r>
            <a:r>
              <a:rPr lang="es-ES" dirty="0">
                <a:latin typeface="Trebuchet MS" panose="020B0603020202020204" pitchFamily="34" charset="0"/>
              </a:rPr>
              <a:t>Perturbación </a:t>
            </a:r>
            <a:r>
              <a:rPr lang="es-ES" dirty="0" smtClean="0">
                <a:latin typeface="Trebuchet MS" panose="020B0603020202020204" pitchFamily="34" charset="0"/>
              </a:rPr>
              <a:t>de la superficie del océano, </a:t>
            </a:r>
            <a:r>
              <a:rPr lang="es-ES" dirty="0">
                <a:latin typeface="Trebuchet MS" panose="020B0603020202020204" pitchFamily="34" charset="0"/>
              </a:rPr>
              <a:t>formada por </a:t>
            </a:r>
            <a:r>
              <a:rPr lang="es-ES" dirty="0" smtClean="0">
                <a:latin typeface="Trebuchet MS" panose="020B0603020202020204" pitchFamily="34" charset="0"/>
              </a:rPr>
              <a:t>diversas oscilaciones </a:t>
            </a:r>
            <a:r>
              <a:rPr lang="es-ES" dirty="0">
                <a:latin typeface="Trebuchet MS" panose="020B0603020202020204" pitchFamily="34" charset="0"/>
              </a:rPr>
              <a:t>de diferente periodo que se propagan radialmente.</a:t>
            </a:r>
          </a:p>
          <a:p>
            <a:endParaRPr lang="es-ES" dirty="0">
              <a:latin typeface="Trebuchet MS" panose="020B0603020202020204" pitchFamily="34" charset="0"/>
            </a:endParaRPr>
          </a:p>
        </p:txBody>
      </p:sp>
      <p:pic>
        <p:nvPicPr>
          <p:cNvPr id="16" name="Imagen 15"/>
          <p:cNvPicPr>
            <a:picLocks noChangeAspect="1"/>
          </p:cNvPicPr>
          <p:nvPr/>
        </p:nvPicPr>
        <p:blipFill>
          <a:blip r:embed="rId5"/>
          <a:stretch>
            <a:fillRect/>
          </a:stretch>
        </p:blipFill>
        <p:spPr>
          <a:xfrm>
            <a:off x="5075931" y="1746311"/>
            <a:ext cx="3586528" cy="1667127"/>
          </a:xfrm>
          <a:prstGeom prst="rect">
            <a:avLst/>
          </a:prstGeom>
        </p:spPr>
      </p:pic>
      <p:sp>
        <p:nvSpPr>
          <p:cNvPr id="17" name="Flecha derecha 16"/>
          <p:cNvSpPr/>
          <p:nvPr/>
        </p:nvSpPr>
        <p:spPr>
          <a:xfrm>
            <a:off x="4267200" y="2260600"/>
            <a:ext cx="702733" cy="319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4523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48050" y="2732417"/>
            <a:ext cx="9121362" cy="3326803"/>
          </a:xfrm>
          <a:prstGeom prst="rect">
            <a:avLst/>
          </a:prstGeom>
        </p:spPr>
        <p:txBody>
          <a:bodyPr/>
          <a:lstStyle>
            <a:lvl1pPr marL="316531" indent="-316531" algn="l" rtl="0" eaLnBrk="0" fontAlgn="base" hangingPunct="0">
              <a:spcBef>
                <a:spcPct val="20000"/>
              </a:spcBef>
              <a:spcAft>
                <a:spcPct val="0"/>
              </a:spcAft>
              <a:buClr>
                <a:srgbClr val="BD3632"/>
              </a:buClr>
              <a:buChar char="•"/>
              <a:defRPr sz="2954">
                <a:solidFill>
                  <a:srgbClr val="00338D"/>
                </a:solidFill>
                <a:latin typeface="+mn-lt"/>
                <a:ea typeface="+mn-ea"/>
                <a:cs typeface="+mn-cs"/>
              </a:defRPr>
            </a:lvl1pPr>
            <a:lvl2pPr marL="685817" indent="-263776" algn="l" rtl="0" eaLnBrk="0" fontAlgn="base" hangingPunct="0">
              <a:spcBef>
                <a:spcPct val="20000"/>
              </a:spcBef>
              <a:spcAft>
                <a:spcPct val="0"/>
              </a:spcAft>
              <a:buClr>
                <a:srgbClr val="BD3632"/>
              </a:buClr>
              <a:buChar char="•"/>
              <a:defRPr sz="2585">
                <a:solidFill>
                  <a:srgbClr val="00338D"/>
                </a:solidFill>
                <a:latin typeface="+mn-lt"/>
              </a:defRPr>
            </a:lvl2pPr>
            <a:lvl3pPr marL="1055103" indent="-211021" algn="l" rtl="0" eaLnBrk="0" fontAlgn="base" hangingPunct="0">
              <a:spcBef>
                <a:spcPct val="20000"/>
              </a:spcBef>
              <a:spcAft>
                <a:spcPct val="0"/>
              </a:spcAft>
              <a:buChar char="•"/>
              <a:defRPr sz="2215">
                <a:solidFill>
                  <a:srgbClr val="00338D"/>
                </a:solidFill>
                <a:latin typeface="+mn-lt"/>
              </a:defRPr>
            </a:lvl3pPr>
            <a:lvl4pPr marL="1477145" indent="-211021" algn="l" rtl="0" eaLnBrk="0" fontAlgn="base" hangingPunct="0">
              <a:spcBef>
                <a:spcPct val="20000"/>
              </a:spcBef>
              <a:spcAft>
                <a:spcPct val="0"/>
              </a:spcAft>
              <a:buChar char="–"/>
              <a:defRPr sz="1846">
                <a:solidFill>
                  <a:srgbClr val="00338D"/>
                </a:solidFill>
                <a:latin typeface="+mn-lt"/>
              </a:defRPr>
            </a:lvl4pPr>
            <a:lvl5pPr marL="1899186" indent="-211021" algn="l" rtl="0" eaLnBrk="0" fontAlgn="base" hangingPunct="0">
              <a:spcBef>
                <a:spcPct val="20000"/>
              </a:spcBef>
              <a:spcAft>
                <a:spcPct val="0"/>
              </a:spcAft>
              <a:buChar char="»"/>
              <a:defRPr sz="1846">
                <a:solidFill>
                  <a:srgbClr val="00338D"/>
                </a:solidFill>
                <a:latin typeface="+mn-lt"/>
              </a:defRPr>
            </a:lvl5pPr>
            <a:lvl6pPr marL="2321227" indent="-211021" algn="l" rtl="0" fontAlgn="base">
              <a:spcBef>
                <a:spcPct val="20000"/>
              </a:spcBef>
              <a:spcAft>
                <a:spcPct val="0"/>
              </a:spcAft>
              <a:buChar char="»"/>
              <a:defRPr sz="1846">
                <a:solidFill>
                  <a:srgbClr val="00338D"/>
                </a:solidFill>
                <a:latin typeface="+mn-lt"/>
              </a:defRPr>
            </a:lvl6pPr>
            <a:lvl7pPr marL="2743269" indent="-211021" algn="l" rtl="0" fontAlgn="base">
              <a:spcBef>
                <a:spcPct val="20000"/>
              </a:spcBef>
              <a:spcAft>
                <a:spcPct val="0"/>
              </a:spcAft>
              <a:buChar char="»"/>
              <a:defRPr sz="1846">
                <a:solidFill>
                  <a:srgbClr val="00338D"/>
                </a:solidFill>
                <a:latin typeface="+mn-lt"/>
              </a:defRPr>
            </a:lvl7pPr>
            <a:lvl8pPr marL="3165310" indent="-211021" algn="l" rtl="0" fontAlgn="base">
              <a:spcBef>
                <a:spcPct val="20000"/>
              </a:spcBef>
              <a:spcAft>
                <a:spcPct val="0"/>
              </a:spcAft>
              <a:buChar char="»"/>
              <a:defRPr sz="1846">
                <a:solidFill>
                  <a:srgbClr val="00338D"/>
                </a:solidFill>
                <a:latin typeface="+mn-lt"/>
              </a:defRPr>
            </a:lvl8pPr>
            <a:lvl9pPr marL="3587351" indent="-211021" algn="l" rtl="0" fontAlgn="base">
              <a:spcBef>
                <a:spcPct val="20000"/>
              </a:spcBef>
              <a:spcAft>
                <a:spcPct val="0"/>
              </a:spcAft>
              <a:buChar char="»"/>
              <a:defRPr sz="1846">
                <a:solidFill>
                  <a:srgbClr val="00338D"/>
                </a:solidFill>
                <a:latin typeface="+mn-lt"/>
              </a:defRPr>
            </a:lvl9pPr>
          </a:lstStyle>
          <a:p>
            <a:pPr marL="609600" indent="-609600">
              <a:lnSpc>
                <a:spcPct val="110000"/>
              </a:lnSpc>
            </a:pPr>
            <a:endParaRPr lang="en-US" sz="1600" i="1" kern="0" dirty="0" smtClean="0">
              <a:solidFill>
                <a:schemeClr val="tx1"/>
              </a:solidFill>
              <a:latin typeface="Trebuchet MS" panose="020B0603020202020204" pitchFamily="34" charset="0"/>
            </a:endParaRPr>
          </a:p>
          <a:p>
            <a:pPr marL="0" indent="0">
              <a:lnSpc>
                <a:spcPct val="110000"/>
              </a:lnSpc>
              <a:buFontTx/>
              <a:buNone/>
            </a:pPr>
            <a:endParaRPr lang="en-US" sz="1600" kern="0" dirty="0" smtClean="0">
              <a:solidFill>
                <a:schemeClr val="tx1"/>
              </a:solidFill>
              <a:latin typeface="Trebuchet MS" panose="020B0603020202020204" pitchFamily="34" charset="0"/>
            </a:endParaRPr>
          </a:p>
          <a:p>
            <a:pPr marL="0" indent="0">
              <a:lnSpc>
                <a:spcPct val="110000"/>
              </a:lnSpc>
              <a:buFontTx/>
              <a:buNone/>
            </a:pPr>
            <a:r>
              <a:rPr lang="en-US" sz="1600" kern="0" dirty="0" err="1" smtClean="0">
                <a:solidFill>
                  <a:schemeClr val="tx1"/>
                </a:solidFill>
                <a:latin typeface="Trebuchet MS" panose="020B0603020202020204" pitchFamily="34" charset="0"/>
              </a:rPr>
              <a:t>Depende</a:t>
            </a:r>
            <a:r>
              <a:rPr lang="en-US" sz="1600" kern="0" dirty="0" smtClean="0">
                <a:solidFill>
                  <a:schemeClr val="tx1"/>
                </a:solidFill>
                <a:latin typeface="Trebuchet MS" panose="020B0603020202020204" pitchFamily="34" charset="0"/>
              </a:rPr>
              <a:t> de </a:t>
            </a:r>
            <a:r>
              <a:rPr lang="en-US" sz="1600" kern="0" dirty="0" err="1" smtClean="0">
                <a:solidFill>
                  <a:schemeClr val="tx1"/>
                </a:solidFill>
                <a:latin typeface="Trebuchet MS" panose="020B0603020202020204" pitchFamily="34" charset="0"/>
              </a:rPr>
              <a:t>varios</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factores</a:t>
            </a:r>
            <a:r>
              <a:rPr lang="en-US" sz="1600" kern="0" dirty="0" smtClean="0">
                <a:solidFill>
                  <a:schemeClr val="tx1"/>
                </a:solidFill>
                <a:latin typeface="Trebuchet MS" panose="020B0603020202020204" pitchFamily="34" charset="0"/>
              </a:rPr>
              <a:t>: </a:t>
            </a:r>
          </a:p>
          <a:p>
            <a:pPr marL="609600" indent="-252413">
              <a:lnSpc>
                <a:spcPct val="110000"/>
              </a:lnSpc>
            </a:pPr>
            <a:r>
              <a:rPr lang="en-US" sz="1600" b="1" i="1" kern="0" dirty="0" err="1" smtClean="0">
                <a:solidFill>
                  <a:schemeClr val="tx1"/>
                </a:solidFill>
                <a:latin typeface="Trebuchet MS" panose="020B0603020202020204" pitchFamily="34" charset="0"/>
              </a:rPr>
              <a:t>Velocidad</a:t>
            </a:r>
            <a:r>
              <a:rPr lang="en-US" sz="1600" b="1" kern="0" dirty="0" smtClean="0">
                <a:solidFill>
                  <a:schemeClr val="tx1"/>
                </a:solidFill>
                <a:latin typeface="Trebuchet MS" panose="020B0603020202020204" pitchFamily="34" charset="0"/>
              </a:rPr>
              <a:t> </a:t>
            </a:r>
            <a:r>
              <a:rPr lang="en-US" sz="1600" kern="0" dirty="0" smtClean="0">
                <a:solidFill>
                  <a:schemeClr val="tx1"/>
                </a:solidFill>
                <a:latin typeface="Trebuchet MS" panose="020B0603020202020204" pitchFamily="34" charset="0"/>
              </a:rPr>
              <a:t>del </a:t>
            </a:r>
            <a:r>
              <a:rPr lang="en-US" sz="1600" kern="0" dirty="0" err="1" smtClean="0">
                <a:solidFill>
                  <a:schemeClr val="tx1"/>
                </a:solidFill>
                <a:latin typeface="Trebuchet MS" panose="020B0603020202020204" pitchFamily="34" charset="0"/>
              </a:rPr>
              <a:t>viento</a:t>
            </a:r>
            <a:endParaRPr lang="en-US" sz="1600" kern="0" dirty="0" smtClean="0">
              <a:solidFill>
                <a:schemeClr val="tx1"/>
              </a:solidFill>
              <a:latin typeface="Trebuchet MS" panose="020B0603020202020204" pitchFamily="34" charset="0"/>
            </a:endParaRPr>
          </a:p>
          <a:p>
            <a:pPr marL="609600" indent="-252413">
              <a:lnSpc>
                <a:spcPct val="110000"/>
              </a:lnSpc>
            </a:pPr>
            <a:r>
              <a:rPr lang="en-US" sz="1600" b="1" i="1" kern="0" dirty="0" smtClean="0">
                <a:solidFill>
                  <a:schemeClr val="tx1"/>
                </a:solidFill>
                <a:latin typeface="Trebuchet MS" panose="020B0603020202020204" pitchFamily="34" charset="0"/>
              </a:rPr>
              <a:t>Fetch</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recorrido</a:t>
            </a:r>
            <a:r>
              <a:rPr lang="en-US" sz="1600" kern="0" dirty="0" smtClean="0">
                <a:solidFill>
                  <a:schemeClr val="tx1"/>
                </a:solidFill>
                <a:latin typeface="Trebuchet MS" panose="020B0603020202020204" pitchFamily="34" charset="0"/>
              </a:rPr>
              <a:t> o </a:t>
            </a:r>
            <a:r>
              <a:rPr lang="en-US" sz="1600" kern="0" dirty="0" err="1" smtClean="0">
                <a:solidFill>
                  <a:schemeClr val="tx1"/>
                </a:solidFill>
                <a:latin typeface="Trebuchet MS" panose="020B0603020202020204" pitchFamily="34" charset="0"/>
              </a:rPr>
              <a:t>distancia</a:t>
            </a:r>
            <a:r>
              <a:rPr lang="en-US" sz="1600" kern="0" dirty="0" smtClean="0">
                <a:solidFill>
                  <a:schemeClr val="tx1"/>
                </a:solidFill>
                <a:latin typeface="Trebuchet MS" panose="020B0603020202020204" pitchFamily="34" charset="0"/>
              </a:rPr>
              <a:t> en la </a:t>
            </a:r>
            <a:r>
              <a:rPr lang="en-US" sz="1600" kern="0" dirty="0" err="1" smtClean="0">
                <a:solidFill>
                  <a:schemeClr val="tx1"/>
                </a:solidFill>
                <a:latin typeface="Trebuchet MS" panose="020B0603020202020204" pitchFamily="34" charset="0"/>
              </a:rPr>
              <a:t>que</a:t>
            </a:r>
            <a:r>
              <a:rPr lang="en-US" sz="1600" kern="0" dirty="0" smtClean="0">
                <a:solidFill>
                  <a:schemeClr val="tx1"/>
                </a:solidFill>
                <a:latin typeface="Trebuchet MS" panose="020B0603020202020204" pitchFamily="34" charset="0"/>
              </a:rPr>
              <a:t> el </a:t>
            </a:r>
            <a:r>
              <a:rPr lang="en-US" sz="1600" kern="0" dirty="0" err="1" smtClean="0">
                <a:solidFill>
                  <a:schemeClr val="tx1"/>
                </a:solidFill>
                <a:latin typeface="Trebuchet MS" panose="020B0603020202020204" pitchFamily="34" charset="0"/>
              </a:rPr>
              <a:t>viento</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sopla</a:t>
            </a:r>
            <a:r>
              <a:rPr lang="en-US" sz="1600" kern="0" dirty="0" smtClean="0">
                <a:solidFill>
                  <a:schemeClr val="tx1"/>
                </a:solidFill>
                <a:latin typeface="Trebuchet MS" panose="020B0603020202020204" pitchFamily="34" charset="0"/>
              </a:rPr>
              <a:t> sin </a:t>
            </a:r>
            <a:r>
              <a:rPr lang="en-US" sz="1600" kern="0" dirty="0" err="1" smtClean="0">
                <a:solidFill>
                  <a:schemeClr val="tx1"/>
                </a:solidFill>
                <a:latin typeface="Trebuchet MS" panose="020B0603020202020204" pitchFamily="34" charset="0"/>
              </a:rPr>
              <a:t>cambio</a:t>
            </a:r>
            <a:r>
              <a:rPr lang="en-US" sz="1600" kern="0" dirty="0" smtClean="0">
                <a:solidFill>
                  <a:schemeClr val="tx1"/>
                </a:solidFill>
                <a:latin typeface="Trebuchet MS" panose="020B0603020202020204" pitchFamily="34" charset="0"/>
              </a:rPr>
              <a:t> en la </a:t>
            </a:r>
            <a:r>
              <a:rPr lang="en-US" sz="1600" kern="0" dirty="0" err="1" smtClean="0">
                <a:solidFill>
                  <a:schemeClr val="tx1"/>
                </a:solidFill>
                <a:latin typeface="Trebuchet MS" panose="020B0603020202020204" pitchFamily="34" charset="0"/>
              </a:rPr>
              <a:t>dirección</a:t>
            </a:r>
            <a:r>
              <a:rPr lang="en-US" sz="1600" kern="0" dirty="0" smtClean="0">
                <a:solidFill>
                  <a:schemeClr val="tx1"/>
                </a:solidFill>
                <a:latin typeface="Trebuchet MS" panose="020B0603020202020204" pitchFamily="34" charset="0"/>
              </a:rPr>
              <a:t>. La </a:t>
            </a:r>
            <a:r>
              <a:rPr lang="en-US" sz="1600" kern="0" dirty="0" err="1" smtClean="0">
                <a:solidFill>
                  <a:schemeClr val="tx1"/>
                </a:solidFill>
                <a:latin typeface="Trebuchet MS" panose="020B0603020202020204" pitchFamily="34" charset="0"/>
              </a:rPr>
              <a:t>zona</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generadora</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queda</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definida</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por</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su</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longitud</a:t>
            </a:r>
            <a:r>
              <a:rPr lang="en-US" sz="1600" kern="0" dirty="0" smtClean="0">
                <a:solidFill>
                  <a:schemeClr val="tx1"/>
                </a:solidFill>
                <a:latin typeface="Trebuchet MS" panose="020B0603020202020204" pitchFamily="34" charset="0"/>
              </a:rPr>
              <a:t> y </a:t>
            </a:r>
            <a:r>
              <a:rPr lang="en-US" sz="1600" kern="0" dirty="0" err="1" smtClean="0">
                <a:solidFill>
                  <a:schemeClr val="tx1"/>
                </a:solidFill>
                <a:latin typeface="Trebuchet MS" panose="020B0603020202020204" pitchFamily="34" charset="0"/>
              </a:rPr>
              <a:t>anchura</a:t>
            </a:r>
            <a:r>
              <a:rPr lang="en-US" sz="1600" kern="0" dirty="0" smtClean="0">
                <a:solidFill>
                  <a:schemeClr val="tx1"/>
                </a:solidFill>
                <a:latin typeface="Trebuchet MS" panose="020B0603020202020204" pitchFamily="34" charset="0"/>
              </a:rPr>
              <a:t>. </a:t>
            </a:r>
          </a:p>
          <a:p>
            <a:pPr marL="609600" indent="-252413">
              <a:lnSpc>
                <a:spcPct val="110000"/>
              </a:lnSpc>
            </a:pPr>
            <a:r>
              <a:rPr lang="en-US" sz="1600" b="1" i="1" kern="0" dirty="0" err="1" smtClean="0">
                <a:solidFill>
                  <a:schemeClr val="tx1"/>
                </a:solidFill>
                <a:latin typeface="Trebuchet MS" panose="020B0603020202020204" pitchFamily="34" charset="0"/>
              </a:rPr>
              <a:t>Persistencia</a:t>
            </a:r>
            <a:r>
              <a:rPr lang="en-US" sz="1600" kern="0" dirty="0" smtClean="0">
                <a:solidFill>
                  <a:schemeClr val="tx1"/>
                </a:solidFill>
                <a:latin typeface="Trebuchet MS" panose="020B0603020202020204" pitchFamily="34" charset="0"/>
              </a:rPr>
              <a:t> del </a:t>
            </a:r>
            <a:r>
              <a:rPr lang="en-US" sz="1600" kern="0" dirty="0" err="1" smtClean="0">
                <a:solidFill>
                  <a:schemeClr val="tx1"/>
                </a:solidFill>
                <a:latin typeface="Trebuchet MS" panose="020B0603020202020204" pitchFamily="34" charset="0"/>
              </a:rPr>
              <a:t>viento</a:t>
            </a:r>
            <a:r>
              <a:rPr lang="en-US" sz="1600" kern="0" dirty="0" smtClean="0">
                <a:solidFill>
                  <a:schemeClr val="tx1"/>
                </a:solidFill>
                <a:latin typeface="Trebuchet MS" panose="020B0603020202020204" pitchFamily="34" charset="0"/>
              </a:rPr>
              <a:t>, o </a:t>
            </a:r>
            <a:r>
              <a:rPr lang="en-US" sz="1600" kern="0" dirty="0" err="1" smtClean="0">
                <a:solidFill>
                  <a:schemeClr val="tx1"/>
                </a:solidFill>
                <a:latin typeface="Trebuchet MS" panose="020B0603020202020204" pitchFamily="34" charset="0"/>
              </a:rPr>
              <a:t>duración</a:t>
            </a:r>
            <a:r>
              <a:rPr lang="en-US" sz="1600" kern="0" dirty="0" smtClean="0">
                <a:solidFill>
                  <a:schemeClr val="tx1"/>
                </a:solidFill>
                <a:latin typeface="Trebuchet MS" panose="020B0603020202020204" pitchFamily="34" charset="0"/>
              </a:rPr>
              <a:t> de </a:t>
            </a:r>
            <a:r>
              <a:rPr lang="en-US" sz="1600" kern="0" dirty="0" err="1" smtClean="0">
                <a:solidFill>
                  <a:schemeClr val="tx1"/>
                </a:solidFill>
                <a:latin typeface="Trebuchet MS" panose="020B0603020202020204" pitchFamily="34" charset="0"/>
              </a:rPr>
              <a:t>su</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efecto</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sobre</a:t>
            </a:r>
            <a:r>
              <a:rPr lang="en-US" sz="1600" kern="0" dirty="0" smtClean="0">
                <a:solidFill>
                  <a:schemeClr val="tx1"/>
                </a:solidFill>
                <a:latin typeface="Trebuchet MS" panose="020B0603020202020204" pitchFamily="34" charset="0"/>
              </a:rPr>
              <a:t> la </a:t>
            </a:r>
            <a:r>
              <a:rPr lang="en-US" sz="1600" kern="0" dirty="0" err="1" smtClean="0">
                <a:solidFill>
                  <a:schemeClr val="tx1"/>
                </a:solidFill>
                <a:latin typeface="Trebuchet MS" panose="020B0603020202020204" pitchFamily="34" charset="0"/>
              </a:rPr>
              <a:t>superficie</a:t>
            </a:r>
            <a:r>
              <a:rPr lang="en-US" sz="1600" kern="0" dirty="0" smtClean="0">
                <a:solidFill>
                  <a:schemeClr val="tx1"/>
                </a:solidFill>
                <a:latin typeface="Trebuchet MS" panose="020B0603020202020204" pitchFamily="34" charset="0"/>
              </a:rPr>
              <a:t> marina</a:t>
            </a:r>
          </a:p>
          <a:p>
            <a:pPr marL="609600" indent="-252413">
              <a:lnSpc>
                <a:spcPct val="110000"/>
              </a:lnSpc>
            </a:pPr>
            <a:r>
              <a:rPr lang="en-US" sz="1600" b="1" i="1" kern="0" dirty="0" err="1" smtClean="0">
                <a:solidFill>
                  <a:schemeClr val="tx1"/>
                </a:solidFill>
                <a:latin typeface="Trebuchet MS" panose="020B0603020202020204" pitchFamily="34" charset="0"/>
              </a:rPr>
              <a:t>Profundidad</a:t>
            </a:r>
            <a:r>
              <a:rPr lang="en-US" sz="1600" b="1" kern="0" dirty="0" smtClean="0">
                <a:solidFill>
                  <a:schemeClr val="tx1"/>
                </a:solidFill>
                <a:latin typeface="Trebuchet MS" panose="020B0603020202020204" pitchFamily="34" charset="0"/>
              </a:rPr>
              <a:t> </a:t>
            </a:r>
            <a:r>
              <a:rPr lang="en-US" sz="1600" kern="0" dirty="0" smtClean="0">
                <a:solidFill>
                  <a:schemeClr val="tx1"/>
                </a:solidFill>
                <a:latin typeface="Trebuchet MS" panose="020B0603020202020204" pitchFamily="34" charset="0"/>
              </a:rPr>
              <a:t>del mar y/o </a:t>
            </a:r>
            <a:r>
              <a:rPr lang="en-US" sz="1600" kern="0" dirty="0" err="1" smtClean="0">
                <a:solidFill>
                  <a:schemeClr val="tx1"/>
                </a:solidFill>
                <a:latin typeface="Trebuchet MS" panose="020B0603020202020204" pitchFamily="34" charset="0"/>
              </a:rPr>
              <a:t>topografía</a:t>
            </a:r>
            <a:r>
              <a:rPr lang="en-US" sz="1600" kern="0" dirty="0" smtClean="0">
                <a:solidFill>
                  <a:schemeClr val="tx1"/>
                </a:solidFill>
                <a:latin typeface="Trebuchet MS" panose="020B0603020202020204" pitchFamily="34" charset="0"/>
              </a:rPr>
              <a:t> del </a:t>
            </a:r>
            <a:r>
              <a:rPr lang="en-US" sz="1600" kern="0" dirty="0" err="1" smtClean="0">
                <a:solidFill>
                  <a:schemeClr val="tx1"/>
                </a:solidFill>
                <a:latin typeface="Trebuchet MS" panose="020B0603020202020204" pitchFamily="34" charset="0"/>
              </a:rPr>
              <a:t>fondo</a:t>
            </a:r>
            <a:endParaRPr lang="en-US" sz="1600" kern="0" dirty="0" smtClean="0">
              <a:solidFill>
                <a:schemeClr val="tx1"/>
              </a:solidFill>
              <a:latin typeface="Trebuchet MS" panose="020B0603020202020204" pitchFamily="34" charset="0"/>
            </a:endParaRPr>
          </a:p>
          <a:p>
            <a:pPr marL="609600" indent="-252413">
              <a:lnSpc>
                <a:spcPct val="110000"/>
              </a:lnSpc>
            </a:pPr>
            <a:r>
              <a:rPr lang="en-US" sz="1600" kern="0" dirty="0" err="1" smtClean="0">
                <a:solidFill>
                  <a:schemeClr val="tx1"/>
                </a:solidFill>
                <a:latin typeface="Trebuchet MS" panose="020B0603020202020204" pitchFamily="34" charset="0"/>
              </a:rPr>
              <a:t>Diferencias</a:t>
            </a:r>
            <a:r>
              <a:rPr lang="en-US" sz="1600" kern="0" dirty="0" smtClean="0">
                <a:solidFill>
                  <a:schemeClr val="tx1"/>
                </a:solidFill>
                <a:latin typeface="Trebuchet MS" panose="020B0603020202020204" pitchFamily="34" charset="0"/>
              </a:rPr>
              <a:t> de </a:t>
            </a:r>
            <a:r>
              <a:rPr lang="en-US" sz="1600" kern="0" dirty="0" err="1" smtClean="0">
                <a:solidFill>
                  <a:schemeClr val="tx1"/>
                </a:solidFill>
                <a:latin typeface="Trebuchet MS" panose="020B0603020202020204" pitchFamily="34" charset="0"/>
              </a:rPr>
              <a:t>temperatura</a:t>
            </a:r>
            <a:r>
              <a:rPr lang="en-US" sz="1600" kern="0" dirty="0" smtClean="0">
                <a:solidFill>
                  <a:schemeClr val="tx1"/>
                </a:solidFill>
                <a:latin typeface="Trebuchet MS" panose="020B0603020202020204" pitchFamily="34" charset="0"/>
              </a:rPr>
              <a:t> entre</a:t>
            </a:r>
            <a:r>
              <a:rPr lang="en-US" sz="1600" i="1" kern="0" dirty="0" smtClean="0">
                <a:solidFill>
                  <a:schemeClr val="tx1"/>
                </a:solidFill>
                <a:latin typeface="Trebuchet MS" panose="020B0603020202020204" pitchFamily="34" charset="0"/>
              </a:rPr>
              <a:t> T</a:t>
            </a:r>
            <a:r>
              <a:rPr lang="en-US" sz="1600" kern="0" dirty="0" smtClean="0">
                <a:solidFill>
                  <a:schemeClr val="tx1"/>
                </a:solidFill>
                <a:latin typeface="Trebuchet MS" panose="020B0603020202020204" pitchFamily="34" charset="0"/>
              </a:rPr>
              <a:t>(</a:t>
            </a:r>
            <a:r>
              <a:rPr lang="en-US" sz="1600" kern="0" dirty="0" err="1" smtClean="0">
                <a:solidFill>
                  <a:schemeClr val="tx1"/>
                </a:solidFill>
                <a:latin typeface="Trebuchet MS" panose="020B0603020202020204" pitchFamily="34" charset="0"/>
              </a:rPr>
              <a:t>aire</a:t>
            </a:r>
            <a:r>
              <a:rPr lang="en-US" sz="1600" kern="0" dirty="0" smtClean="0">
                <a:solidFill>
                  <a:schemeClr val="tx1"/>
                </a:solidFill>
                <a:latin typeface="Trebuchet MS" panose="020B0603020202020204" pitchFamily="34" charset="0"/>
              </a:rPr>
              <a:t>) y SST (</a:t>
            </a:r>
            <a:r>
              <a:rPr lang="en-US" sz="1600" kern="0" dirty="0" err="1" smtClean="0">
                <a:solidFill>
                  <a:schemeClr val="tx1"/>
                </a:solidFill>
                <a:latin typeface="Trebuchet MS" panose="020B0603020202020204" pitchFamily="34" charset="0"/>
              </a:rPr>
              <a:t>océano</a:t>
            </a:r>
            <a:r>
              <a:rPr lang="en-US" sz="1600" kern="0" dirty="0" smtClean="0">
                <a:solidFill>
                  <a:schemeClr val="tx1"/>
                </a:solidFill>
                <a:latin typeface="Trebuchet MS" panose="020B0603020202020204" pitchFamily="34" charset="0"/>
              </a:rPr>
              <a:t>)</a:t>
            </a:r>
          </a:p>
          <a:p>
            <a:pPr marL="0" indent="0">
              <a:lnSpc>
                <a:spcPct val="110000"/>
              </a:lnSpc>
              <a:spcBef>
                <a:spcPts val="1200"/>
              </a:spcBef>
              <a:buFontTx/>
              <a:buNone/>
            </a:pPr>
            <a:r>
              <a:rPr lang="en-US" sz="1600" kern="0" dirty="0" smtClean="0">
                <a:solidFill>
                  <a:schemeClr val="tx1"/>
                </a:solidFill>
                <a:latin typeface="Trebuchet MS" panose="020B0603020202020204" pitchFamily="34" charset="0"/>
              </a:rPr>
              <a:t>Si el </a:t>
            </a:r>
            <a:r>
              <a:rPr lang="en-US" sz="1600" kern="0" dirty="0" err="1" smtClean="0">
                <a:solidFill>
                  <a:schemeClr val="tx1"/>
                </a:solidFill>
                <a:latin typeface="Trebuchet MS" panose="020B0603020202020204" pitchFamily="34" charset="0"/>
              </a:rPr>
              <a:t>viento</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es</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constante</a:t>
            </a:r>
            <a:r>
              <a:rPr lang="en-US" sz="1600" kern="0" dirty="0" smtClean="0">
                <a:solidFill>
                  <a:schemeClr val="tx1"/>
                </a:solidFill>
                <a:latin typeface="Trebuchet MS" panose="020B0603020202020204" pitchFamily="34" charset="0"/>
              </a:rPr>
              <a:t>, las </a:t>
            </a:r>
            <a:r>
              <a:rPr lang="en-US" sz="1600" kern="0" dirty="0" err="1" smtClean="0">
                <a:solidFill>
                  <a:schemeClr val="tx1"/>
                </a:solidFill>
                <a:latin typeface="Trebuchet MS" panose="020B0603020202020204" pitchFamily="34" charset="0"/>
              </a:rPr>
              <a:t>olas</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dejarán</a:t>
            </a:r>
            <a:r>
              <a:rPr lang="en-US" sz="1600" kern="0" dirty="0" smtClean="0">
                <a:solidFill>
                  <a:schemeClr val="tx1"/>
                </a:solidFill>
                <a:latin typeface="Trebuchet MS" panose="020B0603020202020204" pitchFamily="34" charset="0"/>
              </a:rPr>
              <a:t> de </a:t>
            </a:r>
            <a:r>
              <a:rPr lang="en-US" sz="1600" kern="0" dirty="0" err="1" smtClean="0">
                <a:solidFill>
                  <a:schemeClr val="tx1"/>
                </a:solidFill>
                <a:latin typeface="Trebuchet MS" panose="020B0603020202020204" pitchFamily="34" charset="0"/>
              </a:rPr>
              <a:t>crecer</a:t>
            </a:r>
            <a:r>
              <a:rPr lang="en-US" sz="1600" kern="0" dirty="0" smtClean="0">
                <a:solidFill>
                  <a:schemeClr val="tx1"/>
                </a:solidFill>
                <a:latin typeface="Trebuchet MS" panose="020B0603020202020204" pitchFamily="34" charset="0"/>
              </a:rPr>
              <a:t> al </a:t>
            </a:r>
            <a:r>
              <a:rPr lang="en-US" sz="1600" kern="0" dirty="0" err="1" smtClean="0">
                <a:solidFill>
                  <a:schemeClr val="tx1"/>
                </a:solidFill>
                <a:latin typeface="Trebuchet MS" panose="020B0603020202020204" pitchFamily="34" charset="0"/>
              </a:rPr>
              <a:t>alcanzar</a:t>
            </a:r>
            <a:r>
              <a:rPr lang="en-US" sz="1600" kern="0" dirty="0" smtClean="0">
                <a:solidFill>
                  <a:schemeClr val="tx1"/>
                </a:solidFill>
                <a:latin typeface="Trebuchet MS" panose="020B0603020202020204" pitchFamily="34" charset="0"/>
              </a:rPr>
              <a:t> un </a:t>
            </a:r>
            <a:r>
              <a:rPr lang="en-US" sz="1600" kern="0" dirty="0" err="1" smtClean="0">
                <a:solidFill>
                  <a:schemeClr val="tx1"/>
                </a:solidFill>
                <a:latin typeface="Trebuchet MS" panose="020B0603020202020204" pitchFamily="34" charset="0"/>
              </a:rPr>
              <a:t>límite</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definido</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por</a:t>
            </a:r>
            <a:r>
              <a:rPr lang="en-US" sz="1600" kern="0" dirty="0" smtClean="0">
                <a:solidFill>
                  <a:schemeClr val="tx1"/>
                </a:solidFill>
                <a:latin typeface="Trebuchet MS" panose="020B0603020202020204" pitchFamily="34" charset="0"/>
              </a:rPr>
              <a:t> la </a:t>
            </a:r>
            <a:r>
              <a:rPr lang="en-US" sz="1600" i="1" kern="0" dirty="0" err="1" smtClean="0">
                <a:solidFill>
                  <a:schemeClr val="tx1"/>
                </a:solidFill>
                <a:latin typeface="Trebuchet MS" panose="020B0603020202020204" pitchFamily="34" charset="0"/>
              </a:rPr>
              <a:t>velocidad</a:t>
            </a:r>
            <a:r>
              <a:rPr lang="en-US" sz="1600" i="1" kern="0" dirty="0" smtClean="0">
                <a:solidFill>
                  <a:schemeClr val="tx1"/>
                </a:solidFill>
                <a:latin typeface="Trebuchet MS" panose="020B0603020202020204" pitchFamily="34" charset="0"/>
              </a:rPr>
              <a:t> del </a:t>
            </a:r>
            <a:r>
              <a:rPr lang="en-US" sz="1600" i="1" kern="0" dirty="0" err="1" smtClean="0">
                <a:solidFill>
                  <a:schemeClr val="tx1"/>
                </a:solidFill>
                <a:latin typeface="Trebuchet MS" panose="020B0603020202020204" pitchFamily="34" charset="0"/>
              </a:rPr>
              <a:t>viento</a:t>
            </a:r>
            <a:r>
              <a:rPr lang="en-US" sz="1600" i="1" kern="0" dirty="0" smtClean="0">
                <a:solidFill>
                  <a:schemeClr val="tx1"/>
                </a:solidFill>
                <a:latin typeface="Trebuchet MS" panose="020B0603020202020204" pitchFamily="34" charset="0"/>
              </a:rPr>
              <a:t> </a:t>
            </a:r>
            <a:r>
              <a:rPr lang="en-US" sz="1600" kern="0" dirty="0" smtClean="0">
                <a:solidFill>
                  <a:schemeClr val="tx1"/>
                </a:solidFill>
                <a:latin typeface="Trebuchet MS" panose="020B0603020202020204" pitchFamily="34" charset="0"/>
              </a:rPr>
              <a:t>o </a:t>
            </a:r>
            <a:r>
              <a:rPr lang="en-US" sz="1600" kern="0" dirty="0" err="1" smtClean="0">
                <a:solidFill>
                  <a:schemeClr val="tx1"/>
                </a:solidFill>
                <a:latin typeface="Trebuchet MS" panose="020B0603020202020204" pitchFamily="34" charset="0"/>
              </a:rPr>
              <a:t>por</a:t>
            </a:r>
            <a:r>
              <a:rPr lang="en-US" sz="1600" kern="0" dirty="0" smtClean="0">
                <a:solidFill>
                  <a:schemeClr val="tx1"/>
                </a:solidFill>
                <a:latin typeface="Trebuchet MS" panose="020B0603020202020204" pitchFamily="34" charset="0"/>
              </a:rPr>
              <a:t> el </a:t>
            </a:r>
            <a:r>
              <a:rPr lang="en-US" sz="1600" i="1" kern="0" dirty="0" smtClean="0">
                <a:solidFill>
                  <a:schemeClr val="tx1"/>
                </a:solidFill>
                <a:latin typeface="Trebuchet MS" panose="020B0603020202020204" pitchFamily="34" charset="0"/>
              </a:rPr>
              <a:t>fetch</a:t>
            </a:r>
            <a:r>
              <a:rPr lang="en-US" sz="1600" kern="0" dirty="0" smtClean="0">
                <a:solidFill>
                  <a:schemeClr val="tx1"/>
                </a:solidFill>
                <a:latin typeface="Trebuchet MS" panose="020B0603020202020204" pitchFamily="34" charset="0"/>
              </a:rPr>
              <a:t>. En </a:t>
            </a:r>
            <a:r>
              <a:rPr lang="en-US" sz="1600" kern="0" dirty="0" err="1" smtClean="0">
                <a:solidFill>
                  <a:schemeClr val="tx1"/>
                </a:solidFill>
                <a:latin typeface="Trebuchet MS" panose="020B0603020202020204" pitchFamily="34" charset="0"/>
              </a:rPr>
              <a:t>caso</a:t>
            </a:r>
            <a:r>
              <a:rPr lang="en-US" sz="1600" kern="0" dirty="0" smtClean="0">
                <a:solidFill>
                  <a:schemeClr val="tx1"/>
                </a:solidFill>
                <a:latin typeface="Trebuchet MS" panose="020B0603020202020204" pitchFamily="34" charset="0"/>
              </a:rPr>
              <a:t> de </a:t>
            </a:r>
            <a:r>
              <a:rPr lang="en-US" sz="1600" kern="0" dirty="0" err="1" smtClean="0">
                <a:solidFill>
                  <a:schemeClr val="tx1"/>
                </a:solidFill>
                <a:latin typeface="Trebuchet MS" panose="020B0603020202020204" pitchFamily="34" charset="0"/>
              </a:rPr>
              <a:t>alcanzarse</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dicho</a:t>
            </a:r>
            <a:r>
              <a:rPr lang="en-US" sz="1600" kern="0" dirty="0" smtClean="0">
                <a:solidFill>
                  <a:schemeClr val="tx1"/>
                </a:solidFill>
                <a:latin typeface="Trebuchet MS" panose="020B0603020202020204" pitchFamily="34" charset="0"/>
              </a:rPr>
              <a:t> </a:t>
            </a:r>
            <a:r>
              <a:rPr lang="en-US" sz="1600" kern="0" dirty="0" err="1" smtClean="0">
                <a:solidFill>
                  <a:schemeClr val="tx1"/>
                </a:solidFill>
                <a:latin typeface="Trebuchet MS" panose="020B0603020202020204" pitchFamily="34" charset="0"/>
              </a:rPr>
              <a:t>límite</a:t>
            </a:r>
            <a:r>
              <a:rPr lang="en-US" sz="1600" kern="0" dirty="0" smtClean="0">
                <a:solidFill>
                  <a:schemeClr val="tx1"/>
                </a:solidFill>
                <a:latin typeface="Trebuchet MS" panose="020B0603020202020204" pitchFamily="34" charset="0"/>
              </a:rPr>
              <a:t>, se dice </a:t>
            </a:r>
            <a:r>
              <a:rPr lang="en-US" sz="1600" kern="0" dirty="0" err="1" smtClean="0">
                <a:solidFill>
                  <a:schemeClr val="tx1"/>
                </a:solidFill>
                <a:latin typeface="Trebuchet MS" panose="020B0603020202020204" pitchFamily="34" charset="0"/>
              </a:rPr>
              <a:t>que</a:t>
            </a:r>
            <a:r>
              <a:rPr lang="en-US" sz="1600" kern="0" dirty="0" smtClean="0">
                <a:solidFill>
                  <a:schemeClr val="tx1"/>
                </a:solidFill>
                <a:latin typeface="Trebuchet MS" panose="020B0603020202020204" pitchFamily="34" charset="0"/>
              </a:rPr>
              <a:t> la </a:t>
            </a:r>
            <a:r>
              <a:rPr lang="en-US" sz="1600" u="sng" kern="0" dirty="0" smtClean="0">
                <a:solidFill>
                  <a:schemeClr val="tx1"/>
                </a:solidFill>
                <a:latin typeface="Trebuchet MS" panose="020B0603020202020204" pitchFamily="34" charset="0"/>
              </a:rPr>
              <a:t>mar</a:t>
            </a:r>
            <a:r>
              <a:rPr lang="en-US" sz="1600" kern="0" dirty="0" smtClean="0">
                <a:solidFill>
                  <a:schemeClr val="tx1"/>
                </a:solidFill>
                <a:latin typeface="Trebuchet MS" panose="020B0603020202020204" pitchFamily="34" charset="0"/>
              </a:rPr>
              <a:t> se </a:t>
            </a:r>
            <a:r>
              <a:rPr lang="en-US" sz="1600" kern="0" dirty="0" err="1" smtClean="0">
                <a:solidFill>
                  <a:schemeClr val="tx1"/>
                </a:solidFill>
                <a:latin typeface="Trebuchet MS" panose="020B0603020202020204" pitchFamily="34" charset="0"/>
              </a:rPr>
              <a:t>encuentra</a:t>
            </a:r>
            <a:r>
              <a:rPr lang="en-US" sz="1600" kern="0" dirty="0" smtClean="0">
                <a:solidFill>
                  <a:schemeClr val="tx1"/>
                </a:solidFill>
                <a:latin typeface="Trebuchet MS" panose="020B0603020202020204" pitchFamily="34" charset="0"/>
              </a:rPr>
              <a:t> </a:t>
            </a:r>
            <a:r>
              <a:rPr lang="en-US" sz="1600" u="sng" kern="0" dirty="0" err="1" smtClean="0">
                <a:solidFill>
                  <a:schemeClr val="tx1"/>
                </a:solidFill>
                <a:latin typeface="Trebuchet MS" panose="020B0603020202020204" pitchFamily="34" charset="0"/>
              </a:rPr>
              <a:t>plenamente</a:t>
            </a:r>
            <a:r>
              <a:rPr lang="en-US" sz="1600" u="sng" kern="0" dirty="0" smtClean="0">
                <a:solidFill>
                  <a:schemeClr val="tx1"/>
                </a:solidFill>
                <a:latin typeface="Trebuchet MS" panose="020B0603020202020204" pitchFamily="34" charset="0"/>
              </a:rPr>
              <a:t> </a:t>
            </a:r>
            <a:r>
              <a:rPr lang="en-US" sz="1600" u="sng" kern="0" dirty="0" err="1" smtClean="0">
                <a:solidFill>
                  <a:schemeClr val="tx1"/>
                </a:solidFill>
                <a:latin typeface="Trebuchet MS" panose="020B0603020202020204" pitchFamily="34" charset="0"/>
              </a:rPr>
              <a:t>desarrollada</a:t>
            </a:r>
            <a:r>
              <a:rPr lang="en-US" sz="1600" kern="0" dirty="0" smtClean="0">
                <a:solidFill>
                  <a:schemeClr val="tx1"/>
                </a:solidFill>
                <a:latin typeface="Trebuchet MS" panose="020B0603020202020204" pitchFamily="34" charset="0"/>
              </a:rPr>
              <a:t>.</a:t>
            </a:r>
            <a:r>
              <a:rPr lang="en-US" sz="1600" i="1" kern="0" dirty="0" smtClean="0">
                <a:solidFill>
                  <a:schemeClr val="tx1"/>
                </a:solidFill>
                <a:latin typeface="Trebuchet MS" panose="020B0603020202020204" pitchFamily="34" charset="0"/>
              </a:rPr>
              <a:t> </a:t>
            </a:r>
            <a:endParaRPr lang="en-US" sz="1600" kern="0" dirty="0" smtClean="0">
              <a:solidFill>
                <a:schemeClr val="tx1"/>
              </a:solidFill>
              <a:latin typeface="Trebuchet MS" panose="020B0603020202020204" pitchFamily="34" charset="0"/>
            </a:endParaRPr>
          </a:p>
          <a:p>
            <a:pPr marL="609600" indent="-609600">
              <a:lnSpc>
                <a:spcPct val="110000"/>
              </a:lnSpc>
            </a:pPr>
            <a:endParaRPr lang="en-US" sz="1600" kern="0" dirty="0">
              <a:solidFill>
                <a:schemeClr val="tx1"/>
              </a:solidFill>
              <a:latin typeface="Trebuchet MS" panose="020B0603020202020204" pitchFamily="34" charset="0"/>
            </a:endParaRPr>
          </a:p>
        </p:txBody>
      </p:sp>
      <p:grpSp>
        <p:nvGrpSpPr>
          <p:cNvPr id="9" name="Grupo 8"/>
          <p:cNvGrpSpPr/>
          <p:nvPr/>
        </p:nvGrpSpPr>
        <p:grpSpPr>
          <a:xfrm>
            <a:off x="2990852" y="700879"/>
            <a:ext cx="5334000" cy="2909888"/>
            <a:chOff x="2716650" y="550333"/>
            <a:chExt cx="5334000" cy="2909888"/>
          </a:xfrm>
        </p:grpSpPr>
        <p:graphicFrame>
          <p:nvGraphicFramePr>
            <p:cNvPr id="4" name="Object 3"/>
            <p:cNvGraphicFramePr>
              <a:graphicFrameLocks noChangeAspect="1"/>
            </p:cNvGraphicFramePr>
            <p:nvPr>
              <p:extLst/>
            </p:nvPr>
          </p:nvGraphicFramePr>
          <p:xfrm>
            <a:off x="2716650" y="550333"/>
            <a:ext cx="5334000" cy="2909888"/>
          </p:xfrm>
          <a:graphic>
            <a:graphicData uri="http://schemas.openxmlformats.org/presentationml/2006/ole">
              <mc:AlternateContent xmlns:mc="http://schemas.openxmlformats.org/markup-compatibility/2006">
                <mc:Choice xmlns:v="urn:schemas-microsoft-com:vml" Requires="v">
                  <p:oleObj spid="_x0000_s27710" name="Image" r:id="rId3" imgW="8078328" imgH="4761905" progId="PhotoDeluxeBusiness.Image.1">
                    <p:embed/>
                  </p:oleObj>
                </mc:Choice>
                <mc:Fallback>
                  <p:oleObj name="Image" r:id="rId3" imgW="8078328" imgH="4761905" progId="PhotoDeluxeBusiness.Image.1">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650" y="550333"/>
                          <a:ext cx="5334000" cy="290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4"/>
            <p:cNvSpPr txBox="1">
              <a:spLocks noChangeArrowheads="1"/>
            </p:cNvSpPr>
            <p:nvPr/>
          </p:nvSpPr>
          <p:spPr bwMode="auto">
            <a:xfrm>
              <a:off x="4507525" y="1595438"/>
              <a:ext cx="19319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2000" b="1" i="0" dirty="0">
                  <a:solidFill>
                    <a:srgbClr val="FF3300"/>
                  </a:solidFill>
                </a:rPr>
                <a:t>Mar de viento</a:t>
              </a:r>
            </a:p>
          </p:txBody>
        </p:sp>
        <p:sp>
          <p:nvSpPr>
            <p:cNvPr id="7" name="Text Box 5"/>
            <p:cNvSpPr txBox="1">
              <a:spLocks noChangeArrowheads="1"/>
            </p:cNvSpPr>
            <p:nvPr/>
          </p:nvSpPr>
          <p:spPr bwMode="auto">
            <a:xfrm>
              <a:off x="6183750" y="2005277"/>
              <a:ext cx="18669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2000" b="1" i="0" dirty="0">
                  <a:solidFill>
                    <a:srgbClr val="FF3300"/>
                  </a:solidFill>
                </a:rPr>
                <a:t>Mar de fondo</a:t>
              </a:r>
            </a:p>
          </p:txBody>
        </p:sp>
      </p:grpSp>
      <p:sp>
        <p:nvSpPr>
          <p:cNvPr id="8" name="Rectangle 6"/>
          <p:cNvSpPr txBox="1">
            <a:spLocks noChangeArrowheads="1"/>
          </p:cNvSpPr>
          <p:nvPr/>
        </p:nvSpPr>
        <p:spPr>
          <a:xfrm>
            <a:off x="2195736" y="25002"/>
            <a:ext cx="7833213" cy="1143000"/>
          </a:xfrm>
        </p:spPr>
        <p:txBody>
          <a:bodyPr/>
          <a:lstStyle>
            <a:lvl1pPr algn="l" rtl="0" eaLnBrk="0" fontAlgn="base" hangingPunct="0">
              <a:spcBef>
                <a:spcPct val="0"/>
              </a:spcBef>
              <a:spcAft>
                <a:spcPct val="0"/>
              </a:spcAft>
              <a:defRPr sz="1108">
                <a:solidFill>
                  <a:srgbClr val="BD3632"/>
                </a:solidFill>
                <a:latin typeface="+mj-lt"/>
                <a:ea typeface="+mj-ea"/>
                <a:cs typeface="+mj-cs"/>
              </a:defRPr>
            </a:lvl1pPr>
            <a:lvl2pPr algn="l" rtl="0" eaLnBrk="0" fontAlgn="base" hangingPunct="0">
              <a:spcBef>
                <a:spcPct val="0"/>
              </a:spcBef>
              <a:spcAft>
                <a:spcPct val="0"/>
              </a:spcAft>
              <a:defRPr sz="1108">
                <a:solidFill>
                  <a:srgbClr val="BD3632"/>
                </a:solidFill>
                <a:latin typeface="Trebuchet MS" pitchFamily="34" charset="0"/>
              </a:defRPr>
            </a:lvl2pPr>
            <a:lvl3pPr algn="l" rtl="0" eaLnBrk="0" fontAlgn="base" hangingPunct="0">
              <a:spcBef>
                <a:spcPct val="0"/>
              </a:spcBef>
              <a:spcAft>
                <a:spcPct val="0"/>
              </a:spcAft>
              <a:defRPr sz="1108">
                <a:solidFill>
                  <a:srgbClr val="BD3632"/>
                </a:solidFill>
                <a:latin typeface="Trebuchet MS" pitchFamily="34" charset="0"/>
              </a:defRPr>
            </a:lvl3pPr>
            <a:lvl4pPr algn="l" rtl="0" eaLnBrk="0" fontAlgn="base" hangingPunct="0">
              <a:spcBef>
                <a:spcPct val="0"/>
              </a:spcBef>
              <a:spcAft>
                <a:spcPct val="0"/>
              </a:spcAft>
              <a:defRPr sz="1108">
                <a:solidFill>
                  <a:srgbClr val="BD3632"/>
                </a:solidFill>
                <a:latin typeface="Trebuchet MS" pitchFamily="34" charset="0"/>
              </a:defRPr>
            </a:lvl4pPr>
            <a:lvl5pPr algn="l" rtl="0" eaLnBrk="0" fontAlgn="base" hangingPunct="0">
              <a:spcBef>
                <a:spcPct val="0"/>
              </a:spcBef>
              <a:spcAft>
                <a:spcPct val="0"/>
              </a:spcAft>
              <a:defRPr sz="1108">
                <a:solidFill>
                  <a:srgbClr val="BD3632"/>
                </a:solidFill>
                <a:latin typeface="Trebuchet MS" pitchFamily="34" charset="0"/>
              </a:defRPr>
            </a:lvl5pPr>
            <a:lvl6pPr marL="422041" algn="l" rtl="0" fontAlgn="base">
              <a:spcBef>
                <a:spcPct val="0"/>
              </a:spcBef>
              <a:spcAft>
                <a:spcPct val="0"/>
              </a:spcAft>
              <a:defRPr sz="1108">
                <a:solidFill>
                  <a:srgbClr val="BD3632"/>
                </a:solidFill>
                <a:latin typeface="Trebuchet MS" pitchFamily="34" charset="0"/>
              </a:defRPr>
            </a:lvl6pPr>
            <a:lvl7pPr marL="844083" algn="l" rtl="0" fontAlgn="base">
              <a:spcBef>
                <a:spcPct val="0"/>
              </a:spcBef>
              <a:spcAft>
                <a:spcPct val="0"/>
              </a:spcAft>
              <a:defRPr sz="1108">
                <a:solidFill>
                  <a:srgbClr val="BD3632"/>
                </a:solidFill>
                <a:latin typeface="Trebuchet MS" pitchFamily="34" charset="0"/>
              </a:defRPr>
            </a:lvl7pPr>
            <a:lvl8pPr marL="1266124" algn="l" rtl="0" fontAlgn="base">
              <a:spcBef>
                <a:spcPct val="0"/>
              </a:spcBef>
              <a:spcAft>
                <a:spcPct val="0"/>
              </a:spcAft>
              <a:defRPr sz="1108">
                <a:solidFill>
                  <a:srgbClr val="BD3632"/>
                </a:solidFill>
                <a:latin typeface="Trebuchet MS" pitchFamily="34" charset="0"/>
              </a:defRPr>
            </a:lvl8pPr>
            <a:lvl9pPr marL="1688165" algn="l" rtl="0" fontAlgn="base">
              <a:spcBef>
                <a:spcPct val="0"/>
              </a:spcBef>
              <a:spcAft>
                <a:spcPct val="0"/>
              </a:spcAft>
              <a:defRPr sz="1108">
                <a:solidFill>
                  <a:srgbClr val="BD3632"/>
                </a:solidFill>
                <a:latin typeface="Trebuchet MS" pitchFamily="34" charset="0"/>
              </a:defRPr>
            </a:lvl9pPr>
          </a:lstStyle>
          <a:p>
            <a:r>
              <a:rPr lang="en-US" sz="2800" b="1" kern="0" dirty="0" err="1" smtClean="0">
                <a:solidFill>
                  <a:srgbClr val="C00000"/>
                </a:solidFill>
                <a:latin typeface="Trebuchet MS" panose="020B0603020202020204" pitchFamily="34" charset="0"/>
              </a:rPr>
              <a:t>Generación</a:t>
            </a:r>
            <a:r>
              <a:rPr lang="en-US" sz="2800" b="1" kern="0" dirty="0" smtClean="0">
                <a:solidFill>
                  <a:srgbClr val="C00000"/>
                </a:solidFill>
                <a:latin typeface="Trebuchet MS" panose="020B0603020202020204" pitchFamily="34" charset="0"/>
              </a:rPr>
              <a:t> del </a:t>
            </a:r>
            <a:r>
              <a:rPr lang="en-US" sz="2800" b="1" kern="0" dirty="0" err="1" smtClean="0">
                <a:solidFill>
                  <a:srgbClr val="C00000"/>
                </a:solidFill>
                <a:latin typeface="Trebuchet MS" panose="020B0603020202020204" pitchFamily="34" charset="0"/>
              </a:rPr>
              <a:t>oleaje</a:t>
            </a:r>
            <a:endParaRPr lang="en-US" sz="2800" b="1" kern="0" dirty="0">
              <a:solidFill>
                <a:srgbClr val="C00000"/>
              </a:solidFill>
              <a:latin typeface="Trebuchet MS" panose="020B0603020202020204" pitchFamily="34" charset="0"/>
            </a:endParaRPr>
          </a:p>
        </p:txBody>
      </p:sp>
      <p:pic>
        <p:nvPicPr>
          <p:cNvPr id="10" name="Imagen 9"/>
          <p:cNvPicPr>
            <a:picLocks noChangeAspect="1"/>
          </p:cNvPicPr>
          <p:nvPr/>
        </p:nvPicPr>
        <p:blipFill>
          <a:blip r:embed="rId5"/>
          <a:stretch>
            <a:fillRect/>
          </a:stretch>
        </p:blipFill>
        <p:spPr>
          <a:xfrm>
            <a:off x="143161" y="498890"/>
            <a:ext cx="2723936" cy="2378422"/>
          </a:xfrm>
          <a:prstGeom prst="rect">
            <a:avLst/>
          </a:prstGeom>
        </p:spPr>
      </p:pic>
      <p:sp>
        <p:nvSpPr>
          <p:cNvPr id="11" name="CuadroTexto 10"/>
          <p:cNvSpPr txBox="1"/>
          <p:nvPr/>
        </p:nvSpPr>
        <p:spPr>
          <a:xfrm>
            <a:off x="935906" y="1831040"/>
            <a:ext cx="2740582" cy="523220"/>
          </a:xfrm>
          <a:prstGeom prst="rect">
            <a:avLst/>
          </a:prstGeom>
          <a:noFill/>
        </p:spPr>
        <p:txBody>
          <a:bodyPr wrap="square" rtlCol="0">
            <a:spAutoFit/>
          </a:bodyPr>
          <a:lstStyle/>
          <a:p>
            <a:r>
              <a:rPr lang="es-ES" sz="1400" dirty="0" smtClean="0">
                <a:latin typeface="Arial Narrow" panose="020B0606020202030204" pitchFamily="34" charset="0"/>
              </a:rPr>
              <a:t>Crecimiento de la energía para un oleaje monocromático</a:t>
            </a:r>
            <a:endParaRPr lang="es-ES" sz="1400" dirty="0">
              <a:latin typeface="Arial Narrow" panose="020B0606020202030204" pitchFamily="34" charset="0"/>
            </a:endParaRPr>
          </a:p>
        </p:txBody>
      </p:sp>
    </p:spTree>
    <p:extLst>
      <p:ext uri="{BB962C8B-B14F-4D97-AF65-F5344CB8AC3E}">
        <p14:creationId xmlns:p14="http://schemas.microsoft.com/office/powerpoint/2010/main" val="307272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chemeClr val="bg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6" end="6"/>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7" end="7"/>
                                            </p:txEl>
                                          </p:spTgt>
                                        </p:tgtEl>
                                        <p:attrNameLst>
                                          <p:attrName>ppt_c</p:attrName>
                                        </p:attrNameLst>
                                      </p:cBhvr>
                                      <p:to>
                                        <a:schemeClr val="bg2"/>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8" end="8"/>
                                            </p:txEl>
                                          </p:spTgt>
                                        </p:tgtEl>
                                        <p:attrNameLst>
                                          <p:attrName>ppt_c</p:attrName>
                                        </p:attrNameLst>
                                      </p:cBhvr>
                                      <p:to>
                                        <a:schemeClr val="bg2"/>
                                      </p:to>
                                    </p:animClr>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660233" y="35298"/>
            <a:ext cx="1419118" cy="1792819"/>
          </a:xfrm>
          <a:prstGeom prst="rect">
            <a:avLst/>
          </a:prstGeom>
        </p:spPr>
      </p:pic>
      <p:pic>
        <p:nvPicPr>
          <p:cNvPr id="18" name="Imagen 17"/>
          <p:cNvPicPr>
            <a:picLocks noChangeAspect="1"/>
          </p:cNvPicPr>
          <p:nvPr/>
        </p:nvPicPr>
        <p:blipFill>
          <a:blip r:embed="rId3"/>
          <a:stretch>
            <a:fillRect/>
          </a:stretch>
        </p:blipFill>
        <p:spPr>
          <a:xfrm>
            <a:off x="6983537" y="1963289"/>
            <a:ext cx="1095813" cy="1549879"/>
          </a:xfrm>
          <a:prstGeom prst="rect">
            <a:avLst/>
          </a:prstGeom>
        </p:spPr>
      </p:pic>
      <p:pic>
        <p:nvPicPr>
          <p:cNvPr id="4" name="Imagen 3"/>
          <p:cNvPicPr>
            <a:picLocks noChangeAspect="1"/>
          </p:cNvPicPr>
          <p:nvPr/>
        </p:nvPicPr>
        <p:blipFill>
          <a:blip r:embed="rId4"/>
          <a:stretch>
            <a:fillRect/>
          </a:stretch>
        </p:blipFill>
        <p:spPr>
          <a:xfrm>
            <a:off x="7941968" y="-16703"/>
            <a:ext cx="1274810" cy="1908351"/>
          </a:xfrm>
          <a:prstGeom prst="rect">
            <a:avLst/>
          </a:prstGeom>
        </p:spPr>
      </p:pic>
      <p:sp>
        <p:nvSpPr>
          <p:cNvPr id="54275" name="Marcador de número de diapositiva 2"/>
          <p:cNvSpPr txBox="1">
            <a:spLocks noGrp="1"/>
          </p:cNvSpPr>
          <p:nvPr/>
        </p:nvSpPr>
        <p:spPr bwMode="auto">
          <a:xfrm>
            <a:off x="6334125" y="6564313"/>
            <a:ext cx="22685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485481DD-77E5-4118-A3DE-C339B49F507E}" type="slidenum">
              <a:rPr lang="es-ES" altLang="es-ES" sz="900">
                <a:solidFill>
                  <a:srgbClr val="BD3632"/>
                </a:solidFill>
                <a:latin typeface="Trebuchet MS" panose="020B0603020202020204" pitchFamily="34" charset="0"/>
              </a:rPr>
              <a:pPr algn="r" eaLnBrk="1" hangingPunct="1"/>
              <a:t>64</a:t>
            </a:fld>
            <a:endParaRPr lang="es-ES" altLang="es-ES" sz="900">
              <a:solidFill>
                <a:srgbClr val="BD3632"/>
              </a:solidFill>
              <a:latin typeface="Trebuchet MS" panose="020B0603020202020204" pitchFamily="34" charset="0"/>
            </a:endParaRPr>
          </a:p>
        </p:txBody>
      </p:sp>
      <p:sp>
        <p:nvSpPr>
          <p:cNvPr id="54276" name="CuadroTexto 3"/>
          <p:cNvSpPr txBox="1">
            <a:spLocks noChangeArrowheads="1"/>
          </p:cNvSpPr>
          <p:nvPr/>
        </p:nvSpPr>
        <p:spPr bwMode="auto">
          <a:xfrm>
            <a:off x="92854" y="458964"/>
            <a:ext cx="6876033" cy="6601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Aft>
                <a:spcPts val="600"/>
              </a:spcAft>
            </a:pPr>
            <a:r>
              <a:rPr lang="es-ES" altLang="es-ES" sz="1800" b="1" dirty="0">
                <a:solidFill>
                  <a:srgbClr val="002060"/>
                </a:solidFill>
                <a:latin typeface="Trebuchet MS" panose="020B0603020202020204" pitchFamily="34" charset="0"/>
              </a:rPr>
              <a:t>Teorías sobre propagación del </a:t>
            </a:r>
            <a:r>
              <a:rPr lang="es-ES" altLang="es-ES" sz="1800" b="1" dirty="0" smtClean="0">
                <a:solidFill>
                  <a:srgbClr val="002060"/>
                </a:solidFill>
                <a:latin typeface="Trebuchet MS" panose="020B0603020202020204" pitchFamily="34" charset="0"/>
              </a:rPr>
              <a:t>oleaje</a:t>
            </a:r>
            <a:endParaRPr lang="es-ES" altLang="es-ES" sz="1800" b="1" dirty="0">
              <a:solidFill>
                <a:srgbClr val="002060"/>
              </a:solidFill>
              <a:latin typeface="Trebuchet MS" panose="020B0603020202020204" pitchFamily="34" charset="0"/>
            </a:endParaRPr>
          </a:p>
          <a:p>
            <a:pPr eaLnBrk="1" hangingPunct="1">
              <a:spcAft>
                <a:spcPts val="1200"/>
              </a:spcAft>
            </a:pPr>
            <a:r>
              <a:rPr lang="es-ES" altLang="es-ES" sz="1600" dirty="0" smtClean="0">
                <a:solidFill>
                  <a:srgbClr val="C00000"/>
                </a:solidFill>
                <a:latin typeface="Trebuchet MS" panose="020B0603020202020204" pitchFamily="34" charset="0"/>
                <a:sym typeface="Symbol" panose="05050102010706020507" pitchFamily="18" charset="2"/>
              </a:rPr>
              <a:t> </a:t>
            </a:r>
            <a:r>
              <a:rPr lang="es-ES" altLang="es-ES" sz="1600" b="1" dirty="0" err="1" smtClean="0">
                <a:latin typeface="Trebuchet MS" panose="020B0603020202020204" pitchFamily="34" charset="0"/>
              </a:rPr>
              <a:t>Airy</a:t>
            </a:r>
            <a:r>
              <a:rPr lang="es-ES" altLang="es-ES" sz="1600" b="1" dirty="0" smtClean="0">
                <a:latin typeface="Trebuchet MS" panose="020B0603020202020204" pitchFamily="34" charset="0"/>
              </a:rPr>
              <a:t> </a:t>
            </a:r>
            <a:r>
              <a:rPr lang="es-ES" altLang="es-ES" sz="1600" dirty="0">
                <a:latin typeface="Trebuchet MS" panose="020B0603020202020204" pitchFamily="34" charset="0"/>
              </a:rPr>
              <a:t>(1845). </a:t>
            </a:r>
            <a:r>
              <a:rPr lang="es-ES" altLang="es-ES" sz="1600" dirty="0" smtClean="0">
                <a:latin typeface="Trebuchet MS" panose="020B0603020202020204" pitchFamily="34" charset="0"/>
              </a:rPr>
              <a:t>Teoría </a:t>
            </a:r>
            <a:r>
              <a:rPr lang="es-ES" altLang="es-ES" sz="1600" dirty="0">
                <a:latin typeface="Trebuchet MS" panose="020B0603020202020204" pitchFamily="34" charset="0"/>
              </a:rPr>
              <a:t>lineal o de primer orden. Se corresponde </a:t>
            </a:r>
            <a:r>
              <a:rPr lang="es-ES" altLang="es-ES" sz="1600" dirty="0" smtClean="0">
                <a:latin typeface="Trebuchet MS" panose="020B0603020202020204" pitchFamily="34" charset="0"/>
              </a:rPr>
              <a:t>bastante </a:t>
            </a:r>
            <a:r>
              <a:rPr lang="es-ES" altLang="es-ES" sz="1600" dirty="0">
                <a:latin typeface="Trebuchet MS" panose="020B0603020202020204" pitchFamily="34" charset="0"/>
              </a:rPr>
              <a:t>bien con </a:t>
            </a:r>
            <a:r>
              <a:rPr lang="es-ES" altLang="es-ES" sz="1600" dirty="0" smtClean="0">
                <a:latin typeface="Trebuchet MS" panose="020B0603020202020204" pitchFamily="34" charset="0"/>
              </a:rPr>
              <a:t>la propagación de mar de fondo </a:t>
            </a:r>
            <a:r>
              <a:rPr lang="es-ES" altLang="es-ES" sz="1600" dirty="0">
                <a:latin typeface="Trebuchet MS" panose="020B0603020202020204" pitchFamily="34" charset="0"/>
              </a:rPr>
              <a:t>bien </a:t>
            </a:r>
            <a:r>
              <a:rPr lang="es-ES" altLang="es-ES" sz="1600" dirty="0" smtClean="0">
                <a:latin typeface="Trebuchet MS" panose="020B0603020202020204" pitchFamily="34" charset="0"/>
              </a:rPr>
              <a:t>desarrollada. </a:t>
            </a:r>
            <a:r>
              <a:rPr lang="es-ES" altLang="es-ES" sz="1600" dirty="0">
                <a:latin typeface="Trebuchet MS" panose="020B0603020202020204" pitchFamily="34" charset="0"/>
              </a:rPr>
              <a:t>Se aplica a </a:t>
            </a:r>
            <a:r>
              <a:rPr lang="es-ES" altLang="es-ES" sz="1600" dirty="0" smtClean="0">
                <a:latin typeface="Trebuchet MS" panose="020B0603020202020204" pitchFamily="34" charset="0"/>
              </a:rPr>
              <a:t>oleaje sobre aguas </a:t>
            </a:r>
            <a:r>
              <a:rPr lang="es-ES" altLang="es-ES" sz="1600" dirty="0">
                <a:latin typeface="Trebuchet MS" panose="020B0603020202020204" pitchFamily="34" charset="0"/>
              </a:rPr>
              <a:t>profundas, donde se pueden despreciar fenómenos de segundo orden</a:t>
            </a:r>
            <a:r>
              <a:rPr lang="es-ES" altLang="es-ES" sz="1600" dirty="0" smtClean="0">
                <a:latin typeface="Trebuchet MS" panose="020B0603020202020204" pitchFamily="34" charset="0"/>
              </a:rPr>
              <a:t>.</a:t>
            </a:r>
          </a:p>
          <a:p>
            <a:pPr eaLnBrk="1" hangingPunct="1">
              <a:spcAft>
                <a:spcPts val="1200"/>
              </a:spcAft>
            </a:pPr>
            <a:r>
              <a:rPr lang="es-ES" altLang="es-ES" sz="1600" dirty="0" smtClean="0">
                <a:solidFill>
                  <a:srgbClr val="C00000"/>
                </a:solidFill>
                <a:latin typeface="Trebuchet MS" panose="020B0603020202020204" pitchFamily="34" charset="0"/>
                <a:sym typeface="Symbol" panose="05050102010706020507" pitchFamily="18" charset="2"/>
              </a:rPr>
              <a:t> </a:t>
            </a:r>
            <a:r>
              <a:rPr lang="es-ES" altLang="es-ES" sz="1600" b="1" dirty="0">
                <a:latin typeface="Trebuchet MS" panose="020B0603020202020204" pitchFamily="34" charset="0"/>
              </a:rPr>
              <a:t>Stokes </a:t>
            </a:r>
            <a:r>
              <a:rPr lang="es-ES" altLang="es-ES" sz="1600" dirty="0">
                <a:latin typeface="Trebuchet MS" panose="020B0603020202020204" pitchFamily="34" charset="0"/>
              </a:rPr>
              <a:t>(1847). Utiliza términos de hasta el quinto grado, incluyendo </a:t>
            </a:r>
            <a:r>
              <a:rPr lang="es-ES" altLang="es-ES" sz="1600" dirty="0" smtClean="0">
                <a:latin typeface="Trebuchet MS" panose="020B0603020202020204" pitchFamily="34" charset="0"/>
              </a:rPr>
              <a:t>efectos no lineales como </a:t>
            </a:r>
            <a:r>
              <a:rPr lang="es-ES" altLang="es-ES" sz="1600" dirty="0">
                <a:latin typeface="Trebuchet MS" panose="020B0603020202020204" pitchFamily="34" charset="0"/>
              </a:rPr>
              <a:t>la fricción. El perfil presenta crestas estrechas y surcos amplios y planos, similar a las olas que van entrando en aguas reducidas e intermedias. Es aplicable a olas de amplitud finita a todas las profundidades.</a:t>
            </a:r>
          </a:p>
          <a:p>
            <a:pPr eaLnBrk="1" hangingPunct="1">
              <a:spcAft>
                <a:spcPts val="1200"/>
              </a:spcAft>
            </a:pPr>
            <a:r>
              <a:rPr lang="es-ES" altLang="es-ES" sz="1600" dirty="0">
                <a:solidFill>
                  <a:srgbClr val="C00000"/>
                </a:solidFill>
                <a:latin typeface="Trebuchet MS" panose="020B0603020202020204" pitchFamily="34" charset="0"/>
                <a:sym typeface="Symbol" panose="05050102010706020507" pitchFamily="18" charset="2"/>
              </a:rPr>
              <a:t> </a:t>
            </a:r>
            <a:r>
              <a:rPr lang="es-ES" altLang="es-ES" sz="1600" b="1" dirty="0" err="1" smtClean="0">
                <a:latin typeface="Trebuchet MS" panose="020B0603020202020204" pitchFamily="34" charset="0"/>
              </a:rPr>
              <a:t>Trocoidal</a:t>
            </a:r>
            <a:r>
              <a:rPr lang="es-ES" altLang="es-ES" sz="1600" b="1" dirty="0" smtClean="0">
                <a:latin typeface="Trebuchet MS" panose="020B0603020202020204" pitchFamily="34" charset="0"/>
              </a:rPr>
              <a:t> </a:t>
            </a:r>
            <a:r>
              <a:rPr lang="es-ES" altLang="es-ES" sz="1600" b="1" dirty="0">
                <a:latin typeface="Trebuchet MS" panose="020B0603020202020204" pitchFamily="34" charset="0"/>
              </a:rPr>
              <a:t>de </a:t>
            </a:r>
            <a:r>
              <a:rPr lang="es-ES" altLang="es-ES" sz="1600" b="1" dirty="0" err="1">
                <a:latin typeface="Trebuchet MS" panose="020B0603020202020204" pitchFamily="34" charset="0"/>
              </a:rPr>
              <a:t>Gerstner</a:t>
            </a:r>
            <a:r>
              <a:rPr lang="es-ES" altLang="es-ES" sz="1600" b="1" dirty="0">
                <a:latin typeface="Trebuchet MS" panose="020B0603020202020204" pitchFamily="34" charset="0"/>
              </a:rPr>
              <a:t> </a:t>
            </a:r>
            <a:r>
              <a:rPr lang="es-ES" altLang="es-ES" sz="1600" dirty="0">
                <a:latin typeface="Trebuchet MS" panose="020B0603020202020204" pitchFamily="34" charset="0"/>
              </a:rPr>
              <a:t>(1802). Limitada a aguas de profundidad no reducida. Es similar a la de Stokes, si bien sus ecuaciones son más sencillas. Presenta el problema de un área de aplicación muy limitada y un peor ajuste al comportamiento real.</a:t>
            </a:r>
          </a:p>
          <a:p>
            <a:pPr eaLnBrk="1" hangingPunct="1">
              <a:spcAft>
                <a:spcPts val="1200"/>
              </a:spcAft>
            </a:pPr>
            <a:r>
              <a:rPr lang="es-ES" altLang="es-ES" sz="1600" dirty="0">
                <a:solidFill>
                  <a:srgbClr val="C00000"/>
                </a:solidFill>
                <a:latin typeface="Trebuchet MS" panose="020B0603020202020204" pitchFamily="34" charset="0"/>
                <a:sym typeface="Symbol" panose="05050102010706020507" pitchFamily="18" charset="2"/>
              </a:rPr>
              <a:t> </a:t>
            </a:r>
            <a:r>
              <a:rPr lang="es-ES" altLang="es-ES" sz="1600" b="1" dirty="0" err="1">
                <a:latin typeface="Trebuchet MS" panose="020B0603020202020204" pitchFamily="34" charset="0"/>
              </a:rPr>
              <a:t>Cnoidal</a:t>
            </a:r>
            <a:r>
              <a:rPr lang="es-ES" altLang="es-ES" sz="1600" b="1" dirty="0">
                <a:latin typeface="Trebuchet MS" panose="020B0603020202020204" pitchFamily="34" charset="0"/>
              </a:rPr>
              <a:t> </a:t>
            </a:r>
            <a:r>
              <a:rPr lang="es-ES" altLang="es-ES" sz="1600" dirty="0">
                <a:latin typeface="Trebuchet MS" panose="020B0603020202020204" pitchFamily="34" charset="0"/>
              </a:rPr>
              <a:t>(</a:t>
            </a:r>
            <a:r>
              <a:rPr lang="es-ES" altLang="es-ES" sz="1600" dirty="0" err="1">
                <a:latin typeface="Trebuchet MS" panose="020B0603020202020204" pitchFamily="34" charset="0"/>
              </a:rPr>
              <a:t>Korteweg</a:t>
            </a:r>
            <a:r>
              <a:rPr lang="es-ES" altLang="es-ES" sz="1600" dirty="0">
                <a:latin typeface="Trebuchet MS" panose="020B0603020202020204" pitchFamily="34" charset="0"/>
              </a:rPr>
              <a:t> y de </a:t>
            </a:r>
            <a:r>
              <a:rPr lang="es-ES" altLang="es-ES" sz="1600" dirty="0" err="1">
                <a:latin typeface="Trebuchet MS" panose="020B0603020202020204" pitchFamily="34" charset="0"/>
              </a:rPr>
              <a:t>Vries</a:t>
            </a:r>
            <a:r>
              <a:rPr lang="es-ES" altLang="es-ES" sz="1600" dirty="0">
                <a:latin typeface="Trebuchet MS" panose="020B0603020202020204" pitchFamily="34" charset="0"/>
              </a:rPr>
              <a:t>, 1895). Se adapta bien a las olas de crestas escarpadas separadas por amplios surcos, típicas de aguas someras en la zona anterior a la rotura.</a:t>
            </a:r>
          </a:p>
          <a:p>
            <a:pPr eaLnBrk="1" hangingPunct="1">
              <a:spcAft>
                <a:spcPts val="1200"/>
              </a:spcAft>
            </a:pPr>
            <a:r>
              <a:rPr lang="es-ES" altLang="es-ES" sz="1600" dirty="0">
                <a:solidFill>
                  <a:srgbClr val="C00000"/>
                </a:solidFill>
                <a:latin typeface="Trebuchet MS" panose="020B0603020202020204" pitchFamily="34" charset="0"/>
                <a:sym typeface="Symbol" panose="05050102010706020507" pitchFamily="18" charset="2"/>
              </a:rPr>
              <a:t> </a:t>
            </a:r>
            <a:r>
              <a:rPr lang="es-ES" altLang="es-ES" sz="1600" b="1" dirty="0">
                <a:latin typeface="Trebuchet MS" panose="020B0603020202020204" pitchFamily="34" charset="0"/>
              </a:rPr>
              <a:t>Onda solitaria </a:t>
            </a:r>
            <a:r>
              <a:rPr lang="es-ES" altLang="es-ES" sz="1600" dirty="0">
                <a:latin typeface="Trebuchet MS" panose="020B0603020202020204" pitchFamily="34" charset="0"/>
              </a:rPr>
              <a:t>(</a:t>
            </a:r>
            <a:r>
              <a:rPr lang="es-ES" altLang="es-ES" sz="1600" dirty="0" err="1">
                <a:latin typeface="Trebuchet MS" panose="020B0603020202020204" pitchFamily="34" charset="0"/>
              </a:rPr>
              <a:t>Rusell</a:t>
            </a:r>
            <a:r>
              <a:rPr lang="es-ES" altLang="es-ES" sz="1600" dirty="0">
                <a:latin typeface="Trebuchet MS" panose="020B0603020202020204" pitchFamily="34" charset="0"/>
              </a:rPr>
              <a:t>, 1844). Considera las olas en aguas someras como una onda solitaria. Se utiliza mucho en aguas someras, si bien la presencia de pequeñas pendientes de fondo genera problemas. Esto, unido a las dificultades de aplicarla a ondas oscilatorias periódicas ha generado dudas sobre su eficacia.</a:t>
            </a:r>
          </a:p>
          <a:p>
            <a:pPr eaLnBrk="1" hangingPunct="1"/>
            <a:endParaRPr lang="es-ES" altLang="es-ES" sz="1600" dirty="0">
              <a:latin typeface="Trebuchet MS" panose="020B0603020202020204" pitchFamily="34" charset="0"/>
            </a:endParaRPr>
          </a:p>
        </p:txBody>
      </p:sp>
      <p:sp>
        <p:nvSpPr>
          <p:cNvPr id="54277" name="CuadroTexto 4"/>
          <p:cNvSpPr txBox="1">
            <a:spLocks noChangeArrowheads="1"/>
          </p:cNvSpPr>
          <p:nvPr/>
        </p:nvSpPr>
        <p:spPr bwMode="auto">
          <a:xfrm>
            <a:off x="2333542" y="14748"/>
            <a:ext cx="3542958" cy="523220"/>
          </a:xfrm>
          <a:prstGeom prst="rect">
            <a:avLst/>
          </a:prstGeom>
          <a:extLst/>
        </p:spPr>
        <p:txBody>
          <a:bodyPr/>
          <a:lstStyle>
            <a:defPPr>
              <a:defRPr lang="es-ES"/>
            </a:defPPr>
            <a:lvl1pPr eaLnBrk="0" hangingPunct="0">
              <a:defRPr sz="2800" b="1" kern="0">
                <a:solidFill>
                  <a:srgbClr val="C00000"/>
                </a:solidFill>
                <a:latin typeface="Trebuchet MS" panose="020B0603020202020204" pitchFamily="34" charset="0"/>
                <a:ea typeface="+mj-ea"/>
                <a:cs typeface="+mj-cs"/>
              </a:defRPr>
            </a:lvl1pPr>
            <a:lvl2pPr eaLnBrk="0" hangingPunct="0">
              <a:defRPr sz="1108">
                <a:solidFill>
                  <a:srgbClr val="BD3632"/>
                </a:solidFill>
                <a:latin typeface="Trebuchet MS" pitchFamily="34" charset="0"/>
              </a:defRPr>
            </a:lvl2pPr>
            <a:lvl3pPr eaLnBrk="0" hangingPunct="0">
              <a:defRPr sz="1108">
                <a:solidFill>
                  <a:srgbClr val="BD3632"/>
                </a:solidFill>
                <a:latin typeface="Trebuchet MS" pitchFamily="34" charset="0"/>
              </a:defRPr>
            </a:lvl3pPr>
            <a:lvl4pPr eaLnBrk="0" hangingPunct="0">
              <a:defRPr sz="1108">
                <a:solidFill>
                  <a:srgbClr val="BD3632"/>
                </a:solidFill>
                <a:latin typeface="Trebuchet MS" pitchFamily="34" charset="0"/>
              </a:defRPr>
            </a:lvl4pPr>
            <a:lvl5pPr eaLnBrk="0" hangingPunct="0">
              <a:defRPr sz="1108">
                <a:solidFill>
                  <a:srgbClr val="BD3632"/>
                </a:solidFill>
                <a:latin typeface="Trebuchet MS" pitchFamily="34" charset="0"/>
              </a:defRPr>
            </a:lvl5pPr>
            <a:lvl6pPr marL="422041" fontAlgn="base">
              <a:spcBef>
                <a:spcPct val="0"/>
              </a:spcBef>
              <a:spcAft>
                <a:spcPct val="0"/>
              </a:spcAft>
              <a:defRPr sz="1108">
                <a:solidFill>
                  <a:srgbClr val="BD3632"/>
                </a:solidFill>
                <a:latin typeface="Trebuchet MS" pitchFamily="34" charset="0"/>
              </a:defRPr>
            </a:lvl6pPr>
            <a:lvl7pPr marL="844083" fontAlgn="base">
              <a:spcBef>
                <a:spcPct val="0"/>
              </a:spcBef>
              <a:spcAft>
                <a:spcPct val="0"/>
              </a:spcAft>
              <a:defRPr sz="1108">
                <a:solidFill>
                  <a:srgbClr val="BD3632"/>
                </a:solidFill>
                <a:latin typeface="Trebuchet MS" pitchFamily="34" charset="0"/>
              </a:defRPr>
            </a:lvl7pPr>
            <a:lvl8pPr marL="1266124" fontAlgn="base">
              <a:spcBef>
                <a:spcPct val="0"/>
              </a:spcBef>
              <a:spcAft>
                <a:spcPct val="0"/>
              </a:spcAft>
              <a:defRPr sz="1108">
                <a:solidFill>
                  <a:srgbClr val="BD3632"/>
                </a:solidFill>
                <a:latin typeface="Trebuchet MS" pitchFamily="34" charset="0"/>
              </a:defRPr>
            </a:lvl8pPr>
            <a:lvl9pPr marL="1688165" fontAlgn="base">
              <a:spcBef>
                <a:spcPct val="0"/>
              </a:spcBef>
              <a:spcAft>
                <a:spcPct val="0"/>
              </a:spcAft>
              <a:defRPr sz="1108">
                <a:solidFill>
                  <a:srgbClr val="BD3632"/>
                </a:solidFill>
                <a:latin typeface="Trebuchet MS" pitchFamily="34" charset="0"/>
              </a:defRPr>
            </a:lvl9pPr>
          </a:lstStyle>
          <a:p>
            <a:r>
              <a:rPr lang="es-ES" altLang="es-ES" dirty="0"/>
              <a:t>Mecánica del oleaje</a:t>
            </a:r>
          </a:p>
        </p:txBody>
      </p:sp>
      <p:sp>
        <p:nvSpPr>
          <p:cNvPr id="9" name="CuadroTexto 8"/>
          <p:cNvSpPr txBox="1"/>
          <p:nvPr/>
        </p:nvSpPr>
        <p:spPr>
          <a:xfrm>
            <a:off x="6877494" y="1340497"/>
            <a:ext cx="1003352" cy="369332"/>
          </a:xfrm>
          <a:prstGeom prst="rect">
            <a:avLst/>
          </a:prstGeom>
          <a:noFill/>
        </p:spPr>
        <p:txBody>
          <a:bodyPr wrap="none" rtlCol="0">
            <a:spAutoFit/>
          </a:bodyPr>
          <a:lstStyle/>
          <a:p>
            <a:r>
              <a:rPr lang="es-ES" sz="1800" dirty="0" err="1" smtClean="0">
                <a:solidFill>
                  <a:schemeClr val="accent6">
                    <a:lumMod val="40000"/>
                    <a:lumOff val="60000"/>
                  </a:schemeClr>
                </a:solidFill>
              </a:rPr>
              <a:t>G.B.Airy</a:t>
            </a:r>
            <a:endParaRPr lang="es-ES" sz="1800" dirty="0">
              <a:solidFill>
                <a:schemeClr val="accent6">
                  <a:lumMod val="40000"/>
                  <a:lumOff val="60000"/>
                </a:schemeClr>
              </a:solidFill>
            </a:endParaRPr>
          </a:p>
        </p:txBody>
      </p:sp>
      <p:pic>
        <p:nvPicPr>
          <p:cNvPr id="6" name="Imagen 5"/>
          <p:cNvPicPr>
            <a:picLocks noChangeAspect="1"/>
          </p:cNvPicPr>
          <p:nvPr/>
        </p:nvPicPr>
        <p:blipFill>
          <a:blip r:embed="rId5"/>
          <a:stretch>
            <a:fillRect/>
          </a:stretch>
        </p:blipFill>
        <p:spPr>
          <a:xfrm>
            <a:off x="7369792" y="3532527"/>
            <a:ext cx="1201659" cy="1638626"/>
          </a:xfrm>
          <a:prstGeom prst="rect">
            <a:avLst/>
          </a:prstGeom>
        </p:spPr>
      </p:pic>
      <p:sp>
        <p:nvSpPr>
          <p:cNvPr id="11" name="CuadroTexto 10"/>
          <p:cNvSpPr txBox="1"/>
          <p:nvPr/>
        </p:nvSpPr>
        <p:spPr>
          <a:xfrm>
            <a:off x="7222091" y="4786247"/>
            <a:ext cx="1439753" cy="369332"/>
          </a:xfrm>
          <a:prstGeom prst="rect">
            <a:avLst/>
          </a:prstGeom>
          <a:noFill/>
        </p:spPr>
        <p:txBody>
          <a:bodyPr wrap="none" rtlCol="0">
            <a:spAutoFit/>
          </a:bodyPr>
          <a:lstStyle>
            <a:defPPr>
              <a:defRPr lang="es-ES"/>
            </a:defPPr>
            <a:lvl1pPr>
              <a:defRPr sz="1800">
                <a:solidFill>
                  <a:schemeClr val="accent6">
                    <a:lumMod val="40000"/>
                    <a:lumOff val="60000"/>
                  </a:schemeClr>
                </a:solidFill>
              </a:defRPr>
            </a:lvl1pPr>
          </a:lstStyle>
          <a:p>
            <a:r>
              <a:rPr lang="es-ES" dirty="0" err="1" smtClean="0"/>
              <a:t>F.G.Gerstner</a:t>
            </a:r>
            <a:endParaRPr lang="es-ES" dirty="0"/>
          </a:p>
        </p:txBody>
      </p:sp>
      <p:sp>
        <p:nvSpPr>
          <p:cNvPr id="14" name="CuadroTexto 13"/>
          <p:cNvSpPr txBox="1"/>
          <p:nvPr/>
        </p:nvSpPr>
        <p:spPr>
          <a:xfrm>
            <a:off x="7928618" y="1525163"/>
            <a:ext cx="1301510" cy="369332"/>
          </a:xfrm>
          <a:prstGeom prst="rect">
            <a:avLst/>
          </a:prstGeom>
          <a:noFill/>
        </p:spPr>
        <p:txBody>
          <a:bodyPr wrap="none" rtlCol="0">
            <a:spAutoFit/>
          </a:bodyPr>
          <a:lstStyle>
            <a:defPPr>
              <a:defRPr lang="es-ES"/>
            </a:defPPr>
            <a:lvl1pPr>
              <a:defRPr sz="1800">
                <a:solidFill>
                  <a:schemeClr val="accent6">
                    <a:lumMod val="40000"/>
                    <a:lumOff val="60000"/>
                  </a:schemeClr>
                </a:solidFill>
              </a:defRPr>
            </a:lvl1pPr>
          </a:lstStyle>
          <a:p>
            <a:r>
              <a:rPr lang="es-ES" dirty="0" err="1"/>
              <a:t>G.G.Stokes</a:t>
            </a:r>
            <a:endParaRPr lang="es-ES" dirty="0"/>
          </a:p>
        </p:txBody>
      </p:sp>
      <p:pic>
        <p:nvPicPr>
          <p:cNvPr id="19" name="Imagen 18"/>
          <p:cNvPicPr>
            <a:picLocks noChangeAspect="1"/>
          </p:cNvPicPr>
          <p:nvPr/>
        </p:nvPicPr>
        <p:blipFill>
          <a:blip r:embed="rId6"/>
          <a:stretch>
            <a:fillRect/>
          </a:stretch>
        </p:blipFill>
        <p:spPr>
          <a:xfrm>
            <a:off x="8040528" y="1973779"/>
            <a:ext cx="1131617" cy="1548258"/>
          </a:xfrm>
          <a:prstGeom prst="rect">
            <a:avLst/>
          </a:prstGeom>
        </p:spPr>
      </p:pic>
      <p:sp>
        <p:nvSpPr>
          <p:cNvPr id="20" name="CuadroTexto 19"/>
          <p:cNvSpPr txBox="1"/>
          <p:nvPr/>
        </p:nvSpPr>
        <p:spPr>
          <a:xfrm>
            <a:off x="6954237" y="3157140"/>
            <a:ext cx="2263761" cy="369332"/>
          </a:xfrm>
          <a:prstGeom prst="rect">
            <a:avLst/>
          </a:prstGeom>
          <a:noFill/>
        </p:spPr>
        <p:txBody>
          <a:bodyPr wrap="none" rtlCol="0">
            <a:spAutoFit/>
          </a:bodyPr>
          <a:lstStyle>
            <a:defPPr>
              <a:defRPr lang="es-ES"/>
            </a:defPPr>
            <a:lvl1pPr>
              <a:defRPr sz="1800">
                <a:solidFill>
                  <a:schemeClr val="accent6">
                    <a:lumMod val="40000"/>
                    <a:lumOff val="60000"/>
                  </a:schemeClr>
                </a:solidFill>
              </a:defRPr>
            </a:lvl1pPr>
          </a:lstStyle>
          <a:p>
            <a:r>
              <a:rPr lang="es-ES" dirty="0" err="1" smtClean="0"/>
              <a:t>Korteweg</a:t>
            </a:r>
            <a:r>
              <a:rPr lang="es-ES" dirty="0" smtClean="0"/>
              <a:t> &amp; de </a:t>
            </a:r>
            <a:r>
              <a:rPr lang="es-ES" dirty="0" err="1" smtClean="0"/>
              <a:t>Vries</a:t>
            </a:r>
            <a:endParaRPr lang="es-ES" dirty="0"/>
          </a:p>
        </p:txBody>
      </p:sp>
      <p:pic>
        <p:nvPicPr>
          <p:cNvPr id="10" name="Imagen 9"/>
          <p:cNvPicPr>
            <a:picLocks noChangeAspect="1"/>
          </p:cNvPicPr>
          <p:nvPr/>
        </p:nvPicPr>
        <p:blipFill>
          <a:blip r:embed="rId7"/>
          <a:stretch>
            <a:fillRect/>
          </a:stretch>
        </p:blipFill>
        <p:spPr>
          <a:xfrm>
            <a:off x="7584337" y="5161003"/>
            <a:ext cx="1290819" cy="1942097"/>
          </a:xfrm>
          <a:prstGeom prst="rect">
            <a:avLst/>
          </a:prstGeom>
        </p:spPr>
      </p:pic>
      <p:sp>
        <p:nvSpPr>
          <p:cNvPr id="22" name="CuadroTexto 21"/>
          <p:cNvSpPr txBox="1"/>
          <p:nvPr/>
        </p:nvSpPr>
        <p:spPr>
          <a:xfrm>
            <a:off x="7495949" y="6479551"/>
            <a:ext cx="1321259" cy="369332"/>
          </a:xfrm>
          <a:prstGeom prst="rect">
            <a:avLst/>
          </a:prstGeom>
          <a:noFill/>
        </p:spPr>
        <p:txBody>
          <a:bodyPr wrap="none" rtlCol="0">
            <a:spAutoFit/>
          </a:bodyPr>
          <a:lstStyle>
            <a:defPPr>
              <a:defRPr lang="es-ES"/>
            </a:defPPr>
            <a:lvl1pPr>
              <a:defRPr sz="1800">
                <a:solidFill>
                  <a:schemeClr val="accent6">
                    <a:lumMod val="40000"/>
                    <a:lumOff val="60000"/>
                  </a:schemeClr>
                </a:solidFill>
              </a:defRPr>
            </a:lvl1pPr>
          </a:lstStyle>
          <a:p>
            <a:r>
              <a:rPr lang="es-ES" dirty="0" smtClean="0"/>
              <a:t>J.S. Russell</a:t>
            </a:r>
            <a:endParaRPr lang="es-ES" dirty="0"/>
          </a:p>
        </p:txBody>
      </p:sp>
    </p:spTree>
    <p:extLst>
      <p:ext uri="{BB962C8B-B14F-4D97-AF65-F5344CB8AC3E}">
        <p14:creationId xmlns:p14="http://schemas.microsoft.com/office/powerpoint/2010/main" val="3303124250"/>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fig1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1465263"/>
            <a:ext cx="5370512"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Marcador de número de diapositiva 2"/>
          <p:cNvSpPr txBox="1">
            <a:spLocks noGrp="1"/>
          </p:cNvSpPr>
          <p:nvPr/>
        </p:nvSpPr>
        <p:spPr bwMode="auto">
          <a:xfrm>
            <a:off x="6334125" y="6564313"/>
            <a:ext cx="226853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8F1D0481-6BB9-4D33-B0DC-749BFB662E63}" type="slidenum">
              <a:rPr lang="es-ES" altLang="es-ES" sz="900">
                <a:solidFill>
                  <a:srgbClr val="BD3632"/>
                </a:solidFill>
                <a:latin typeface="Trebuchet MS" panose="020B0603020202020204" pitchFamily="34" charset="0"/>
              </a:rPr>
              <a:pPr algn="r" eaLnBrk="1" hangingPunct="1"/>
              <a:t>65</a:t>
            </a:fld>
            <a:endParaRPr lang="es-ES" altLang="es-ES" sz="900">
              <a:solidFill>
                <a:srgbClr val="BD3632"/>
              </a:solidFill>
              <a:latin typeface="Trebuchet MS" panose="020B0603020202020204" pitchFamily="34" charset="0"/>
            </a:endParaRPr>
          </a:p>
        </p:txBody>
      </p:sp>
      <p:sp>
        <p:nvSpPr>
          <p:cNvPr id="55301" name="CuadroTexto 4"/>
          <p:cNvSpPr txBox="1">
            <a:spLocks noChangeArrowheads="1"/>
          </p:cNvSpPr>
          <p:nvPr/>
        </p:nvSpPr>
        <p:spPr bwMode="auto">
          <a:xfrm>
            <a:off x="1835696" y="29497"/>
            <a:ext cx="4620176" cy="523220"/>
          </a:xfrm>
          <a:prstGeom prst="rect">
            <a:avLst/>
          </a:prstGeom>
          <a:extLst/>
        </p:spPr>
        <p:txBody>
          <a:bodyPr/>
          <a:lstStyle>
            <a:defPPr>
              <a:defRPr lang="es-ES"/>
            </a:defPPr>
            <a:lvl1pPr eaLnBrk="0" hangingPunct="0">
              <a:defRPr sz="2800" b="1" kern="0">
                <a:solidFill>
                  <a:srgbClr val="C00000"/>
                </a:solidFill>
                <a:latin typeface="Trebuchet MS" panose="020B0603020202020204" pitchFamily="34" charset="0"/>
                <a:ea typeface="+mj-ea"/>
                <a:cs typeface="+mj-cs"/>
              </a:defRPr>
            </a:lvl1pPr>
            <a:lvl2pPr eaLnBrk="0" hangingPunct="0">
              <a:defRPr sz="1108">
                <a:solidFill>
                  <a:srgbClr val="BD3632"/>
                </a:solidFill>
                <a:latin typeface="Trebuchet MS" pitchFamily="34" charset="0"/>
              </a:defRPr>
            </a:lvl2pPr>
            <a:lvl3pPr eaLnBrk="0" hangingPunct="0">
              <a:defRPr sz="1108">
                <a:solidFill>
                  <a:srgbClr val="BD3632"/>
                </a:solidFill>
                <a:latin typeface="Trebuchet MS" pitchFamily="34" charset="0"/>
              </a:defRPr>
            </a:lvl3pPr>
            <a:lvl4pPr eaLnBrk="0" hangingPunct="0">
              <a:defRPr sz="1108">
                <a:solidFill>
                  <a:srgbClr val="BD3632"/>
                </a:solidFill>
                <a:latin typeface="Trebuchet MS" pitchFamily="34" charset="0"/>
              </a:defRPr>
            </a:lvl4pPr>
            <a:lvl5pPr eaLnBrk="0" hangingPunct="0">
              <a:defRPr sz="1108">
                <a:solidFill>
                  <a:srgbClr val="BD3632"/>
                </a:solidFill>
                <a:latin typeface="Trebuchet MS" pitchFamily="34" charset="0"/>
              </a:defRPr>
            </a:lvl5pPr>
            <a:lvl6pPr marL="422041" fontAlgn="base">
              <a:spcBef>
                <a:spcPct val="0"/>
              </a:spcBef>
              <a:spcAft>
                <a:spcPct val="0"/>
              </a:spcAft>
              <a:defRPr sz="1108">
                <a:solidFill>
                  <a:srgbClr val="BD3632"/>
                </a:solidFill>
                <a:latin typeface="Trebuchet MS" pitchFamily="34" charset="0"/>
              </a:defRPr>
            </a:lvl6pPr>
            <a:lvl7pPr marL="844083" fontAlgn="base">
              <a:spcBef>
                <a:spcPct val="0"/>
              </a:spcBef>
              <a:spcAft>
                <a:spcPct val="0"/>
              </a:spcAft>
              <a:defRPr sz="1108">
                <a:solidFill>
                  <a:srgbClr val="BD3632"/>
                </a:solidFill>
                <a:latin typeface="Trebuchet MS" pitchFamily="34" charset="0"/>
              </a:defRPr>
            </a:lvl7pPr>
            <a:lvl8pPr marL="1266124" fontAlgn="base">
              <a:spcBef>
                <a:spcPct val="0"/>
              </a:spcBef>
              <a:spcAft>
                <a:spcPct val="0"/>
              </a:spcAft>
              <a:defRPr sz="1108">
                <a:solidFill>
                  <a:srgbClr val="BD3632"/>
                </a:solidFill>
                <a:latin typeface="Trebuchet MS" pitchFamily="34" charset="0"/>
              </a:defRPr>
            </a:lvl8pPr>
            <a:lvl9pPr marL="1688165" fontAlgn="base">
              <a:spcBef>
                <a:spcPct val="0"/>
              </a:spcBef>
              <a:spcAft>
                <a:spcPct val="0"/>
              </a:spcAft>
              <a:defRPr sz="1108">
                <a:solidFill>
                  <a:srgbClr val="BD3632"/>
                </a:solidFill>
                <a:latin typeface="Trebuchet MS" pitchFamily="34" charset="0"/>
              </a:defRPr>
            </a:lvl9pPr>
          </a:lstStyle>
          <a:p>
            <a:r>
              <a:rPr lang="es-ES" altLang="es-ES" dirty="0"/>
              <a:t>Perfiles teóricos de oleaje</a:t>
            </a:r>
          </a:p>
        </p:txBody>
      </p:sp>
      <p:pic>
        <p:nvPicPr>
          <p:cNvPr id="55302" name="Imagen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1379538"/>
            <a:ext cx="4327525"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2917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9"/>
          <p:cNvSpPr txBox="1">
            <a:spLocks noChangeArrowheads="1"/>
          </p:cNvSpPr>
          <p:nvPr/>
        </p:nvSpPr>
        <p:spPr bwMode="auto">
          <a:xfrm>
            <a:off x="1885950" y="74343"/>
            <a:ext cx="52004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3600" b="1" i="0" dirty="0">
                <a:solidFill>
                  <a:srgbClr val="0033CC"/>
                </a:solidFill>
                <a:latin typeface="+mj-lt"/>
              </a:rPr>
              <a:t>Generación del oleaje</a:t>
            </a: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1284288"/>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37163" y="1311275"/>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CuadroTexto 13"/>
          <p:cNvSpPr txBox="1">
            <a:spLocks noChangeArrowheads="1"/>
          </p:cNvSpPr>
          <p:nvPr/>
        </p:nvSpPr>
        <p:spPr bwMode="auto">
          <a:xfrm>
            <a:off x="2058988" y="3579813"/>
            <a:ext cx="5848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a:latin typeface="Trebuchet MS" panose="020B0603020202020204" pitchFamily="34" charset="0"/>
              </a:rPr>
              <a:t>Esquema de transferencia de energía del viento a la superficie del mar</a:t>
            </a:r>
          </a:p>
        </p:txBody>
      </p:sp>
      <p:sp>
        <p:nvSpPr>
          <p:cNvPr id="56327" name="CuadroTexto 14"/>
          <p:cNvSpPr txBox="1">
            <a:spLocks noChangeArrowheads="1"/>
          </p:cNvSpPr>
          <p:nvPr/>
        </p:nvSpPr>
        <p:spPr bwMode="auto">
          <a:xfrm>
            <a:off x="273844" y="665163"/>
            <a:ext cx="85677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dirty="0">
                <a:latin typeface="Trebuchet MS" panose="020B0603020202020204" pitchFamily="34" charset="0"/>
              </a:rPr>
              <a:t>Oleaje: </a:t>
            </a:r>
            <a:r>
              <a:rPr lang="es-ES" altLang="es-ES" sz="1600" dirty="0">
                <a:latin typeface="Trebuchet MS" panose="020B0603020202020204" pitchFamily="34" charset="0"/>
              </a:rPr>
              <a:t>Perturbación superficial compleja de la superficie del océano, formada por diversas oscilaciones de diferente periodo que se propagan radialmente.</a:t>
            </a:r>
          </a:p>
          <a:p>
            <a:pPr eaLnBrk="1" hangingPunct="1"/>
            <a:endParaRPr lang="es-ES" altLang="es-ES" sz="1600" dirty="0">
              <a:latin typeface="Trebuchet MS" panose="020B0603020202020204" pitchFamily="34" charset="0"/>
            </a:endParaRPr>
          </a:p>
        </p:txBody>
      </p:sp>
      <p:grpSp>
        <p:nvGrpSpPr>
          <p:cNvPr id="93198" name="Grupo 8"/>
          <p:cNvGrpSpPr>
            <a:grpSpLocks/>
          </p:cNvGrpSpPr>
          <p:nvPr/>
        </p:nvGrpSpPr>
        <p:grpSpPr bwMode="auto">
          <a:xfrm>
            <a:off x="4557713" y="4117975"/>
            <a:ext cx="4586287" cy="2632075"/>
            <a:chOff x="2716650" y="550333"/>
            <a:chExt cx="5588856" cy="2909888"/>
          </a:xfrm>
        </p:grpSpPr>
        <p:graphicFrame>
          <p:nvGraphicFramePr>
            <p:cNvPr id="56330" name="Object 15"/>
            <p:cNvGraphicFramePr>
              <a:graphicFrameLocks noChangeAspect="1"/>
            </p:cNvGraphicFramePr>
            <p:nvPr/>
          </p:nvGraphicFramePr>
          <p:xfrm>
            <a:off x="2716650" y="550333"/>
            <a:ext cx="5334000" cy="2909888"/>
          </p:xfrm>
          <a:graphic>
            <a:graphicData uri="http://schemas.openxmlformats.org/presentationml/2006/ole">
              <mc:AlternateContent xmlns:mc="http://schemas.openxmlformats.org/markup-compatibility/2006">
                <mc:Choice xmlns:v="urn:schemas-microsoft-com:vml" Requires="v">
                  <p:oleObj spid="_x0000_s57369" name="Image" r:id="rId5" imgW="8078328" imgH="4761905" progId="">
                    <p:embed/>
                  </p:oleObj>
                </mc:Choice>
                <mc:Fallback>
                  <p:oleObj name="Image" r:id="rId5" imgW="8078328" imgH="4761905"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6650" y="550333"/>
                          <a:ext cx="5334000" cy="290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331" name="Text Box 4"/>
            <p:cNvSpPr txBox="1">
              <a:spLocks noChangeArrowheads="1"/>
            </p:cNvSpPr>
            <p:nvPr/>
          </p:nvSpPr>
          <p:spPr bwMode="auto">
            <a:xfrm>
              <a:off x="4508024" y="1596348"/>
              <a:ext cx="2207299" cy="43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000" b="1">
                  <a:solidFill>
                    <a:srgbClr val="FF3300"/>
                  </a:solidFill>
                  <a:latin typeface="Trebuchet MS" panose="020B0603020202020204" pitchFamily="34" charset="0"/>
                </a:rPr>
                <a:t>Mar de viento</a:t>
              </a:r>
            </a:p>
          </p:txBody>
        </p:sp>
        <p:sp>
          <p:nvSpPr>
            <p:cNvPr id="56332" name="Text Box 5"/>
            <p:cNvSpPr txBox="1">
              <a:spLocks noChangeArrowheads="1"/>
            </p:cNvSpPr>
            <p:nvPr/>
          </p:nvSpPr>
          <p:spPr bwMode="auto">
            <a:xfrm>
              <a:off x="6183327" y="2005277"/>
              <a:ext cx="2122179" cy="43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000" b="1">
                  <a:solidFill>
                    <a:srgbClr val="FF3300"/>
                  </a:solidFill>
                  <a:latin typeface="Trebuchet MS" panose="020B0603020202020204" pitchFamily="34" charset="0"/>
                </a:rPr>
                <a:t>Mar de fondo</a:t>
              </a:r>
            </a:p>
          </p:txBody>
        </p:sp>
      </p:grpSp>
      <p:sp>
        <p:nvSpPr>
          <p:cNvPr id="5" name="Rectangle 2"/>
          <p:cNvSpPr txBox="1">
            <a:spLocks noChangeArrowheads="1"/>
          </p:cNvSpPr>
          <p:nvPr/>
        </p:nvSpPr>
        <p:spPr bwMode="auto">
          <a:xfrm>
            <a:off x="104775" y="3382963"/>
            <a:ext cx="5153025"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110000"/>
              </a:lnSpc>
              <a:spcBef>
                <a:spcPct val="20000"/>
              </a:spcBef>
              <a:buClr>
                <a:srgbClr val="BD3632"/>
              </a:buClr>
              <a:buFontTx/>
              <a:buChar char="•"/>
            </a:pPr>
            <a:endParaRPr lang="en-US" altLang="es-ES" sz="1600" i="1">
              <a:latin typeface="Trebuchet MS" panose="020B0603020202020204" pitchFamily="34" charset="0"/>
            </a:endParaRPr>
          </a:p>
          <a:p>
            <a:pPr>
              <a:lnSpc>
                <a:spcPct val="110000"/>
              </a:lnSpc>
              <a:spcBef>
                <a:spcPct val="20000"/>
              </a:spcBef>
              <a:buClr>
                <a:srgbClr val="BD3632"/>
              </a:buClr>
            </a:pPr>
            <a:endParaRPr lang="en-US" altLang="es-ES" sz="1600">
              <a:latin typeface="Trebuchet MS" panose="020B0603020202020204" pitchFamily="34" charset="0"/>
            </a:endParaRPr>
          </a:p>
          <a:p>
            <a:pPr>
              <a:lnSpc>
                <a:spcPct val="110000"/>
              </a:lnSpc>
              <a:spcBef>
                <a:spcPct val="20000"/>
              </a:spcBef>
              <a:buClr>
                <a:srgbClr val="BD3632"/>
              </a:buClr>
            </a:pPr>
            <a:r>
              <a:rPr lang="en-US" altLang="es-ES" sz="1600">
                <a:latin typeface="Trebuchet MS" panose="020B0603020202020204" pitchFamily="34" charset="0"/>
              </a:rPr>
              <a:t>Básicamente, el desarrollo del oleaje depende de: </a:t>
            </a:r>
          </a:p>
          <a:p>
            <a:pPr>
              <a:lnSpc>
                <a:spcPct val="110000"/>
              </a:lnSpc>
              <a:spcBef>
                <a:spcPct val="20000"/>
              </a:spcBef>
              <a:buClr>
                <a:srgbClr val="BD3632"/>
              </a:buClr>
              <a:buFontTx/>
              <a:buChar char="•"/>
            </a:pPr>
            <a:r>
              <a:rPr lang="en-US" altLang="es-ES" sz="1600" b="1" i="1">
                <a:latin typeface="Trebuchet MS" panose="020B0603020202020204" pitchFamily="34" charset="0"/>
              </a:rPr>
              <a:t>Velocidad</a:t>
            </a:r>
            <a:r>
              <a:rPr lang="en-US" altLang="es-ES" sz="1600" b="1">
                <a:latin typeface="Trebuchet MS" panose="020B0603020202020204" pitchFamily="34" charset="0"/>
              </a:rPr>
              <a:t> </a:t>
            </a:r>
            <a:r>
              <a:rPr lang="en-US" altLang="es-ES" sz="1600">
                <a:latin typeface="Trebuchet MS" panose="020B0603020202020204" pitchFamily="34" charset="0"/>
              </a:rPr>
              <a:t>del viento</a:t>
            </a:r>
          </a:p>
          <a:p>
            <a:pPr>
              <a:lnSpc>
                <a:spcPct val="110000"/>
              </a:lnSpc>
              <a:spcBef>
                <a:spcPct val="20000"/>
              </a:spcBef>
              <a:buClr>
                <a:srgbClr val="BD3632"/>
              </a:buClr>
              <a:buFontTx/>
              <a:buChar char="•"/>
            </a:pPr>
            <a:r>
              <a:rPr lang="en-US" altLang="es-ES" sz="1600" b="1" i="1">
                <a:latin typeface="Trebuchet MS" panose="020B0603020202020204" pitchFamily="34" charset="0"/>
              </a:rPr>
              <a:t>Fetch</a:t>
            </a:r>
            <a:r>
              <a:rPr lang="en-US" altLang="es-ES" sz="1600">
                <a:latin typeface="Trebuchet MS" panose="020B0603020202020204" pitchFamily="34" charset="0"/>
              </a:rPr>
              <a:t>: recorrido o distancia en la que el viento sopla sin cambio en la dirección. </a:t>
            </a:r>
          </a:p>
          <a:p>
            <a:pPr>
              <a:lnSpc>
                <a:spcPct val="110000"/>
              </a:lnSpc>
              <a:spcBef>
                <a:spcPct val="20000"/>
              </a:spcBef>
              <a:buClr>
                <a:srgbClr val="BD3632"/>
              </a:buClr>
              <a:buFontTx/>
              <a:buChar char="•"/>
            </a:pPr>
            <a:r>
              <a:rPr lang="en-US" altLang="es-ES" sz="1600" b="1" i="1">
                <a:latin typeface="Trebuchet MS" panose="020B0603020202020204" pitchFamily="34" charset="0"/>
              </a:rPr>
              <a:t>Persistencia</a:t>
            </a:r>
            <a:r>
              <a:rPr lang="en-US" altLang="es-ES" sz="1600">
                <a:latin typeface="Trebuchet MS" panose="020B0603020202020204" pitchFamily="34" charset="0"/>
              </a:rPr>
              <a:t> o duración del viento</a:t>
            </a:r>
          </a:p>
          <a:p>
            <a:pPr>
              <a:lnSpc>
                <a:spcPct val="110000"/>
              </a:lnSpc>
              <a:spcBef>
                <a:spcPct val="20000"/>
              </a:spcBef>
              <a:buClr>
                <a:srgbClr val="BD3632"/>
              </a:buClr>
              <a:buFontTx/>
              <a:buChar char="•"/>
            </a:pPr>
            <a:r>
              <a:rPr lang="en-US" altLang="es-ES" sz="1600" b="1" i="1">
                <a:latin typeface="Trebuchet MS" panose="020B0603020202020204" pitchFamily="34" charset="0"/>
              </a:rPr>
              <a:t>Profundidad</a:t>
            </a:r>
            <a:r>
              <a:rPr lang="en-US" altLang="es-ES" sz="1600" b="1">
                <a:latin typeface="Trebuchet MS" panose="020B0603020202020204" pitchFamily="34" charset="0"/>
              </a:rPr>
              <a:t> </a:t>
            </a:r>
            <a:r>
              <a:rPr lang="en-US" altLang="es-ES" sz="1600">
                <a:latin typeface="Trebuchet MS" panose="020B0603020202020204" pitchFamily="34" charset="0"/>
              </a:rPr>
              <a:t> y/o topografía del fondo</a:t>
            </a:r>
          </a:p>
        </p:txBody>
      </p:sp>
    </p:spTree>
    <p:extLst>
      <p:ext uri="{BB962C8B-B14F-4D97-AF65-F5344CB8AC3E}">
        <p14:creationId xmlns:p14="http://schemas.microsoft.com/office/powerpoint/2010/main" val="2184290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chemeClr val="bg2"/>
                                      </p:to>
                                    </p:animClr>
                                  </p:subTnLst>
                                </p:cTn>
                              </p:par>
                            </p:childTnLst>
                          </p:cTn>
                        </p:par>
                        <p:par>
                          <p:cTn id="41" fill="hold" nodeType="afterGroup">
                            <p:stCondLst>
                              <p:cond delay="0"/>
                            </p:stCondLst>
                            <p:childTnLst>
                              <p:par>
                                <p:cTn id="42" presetID="18" presetClass="entr" presetSubtype="12" fill="hold" nodeType="afterEffect">
                                  <p:stCondLst>
                                    <p:cond delay="0"/>
                                  </p:stCondLst>
                                  <p:childTnLst>
                                    <p:set>
                                      <p:cBhvr>
                                        <p:cTn id="43" dur="1" fill="hold">
                                          <p:stCondLst>
                                            <p:cond delay="0"/>
                                          </p:stCondLst>
                                        </p:cTn>
                                        <p:tgtEl>
                                          <p:spTgt spid="93198"/>
                                        </p:tgtEl>
                                        <p:attrNameLst>
                                          <p:attrName>style.visibility</p:attrName>
                                        </p:attrNameLst>
                                      </p:cBhvr>
                                      <p:to>
                                        <p:strVal val="visible"/>
                                      </p:to>
                                    </p:set>
                                    <p:animEffect transition="in" filter="strips(downLeft)">
                                      <p:cBhvr>
                                        <p:cTn id="44" dur="500"/>
                                        <p:tgtEl>
                                          <p:spTgt spid="93198"/>
                                        </p:tgtEl>
                                      </p:cBhvr>
                                    </p:animEffect>
                                  </p:childTnLst>
                                </p:cTn>
                              </p:par>
                              <p:par>
                                <p:cTn id="45" presetID="14" presetClass="entr" presetSubtype="10" fill="hold" grpId="1" nodeType="withEffect">
                                  <p:stCondLst>
                                    <p:cond delay="0"/>
                                  </p:stCondLst>
                                  <p:childTnLst>
                                    <p:set>
                                      <p:cBhvr>
                                        <p:cTn id="46" dur="1" fill="hold">
                                          <p:stCondLst>
                                            <p:cond delay="0"/>
                                          </p:stCondLst>
                                        </p:cTn>
                                        <p:tgtEl>
                                          <p:spTgt spid="5">
                                            <p:txEl>
                                              <p:pRg st="2" end="2"/>
                                            </p:txEl>
                                          </p:spTgt>
                                        </p:tgtEl>
                                        <p:attrNameLst>
                                          <p:attrName>style.visibility</p:attrName>
                                        </p:attrNameLst>
                                      </p:cBhvr>
                                      <p:to>
                                        <p:strVal val="visible"/>
                                      </p:to>
                                    </p:set>
                                    <p:animEffect transition="in" filter="randombar(horizontal)">
                                      <p:cBhvr>
                                        <p:cTn id="47" dur="500"/>
                                        <p:tgtEl>
                                          <p:spTgt spid="5">
                                            <p:txEl>
                                              <p:pRg st="2" end="2"/>
                                            </p:txEl>
                                          </p:spTgt>
                                        </p:tgtEl>
                                      </p:cBhvr>
                                    </p:animEffect>
                                  </p:childTnLst>
                                </p:cTn>
                              </p:par>
                              <p:par>
                                <p:cTn id="48" presetID="14" presetClass="entr" presetSubtype="10" fill="hold" grpId="1" nodeType="withEffect">
                                  <p:stCondLst>
                                    <p:cond delay="0"/>
                                  </p:stCondLst>
                                  <p:childTnLst>
                                    <p:set>
                                      <p:cBhvr>
                                        <p:cTn id="49" dur="1" fill="hold">
                                          <p:stCondLst>
                                            <p:cond delay="0"/>
                                          </p:stCondLst>
                                        </p:cTn>
                                        <p:tgtEl>
                                          <p:spTgt spid="5">
                                            <p:txEl>
                                              <p:pRg st="3" end="3"/>
                                            </p:txEl>
                                          </p:spTgt>
                                        </p:tgtEl>
                                        <p:attrNameLst>
                                          <p:attrName>style.visibility</p:attrName>
                                        </p:attrNameLst>
                                      </p:cBhvr>
                                      <p:to>
                                        <p:strVal val="visible"/>
                                      </p:to>
                                    </p:set>
                                    <p:animEffect transition="in" filter="randombar(horizontal)">
                                      <p:cBhvr>
                                        <p:cTn id="50" dur="500"/>
                                        <p:tgtEl>
                                          <p:spTgt spid="5">
                                            <p:txEl>
                                              <p:pRg st="3" end="3"/>
                                            </p:txEl>
                                          </p:spTgt>
                                        </p:tgtEl>
                                      </p:cBhvr>
                                    </p:animEffect>
                                  </p:childTnLst>
                                </p:cTn>
                              </p:par>
                              <p:par>
                                <p:cTn id="51" presetID="14" presetClass="entr" presetSubtype="10" fill="hold" grpId="1" nodeType="withEffect">
                                  <p:stCondLst>
                                    <p:cond delay="0"/>
                                  </p:stCondLst>
                                  <p:childTnLst>
                                    <p:set>
                                      <p:cBhvr>
                                        <p:cTn id="52" dur="1" fill="hold">
                                          <p:stCondLst>
                                            <p:cond delay="0"/>
                                          </p:stCondLst>
                                        </p:cTn>
                                        <p:tgtEl>
                                          <p:spTgt spid="5">
                                            <p:txEl>
                                              <p:pRg st="4" end="4"/>
                                            </p:txEl>
                                          </p:spTgt>
                                        </p:tgtEl>
                                        <p:attrNameLst>
                                          <p:attrName>style.visibility</p:attrName>
                                        </p:attrNameLst>
                                      </p:cBhvr>
                                      <p:to>
                                        <p:strVal val="visible"/>
                                      </p:to>
                                    </p:set>
                                    <p:animEffect transition="in" filter="randombar(horizontal)">
                                      <p:cBhvr>
                                        <p:cTn id="53" dur="500"/>
                                        <p:tgtEl>
                                          <p:spTgt spid="5">
                                            <p:txEl>
                                              <p:pRg st="4" end="4"/>
                                            </p:txEl>
                                          </p:spTgt>
                                        </p:tgtEl>
                                      </p:cBhvr>
                                    </p:animEffect>
                                  </p:childTnLst>
                                </p:cTn>
                              </p:par>
                              <p:par>
                                <p:cTn id="54" presetID="14" presetClass="entr" presetSubtype="10" fill="hold" grpId="1" nodeType="with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randombar(horizontal)">
                                      <p:cBhvr>
                                        <p:cTn id="56" dur="500"/>
                                        <p:tgtEl>
                                          <p:spTgt spid="5">
                                            <p:txEl>
                                              <p:pRg st="5" end="5"/>
                                            </p:txEl>
                                          </p:spTgt>
                                        </p:tgtEl>
                                      </p:cBhvr>
                                    </p:animEffect>
                                  </p:childTnLst>
                                </p:cTn>
                              </p:par>
                              <p:par>
                                <p:cTn id="57" presetID="14" presetClass="entr" presetSubtype="10" fill="hold" grpId="1" nodeType="withEffect">
                                  <p:stCondLst>
                                    <p:cond delay="0"/>
                                  </p:stCondLst>
                                  <p:childTnLst>
                                    <p:set>
                                      <p:cBhvr>
                                        <p:cTn id="58" dur="1" fill="hold">
                                          <p:stCondLst>
                                            <p:cond delay="0"/>
                                          </p:stCondLst>
                                        </p:cTn>
                                        <p:tgtEl>
                                          <p:spTgt spid="5">
                                            <p:txEl>
                                              <p:pRg st="6" end="6"/>
                                            </p:txEl>
                                          </p:spTgt>
                                        </p:tgtEl>
                                        <p:attrNameLst>
                                          <p:attrName>style.visibility</p:attrName>
                                        </p:attrNameLst>
                                      </p:cBhvr>
                                      <p:to>
                                        <p:strVal val="visible"/>
                                      </p:to>
                                    </p:set>
                                    <p:animEffect transition="in" filter="randombar(horizontal)">
                                      <p:cBhvr>
                                        <p:cTn id="5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allAtOnce"/>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540568" y="-286360"/>
            <a:ext cx="9144000" cy="1143001"/>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s-ES" altLang="es-ES" sz="2800" b="1" i="0" dirty="0" smtClean="0">
                <a:solidFill>
                  <a:srgbClr val="C00000"/>
                </a:solidFill>
                <a:latin typeface="Trebuchet MS" panose="020B0603020202020204" pitchFamily="34" charset="0"/>
              </a:rPr>
              <a:t>Anatomía de un tren de olas monocromático</a:t>
            </a:r>
            <a:endParaRPr lang="es-ES" altLang="es-ES" sz="2800" b="1" i="0" dirty="0">
              <a:solidFill>
                <a:srgbClr val="C00000"/>
              </a:solidFill>
              <a:latin typeface="Trebuchet MS" panose="020B0603020202020204" pitchFamily="34" charset="0"/>
            </a:endParaRPr>
          </a:p>
        </p:txBody>
      </p:sp>
      <p:sp>
        <p:nvSpPr>
          <p:cNvPr id="11267" name="Rectangle 3"/>
          <p:cNvSpPr>
            <a:spLocks noChangeArrowheads="1"/>
          </p:cNvSpPr>
          <p:nvPr/>
        </p:nvSpPr>
        <p:spPr bwMode="auto">
          <a:xfrm>
            <a:off x="-5270500" y="-3368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endParaRPr lang="es-ES" altLang="es-ES"/>
          </a:p>
        </p:txBody>
      </p:sp>
      <p:sp>
        <p:nvSpPr>
          <p:cNvPr id="11268" name="Rectangle 4"/>
          <p:cNvSpPr>
            <a:spLocks noChangeArrowheads="1"/>
          </p:cNvSpPr>
          <p:nvPr/>
        </p:nvSpPr>
        <p:spPr bwMode="auto">
          <a:xfrm>
            <a:off x="2316163" y="1985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endParaRPr lang="es-ES" altLang="es-ES"/>
          </a:p>
        </p:txBody>
      </p:sp>
      <p:grpSp>
        <p:nvGrpSpPr>
          <p:cNvPr id="11269" name="Grupo 4"/>
          <p:cNvGrpSpPr>
            <a:grpSpLocks/>
          </p:cNvGrpSpPr>
          <p:nvPr/>
        </p:nvGrpSpPr>
        <p:grpSpPr bwMode="auto">
          <a:xfrm>
            <a:off x="93986" y="1412776"/>
            <a:ext cx="8027987" cy="5246687"/>
            <a:chOff x="657018" y="1158060"/>
            <a:chExt cx="7433088" cy="4757514"/>
          </a:xfrm>
        </p:grpSpPr>
        <p:graphicFrame>
          <p:nvGraphicFramePr>
            <p:cNvPr id="11271" name="Object 5"/>
            <p:cNvGraphicFramePr>
              <a:graphicFrameLocks noChangeAspect="1"/>
            </p:cNvGraphicFramePr>
            <p:nvPr/>
          </p:nvGraphicFramePr>
          <p:xfrm>
            <a:off x="657018" y="1158060"/>
            <a:ext cx="7433088" cy="4757514"/>
          </p:xfrm>
          <a:graphic>
            <a:graphicData uri="http://schemas.openxmlformats.org/presentationml/2006/ole">
              <mc:AlternateContent xmlns:mc="http://schemas.openxmlformats.org/markup-compatibility/2006">
                <mc:Choice xmlns:v="urn:schemas-microsoft-com:vml" Requires="v">
                  <p:oleObj spid="_x0000_s58397" r:id="rId3" imgW="5389026" imgH="3208768" progId="Word.Picture.8">
                    <p:embed/>
                  </p:oleObj>
                </mc:Choice>
                <mc:Fallback>
                  <p:oleObj r:id="rId3" imgW="5389026" imgH="3208768"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6677"/>
                        <a:stretch>
                          <a:fillRect/>
                        </a:stretch>
                      </p:blipFill>
                      <p:spPr bwMode="auto">
                        <a:xfrm>
                          <a:off x="657018" y="1158060"/>
                          <a:ext cx="7433088" cy="475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ángulo redondeado 2"/>
            <p:cNvSpPr/>
            <p:nvPr/>
          </p:nvSpPr>
          <p:spPr>
            <a:xfrm>
              <a:off x="1331684" y="1844696"/>
              <a:ext cx="936302" cy="287898"/>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0" name="Rectángulo redondeado 9"/>
            <p:cNvSpPr/>
            <p:nvPr/>
          </p:nvSpPr>
          <p:spPr>
            <a:xfrm>
              <a:off x="3204287" y="3134479"/>
              <a:ext cx="936302" cy="287898"/>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2" name="Rectángulo redondeado 11"/>
            <p:cNvSpPr/>
            <p:nvPr/>
          </p:nvSpPr>
          <p:spPr>
            <a:xfrm>
              <a:off x="1547754" y="4209779"/>
              <a:ext cx="1656533" cy="285019"/>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3" name="Rectángulo redondeado 12"/>
            <p:cNvSpPr/>
            <p:nvPr/>
          </p:nvSpPr>
          <p:spPr>
            <a:xfrm>
              <a:off x="5507560" y="3926199"/>
              <a:ext cx="936301" cy="28358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 name="Rectángulo redondeado 13"/>
            <p:cNvSpPr/>
            <p:nvPr/>
          </p:nvSpPr>
          <p:spPr>
            <a:xfrm>
              <a:off x="6066107" y="5172797"/>
              <a:ext cx="1152371" cy="28358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6" name="Rectángulo redondeado 15"/>
            <p:cNvSpPr/>
            <p:nvPr/>
          </p:nvSpPr>
          <p:spPr>
            <a:xfrm>
              <a:off x="1547754" y="3868619"/>
              <a:ext cx="1800580" cy="28358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7" name="Rectángulo redondeado 16"/>
            <p:cNvSpPr/>
            <p:nvPr/>
          </p:nvSpPr>
          <p:spPr>
            <a:xfrm>
              <a:off x="1547754" y="5103702"/>
              <a:ext cx="2592835" cy="283580"/>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1279" name="CuadroTexto 3"/>
            <p:cNvSpPr txBox="1">
              <a:spLocks noChangeArrowheads="1"/>
            </p:cNvSpPr>
            <p:nvPr/>
          </p:nvSpPr>
          <p:spPr bwMode="auto">
            <a:xfrm>
              <a:off x="2720094" y="5091338"/>
              <a:ext cx="1488884" cy="30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s-ES" altLang="es-ES" sz="1600" b="1">
                  <a:latin typeface="Courier New" panose="02070309020205020404" pitchFamily="49" charset="0"/>
                  <a:cs typeface="Courier New" panose="02070309020205020404" pitchFamily="49" charset="0"/>
                </a:rPr>
                <a:t>o pendiente</a:t>
              </a:r>
            </a:p>
          </p:txBody>
        </p:sp>
      </p:grpSp>
      <p:cxnSp>
        <p:nvCxnSpPr>
          <p:cNvPr id="8" name="Conector recto 7"/>
          <p:cNvCxnSpPr/>
          <p:nvPr/>
        </p:nvCxnSpPr>
        <p:spPr bwMode="auto">
          <a:xfrm>
            <a:off x="2499384" y="1135063"/>
            <a:ext cx="0" cy="1687512"/>
          </a:xfrm>
          <a:prstGeom prst="line">
            <a:avLst/>
          </a:prstGeom>
          <a:noFill/>
          <a:ln w="952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ector recto 23"/>
          <p:cNvCxnSpPr/>
          <p:nvPr/>
        </p:nvCxnSpPr>
        <p:spPr bwMode="auto">
          <a:xfrm>
            <a:off x="6608541" y="1207294"/>
            <a:ext cx="0" cy="1687512"/>
          </a:xfrm>
          <a:prstGeom prst="line">
            <a:avLst/>
          </a:prstGeom>
          <a:noFill/>
          <a:ln w="9525" cap="flat" cmpd="sng" algn="ctr">
            <a:solidFill>
              <a:schemeClr val="tx1"/>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8184" y="2520107"/>
            <a:ext cx="2807800" cy="1614485"/>
          </a:xfrm>
          <a:prstGeom prst="rect">
            <a:avLst/>
          </a:prstGeom>
        </p:spPr>
      </p:pic>
    </p:spTree>
    <p:extLst>
      <p:ext uri="{BB962C8B-B14F-4D97-AF65-F5344CB8AC3E}">
        <p14:creationId xmlns:p14="http://schemas.microsoft.com/office/powerpoint/2010/main" val="279491675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Marcador de número de diapositiva 7"/>
          <p:cNvSpPr>
            <a:spLocks noGrp="1"/>
          </p:cNvSpPr>
          <p:nvPr>
            <p:ph type="sldNum" sz="quarter" idx="4294967295"/>
          </p:nvPr>
        </p:nvSpPr>
        <p:spPr>
          <a:xfrm>
            <a:off x="6948488" y="6308725"/>
            <a:ext cx="2133600" cy="476250"/>
          </a:xfrm>
          <a:prstGeom prst="rect">
            <a:avLst/>
          </a:prstGeom>
        </p:spPr>
        <p:txBody>
          <a:bodyPr/>
          <a:lstStyle/>
          <a:p>
            <a:endParaRPr lang="es-ES"/>
          </a:p>
          <a:p>
            <a:fld id="{FA6B152F-62A5-4E3A-BAA9-979756C79869}" type="slidenum">
              <a:rPr lang="es-ES">
                <a:solidFill>
                  <a:srgbClr val="3399FF"/>
                </a:solidFill>
              </a:rPr>
              <a:pPr/>
              <a:t>68</a:t>
            </a:fld>
            <a:endParaRPr lang="es-ES">
              <a:solidFill>
                <a:srgbClr val="3399FF"/>
              </a:solidFill>
            </a:endParaRPr>
          </a:p>
        </p:txBody>
      </p:sp>
      <p:pic>
        <p:nvPicPr>
          <p:cNvPr id="699394" name="Picture 2" descr="Sin títul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638" y="2043113"/>
            <a:ext cx="4932362"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9395" name="Picture 3" descr="Waverp"/>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2225" y="2349500"/>
            <a:ext cx="4211638" cy="1116013"/>
          </a:xfrm>
          <a:prstGeom prst="rect">
            <a:avLst/>
          </a:prstGeom>
          <a:noFill/>
          <a:extLst>
            <a:ext uri="{909E8E84-426E-40DD-AFC4-6F175D3DCCD1}">
              <a14:hiddenFill xmlns:a14="http://schemas.microsoft.com/office/drawing/2010/main">
                <a:solidFill>
                  <a:srgbClr val="FFFFFF"/>
                </a:solidFill>
              </a14:hiddenFill>
            </a:ext>
          </a:extLst>
        </p:spPr>
      </p:pic>
      <p:sp>
        <p:nvSpPr>
          <p:cNvPr id="699396" name="Rectangle 4"/>
          <p:cNvSpPr>
            <a:spLocks noChangeArrowheads="1"/>
          </p:cNvSpPr>
          <p:nvPr/>
        </p:nvSpPr>
        <p:spPr bwMode="auto">
          <a:xfrm>
            <a:off x="1371600" y="-152400"/>
            <a:ext cx="636905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2800" b="1" i="0" dirty="0">
                <a:solidFill>
                  <a:srgbClr val="C00000"/>
                </a:solidFill>
                <a:latin typeface="Trebuchet MS" panose="020B0603020202020204" pitchFamily="34" charset="0"/>
              </a:rPr>
              <a:t>Oleaje</a:t>
            </a:r>
            <a:r>
              <a:rPr lang="es-ES" sz="2800" b="1" i="0" dirty="0">
                <a:solidFill>
                  <a:srgbClr val="0070C0"/>
                </a:solidFill>
                <a:latin typeface="Trebuchet MS" panose="020B0603020202020204" pitchFamily="34" charset="0"/>
              </a:rPr>
              <a:t> </a:t>
            </a:r>
            <a:r>
              <a:rPr lang="es-ES" sz="2800" b="1" i="0" dirty="0">
                <a:solidFill>
                  <a:srgbClr val="C00000"/>
                </a:solidFill>
                <a:latin typeface="Trebuchet MS" panose="020B0603020202020204" pitchFamily="34" charset="0"/>
              </a:rPr>
              <a:t>monocromático</a:t>
            </a:r>
            <a:endParaRPr lang="es-ES" b="1" i="0" dirty="0">
              <a:solidFill>
                <a:srgbClr val="C00000"/>
              </a:solidFill>
              <a:latin typeface="Trebuchet MS" panose="020B0603020202020204" pitchFamily="34" charset="0"/>
            </a:endParaRPr>
          </a:p>
        </p:txBody>
      </p:sp>
      <p:sp>
        <p:nvSpPr>
          <p:cNvPr id="699397" name="Rectangle 5"/>
          <p:cNvSpPr>
            <a:spLocks noChangeArrowheads="1"/>
          </p:cNvSpPr>
          <p:nvPr/>
        </p:nvSpPr>
        <p:spPr bwMode="auto">
          <a:xfrm>
            <a:off x="-5270500" y="-33686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699398" name="Rectangle 6"/>
          <p:cNvSpPr>
            <a:spLocks noChangeArrowheads="1"/>
          </p:cNvSpPr>
          <p:nvPr/>
        </p:nvSpPr>
        <p:spPr bwMode="auto">
          <a:xfrm>
            <a:off x="2316163" y="19859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graphicFrame>
        <p:nvGraphicFramePr>
          <p:cNvPr id="699399" name="Object 7"/>
          <p:cNvGraphicFramePr>
            <a:graphicFrameLocks noGrp="1" noChangeAspect="1"/>
          </p:cNvGraphicFramePr>
          <p:nvPr>
            <p:ph sz="quarter" idx="4294967295"/>
          </p:nvPr>
        </p:nvGraphicFramePr>
        <p:xfrm>
          <a:off x="6372225" y="765175"/>
          <a:ext cx="1439863" cy="709613"/>
        </p:xfrm>
        <a:graphic>
          <a:graphicData uri="http://schemas.openxmlformats.org/presentationml/2006/ole">
            <mc:AlternateContent xmlns:mc="http://schemas.openxmlformats.org/markup-compatibility/2006">
              <mc:Choice xmlns:v="urn:schemas-microsoft-com:vml" Requires="v">
                <p:oleObj spid="_x0000_s9728" name="Ecuación" r:id="rId5" imgW="850680" imgH="419040" progId="Equation.3">
                  <p:embed/>
                </p:oleObj>
              </mc:Choice>
              <mc:Fallback>
                <p:oleObj name="Ecuación" r:id="rId5" imgW="850680" imgH="4190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25" y="765175"/>
                        <a:ext cx="1439863" cy="709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699400" name="Object 8"/>
          <p:cNvGraphicFramePr>
            <a:graphicFrameLocks noGrp="1" noChangeAspect="1"/>
          </p:cNvGraphicFramePr>
          <p:nvPr>
            <p:ph sz="quarter" idx="4294967295"/>
            <p:extLst>
              <p:ext uri="{D42A27DB-BD31-4B8C-83A1-F6EECF244321}">
                <p14:modId xmlns:p14="http://schemas.microsoft.com/office/powerpoint/2010/main" val="2340633146"/>
              </p:ext>
            </p:extLst>
          </p:nvPr>
        </p:nvGraphicFramePr>
        <p:xfrm>
          <a:off x="1768475" y="1352746"/>
          <a:ext cx="2298700" cy="341117"/>
        </p:xfrm>
        <a:graphic>
          <a:graphicData uri="http://schemas.openxmlformats.org/presentationml/2006/ole">
            <mc:AlternateContent xmlns:mc="http://schemas.openxmlformats.org/markup-compatibility/2006">
              <mc:Choice xmlns:v="urn:schemas-microsoft-com:vml" Requires="v">
                <p:oleObj spid="_x0000_s9729" name="Ecuación" r:id="rId7" imgW="1282680" imgH="190440" progId="Equation.3">
                  <p:embed/>
                </p:oleObj>
              </mc:Choice>
              <mc:Fallback>
                <p:oleObj name="Ecuación" r:id="rId7" imgW="1282680" imgH="1904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8475" y="1352746"/>
                        <a:ext cx="2298700" cy="341117"/>
                      </a:xfrm>
                      <a:prstGeom prst="rect">
                        <a:avLst/>
                      </a:prstGeom>
                      <a:noFill/>
                      <a:ln w="22225">
                        <a:solidFill>
                          <a:srgbClr val="FF0000"/>
                        </a:solidFill>
                        <a:miter lim="800000"/>
                        <a:headEnd/>
                        <a:tailEnd/>
                      </a:ln>
                    </p:spPr>
                  </p:pic>
                </p:oleObj>
              </mc:Fallback>
            </mc:AlternateContent>
          </a:graphicData>
        </a:graphic>
      </p:graphicFrame>
      <p:graphicFrame>
        <p:nvGraphicFramePr>
          <p:cNvPr id="699401" name="Object 9"/>
          <p:cNvGraphicFramePr>
            <a:graphicFrameLocks noGrp="1" noChangeAspect="1"/>
          </p:cNvGraphicFramePr>
          <p:nvPr>
            <p:ph sz="quarter" idx="4294967295"/>
          </p:nvPr>
        </p:nvGraphicFramePr>
        <p:xfrm>
          <a:off x="1703388" y="1728788"/>
          <a:ext cx="719137" cy="576262"/>
        </p:xfrm>
        <a:graphic>
          <a:graphicData uri="http://schemas.openxmlformats.org/presentationml/2006/ole">
            <mc:AlternateContent xmlns:mc="http://schemas.openxmlformats.org/markup-compatibility/2006">
              <mc:Choice xmlns:v="urn:schemas-microsoft-com:vml" Requires="v">
                <p:oleObj spid="_x0000_s9730" name="Ecuación" r:id="rId9" imgW="444240" imgH="355320" progId="Equation.3">
                  <p:embed/>
                </p:oleObj>
              </mc:Choice>
              <mc:Fallback>
                <p:oleObj name="Ecuación" r:id="rId9" imgW="444240" imgH="35532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03388" y="1728788"/>
                        <a:ext cx="719137"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99402" name="Text Box 10"/>
          <p:cNvSpPr txBox="1">
            <a:spLocks noChangeArrowheads="1"/>
          </p:cNvSpPr>
          <p:nvPr/>
        </p:nvSpPr>
        <p:spPr bwMode="auto">
          <a:xfrm>
            <a:off x="323850" y="908050"/>
            <a:ext cx="58356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effectLst>
                  <a:outerShdw blurRad="38100" dist="38100" dir="2700000" algn="tl">
                    <a:srgbClr val="FFFFFF"/>
                  </a:outerShdw>
                </a:effectLst>
                <a:latin typeface="Arial" panose="020B0604020202020204" pitchFamily="34" charset="0"/>
              </a:rPr>
              <a:t>Ecuación de movimiento sinusoidal simple (monodimensional):</a:t>
            </a:r>
          </a:p>
        </p:txBody>
      </p:sp>
      <p:sp>
        <p:nvSpPr>
          <p:cNvPr id="699403" name="Text Box 11"/>
          <p:cNvSpPr txBox="1">
            <a:spLocks noChangeArrowheads="1"/>
          </p:cNvSpPr>
          <p:nvPr/>
        </p:nvSpPr>
        <p:spPr bwMode="auto">
          <a:xfrm>
            <a:off x="323850" y="1341438"/>
            <a:ext cx="1231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effectLst>
                  <a:outerShdw blurRad="38100" dist="38100" dir="2700000" algn="tl">
                    <a:srgbClr val="FFFFFF"/>
                  </a:outerShdw>
                </a:effectLst>
                <a:latin typeface="Arial" panose="020B0604020202020204" pitchFamily="34" charset="0"/>
              </a:rPr>
              <a:t>Soluciones:</a:t>
            </a:r>
          </a:p>
        </p:txBody>
      </p:sp>
      <p:graphicFrame>
        <p:nvGraphicFramePr>
          <p:cNvPr id="699404" name="Object 12"/>
          <p:cNvGraphicFramePr>
            <a:graphicFrameLocks noGrp="1" noChangeAspect="1"/>
          </p:cNvGraphicFramePr>
          <p:nvPr>
            <p:ph sz="quarter" idx="4294967295"/>
          </p:nvPr>
        </p:nvGraphicFramePr>
        <p:xfrm>
          <a:off x="2711450" y="1728788"/>
          <a:ext cx="792163" cy="595312"/>
        </p:xfrm>
        <a:graphic>
          <a:graphicData uri="http://schemas.openxmlformats.org/presentationml/2006/ole">
            <mc:AlternateContent xmlns:mc="http://schemas.openxmlformats.org/markup-compatibility/2006">
              <mc:Choice xmlns:v="urn:schemas-microsoft-com:vml" Requires="v">
                <p:oleObj spid="_x0000_s9731" name="Ecuación" r:id="rId11" imgW="457200" imgH="342720" progId="Equation.3">
                  <p:embed/>
                </p:oleObj>
              </mc:Choice>
              <mc:Fallback>
                <p:oleObj name="Ecuación" r:id="rId11" imgW="457200" imgH="34272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11450" y="1728788"/>
                        <a:ext cx="792163" cy="595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99405" name="Text Box 13"/>
          <p:cNvSpPr txBox="1">
            <a:spLocks noChangeArrowheads="1"/>
          </p:cNvSpPr>
          <p:nvPr/>
        </p:nvSpPr>
        <p:spPr bwMode="auto">
          <a:xfrm>
            <a:off x="0" y="2276475"/>
            <a:ext cx="4643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sz="1600" b="1" i="0">
                <a:effectLst>
                  <a:outerShdw blurRad="38100" dist="38100" dir="2700000" algn="tl">
                    <a:srgbClr val="FFFFFF"/>
                  </a:outerShdw>
                </a:effectLst>
                <a:latin typeface="Arial" panose="020B0604020202020204" pitchFamily="34" charset="0"/>
              </a:rPr>
              <a:t>Movimiento orbital de las partículas de agua</a:t>
            </a:r>
          </a:p>
        </p:txBody>
      </p:sp>
      <p:sp>
        <p:nvSpPr>
          <p:cNvPr id="699406" name="Line 14"/>
          <p:cNvSpPr>
            <a:spLocks noChangeShapeType="1"/>
          </p:cNvSpPr>
          <p:nvPr/>
        </p:nvSpPr>
        <p:spPr bwMode="auto">
          <a:xfrm>
            <a:off x="4140200" y="3430588"/>
            <a:ext cx="0" cy="20859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99407" name="Line 15"/>
          <p:cNvSpPr>
            <a:spLocks noChangeShapeType="1"/>
          </p:cNvSpPr>
          <p:nvPr/>
        </p:nvSpPr>
        <p:spPr bwMode="auto">
          <a:xfrm>
            <a:off x="5795963" y="1989138"/>
            <a:ext cx="172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99408" name="Text Box 16"/>
          <p:cNvSpPr txBox="1">
            <a:spLocks noChangeArrowheads="1"/>
          </p:cNvSpPr>
          <p:nvPr/>
        </p:nvSpPr>
        <p:spPr bwMode="auto">
          <a:xfrm rot="16200000">
            <a:off x="2776537" y="4152901"/>
            <a:ext cx="23907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sz="1600" i="0">
                <a:effectLst>
                  <a:outerShdw blurRad="38100" dist="38100" dir="2700000" algn="tl">
                    <a:srgbClr val="FFFFFF"/>
                  </a:outerShdw>
                </a:effectLst>
                <a:latin typeface="Arial" panose="020B0604020202020204" pitchFamily="34" charset="0"/>
              </a:rPr>
              <a:t>Propagación temporal</a:t>
            </a:r>
          </a:p>
        </p:txBody>
      </p:sp>
      <p:sp>
        <p:nvSpPr>
          <p:cNvPr id="699409" name="Text Box 17"/>
          <p:cNvSpPr txBox="1">
            <a:spLocks noChangeArrowheads="1"/>
          </p:cNvSpPr>
          <p:nvPr/>
        </p:nvSpPr>
        <p:spPr bwMode="auto">
          <a:xfrm>
            <a:off x="5580063" y="1628775"/>
            <a:ext cx="21224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effectLst>
                  <a:outerShdw blurRad="38100" dist="38100" dir="2700000" algn="tl">
                    <a:srgbClr val="FFFFFF"/>
                  </a:outerShdw>
                </a:effectLst>
                <a:latin typeface="Arial" panose="020B0604020202020204" pitchFamily="34" charset="0"/>
              </a:rPr>
              <a:t>Propagación espacial</a:t>
            </a:r>
          </a:p>
        </p:txBody>
      </p:sp>
      <p:sp>
        <p:nvSpPr>
          <p:cNvPr id="699410" name="Text Box 18"/>
          <p:cNvSpPr txBox="1">
            <a:spLocks noChangeArrowheads="1"/>
          </p:cNvSpPr>
          <p:nvPr/>
        </p:nvSpPr>
        <p:spPr bwMode="auto">
          <a:xfrm>
            <a:off x="19049" y="5911850"/>
            <a:ext cx="39528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dirty="0">
                <a:effectLst>
                  <a:outerShdw blurRad="38100" dist="38100" dir="2700000" algn="tl">
                    <a:srgbClr val="FFFFFF"/>
                  </a:outerShdw>
                </a:effectLst>
                <a:latin typeface="Arial" panose="020B0604020202020204" pitchFamily="34" charset="0"/>
              </a:rPr>
              <a:t>Velocidad de las partículas de agua: </a:t>
            </a:r>
            <a:r>
              <a:rPr lang="es-ES" sz="1600" i="0" dirty="0">
                <a:effectLst>
                  <a:outerShdw blurRad="38100" dist="38100" dir="2700000" algn="tl">
                    <a:srgbClr val="FFFFFF"/>
                  </a:outerShdw>
                </a:effectLst>
                <a:latin typeface="Arial" panose="020B0604020202020204" pitchFamily="34" charset="0"/>
                <a:sym typeface="Symbol" panose="05050102010706020507" pitchFamily="18" charset="2"/>
              </a:rPr>
              <a:t></a:t>
            </a:r>
            <a:r>
              <a:rPr lang="es-ES" sz="1600" dirty="0">
                <a:effectLst>
                  <a:outerShdw blurRad="38100" dist="38100" dir="2700000" algn="tl">
                    <a:srgbClr val="FFFFFF"/>
                  </a:outerShdw>
                </a:effectLst>
                <a:latin typeface="Arial" panose="020B0604020202020204" pitchFamily="34" charset="0"/>
              </a:rPr>
              <a:t>H</a:t>
            </a:r>
            <a:r>
              <a:rPr lang="es-ES" sz="1600" i="0" dirty="0">
                <a:effectLst>
                  <a:outerShdw blurRad="38100" dist="38100" dir="2700000" algn="tl">
                    <a:srgbClr val="FFFFFF"/>
                  </a:outerShdw>
                </a:effectLst>
                <a:latin typeface="Arial" panose="020B0604020202020204" pitchFamily="34" charset="0"/>
              </a:rPr>
              <a:t>/</a:t>
            </a:r>
            <a:r>
              <a:rPr lang="es-ES" sz="1600" dirty="0">
                <a:effectLst>
                  <a:outerShdw blurRad="38100" dist="38100" dir="2700000" algn="tl">
                    <a:srgbClr val="FFFFFF"/>
                  </a:outerShdw>
                </a:effectLst>
                <a:latin typeface="Arial" panose="020B0604020202020204" pitchFamily="34" charset="0"/>
              </a:rPr>
              <a:t>T</a:t>
            </a:r>
          </a:p>
          <a:p>
            <a:r>
              <a:rPr lang="es-ES" sz="1600" i="0" dirty="0">
                <a:effectLst>
                  <a:outerShdw blurRad="38100" dist="38100" dir="2700000" algn="tl">
                    <a:srgbClr val="FFFFFF"/>
                  </a:outerShdw>
                </a:effectLst>
                <a:latin typeface="Arial" panose="020B0604020202020204" pitchFamily="34" charset="0"/>
              </a:rPr>
              <a:t> </a:t>
            </a:r>
          </a:p>
          <a:p>
            <a:endParaRPr lang="es-ES" sz="1600" i="0" dirty="0">
              <a:effectLst>
                <a:outerShdw blurRad="38100" dist="38100" dir="2700000" algn="tl">
                  <a:srgbClr val="FFFFFF"/>
                </a:outerShdw>
              </a:effectLst>
              <a:latin typeface="Arial" panose="020B0604020202020204" pitchFamily="34" charset="0"/>
            </a:endParaRPr>
          </a:p>
          <a:p>
            <a:endParaRPr lang="es-ES" sz="1600" i="0" dirty="0">
              <a:effectLst>
                <a:outerShdw blurRad="38100" dist="38100" dir="2700000" algn="tl">
                  <a:srgbClr val="FFFFFF"/>
                </a:outerShdw>
              </a:effectLst>
              <a:latin typeface="Arial" panose="020B0604020202020204" pitchFamily="34" charset="0"/>
            </a:endParaRPr>
          </a:p>
        </p:txBody>
      </p:sp>
      <p:graphicFrame>
        <p:nvGraphicFramePr>
          <p:cNvPr id="699411" name="Object 19"/>
          <p:cNvGraphicFramePr>
            <a:graphicFrameLocks noChangeAspect="1"/>
          </p:cNvGraphicFramePr>
          <p:nvPr/>
        </p:nvGraphicFramePr>
        <p:xfrm>
          <a:off x="1187450" y="6165850"/>
          <a:ext cx="831850" cy="547688"/>
        </p:xfrm>
        <a:graphic>
          <a:graphicData uri="http://schemas.openxmlformats.org/presentationml/2006/ole">
            <mc:AlternateContent xmlns:mc="http://schemas.openxmlformats.org/markup-compatibility/2006">
              <mc:Choice xmlns:v="urn:schemas-microsoft-com:vml" Requires="v">
                <p:oleObj spid="_x0000_s9732" name="Ecuación" r:id="rId13" imgW="520560" imgH="342720" progId="Equation.3">
                  <p:embed/>
                </p:oleObj>
              </mc:Choice>
              <mc:Fallback>
                <p:oleObj name="Ecuación" r:id="rId13" imgW="520560" imgH="34272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450" y="6165850"/>
                        <a:ext cx="831850" cy="547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99412" name="Picture 20" descr="Gar4ech10p239a"/>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1188" y="3500438"/>
            <a:ext cx="243840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9413" name="Text Box 21"/>
          <p:cNvSpPr txBox="1">
            <a:spLocks noChangeArrowheads="1"/>
          </p:cNvSpPr>
          <p:nvPr/>
        </p:nvSpPr>
        <p:spPr bwMode="auto">
          <a:xfrm>
            <a:off x="4114800" y="1371600"/>
            <a:ext cx="42243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400" i="0">
                <a:latin typeface="Arial" panose="020B0604020202020204" pitchFamily="34" charset="0"/>
              </a:rPr>
              <a:t>elevación de la superficie en relación al nivel medio</a:t>
            </a:r>
          </a:p>
        </p:txBody>
      </p:sp>
    </p:spTree>
    <p:extLst>
      <p:ext uri="{BB962C8B-B14F-4D97-AF65-F5344CB8AC3E}">
        <p14:creationId xmlns:p14="http://schemas.microsoft.com/office/powerpoint/2010/main" val="6065544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9405"/>
                                        </p:tgtEl>
                                        <p:attrNameLst>
                                          <p:attrName>style.visibility</p:attrName>
                                        </p:attrNameLst>
                                      </p:cBhvr>
                                      <p:to>
                                        <p:strVal val="visible"/>
                                      </p:to>
                                    </p:set>
                                    <p:animEffect transition="in" filter="checkerboard(across)">
                                      <p:cBhvr>
                                        <p:cTn id="7" dur="500"/>
                                        <p:tgtEl>
                                          <p:spTgt spid="699405"/>
                                        </p:tgtEl>
                                      </p:cBhvr>
                                    </p:animEffect>
                                  </p:childTnLst>
                                </p:cTn>
                              </p:par>
                              <p:par>
                                <p:cTn id="8" presetID="14" presetClass="entr" presetSubtype="10" fill="hold" nodeType="withEffect">
                                  <p:stCondLst>
                                    <p:cond delay="0"/>
                                  </p:stCondLst>
                                  <p:childTnLst>
                                    <p:set>
                                      <p:cBhvr>
                                        <p:cTn id="9" dur="1" fill="hold">
                                          <p:stCondLst>
                                            <p:cond delay="0"/>
                                          </p:stCondLst>
                                        </p:cTn>
                                        <p:tgtEl>
                                          <p:spTgt spid="699395"/>
                                        </p:tgtEl>
                                        <p:attrNameLst>
                                          <p:attrName>style.visibility</p:attrName>
                                        </p:attrNameLst>
                                      </p:cBhvr>
                                      <p:to>
                                        <p:strVal val="visible"/>
                                      </p:to>
                                    </p:set>
                                    <p:animEffect transition="in" filter="randombar(horizontal)">
                                      <p:cBhvr>
                                        <p:cTn id="10" dur="500"/>
                                        <p:tgtEl>
                                          <p:spTgt spid="699395"/>
                                        </p:tgtEl>
                                      </p:cBhvr>
                                    </p:animEffect>
                                  </p:childTnLst>
                                </p:cTn>
                              </p:par>
                            </p:childTnLst>
                          </p:cTn>
                        </p:par>
                        <p:par>
                          <p:cTn id="11" fill="hold" nodeType="afterGroup">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699412"/>
                                        </p:tgtEl>
                                        <p:attrNameLst>
                                          <p:attrName>style.visibility</p:attrName>
                                        </p:attrNameLst>
                                      </p:cBhvr>
                                      <p:to>
                                        <p:strVal val="visible"/>
                                      </p:to>
                                    </p:set>
                                    <p:anim calcmode="lin" valueType="num">
                                      <p:cBhvr>
                                        <p:cTn id="14" dur="500" fill="hold"/>
                                        <p:tgtEl>
                                          <p:spTgt spid="699412"/>
                                        </p:tgtEl>
                                        <p:attrNameLst>
                                          <p:attrName>ppt_w</p:attrName>
                                        </p:attrNameLst>
                                      </p:cBhvr>
                                      <p:tavLst>
                                        <p:tav tm="0">
                                          <p:val>
                                            <p:fltVal val="0"/>
                                          </p:val>
                                        </p:tav>
                                        <p:tav tm="100000">
                                          <p:val>
                                            <p:strVal val="#ppt_w"/>
                                          </p:val>
                                        </p:tav>
                                      </p:tavLst>
                                    </p:anim>
                                    <p:anim calcmode="lin" valueType="num">
                                      <p:cBhvr>
                                        <p:cTn id="15" dur="500" fill="hold"/>
                                        <p:tgtEl>
                                          <p:spTgt spid="699412"/>
                                        </p:tgtEl>
                                        <p:attrNameLst>
                                          <p:attrName>ppt_h</p:attrName>
                                        </p:attrNameLst>
                                      </p:cBhvr>
                                      <p:tavLst>
                                        <p:tav tm="0">
                                          <p:val>
                                            <p:fltVal val="0"/>
                                          </p:val>
                                        </p:tav>
                                        <p:tav tm="100000">
                                          <p:val>
                                            <p:strVal val="#ppt_h"/>
                                          </p:val>
                                        </p:tav>
                                      </p:tavLst>
                                    </p:anim>
                                    <p:anim calcmode="lin" valueType="num">
                                      <p:cBhvr>
                                        <p:cTn id="16" dur="500" fill="hold"/>
                                        <p:tgtEl>
                                          <p:spTgt spid="699412"/>
                                        </p:tgtEl>
                                        <p:attrNameLst>
                                          <p:attrName>style.rotation</p:attrName>
                                        </p:attrNameLst>
                                      </p:cBhvr>
                                      <p:tavLst>
                                        <p:tav tm="0">
                                          <p:val>
                                            <p:fltVal val="360"/>
                                          </p:val>
                                        </p:tav>
                                        <p:tav tm="100000">
                                          <p:val>
                                            <p:fltVal val="0"/>
                                          </p:val>
                                        </p:tav>
                                      </p:tavLst>
                                    </p:anim>
                                    <p:animEffect transition="in" filter="fade">
                                      <p:cBhvr>
                                        <p:cTn id="17" dur="500"/>
                                        <p:tgtEl>
                                          <p:spTgt spid="699412"/>
                                        </p:tgtEl>
                                      </p:cBhvr>
                                    </p:animEffect>
                                  </p:childTnLst>
                                </p:cTn>
                              </p:par>
                            </p:childTnLst>
                          </p:cTn>
                        </p:par>
                        <p:par>
                          <p:cTn id="18" fill="hold" nodeType="afterGroup">
                            <p:stCondLst>
                              <p:cond delay="1000"/>
                            </p:stCondLst>
                            <p:childTnLst>
                              <p:par>
                                <p:cTn id="19" presetID="17" presetClass="entr" presetSubtype="10" fill="hold" grpId="0" nodeType="afterEffect">
                                  <p:stCondLst>
                                    <p:cond delay="0"/>
                                  </p:stCondLst>
                                  <p:childTnLst>
                                    <p:set>
                                      <p:cBhvr>
                                        <p:cTn id="20" dur="1" fill="hold">
                                          <p:stCondLst>
                                            <p:cond delay="0"/>
                                          </p:stCondLst>
                                        </p:cTn>
                                        <p:tgtEl>
                                          <p:spTgt spid="699410"/>
                                        </p:tgtEl>
                                        <p:attrNameLst>
                                          <p:attrName>style.visibility</p:attrName>
                                        </p:attrNameLst>
                                      </p:cBhvr>
                                      <p:to>
                                        <p:strVal val="visible"/>
                                      </p:to>
                                    </p:set>
                                    <p:anim calcmode="lin" valueType="num">
                                      <p:cBhvr>
                                        <p:cTn id="21" dur="2000" fill="hold"/>
                                        <p:tgtEl>
                                          <p:spTgt spid="699410"/>
                                        </p:tgtEl>
                                        <p:attrNameLst>
                                          <p:attrName>ppt_w</p:attrName>
                                        </p:attrNameLst>
                                      </p:cBhvr>
                                      <p:tavLst>
                                        <p:tav tm="0">
                                          <p:val>
                                            <p:fltVal val="0"/>
                                          </p:val>
                                        </p:tav>
                                        <p:tav tm="100000">
                                          <p:val>
                                            <p:strVal val="#ppt_w"/>
                                          </p:val>
                                        </p:tav>
                                      </p:tavLst>
                                    </p:anim>
                                    <p:anim calcmode="lin" valueType="num">
                                      <p:cBhvr>
                                        <p:cTn id="22" dur="2000" fill="hold"/>
                                        <p:tgtEl>
                                          <p:spTgt spid="699410"/>
                                        </p:tgtEl>
                                        <p:attrNameLst>
                                          <p:attrName>ppt_h</p:attrName>
                                        </p:attrNameLst>
                                      </p:cBhvr>
                                      <p:tavLst>
                                        <p:tav tm="0">
                                          <p:val>
                                            <p:strVal val="#ppt_h"/>
                                          </p:val>
                                        </p:tav>
                                        <p:tav tm="100000">
                                          <p:val>
                                            <p:strVal val="#ppt_h"/>
                                          </p:val>
                                        </p:tav>
                                      </p:tavLst>
                                    </p:anim>
                                  </p:childTnLst>
                                </p:cTn>
                              </p:par>
                              <p:par>
                                <p:cTn id="23" presetID="17" presetClass="entr" presetSubtype="10" fill="hold" nodeType="withEffect">
                                  <p:stCondLst>
                                    <p:cond delay="0"/>
                                  </p:stCondLst>
                                  <p:childTnLst>
                                    <p:set>
                                      <p:cBhvr>
                                        <p:cTn id="24" dur="1" fill="hold">
                                          <p:stCondLst>
                                            <p:cond delay="0"/>
                                          </p:stCondLst>
                                        </p:cTn>
                                        <p:tgtEl>
                                          <p:spTgt spid="699411"/>
                                        </p:tgtEl>
                                        <p:attrNameLst>
                                          <p:attrName>style.visibility</p:attrName>
                                        </p:attrNameLst>
                                      </p:cBhvr>
                                      <p:to>
                                        <p:strVal val="visible"/>
                                      </p:to>
                                    </p:set>
                                    <p:anim calcmode="lin" valueType="num">
                                      <p:cBhvr>
                                        <p:cTn id="25" dur="2000" fill="hold"/>
                                        <p:tgtEl>
                                          <p:spTgt spid="699411"/>
                                        </p:tgtEl>
                                        <p:attrNameLst>
                                          <p:attrName>ppt_w</p:attrName>
                                        </p:attrNameLst>
                                      </p:cBhvr>
                                      <p:tavLst>
                                        <p:tav tm="0">
                                          <p:val>
                                            <p:fltVal val="0"/>
                                          </p:val>
                                        </p:tav>
                                        <p:tav tm="100000">
                                          <p:val>
                                            <p:strVal val="#ppt_w"/>
                                          </p:val>
                                        </p:tav>
                                      </p:tavLst>
                                    </p:anim>
                                    <p:anim calcmode="lin" valueType="num">
                                      <p:cBhvr>
                                        <p:cTn id="26" dur="2000" fill="hold"/>
                                        <p:tgtEl>
                                          <p:spTgt spid="699411"/>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699409"/>
                                        </p:tgtEl>
                                        <p:attrNameLst>
                                          <p:attrName>style.visibility</p:attrName>
                                        </p:attrNameLst>
                                      </p:cBhvr>
                                      <p:to>
                                        <p:strVal val="visible"/>
                                      </p:to>
                                    </p:set>
                                    <p:animEffect transition="in" filter="checkerboard(across)">
                                      <p:cBhvr>
                                        <p:cTn id="31" dur="500"/>
                                        <p:tgtEl>
                                          <p:spTgt spid="699409"/>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699408"/>
                                        </p:tgtEl>
                                        <p:attrNameLst>
                                          <p:attrName>style.visibility</p:attrName>
                                        </p:attrNameLst>
                                      </p:cBhvr>
                                      <p:to>
                                        <p:strVal val="visible"/>
                                      </p:to>
                                    </p:set>
                                    <p:animEffect transition="in" filter="checkerboard(across)">
                                      <p:cBhvr>
                                        <p:cTn id="34" dur="500"/>
                                        <p:tgtEl>
                                          <p:spTgt spid="699408"/>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699406"/>
                                        </p:tgtEl>
                                        <p:attrNameLst>
                                          <p:attrName>style.visibility</p:attrName>
                                        </p:attrNameLst>
                                      </p:cBhvr>
                                      <p:to>
                                        <p:strVal val="visible"/>
                                      </p:to>
                                    </p:set>
                                    <p:animEffect transition="in" filter="checkerboard(across)">
                                      <p:cBhvr>
                                        <p:cTn id="37" dur="500"/>
                                        <p:tgtEl>
                                          <p:spTgt spid="699406"/>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699407"/>
                                        </p:tgtEl>
                                        <p:attrNameLst>
                                          <p:attrName>style.visibility</p:attrName>
                                        </p:attrNameLst>
                                      </p:cBhvr>
                                      <p:to>
                                        <p:strVal val="visible"/>
                                      </p:to>
                                    </p:set>
                                    <p:animEffect transition="in" filter="checkerboard(across)">
                                      <p:cBhvr>
                                        <p:cTn id="40" dur="500"/>
                                        <p:tgtEl>
                                          <p:spTgt spid="699407"/>
                                        </p:tgtEl>
                                      </p:cBhvr>
                                    </p:animEffect>
                                  </p:childTnLst>
                                </p:cTn>
                              </p:par>
                            </p:childTnLst>
                          </p:cTn>
                        </p:par>
                        <p:par>
                          <p:cTn id="41" fill="hold" nodeType="afterGroup">
                            <p:stCondLst>
                              <p:cond delay="500"/>
                            </p:stCondLst>
                            <p:childTnLst>
                              <p:par>
                                <p:cTn id="42" presetID="5" presetClass="entr" presetSubtype="10" fill="hold" nodeType="afterEffect">
                                  <p:stCondLst>
                                    <p:cond delay="0"/>
                                  </p:stCondLst>
                                  <p:childTnLst>
                                    <p:set>
                                      <p:cBhvr>
                                        <p:cTn id="43" dur="1" fill="hold">
                                          <p:stCondLst>
                                            <p:cond delay="0"/>
                                          </p:stCondLst>
                                        </p:cTn>
                                        <p:tgtEl>
                                          <p:spTgt spid="699394"/>
                                        </p:tgtEl>
                                        <p:attrNameLst>
                                          <p:attrName>style.visibility</p:attrName>
                                        </p:attrNameLst>
                                      </p:cBhvr>
                                      <p:to>
                                        <p:strVal val="visible"/>
                                      </p:to>
                                    </p:set>
                                    <p:animEffect transition="in" filter="checkerboard(across)">
                                      <p:cBhvr>
                                        <p:cTn id="44" dur="500"/>
                                        <p:tgtEl>
                                          <p:spTgt spid="6993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405" grpId="0"/>
      <p:bldP spid="699406" grpId="0" animBg="1"/>
      <p:bldP spid="699407" grpId="0" animBg="1"/>
      <p:bldP spid="699408" grpId="0"/>
      <p:bldP spid="699409" grpId="0"/>
      <p:bldP spid="69941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85893" y="-21883"/>
            <a:ext cx="52890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400" b="1" dirty="0" smtClean="0">
                <a:solidFill>
                  <a:srgbClr val="CC0000"/>
                </a:solidFill>
                <a:latin typeface="Trebuchet MS" panose="020B0603020202020204" pitchFamily="34" charset="0"/>
              </a:rPr>
              <a:t>Cinemática del oleaje. Teoría lineal</a:t>
            </a:r>
            <a:endParaRPr lang="es-ES" altLang="es-ES" sz="2400" b="1" dirty="0">
              <a:solidFill>
                <a:srgbClr val="CC0000"/>
              </a:solidFill>
              <a:latin typeface="Trebuchet MS" panose="020B0603020202020204" pitchFamily="34" charset="0"/>
            </a:endParaRPr>
          </a:p>
        </p:txBody>
      </p:sp>
      <p:sp>
        <p:nvSpPr>
          <p:cNvPr id="15363"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s-ES" altLang="es-ES"/>
          </a:p>
        </p:txBody>
      </p:sp>
      <p:graphicFrame>
        <p:nvGraphicFramePr>
          <p:cNvPr id="15364" name="Object 4"/>
          <p:cNvGraphicFramePr>
            <a:graphicFrameLocks noChangeAspect="1"/>
          </p:cNvGraphicFramePr>
          <p:nvPr/>
        </p:nvGraphicFramePr>
        <p:xfrm>
          <a:off x="2604611" y="3005821"/>
          <a:ext cx="1391325" cy="351171"/>
        </p:xfrm>
        <a:graphic>
          <a:graphicData uri="http://schemas.openxmlformats.org/presentationml/2006/ole">
            <mc:AlternateContent xmlns:mc="http://schemas.openxmlformats.org/markup-compatibility/2006">
              <mc:Choice xmlns:v="urn:schemas-microsoft-com:vml" Requires="v">
                <p:oleObj spid="_x0000_s60562" name="Ecuación" r:id="rId3" imgW="850531" imgH="215806" progId="Equation.3">
                  <p:embed/>
                </p:oleObj>
              </mc:Choice>
              <mc:Fallback>
                <p:oleObj name="Ecuación" r:id="rId3" imgW="850531" imgH="215806"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4611" y="3005821"/>
                        <a:ext cx="1391325" cy="351171"/>
                      </a:xfrm>
                      <a:prstGeom prst="rect">
                        <a:avLst/>
                      </a:prstGeom>
                      <a:noFill/>
                      <a:ln>
                        <a:noFill/>
                      </a:ln>
                      <a:extLst/>
                    </p:spPr>
                  </p:pic>
                </p:oleObj>
              </mc:Fallback>
            </mc:AlternateContent>
          </a:graphicData>
        </a:graphic>
      </p:graphicFrame>
      <p:sp>
        <p:nvSpPr>
          <p:cNvPr id="15365" name="Rectangle 5"/>
          <p:cNvSpPr>
            <a:spLocks noChangeArrowheads="1"/>
          </p:cNvSpPr>
          <p:nvPr/>
        </p:nvSpPr>
        <p:spPr bwMode="auto">
          <a:xfrm>
            <a:off x="4324350" y="3230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es-ES" altLang="es-ES"/>
          </a:p>
        </p:txBody>
      </p:sp>
      <p:graphicFrame>
        <p:nvGraphicFramePr>
          <p:cNvPr id="15366" name="Object 6"/>
          <p:cNvGraphicFramePr>
            <a:graphicFrameLocks noChangeAspect="1"/>
          </p:cNvGraphicFramePr>
          <p:nvPr/>
        </p:nvGraphicFramePr>
        <p:xfrm>
          <a:off x="7362763" y="2806541"/>
          <a:ext cx="1194446" cy="612776"/>
        </p:xfrm>
        <a:graphic>
          <a:graphicData uri="http://schemas.openxmlformats.org/presentationml/2006/ole">
            <mc:AlternateContent xmlns:mc="http://schemas.openxmlformats.org/markup-compatibility/2006">
              <mc:Choice xmlns:v="urn:schemas-microsoft-com:vml" Requires="v">
                <p:oleObj spid="_x0000_s60563" name="Ecuación" r:id="rId5" imgW="672808" imgH="342751" progId="Equation.3">
                  <p:embed/>
                </p:oleObj>
              </mc:Choice>
              <mc:Fallback>
                <p:oleObj name="Ecuación" r:id="rId5" imgW="672808" imgH="34275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2763" y="2806541"/>
                        <a:ext cx="1194446" cy="612776"/>
                      </a:xfrm>
                      <a:prstGeom prst="rect">
                        <a:avLst/>
                      </a:prstGeom>
                      <a:noFill/>
                      <a:ln>
                        <a:noFill/>
                      </a:ln>
                      <a:extLst/>
                    </p:spPr>
                  </p:pic>
                </p:oleObj>
              </mc:Fallback>
            </mc:AlternateContent>
          </a:graphicData>
        </a:graphic>
      </p:graphicFrame>
      <p:sp>
        <p:nvSpPr>
          <p:cNvPr id="15367" name="Text Box 7"/>
          <p:cNvSpPr txBox="1">
            <a:spLocks noChangeArrowheads="1"/>
          </p:cNvSpPr>
          <p:nvPr/>
        </p:nvSpPr>
        <p:spPr bwMode="auto">
          <a:xfrm>
            <a:off x="314468" y="3003820"/>
            <a:ext cx="2514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50000"/>
              </a:spcBef>
              <a:buFontTx/>
              <a:buNone/>
            </a:pPr>
            <a:r>
              <a:rPr lang="es-ES" altLang="es-ES" sz="1600" i="0" dirty="0">
                <a:latin typeface="Trebuchet MS" panose="020B0603020202020204" pitchFamily="34" charset="0"/>
              </a:rPr>
              <a:t>Relación de </a:t>
            </a:r>
            <a:r>
              <a:rPr lang="es-ES" altLang="es-ES" sz="1600" i="0" dirty="0" smtClean="0">
                <a:latin typeface="Trebuchet MS" panose="020B0603020202020204" pitchFamily="34" charset="0"/>
              </a:rPr>
              <a:t>dispersión:</a:t>
            </a:r>
            <a:endParaRPr lang="es-ES" altLang="es-ES" sz="1600" i="0" dirty="0">
              <a:latin typeface="Trebuchet MS" panose="020B0603020202020204" pitchFamily="34" charset="0"/>
            </a:endParaRPr>
          </a:p>
        </p:txBody>
      </p:sp>
      <p:sp>
        <p:nvSpPr>
          <p:cNvPr id="15368" name="Text Box 8"/>
          <p:cNvSpPr txBox="1">
            <a:spLocks noChangeArrowheads="1"/>
          </p:cNvSpPr>
          <p:nvPr/>
        </p:nvSpPr>
        <p:spPr bwMode="auto">
          <a:xfrm>
            <a:off x="4317817" y="2936654"/>
            <a:ext cx="2971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50000"/>
              </a:spcBef>
              <a:buFontTx/>
              <a:buNone/>
            </a:pPr>
            <a:r>
              <a:rPr lang="es-ES" altLang="es-ES" sz="1600" i="0" dirty="0">
                <a:latin typeface="Trebuchet MS" panose="020B0603020202020204" pitchFamily="34" charset="0"/>
              </a:rPr>
              <a:t>Velocidad de fase de la </a:t>
            </a:r>
            <a:r>
              <a:rPr lang="es-ES" altLang="es-ES" sz="1600" i="0" dirty="0" smtClean="0">
                <a:latin typeface="Trebuchet MS" panose="020B0603020202020204" pitchFamily="34" charset="0"/>
              </a:rPr>
              <a:t>onda:</a:t>
            </a:r>
            <a:endParaRPr lang="es-ES" altLang="es-ES" sz="1600" i="0" dirty="0">
              <a:latin typeface="Trebuchet MS" panose="020B0603020202020204" pitchFamily="34" charset="0"/>
            </a:endParaRPr>
          </a:p>
        </p:txBody>
      </p:sp>
      <p:sp>
        <p:nvSpPr>
          <p:cNvPr id="15369" name="Text Box 9"/>
          <p:cNvSpPr txBox="1">
            <a:spLocks noChangeArrowheads="1"/>
          </p:cNvSpPr>
          <p:nvPr/>
        </p:nvSpPr>
        <p:spPr bwMode="auto">
          <a:xfrm>
            <a:off x="966664" y="3871270"/>
            <a:ext cx="2362200" cy="457200"/>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50000"/>
              </a:spcBef>
              <a:buFontTx/>
              <a:buNone/>
            </a:pPr>
            <a:r>
              <a:rPr lang="es-ES" altLang="es-ES" sz="2400" i="0">
                <a:latin typeface="Times New Roman" panose="02020603050405020304" pitchFamily="18" charset="0"/>
              </a:rPr>
              <a:t>Aguas profundas</a:t>
            </a:r>
          </a:p>
        </p:txBody>
      </p:sp>
      <p:sp>
        <p:nvSpPr>
          <p:cNvPr id="15370" name="Text Box 10"/>
          <p:cNvSpPr txBox="1">
            <a:spLocks noChangeArrowheads="1"/>
          </p:cNvSpPr>
          <p:nvPr/>
        </p:nvSpPr>
        <p:spPr bwMode="auto">
          <a:xfrm>
            <a:off x="5486400" y="3810000"/>
            <a:ext cx="2057400" cy="457200"/>
          </a:xfrm>
          <a:prstGeom prst="rect">
            <a:avLst/>
          </a:prstGeom>
          <a:solidFill>
            <a:srgbClr val="FFCC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50000"/>
              </a:spcBef>
              <a:buFontTx/>
              <a:buNone/>
            </a:pPr>
            <a:r>
              <a:rPr lang="es-ES" altLang="es-ES" sz="2400" i="0" dirty="0">
                <a:latin typeface="Times New Roman" panose="02020603050405020304" pitchFamily="18" charset="0"/>
              </a:rPr>
              <a:t>Aguas someras</a:t>
            </a:r>
          </a:p>
        </p:txBody>
      </p:sp>
      <p:graphicFrame>
        <p:nvGraphicFramePr>
          <p:cNvPr id="15371" name="Object 11"/>
          <p:cNvGraphicFramePr>
            <a:graphicFrameLocks noChangeAspect="1"/>
          </p:cNvGraphicFramePr>
          <p:nvPr/>
        </p:nvGraphicFramePr>
        <p:xfrm>
          <a:off x="543839" y="4416408"/>
          <a:ext cx="3408123" cy="1369250"/>
        </p:xfrm>
        <a:graphic>
          <a:graphicData uri="http://schemas.openxmlformats.org/presentationml/2006/ole">
            <mc:AlternateContent xmlns:mc="http://schemas.openxmlformats.org/markup-compatibility/2006">
              <mc:Choice xmlns:v="urn:schemas-microsoft-com:vml" Requires="v">
                <p:oleObj spid="_x0000_s60564" name="Ecuación" r:id="rId7" imgW="1295400" imgH="520700" progId="Equation.3">
                  <p:embed/>
                </p:oleObj>
              </mc:Choice>
              <mc:Fallback>
                <p:oleObj name="Ecuación" r:id="rId7" imgW="1295400" imgH="5207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839" y="4416408"/>
                        <a:ext cx="3408123" cy="1369250"/>
                      </a:xfrm>
                      <a:prstGeom prst="rect">
                        <a:avLst/>
                      </a:prstGeom>
                      <a:noFill/>
                      <a:ln w="9525">
                        <a:solidFill>
                          <a:srgbClr val="FF0000"/>
                        </a:solidFill>
                        <a:miter lim="800000"/>
                        <a:headEnd/>
                        <a:tailEnd/>
                      </a:ln>
                      <a:extLst/>
                    </p:spPr>
                  </p:pic>
                </p:oleObj>
              </mc:Fallback>
            </mc:AlternateContent>
          </a:graphicData>
        </a:graphic>
      </p:graphicFrame>
      <p:graphicFrame>
        <p:nvGraphicFramePr>
          <p:cNvPr id="15372" name="Object 12"/>
          <p:cNvGraphicFramePr>
            <a:graphicFrameLocks noChangeAspect="1"/>
          </p:cNvGraphicFramePr>
          <p:nvPr/>
        </p:nvGraphicFramePr>
        <p:xfrm>
          <a:off x="4920865" y="4474509"/>
          <a:ext cx="3631746" cy="1177135"/>
        </p:xfrm>
        <a:graphic>
          <a:graphicData uri="http://schemas.openxmlformats.org/presentationml/2006/ole">
            <mc:AlternateContent xmlns:mc="http://schemas.openxmlformats.org/markup-compatibility/2006">
              <mc:Choice xmlns:v="urn:schemas-microsoft-com:vml" Requires="v">
                <p:oleObj spid="_x0000_s60565" name="Ecuación" r:id="rId9" imgW="1536700" imgH="419100" progId="Equation.3">
                  <p:embed/>
                </p:oleObj>
              </mc:Choice>
              <mc:Fallback>
                <p:oleObj name="Ecuación" r:id="rId9" imgW="1536700" imgH="419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20865" y="4474509"/>
                        <a:ext cx="3631746" cy="1177135"/>
                      </a:xfrm>
                      <a:prstGeom prst="rect">
                        <a:avLst/>
                      </a:prstGeom>
                      <a:noFill/>
                      <a:ln w="9525">
                        <a:solidFill>
                          <a:srgbClr val="FF0000"/>
                        </a:solidFill>
                        <a:miter lim="800000"/>
                        <a:headEnd/>
                        <a:tailEnd/>
                      </a:ln>
                      <a:extLst/>
                    </p:spPr>
                  </p:pic>
                </p:oleObj>
              </mc:Fallback>
            </mc:AlternateContent>
          </a:graphicData>
        </a:graphic>
      </p:graphicFrame>
      <p:graphicFrame>
        <p:nvGraphicFramePr>
          <p:cNvPr id="15373" name="Object 13"/>
          <p:cNvGraphicFramePr>
            <a:graphicFrameLocks noGrp="1" noChangeAspect="1"/>
          </p:cNvGraphicFramePr>
          <p:nvPr>
            <p:ph sz="half" idx="1"/>
          </p:nvPr>
        </p:nvGraphicFramePr>
        <p:xfrm>
          <a:off x="2461098" y="1841438"/>
          <a:ext cx="1247578" cy="614163"/>
        </p:xfrm>
        <a:graphic>
          <a:graphicData uri="http://schemas.openxmlformats.org/presentationml/2006/ole">
            <mc:AlternateContent xmlns:mc="http://schemas.openxmlformats.org/markup-compatibility/2006">
              <mc:Choice xmlns:v="urn:schemas-microsoft-com:vml" Requires="v">
                <p:oleObj spid="_x0000_s60566" name="Ecuación" r:id="rId11" imgW="850531" imgH="418918" progId="Equation.3">
                  <p:embed/>
                </p:oleObj>
              </mc:Choice>
              <mc:Fallback>
                <p:oleObj name="Ecuación" r:id="rId11" imgW="850531" imgH="418918"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61098" y="1841438"/>
                        <a:ext cx="1247578" cy="614163"/>
                      </a:xfrm>
                      <a:prstGeom prst="rect">
                        <a:avLst/>
                      </a:prstGeom>
                      <a:noFill/>
                      <a:ln>
                        <a:noFill/>
                      </a:ln>
                      <a:extLst/>
                    </p:spPr>
                  </p:pic>
                </p:oleObj>
              </mc:Fallback>
            </mc:AlternateContent>
          </a:graphicData>
        </a:graphic>
      </p:graphicFrame>
      <p:sp>
        <p:nvSpPr>
          <p:cNvPr id="15374" name="Text Box 14"/>
          <p:cNvSpPr txBox="1">
            <a:spLocks noChangeArrowheads="1"/>
          </p:cNvSpPr>
          <p:nvPr/>
        </p:nvSpPr>
        <p:spPr bwMode="auto">
          <a:xfrm>
            <a:off x="371681" y="1924382"/>
            <a:ext cx="186942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s-ES" altLang="es-ES" sz="1600" i="0" dirty="0">
                <a:latin typeface="Trebuchet MS" panose="020B0603020202020204" pitchFamily="34" charset="0"/>
              </a:rPr>
              <a:t>Ecuación de onda:</a:t>
            </a:r>
          </a:p>
        </p:txBody>
      </p:sp>
      <p:graphicFrame>
        <p:nvGraphicFramePr>
          <p:cNvPr id="15375" name="Object 15"/>
          <p:cNvGraphicFramePr>
            <a:graphicFrameLocks noGrp="1" noChangeAspect="1"/>
          </p:cNvGraphicFramePr>
          <p:nvPr>
            <p:ph sz="half" idx="2"/>
          </p:nvPr>
        </p:nvGraphicFramePr>
        <p:xfrm>
          <a:off x="1597184" y="2487920"/>
          <a:ext cx="2111492" cy="314621"/>
        </p:xfrm>
        <a:graphic>
          <a:graphicData uri="http://schemas.openxmlformats.org/presentationml/2006/ole">
            <mc:AlternateContent xmlns:mc="http://schemas.openxmlformats.org/markup-compatibility/2006">
              <mc:Choice xmlns:v="urn:schemas-microsoft-com:vml" Requires="v">
                <p:oleObj spid="_x0000_s60567" name="Ecuación" r:id="rId13" imgW="1282700" imgH="190500" progId="Equation.3">
                  <p:embed/>
                </p:oleObj>
              </mc:Choice>
              <mc:Fallback>
                <p:oleObj name="Ecuación" r:id="rId13" imgW="1282700" imgH="1905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97184" y="2487920"/>
                        <a:ext cx="2111492" cy="314621"/>
                      </a:xfrm>
                      <a:prstGeom prst="rect">
                        <a:avLst/>
                      </a:prstGeom>
                      <a:noFill/>
                      <a:ln>
                        <a:noFill/>
                      </a:ln>
                      <a:extLst/>
                    </p:spPr>
                  </p:pic>
                </p:oleObj>
              </mc:Fallback>
            </mc:AlternateContent>
          </a:graphicData>
        </a:graphic>
      </p:graphicFrame>
      <p:sp>
        <p:nvSpPr>
          <p:cNvPr id="15376" name="Line 16"/>
          <p:cNvSpPr>
            <a:spLocks noChangeShapeType="1"/>
          </p:cNvSpPr>
          <p:nvPr/>
        </p:nvSpPr>
        <p:spPr bwMode="auto">
          <a:xfrm>
            <a:off x="0" y="3818258"/>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5377" name="Text Box 17"/>
          <p:cNvSpPr txBox="1">
            <a:spLocks noChangeArrowheads="1"/>
          </p:cNvSpPr>
          <p:nvPr/>
        </p:nvSpPr>
        <p:spPr bwMode="auto">
          <a:xfrm>
            <a:off x="288925" y="5903913"/>
            <a:ext cx="4054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s-ES" altLang="es-ES" sz="1800" b="1" i="0" dirty="0">
                <a:latin typeface="Trebuchet MS" panose="020B0603020202020204" pitchFamily="34" charset="0"/>
              </a:rPr>
              <a:t>La velocidad de propagación de las olas depende exclusivamente de </a:t>
            </a:r>
            <a:r>
              <a:rPr lang="es-ES" altLang="es-ES" sz="1800" b="1" i="1" dirty="0">
                <a:latin typeface="Trebuchet MS" panose="020B0603020202020204" pitchFamily="34" charset="0"/>
              </a:rPr>
              <a:t>T</a:t>
            </a:r>
          </a:p>
        </p:txBody>
      </p:sp>
      <p:sp>
        <p:nvSpPr>
          <p:cNvPr id="15378" name="Text Box 18"/>
          <p:cNvSpPr txBox="1">
            <a:spLocks noChangeArrowheads="1"/>
          </p:cNvSpPr>
          <p:nvPr/>
        </p:nvSpPr>
        <p:spPr bwMode="auto">
          <a:xfrm>
            <a:off x="4724400" y="5715000"/>
            <a:ext cx="37147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s-ES" altLang="es-ES" sz="1800" b="1" i="0" dirty="0">
                <a:latin typeface="Trebuchet MS" panose="020B0603020202020204" pitchFamily="34" charset="0"/>
              </a:rPr>
              <a:t>La velocidad de fase de las olas individuales es función de la profundidad </a:t>
            </a:r>
            <a:r>
              <a:rPr lang="es-ES" altLang="es-ES" sz="1800" b="1" i="1" dirty="0">
                <a:latin typeface="Trebuchet MS" panose="020B0603020202020204" pitchFamily="34" charset="0"/>
              </a:rPr>
              <a:t>h </a:t>
            </a:r>
          </a:p>
        </p:txBody>
      </p:sp>
      <p:sp>
        <p:nvSpPr>
          <p:cNvPr id="15379" name="Line 19"/>
          <p:cNvSpPr>
            <a:spLocks noChangeShapeType="1"/>
          </p:cNvSpPr>
          <p:nvPr/>
        </p:nvSpPr>
        <p:spPr bwMode="auto">
          <a:xfrm flipH="1">
            <a:off x="4435119" y="3849121"/>
            <a:ext cx="4192" cy="28422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5380" name="Text Box 20"/>
          <p:cNvSpPr txBox="1">
            <a:spLocks noChangeArrowheads="1"/>
          </p:cNvSpPr>
          <p:nvPr/>
        </p:nvSpPr>
        <p:spPr bwMode="auto">
          <a:xfrm>
            <a:off x="317032" y="2473921"/>
            <a:ext cx="12801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r" eaLnBrk="1" hangingPunct="1">
              <a:spcBef>
                <a:spcPct val="50000"/>
              </a:spcBef>
              <a:buFontTx/>
              <a:buNone/>
            </a:pPr>
            <a:r>
              <a:rPr lang="es-ES" altLang="es-ES" sz="1600" i="0" dirty="0" smtClean="0">
                <a:latin typeface="Trebuchet MS" panose="020B0603020202020204" pitchFamily="34" charset="0"/>
              </a:rPr>
              <a:t>Soluciones:</a:t>
            </a:r>
            <a:endParaRPr lang="es-ES" altLang="es-ES" sz="1600" i="0" dirty="0">
              <a:latin typeface="Trebuchet MS" panose="020B0603020202020204" pitchFamily="34" charset="0"/>
            </a:endParaRPr>
          </a:p>
        </p:txBody>
      </p:sp>
      <p:sp>
        <p:nvSpPr>
          <p:cNvPr id="3" name="CuadroTexto 2"/>
          <p:cNvSpPr txBox="1"/>
          <p:nvPr/>
        </p:nvSpPr>
        <p:spPr>
          <a:xfrm>
            <a:off x="328502" y="490359"/>
            <a:ext cx="8419961" cy="1815882"/>
          </a:xfrm>
          <a:prstGeom prst="rect">
            <a:avLst/>
          </a:prstGeom>
          <a:noFill/>
        </p:spPr>
        <p:txBody>
          <a:bodyPr wrap="square" rtlCol="0">
            <a:spAutoFit/>
          </a:bodyPr>
          <a:lstStyle/>
          <a:p>
            <a:r>
              <a:rPr lang="es-ES" sz="1600" dirty="0" smtClean="0">
                <a:latin typeface="Trebuchet MS" panose="020B0603020202020204" pitchFamily="34" charset="0"/>
              </a:rPr>
              <a:t>Ondas de gravedad sobre la superficie marina con pequeña amplitud en comparación con la longitud de onda y profundidad</a:t>
            </a:r>
          </a:p>
          <a:p>
            <a:r>
              <a:rPr lang="es-ES" sz="1600" dirty="0" smtClean="0">
                <a:latin typeface="Trebuchet MS" panose="020B0603020202020204" pitchFamily="34" charset="0"/>
              </a:rPr>
              <a:t>Hipótesis:   - incompresible (</a:t>
            </a:r>
            <a:r>
              <a:rPr lang="el-GR" sz="1600" i="1" dirty="0" smtClean="0">
                <a:latin typeface="Trebuchet MS" panose="020B0603020202020204" pitchFamily="34" charset="0"/>
              </a:rPr>
              <a:t>ρ</a:t>
            </a:r>
            <a:r>
              <a:rPr lang="es-ES" sz="1600" dirty="0" smtClean="0">
                <a:latin typeface="Trebuchet MS" panose="020B0603020202020204" pitchFamily="34" charset="0"/>
              </a:rPr>
              <a:t>=</a:t>
            </a:r>
            <a:r>
              <a:rPr lang="es-ES" sz="1600" dirty="0" err="1" smtClean="0">
                <a:latin typeface="Trebuchet MS" panose="020B0603020202020204" pitchFamily="34" charset="0"/>
              </a:rPr>
              <a:t>cte</a:t>
            </a:r>
            <a:r>
              <a:rPr lang="es-ES" sz="1600" dirty="0" smtClean="0">
                <a:latin typeface="Trebuchet MS" panose="020B0603020202020204" pitchFamily="34" charset="0"/>
              </a:rPr>
              <a:t>) </a:t>
            </a:r>
          </a:p>
          <a:p>
            <a:r>
              <a:rPr lang="es-ES" sz="1600" dirty="0">
                <a:latin typeface="Trebuchet MS" panose="020B0603020202020204" pitchFamily="34" charset="0"/>
              </a:rPr>
              <a:t>	</a:t>
            </a:r>
            <a:r>
              <a:rPr lang="es-ES" sz="1600" dirty="0" smtClean="0">
                <a:latin typeface="Trebuchet MS" panose="020B0603020202020204" pitchFamily="34" charset="0"/>
              </a:rPr>
              <a:t>   - no viscoso</a:t>
            </a:r>
          </a:p>
          <a:p>
            <a:r>
              <a:rPr lang="es-ES" sz="1600" dirty="0">
                <a:latin typeface="Trebuchet MS" panose="020B0603020202020204" pitchFamily="34" charset="0"/>
              </a:rPr>
              <a:t>	 </a:t>
            </a:r>
            <a:r>
              <a:rPr lang="es-ES" sz="1600" dirty="0" smtClean="0">
                <a:latin typeface="Trebuchet MS" panose="020B0603020202020204" pitchFamily="34" charset="0"/>
              </a:rPr>
              <a:t>  - </a:t>
            </a:r>
            <a:r>
              <a:rPr lang="es-ES" sz="1600" dirty="0" err="1" smtClean="0">
                <a:latin typeface="Trebuchet MS" panose="020B0603020202020204" pitchFamily="34" charset="0"/>
              </a:rPr>
              <a:t>contínuo</a:t>
            </a:r>
            <a:endParaRPr lang="es-ES" sz="1600" dirty="0" smtClean="0">
              <a:latin typeface="Trebuchet MS" panose="020B0603020202020204" pitchFamily="34" charset="0"/>
            </a:endParaRPr>
          </a:p>
          <a:p>
            <a:endParaRPr lang="es-ES" sz="1600" dirty="0" smtClean="0">
              <a:latin typeface="Trebuchet MS" panose="020B0603020202020204" pitchFamily="34" charset="0"/>
            </a:endParaRPr>
          </a:p>
          <a:p>
            <a:endParaRPr lang="es-ES" sz="1600" dirty="0">
              <a:latin typeface="Trebuchet MS" panose="020B0603020202020204" pitchFamily="34" charset="0"/>
            </a:endParaRPr>
          </a:p>
        </p:txBody>
      </p:sp>
      <p:pic>
        <p:nvPicPr>
          <p:cNvPr id="23" name="Imagen 22"/>
          <p:cNvPicPr>
            <a:picLocks noChangeAspect="1"/>
          </p:cNvPicPr>
          <p:nvPr/>
        </p:nvPicPr>
        <p:blipFill>
          <a:blip r:embed="rId15"/>
          <a:stretch>
            <a:fillRect/>
          </a:stretch>
        </p:blipFill>
        <p:spPr>
          <a:xfrm>
            <a:off x="4882655" y="866646"/>
            <a:ext cx="4013695" cy="1887072"/>
          </a:xfrm>
          <a:prstGeom prst="rect">
            <a:avLst/>
          </a:prstGeom>
        </p:spPr>
      </p:pic>
      <mc:AlternateContent xmlns:mc="http://schemas.openxmlformats.org/markup-compatibility/2006" xmlns:a14="http://schemas.microsoft.com/office/drawing/2010/main">
        <mc:Choice Requires="a14">
          <p:sp>
            <p:nvSpPr>
              <p:cNvPr id="2" name="CuadroTexto 1"/>
              <p:cNvSpPr txBox="1"/>
              <p:nvPr/>
            </p:nvSpPr>
            <p:spPr>
              <a:xfrm>
                <a:off x="2794981" y="3382579"/>
                <a:ext cx="509755" cy="391710"/>
              </a:xfrm>
              <a:prstGeom prst="rect">
                <a:avLst/>
              </a:prstGeom>
              <a:noFill/>
            </p:spPr>
            <p:txBody>
              <a:bodyPr wrap="none" lIns="0" tIns="0" rIns="0" bIns="0" rtlCol="0">
                <a:spAutoFit/>
              </a:bodyPr>
              <a:lstStyle/>
              <a:p>
                <a:r>
                  <a:rPr lang="es-ES" i="1" dirty="0" smtClean="0">
                    <a:latin typeface="Times New Roman" panose="02020603050405020304" pitchFamily="18" charset="0"/>
                    <a:cs typeface="Times New Roman" panose="02020603050405020304" pitchFamily="18" charset="0"/>
                  </a:rPr>
                  <a:t>ω</a:t>
                </a:r>
                <a:r>
                  <a:rPr lang="es-ES" dirty="0" smtClean="0"/>
                  <a:t>=</a:t>
                </a:r>
                <a14:m>
                  <m:oMath xmlns:m="http://schemas.openxmlformats.org/officeDocument/2006/math">
                    <m:f>
                      <m:fPr>
                        <m:ctrlPr>
                          <a:rPr lang="es-ES" i="1" smtClean="0">
                            <a:latin typeface="Cambria Math" panose="02040503050406030204" pitchFamily="18" charset="0"/>
                          </a:rPr>
                        </m:ctrlPr>
                      </m:fPr>
                      <m:num>
                        <m:r>
                          <a:rPr lang="es-ES" b="0" i="1" smtClean="0">
                            <a:latin typeface="Cambria Math" panose="02040503050406030204" pitchFamily="18" charset="0"/>
                          </a:rPr>
                          <m:t>2</m:t>
                        </m:r>
                        <m:r>
                          <m:rPr>
                            <m:sty m:val="p"/>
                          </m:rPr>
                          <a:rPr lang="el-GR" b="0" i="1" smtClean="0">
                            <a:latin typeface="Cambria Math" panose="02040503050406030204" pitchFamily="18" charset="0"/>
                          </a:rPr>
                          <m:t>π</m:t>
                        </m:r>
                      </m:num>
                      <m:den>
                        <m:r>
                          <a:rPr lang="es-ES" b="0" i="1" smtClean="0">
                            <a:latin typeface="Cambria Math" panose="02040503050406030204" pitchFamily="18" charset="0"/>
                          </a:rPr>
                          <m:t>𝐿</m:t>
                        </m:r>
                      </m:den>
                    </m:f>
                  </m:oMath>
                </a14:m>
                <a:endParaRPr lang="es-ES" dirty="0"/>
              </a:p>
            </p:txBody>
          </p:sp>
        </mc:Choice>
        <mc:Fallback xmlns="">
          <p:sp>
            <p:nvSpPr>
              <p:cNvPr id="2" name="CuadroTexto 1"/>
              <p:cNvSpPr txBox="1">
                <a:spLocks noRot="1" noChangeAspect="1" noMove="1" noResize="1" noEditPoints="1" noAdjustHandles="1" noChangeArrowheads="1" noChangeShapeType="1" noTextEdit="1"/>
              </p:cNvSpPr>
              <p:nvPr/>
            </p:nvSpPr>
            <p:spPr>
              <a:xfrm>
                <a:off x="2794981" y="3382579"/>
                <a:ext cx="509755" cy="391710"/>
              </a:xfrm>
              <a:prstGeom prst="rect">
                <a:avLst/>
              </a:prstGeom>
              <a:blipFill rotWithShape="0">
                <a:blip r:embed="rId16"/>
                <a:stretch>
                  <a:fillRect l="-27381" t="-6250" r="-9524" b="-2031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p:cNvSpPr txBox="1"/>
              <p:nvPr/>
            </p:nvSpPr>
            <p:spPr>
              <a:xfrm>
                <a:off x="3503121" y="3371318"/>
                <a:ext cx="448841" cy="424475"/>
              </a:xfrm>
              <a:prstGeom prst="rect">
                <a:avLst/>
              </a:prstGeom>
              <a:noFill/>
            </p:spPr>
            <p:txBody>
              <a:bodyPr wrap="none" lIns="0" tIns="0" rIns="0" bIns="0" rtlCol="0">
                <a:spAutoFit/>
              </a:bodyPr>
              <a:lstStyle/>
              <a:p>
                <a:r>
                  <a:rPr lang="es-ES" i="1" dirty="0" smtClean="0">
                    <a:latin typeface="Times New Roman" panose="02020603050405020304" pitchFamily="18" charset="0"/>
                    <a:cs typeface="Times New Roman" panose="02020603050405020304" pitchFamily="18" charset="0"/>
                  </a:rPr>
                  <a:t>k</a:t>
                </a:r>
                <a:r>
                  <a:rPr lang="es-ES" dirty="0" smtClean="0"/>
                  <a:t>=</a:t>
                </a:r>
                <a14:m>
                  <m:oMath xmlns:m="http://schemas.openxmlformats.org/officeDocument/2006/math">
                    <m:f>
                      <m:fPr>
                        <m:ctrlPr>
                          <a:rPr lang="es-ES" i="1" smtClean="0">
                            <a:latin typeface="Cambria Math" panose="02040503050406030204" pitchFamily="18" charset="0"/>
                          </a:rPr>
                        </m:ctrlPr>
                      </m:fPr>
                      <m:num>
                        <m:r>
                          <a:rPr lang="es-ES" b="0" i="1" smtClean="0">
                            <a:latin typeface="Cambria Math" panose="02040503050406030204" pitchFamily="18" charset="0"/>
                          </a:rPr>
                          <m:t>2</m:t>
                        </m:r>
                        <m:r>
                          <m:rPr>
                            <m:sty m:val="p"/>
                          </m:rPr>
                          <a:rPr lang="el-GR" b="0" i="1" smtClean="0">
                            <a:latin typeface="Cambria Math" panose="02040503050406030204" pitchFamily="18" charset="0"/>
                          </a:rPr>
                          <m:t>π</m:t>
                        </m:r>
                      </m:num>
                      <m:den>
                        <m:r>
                          <a:rPr lang="es-ES" b="0" i="1" smtClean="0">
                            <a:latin typeface="Cambria Math" panose="02040503050406030204" pitchFamily="18" charset="0"/>
                          </a:rPr>
                          <m:t>𝑓</m:t>
                        </m:r>
                      </m:den>
                    </m:f>
                  </m:oMath>
                </a14:m>
                <a:endParaRPr lang="es-ES" dirty="0"/>
              </a:p>
            </p:txBody>
          </p:sp>
        </mc:Choice>
        <mc:Fallback xmlns="">
          <p:sp>
            <p:nvSpPr>
              <p:cNvPr id="25" name="CuadroTexto 24"/>
              <p:cNvSpPr txBox="1">
                <a:spLocks noRot="1" noChangeAspect="1" noMove="1" noResize="1" noEditPoints="1" noAdjustHandles="1" noChangeArrowheads="1" noChangeShapeType="1" noTextEdit="1"/>
              </p:cNvSpPr>
              <p:nvPr/>
            </p:nvSpPr>
            <p:spPr>
              <a:xfrm>
                <a:off x="3503121" y="3371318"/>
                <a:ext cx="448841" cy="424475"/>
              </a:xfrm>
              <a:prstGeom prst="rect">
                <a:avLst/>
              </a:prstGeom>
              <a:blipFill rotWithShape="0">
                <a:blip r:embed="rId17"/>
                <a:stretch>
                  <a:fillRect l="-32877" t="-5714" r="-10959" b="-18571"/>
                </a:stretch>
              </a:blipFill>
            </p:spPr>
            <p:txBody>
              <a:bodyPr/>
              <a:lstStyle/>
              <a:p>
                <a:r>
                  <a:rPr lang="es-ES">
                    <a:noFill/>
                  </a:rPr>
                  <a:t> </a:t>
                </a:r>
              </a:p>
            </p:txBody>
          </p:sp>
        </mc:Fallback>
      </mc:AlternateContent>
      <p:sp>
        <p:nvSpPr>
          <p:cNvPr id="4" name="Rectángulo 3"/>
          <p:cNvSpPr/>
          <p:nvPr/>
        </p:nvSpPr>
        <p:spPr>
          <a:xfrm>
            <a:off x="2596595" y="2980155"/>
            <a:ext cx="1491218" cy="389162"/>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27805662"/>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9"/>
          <p:cNvSpPr txBox="1">
            <a:spLocks noChangeArrowheads="1"/>
          </p:cNvSpPr>
          <p:nvPr/>
        </p:nvSpPr>
        <p:spPr bwMode="auto">
          <a:xfrm>
            <a:off x="1120775" y="892722"/>
            <a:ext cx="2555875" cy="4000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50000"/>
              </a:spcBef>
              <a:buFontTx/>
              <a:buNone/>
            </a:pPr>
            <a:r>
              <a:rPr lang="es-ES" altLang="es-ES" sz="2000" i="0">
                <a:latin typeface="Trebuchet MS" panose="020B0603020202020204" pitchFamily="34" charset="0"/>
              </a:rPr>
              <a:t>Aguas profundas</a:t>
            </a:r>
          </a:p>
        </p:txBody>
      </p:sp>
      <p:sp>
        <p:nvSpPr>
          <p:cNvPr id="16388" name="Text Box 10"/>
          <p:cNvSpPr txBox="1">
            <a:spLocks noChangeArrowheads="1"/>
          </p:cNvSpPr>
          <p:nvPr/>
        </p:nvSpPr>
        <p:spPr bwMode="auto">
          <a:xfrm>
            <a:off x="5476875" y="951460"/>
            <a:ext cx="2225675" cy="4000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50000"/>
              </a:spcBef>
              <a:buFontTx/>
              <a:buNone/>
            </a:pPr>
            <a:r>
              <a:rPr lang="es-ES" altLang="es-ES" sz="2000" i="0" dirty="0">
                <a:latin typeface="Trebuchet MS" panose="020B0603020202020204" pitchFamily="34" charset="0"/>
              </a:rPr>
              <a:t>Aguas someras</a:t>
            </a:r>
          </a:p>
        </p:txBody>
      </p:sp>
      <p:sp>
        <p:nvSpPr>
          <p:cNvPr id="16389" name="Text Box 17"/>
          <p:cNvSpPr txBox="1">
            <a:spLocks noChangeArrowheads="1"/>
          </p:cNvSpPr>
          <p:nvPr/>
        </p:nvSpPr>
        <p:spPr bwMode="auto">
          <a:xfrm>
            <a:off x="230982" y="1582921"/>
            <a:ext cx="4602162"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endParaRPr lang="es-ES" altLang="es-ES" sz="2400" b="1" dirty="0">
              <a:latin typeface="Trebuchet MS" panose="020B0603020202020204" pitchFamily="34" charset="0"/>
            </a:endParaRPr>
          </a:p>
          <a:p>
            <a:pPr>
              <a:spcBef>
                <a:spcPts val="600"/>
              </a:spcBef>
              <a:buFontTx/>
              <a:buNone/>
            </a:pPr>
            <a:r>
              <a:rPr lang="es-ES" altLang="es-ES" sz="2400" b="1" dirty="0">
                <a:latin typeface="Trebuchet MS" panose="020B0603020202020204" pitchFamily="34" charset="0"/>
              </a:rPr>
              <a:t>	</a:t>
            </a:r>
            <a:r>
              <a:rPr lang="es-ES" altLang="es-ES" sz="2000" b="1" dirty="0">
                <a:latin typeface="Trebuchet MS" panose="020B0603020202020204" pitchFamily="34" charset="0"/>
              </a:rPr>
              <a:t>    </a:t>
            </a:r>
            <a:r>
              <a:rPr lang="es-ES" altLang="es-ES" sz="2000" b="1" i="1" dirty="0">
                <a:latin typeface="Times New Roman" panose="02020603050405020304" pitchFamily="18" charset="0"/>
                <a:cs typeface="Times New Roman" panose="02020603050405020304" pitchFamily="18" charset="0"/>
              </a:rPr>
              <a:t>c</a:t>
            </a:r>
            <a:r>
              <a:rPr lang="es-ES" altLang="es-ES" sz="2000" b="1" dirty="0">
                <a:latin typeface="Times New Roman" panose="02020603050405020304" pitchFamily="18" charset="0"/>
                <a:cs typeface="Times New Roman" panose="02020603050405020304" pitchFamily="18" charset="0"/>
              </a:rPr>
              <a:t> </a:t>
            </a:r>
            <a:r>
              <a:rPr lang="es-ES" altLang="es-ES" sz="2000" dirty="0">
                <a:latin typeface="Times New Roman" panose="02020603050405020304" pitchFamily="18" charset="0"/>
                <a:cs typeface="Times New Roman" panose="02020603050405020304" pitchFamily="18" charset="0"/>
              </a:rPr>
              <a:t>(nudos) ≈ </a:t>
            </a:r>
            <a:r>
              <a:rPr lang="es-ES" altLang="es-ES" sz="2000" b="1" i="1" dirty="0">
                <a:latin typeface="Times New Roman" panose="02020603050405020304" pitchFamily="18" charset="0"/>
                <a:cs typeface="Times New Roman" panose="02020603050405020304" pitchFamily="18" charset="0"/>
              </a:rPr>
              <a:t>3· T</a:t>
            </a:r>
          </a:p>
          <a:p>
            <a:pPr>
              <a:spcBef>
                <a:spcPts val="600"/>
              </a:spcBef>
              <a:buFontTx/>
              <a:buNone/>
            </a:pPr>
            <a:r>
              <a:rPr lang="es-ES" altLang="es-ES" sz="1800" b="1" dirty="0" smtClean="0">
                <a:latin typeface="Trebuchet MS" panose="020B0603020202020204" pitchFamily="34" charset="0"/>
              </a:rPr>
              <a:t>La </a:t>
            </a:r>
            <a:r>
              <a:rPr lang="es-ES" altLang="es-ES" sz="1800" b="1" dirty="0">
                <a:latin typeface="Trebuchet MS" panose="020B0603020202020204" pitchFamily="34" charset="0"/>
              </a:rPr>
              <a:t>velocidad de fase de las olas depende </a:t>
            </a:r>
            <a:r>
              <a:rPr lang="es-ES" altLang="es-ES" sz="1800" b="1" i="0" dirty="0">
                <a:latin typeface="Trebuchet MS" panose="020B0603020202020204" pitchFamily="34" charset="0"/>
              </a:rPr>
              <a:t>exclusivamente de su período</a:t>
            </a:r>
            <a:r>
              <a:rPr lang="es-ES" altLang="es-ES" sz="1800" b="1" i="1" dirty="0">
                <a:latin typeface="Times New Roman" panose="02020603050405020304" pitchFamily="18" charset="0"/>
                <a:cs typeface="Times New Roman" panose="02020603050405020304" pitchFamily="18" charset="0"/>
              </a:rPr>
              <a:t> </a:t>
            </a:r>
            <a:r>
              <a:rPr lang="es-ES" altLang="es-ES" sz="1800" i="1" dirty="0">
                <a:latin typeface="Times New Roman" panose="02020603050405020304" pitchFamily="18" charset="0"/>
                <a:cs typeface="Times New Roman" panose="02020603050405020304" pitchFamily="18" charset="0"/>
              </a:rPr>
              <a:t>T</a:t>
            </a:r>
          </a:p>
          <a:p>
            <a:pPr>
              <a:spcBef>
                <a:spcPct val="0"/>
              </a:spcBef>
              <a:buFontTx/>
              <a:buNone/>
            </a:pPr>
            <a:r>
              <a:rPr lang="es-ES" altLang="es-ES" sz="1800" b="1" dirty="0">
                <a:latin typeface="Trebuchet MS" panose="020B0603020202020204" pitchFamily="34" charset="0"/>
                <a:cs typeface="Times New Roman" panose="02020603050405020304" pitchFamily="18" charset="0"/>
              </a:rPr>
              <a:t>	</a:t>
            </a:r>
            <a:r>
              <a:rPr lang="es-ES" altLang="es-ES" sz="1800" b="1" i="1" dirty="0">
                <a:latin typeface="Times New Roman" panose="02020603050405020304" pitchFamily="18" charset="0"/>
                <a:cs typeface="Times New Roman" panose="02020603050405020304" pitchFamily="18" charset="0"/>
              </a:rPr>
              <a:t>     L </a:t>
            </a:r>
            <a:r>
              <a:rPr lang="es-ES" altLang="es-ES" sz="1800" i="1" dirty="0">
                <a:latin typeface="Times New Roman" panose="02020603050405020304" pitchFamily="18" charset="0"/>
                <a:cs typeface="Times New Roman" panose="02020603050405020304" pitchFamily="18" charset="0"/>
              </a:rPr>
              <a:t>≈ </a:t>
            </a:r>
            <a:r>
              <a:rPr lang="es-ES" altLang="es-ES" sz="1800" dirty="0">
                <a:latin typeface="Times New Roman" panose="02020603050405020304" pitchFamily="18" charset="0"/>
                <a:cs typeface="Times New Roman" panose="02020603050405020304" pitchFamily="18" charset="0"/>
              </a:rPr>
              <a:t>1,56</a:t>
            </a:r>
            <a:r>
              <a:rPr lang="es-ES" altLang="es-ES" sz="1800" i="1" dirty="0">
                <a:latin typeface="Times New Roman" panose="02020603050405020304" pitchFamily="18" charset="0"/>
                <a:cs typeface="Times New Roman" panose="02020603050405020304" pitchFamily="18" charset="0"/>
              </a:rPr>
              <a:t>· T</a:t>
            </a:r>
            <a:r>
              <a:rPr lang="es-ES" altLang="es-ES" sz="1800" i="1" baseline="30000" dirty="0">
                <a:latin typeface="Times New Roman" panose="02020603050405020304" pitchFamily="18" charset="0"/>
                <a:cs typeface="Times New Roman" panose="02020603050405020304" pitchFamily="18" charset="0"/>
              </a:rPr>
              <a:t>2</a:t>
            </a:r>
            <a:endParaRPr lang="es-ES" altLang="es-ES" sz="1800" b="1" i="1" dirty="0">
              <a:latin typeface="Times New Roman" panose="02020603050405020304" pitchFamily="18" charset="0"/>
              <a:cs typeface="Times New Roman" panose="02020603050405020304" pitchFamily="18" charset="0"/>
            </a:endParaRPr>
          </a:p>
          <a:p>
            <a:pPr>
              <a:spcBef>
                <a:spcPct val="0"/>
              </a:spcBef>
              <a:buFontTx/>
              <a:buNone/>
            </a:pPr>
            <a:endParaRPr lang="es-ES" altLang="es-ES" sz="1200" dirty="0">
              <a:latin typeface="Times New Roman" panose="02020603050405020304" pitchFamily="18" charset="0"/>
              <a:cs typeface="Times New Roman" panose="02020603050405020304" pitchFamily="18" charset="0"/>
            </a:endParaRPr>
          </a:p>
        </p:txBody>
      </p:sp>
      <p:sp>
        <p:nvSpPr>
          <p:cNvPr id="16390" name="Text Box 18"/>
          <p:cNvSpPr txBox="1">
            <a:spLocks noChangeArrowheads="1"/>
          </p:cNvSpPr>
          <p:nvPr/>
        </p:nvSpPr>
        <p:spPr bwMode="auto">
          <a:xfrm>
            <a:off x="4962840" y="2503319"/>
            <a:ext cx="459263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s-ES" altLang="es-ES" sz="1800" b="1" i="0" dirty="0">
                <a:latin typeface="Trebuchet MS" panose="020B0603020202020204" pitchFamily="34" charset="0"/>
              </a:rPr>
              <a:t>La velocidad de las olas está </a:t>
            </a:r>
            <a:r>
              <a:rPr lang="es-ES" altLang="es-ES" sz="1800" b="1" i="0" dirty="0" smtClean="0">
                <a:latin typeface="Trebuchet MS" panose="020B0603020202020204" pitchFamily="34" charset="0"/>
              </a:rPr>
              <a:t>determinada </a:t>
            </a:r>
            <a:r>
              <a:rPr lang="es-ES" altLang="es-ES" sz="1800" b="1" dirty="0" smtClean="0">
                <a:latin typeface="Trebuchet MS" panose="020B0603020202020204" pitchFamily="34" charset="0"/>
              </a:rPr>
              <a:t>por</a:t>
            </a:r>
            <a:r>
              <a:rPr lang="es-ES" altLang="es-ES" sz="1800" b="1" i="0" dirty="0" smtClean="0">
                <a:latin typeface="Trebuchet MS" panose="020B0603020202020204" pitchFamily="34" charset="0"/>
              </a:rPr>
              <a:t> </a:t>
            </a:r>
            <a:r>
              <a:rPr lang="es-ES" altLang="es-ES" sz="1800" b="1" i="0" dirty="0">
                <a:latin typeface="Trebuchet MS" panose="020B0603020202020204" pitchFamily="34" charset="0"/>
              </a:rPr>
              <a:t>la profundidad </a:t>
            </a:r>
            <a:r>
              <a:rPr lang="es-ES" altLang="es-ES" sz="2400" i="1" dirty="0">
                <a:latin typeface="Times New Roman" panose="02020603050405020304" pitchFamily="18" charset="0"/>
                <a:cs typeface="Times New Roman" panose="02020603050405020304" pitchFamily="18" charset="0"/>
              </a:rPr>
              <a:t>h</a:t>
            </a:r>
            <a:r>
              <a:rPr lang="es-ES" altLang="es-ES" sz="1800" b="1" dirty="0">
                <a:latin typeface="Trebuchet MS" panose="020B0603020202020204" pitchFamily="34" charset="0"/>
              </a:rPr>
              <a:t> </a:t>
            </a:r>
          </a:p>
        </p:txBody>
      </p:sp>
      <p:sp>
        <p:nvSpPr>
          <p:cNvPr id="16395" name="Rectangle 8"/>
          <p:cNvSpPr>
            <a:spLocks noChangeArrowheads="1"/>
          </p:cNvSpPr>
          <p:nvPr/>
        </p:nvSpPr>
        <p:spPr bwMode="auto">
          <a:xfrm>
            <a:off x="2417839" y="23813"/>
            <a:ext cx="46762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800" b="1" dirty="0" err="1">
                <a:solidFill>
                  <a:srgbClr val="CC0000"/>
                </a:solidFill>
              </a:rPr>
              <a:t>Asomeramiento</a:t>
            </a:r>
            <a:r>
              <a:rPr lang="es-ES" altLang="es-ES" sz="2800" b="1" dirty="0">
                <a:solidFill>
                  <a:srgbClr val="CC0000"/>
                </a:solidFill>
              </a:rPr>
              <a:t> (</a:t>
            </a:r>
            <a:r>
              <a:rPr lang="es-ES" altLang="es-ES" sz="2800" b="1" dirty="0" err="1">
                <a:solidFill>
                  <a:srgbClr val="CC0000"/>
                </a:solidFill>
              </a:rPr>
              <a:t>shoaling</a:t>
            </a:r>
            <a:r>
              <a:rPr lang="es-ES" altLang="es-ES" sz="2800" b="1" dirty="0">
                <a:solidFill>
                  <a:srgbClr val="CC0000"/>
                </a:solidFill>
              </a:rPr>
              <a:t>)</a:t>
            </a:r>
          </a:p>
        </p:txBody>
      </p:sp>
      <p:sp>
        <p:nvSpPr>
          <p:cNvPr id="15" name="CuadroTexto 14"/>
          <p:cNvSpPr txBox="1">
            <a:spLocks noChangeArrowheads="1"/>
          </p:cNvSpPr>
          <p:nvPr/>
        </p:nvSpPr>
        <p:spPr bwMode="auto">
          <a:xfrm>
            <a:off x="467544" y="531358"/>
            <a:ext cx="7048724" cy="647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indent="0">
              <a:spcBef>
                <a:spcPct val="0"/>
              </a:spcBef>
              <a:buNone/>
            </a:pPr>
            <a:r>
              <a:rPr lang="es-ES" altLang="es-ES" sz="2000" dirty="0" smtClean="0">
                <a:latin typeface="Trebuchet MS" panose="020B0603020202020204" pitchFamily="34" charset="0"/>
              </a:rPr>
              <a:t>Velocidad </a:t>
            </a:r>
            <a:r>
              <a:rPr lang="es-ES" altLang="es-ES" sz="2000" dirty="0">
                <a:latin typeface="Trebuchet MS" panose="020B0603020202020204" pitchFamily="34" charset="0"/>
              </a:rPr>
              <a:t>de propagación de las </a:t>
            </a:r>
            <a:r>
              <a:rPr lang="es-ES" altLang="es-ES" sz="2000" dirty="0" smtClean="0">
                <a:latin typeface="Trebuchet MS" panose="020B0603020202020204" pitchFamily="34" charset="0"/>
              </a:rPr>
              <a:t>olas libres (sin dispersión):</a:t>
            </a: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indent="-360000">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marL="0" indent="0">
              <a:spcBef>
                <a:spcPct val="0"/>
              </a:spcBef>
              <a:buNone/>
            </a:pPr>
            <a:r>
              <a:rPr lang="es-ES" altLang="es-ES" sz="2000" dirty="0" smtClean="0">
                <a:latin typeface="Trebuchet MS" panose="020B0603020202020204" pitchFamily="34" charset="0"/>
              </a:rPr>
              <a:t>Efectos que alteran la velocidad de propagación del oleaje:</a:t>
            </a:r>
          </a:p>
          <a:p>
            <a:pPr>
              <a:spcBef>
                <a:spcPts val="600"/>
              </a:spcBef>
              <a:buFontTx/>
              <a:buAutoNum type="arabicPeriod"/>
            </a:pPr>
            <a:r>
              <a:rPr lang="es-ES" altLang="es-ES" sz="2000" dirty="0" smtClean="0">
                <a:latin typeface="Trebuchet MS" panose="020B0603020202020204" pitchFamily="34" charset="0"/>
              </a:rPr>
              <a:t>Refracción </a:t>
            </a:r>
            <a:r>
              <a:rPr lang="es-ES" altLang="es-ES" sz="2000" dirty="0">
                <a:latin typeface="Trebuchet MS" panose="020B0603020202020204" pitchFamily="34" charset="0"/>
              </a:rPr>
              <a:t>y fricción con el fondo</a:t>
            </a:r>
          </a:p>
          <a:p>
            <a:pPr>
              <a:spcBef>
                <a:spcPts val="600"/>
              </a:spcBef>
              <a:buFontTx/>
              <a:buAutoNum type="arabicPeriod"/>
            </a:pPr>
            <a:r>
              <a:rPr lang="es-ES" altLang="es-ES" sz="2000" dirty="0">
                <a:latin typeface="Trebuchet MS" panose="020B0603020202020204" pitchFamily="34" charset="0"/>
              </a:rPr>
              <a:t>Reflexión en la costa</a:t>
            </a:r>
          </a:p>
          <a:p>
            <a:pPr>
              <a:spcBef>
                <a:spcPts val="600"/>
              </a:spcBef>
              <a:buFontTx/>
              <a:buAutoNum type="arabicPeriod"/>
            </a:pPr>
            <a:r>
              <a:rPr lang="es-ES" altLang="es-ES" sz="2000" dirty="0">
                <a:latin typeface="Trebuchet MS" panose="020B0603020202020204" pitchFamily="34" charset="0"/>
              </a:rPr>
              <a:t>Difracción</a:t>
            </a:r>
          </a:p>
          <a:p>
            <a:pPr>
              <a:spcBef>
                <a:spcPts val="600"/>
              </a:spcBef>
              <a:buFontTx/>
              <a:buAutoNum type="arabicPeriod"/>
            </a:pPr>
            <a:r>
              <a:rPr lang="es-ES" altLang="es-ES" sz="2000" dirty="0">
                <a:latin typeface="Trebuchet MS" panose="020B0603020202020204" pitchFamily="34" charset="0"/>
              </a:rPr>
              <a:t>Dispersión</a:t>
            </a:r>
          </a:p>
          <a:p>
            <a:pPr>
              <a:spcBef>
                <a:spcPts val="600"/>
              </a:spcBef>
              <a:buFontTx/>
              <a:buAutoNum type="arabicPeriod"/>
            </a:pPr>
            <a:r>
              <a:rPr lang="es-ES" altLang="es-ES" sz="2000" dirty="0">
                <a:latin typeface="Trebuchet MS" panose="020B0603020202020204" pitchFamily="34" charset="0"/>
              </a:rPr>
              <a:t>Corrientes (longitudinales y resacas)</a:t>
            </a:r>
          </a:p>
          <a:p>
            <a:pPr>
              <a:spcBef>
                <a:spcPts val="600"/>
              </a:spcBef>
              <a:buFontTx/>
              <a:buAutoNum type="arabicPeriod"/>
            </a:pPr>
            <a:r>
              <a:rPr lang="es-ES" altLang="es-ES" sz="2000" dirty="0">
                <a:latin typeface="Trebuchet MS" panose="020B0603020202020204" pitchFamily="34" charset="0"/>
              </a:rPr>
              <a:t>Run up e inundación</a:t>
            </a:r>
          </a:p>
          <a:p>
            <a:pPr>
              <a:spcBef>
                <a:spcPts val="600"/>
              </a:spcBef>
              <a:buFontTx/>
              <a:buAutoNum type="arabicPeriod"/>
            </a:pPr>
            <a:r>
              <a:rPr lang="es-ES" altLang="es-ES" sz="2000" dirty="0">
                <a:latin typeface="Trebuchet MS" panose="020B0603020202020204" pitchFamily="34" charset="0"/>
              </a:rPr>
              <a:t>Transporte de sedimentos, etc.</a:t>
            </a:r>
          </a:p>
          <a:p>
            <a:pPr>
              <a:spcBef>
                <a:spcPct val="0"/>
              </a:spcBef>
              <a:buFontTx/>
              <a:buAutoNum type="arabicPeriod"/>
            </a:pPr>
            <a:endParaRPr lang="es-ES" altLang="es-ES" sz="2000" dirty="0">
              <a:latin typeface="Trebuchet MS" panose="020B0603020202020204" pitchFamily="34" charset="0"/>
            </a:endParaRPr>
          </a:p>
        </p:txBody>
      </p:sp>
      <p:grpSp>
        <p:nvGrpSpPr>
          <p:cNvPr id="5" name="Grupo 4"/>
          <p:cNvGrpSpPr/>
          <p:nvPr/>
        </p:nvGrpSpPr>
        <p:grpSpPr>
          <a:xfrm>
            <a:off x="971600" y="1363249"/>
            <a:ext cx="2808312" cy="573304"/>
            <a:chOff x="610190" y="1532808"/>
            <a:chExt cx="4395155" cy="872096"/>
          </a:xfrm>
        </p:grpSpPr>
        <p:sp>
          <p:nvSpPr>
            <p:cNvPr id="10" name="Rectángulo 9"/>
            <p:cNvSpPr/>
            <p:nvPr/>
          </p:nvSpPr>
          <p:spPr>
            <a:xfrm>
              <a:off x="610190" y="1532808"/>
              <a:ext cx="4202730" cy="87209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2000"/>
            </a:p>
          </p:txBody>
        </p:sp>
        <mc:AlternateContent xmlns:mc="http://schemas.openxmlformats.org/markup-compatibility/2006" xmlns:a14="http://schemas.microsoft.com/office/drawing/2010/main">
          <mc:Choice Requires="a14">
            <p:sp>
              <p:nvSpPr>
                <p:cNvPr id="16" name="CuadroTexto 15"/>
                <p:cNvSpPr txBox="1"/>
                <p:nvPr/>
              </p:nvSpPr>
              <p:spPr>
                <a:xfrm>
                  <a:off x="774999" y="1604039"/>
                  <a:ext cx="4230346" cy="708182"/>
                </a:xfrm>
                <a:prstGeom prst="rect">
                  <a:avLst/>
                </a:prstGeom>
                <a:noFill/>
              </p:spPr>
              <p:txBody>
                <a:bodyPr wrap="none" lIns="0" tIns="0" rIns="0" bIns="0" rtlCol="0">
                  <a:spAutoFit/>
                </a:bodyPr>
                <a:lstStyle/>
                <a:p>
                  <a:r>
                    <a:rPr lang="es-ES" sz="2000" i="1" dirty="0" smtClean="0">
                      <a:latin typeface="Cambria" panose="02040503050406030204" pitchFamily="18" charset="0"/>
                    </a:rPr>
                    <a:t>c = </a:t>
                  </a:r>
                  <a:r>
                    <a:rPr lang="es-ES" sz="2000" i="1" dirty="0" smtClean="0">
                      <a:latin typeface="Cambria" panose="02040503050406030204" pitchFamily="18" charset="0"/>
                      <a:sym typeface="Symbol" panose="05050102010706020507" pitchFamily="18" charset="2"/>
                    </a:rPr>
                    <a:t> </a:t>
                  </a:r>
                  <a14:m>
                    <m:oMath xmlns:m="http://schemas.openxmlformats.org/officeDocument/2006/math">
                      <m:f>
                        <m:fPr>
                          <m:ctrlPr>
                            <a:rPr lang="es-ES" sz="2000" i="1" smtClean="0">
                              <a:latin typeface="Cambria Math" panose="02040503050406030204" pitchFamily="18" charset="0"/>
                              <a:sym typeface="Symbol" panose="05050102010706020507" pitchFamily="18" charset="2"/>
                            </a:rPr>
                          </m:ctrlPr>
                        </m:fPr>
                        <m:num>
                          <m:r>
                            <a:rPr lang="es-ES" sz="2000" b="0" i="1" smtClean="0">
                              <a:latin typeface="Cambria Math" panose="02040503050406030204" pitchFamily="18" charset="0"/>
                              <a:sym typeface="Symbol" panose="05050102010706020507" pitchFamily="18" charset="2"/>
                            </a:rPr>
                            <m:t>𝐿</m:t>
                          </m:r>
                        </m:num>
                        <m:den>
                          <m:r>
                            <a:rPr lang="es-ES" sz="2000" b="0" i="1" smtClean="0">
                              <a:latin typeface="Cambria Math" panose="02040503050406030204" pitchFamily="18" charset="0"/>
                              <a:sym typeface="Symbol" panose="05050102010706020507" pitchFamily="18" charset="2"/>
                            </a:rPr>
                            <m:t>𝑇</m:t>
                          </m:r>
                        </m:den>
                      </m:f>
                      <m:r>
                        <a:rPr lang="es-ES" sz="2000" b="0" i="1" smtClean="0">
                          <a:latin typeface="Cambria Math" panose="02040503050406030204" pitchFamily="18" charset="0"/>
                          <a:sym typeface="Symbol" panose="05050102010706020507" pitchFamily="18" charset="2"/>
                        </a:rPr>
                        <m:t>=</m:t>
                      </m:r>
                      <m:f>
                        <m:fPr>
                          <m:ctrlPr>
                            <a:rPr lang="es-ES" sz="2000" i="1">
                              <a:latin typeface="Cambria Math" panose="02040503050406030204" pitchFamily="18" charset="0"/>
                              <a:sym typeface="Symbol" panose="05050102010706020507" pitchFamily="18" charset="2"/>
                            </a:rPr>
                          </m:ctrlPr>
                        </m:fPr>
                        <m:num>
                          <m:r>
                            <a:rPr lang="es-ES" sz="2000" b="0" i="1" smtClean="0">
                              <a:latin typeface="Cambria Math" panose="02040503050406030204" pitchFamily="18" charset="0"/>
                              <a:sym typeface="Symbol" panose="05050102010706020507" pitchFamily="18" charset="2"/>
                            </a:rPr>
                            <m:t>𝑔</m:t>
                          </m:r>
                        </m:num>
                        <m:den>
                          <m:r>
                            <a:rPr lang="es-ES" sz="2000" b="0" i="1" smtClean="0">
                              <a:latin typeface="Cambria Math" panose="02040503050406030204" pitchFamily="18" charset="0"/>
                              <a:sym typeface="Symbol" panose="05050102010706020507" pitchFamily="18" charset="2"/>
                            </a:rPr>
                            <m:t>2·</m:t>
                          </m:r>
                          <m:r>
                            <a:rPr lang="es-ES" sz="2000">
                              <a:latin typeface="Cambria Math" panose="02040503050406030204" pitchFamily="18" charset="0"/>
                              <a:sym typeface="Symbol" panose="05050102010706020507" pitchFamily="18" charset="2"/>
                            </a:rPr>
                            <m:t>𝑇</m:t>
                          </m:r>
                        </m:den>
                      </m:f>
                      <m:r>
                        <a:rPr lang="es-ES" sz="2000" b="0" i="1" smtClean="0">
                          <a:latin typeface="Cambria Math" panose="02040503050406030204" pitchFamily="18" charset="0"/>
                          <a:sym typeface="Symbol" panose="05050102010706020507" pitchFamily="18" charset="2"/>
                        </a:rPr>
                        <m:t>=1,56·</m:t>
                      </m:r>
                      <m:r>
                        <a:rPr lang="es-ES" sz="2000" b="0" i="1" smtClean="0">
                          <a:latin typeface="Cambria Math" panose="02040503050406030204" pitchFamily="18" charset="0"/>
                          <a:sym typeface="Symbol" panose="05050102010706020507" pitchFamily="18" charset="2"/>
                        </a:rPr>
                        <m:t>𝑇</m:t>
                      </m:r>
                    </m:oMath>
                  </a14:m>
                  <a:endParaRPr lang="es-ES" sz="2000"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774999" y="1604039"/>
                  <a:ext cx="4230346" cy="708182"/>
                </a:xfrm>
                <a:prstGeom prst="rect">
                  <a:avLst/>
                </a:prstGeom>
                <a:blipFill rotWithShape="0">
                  <a:blip r:embed="rId2"/>
                  <a:stretch>
                    <a:fillRect l="-5869" t="-5195" b="-10390"/>
                  </a:stretch>
                </a:blipFill>
              </p:spPr>
              <p:txBody>
                <a:bodyPr/>
                <a:lstStyle/>
                <a:p>
                  <a:r>
                    <a:rPr lang="es-ES">
                      <a:noFill/>
                    </a:rPr>
                    <a:t> </a:t>
                  </a:r>
                </a:p>
              </p:txBody>
            </p:sp>
          </mc:Fallback>
        </mc:AlternateContent>
      </p:grpSp>
      <p:grpSp>
        <p:nvGrpSpPr>
          <p:cNvPr id="7" name="Grupo 6"/>
          <p:cNvGrpSpPr/>
          <p:nvPr/>
        </p:nvGrpSpPr>
        <p:grpSpPr>
          <a:xfrm>
            <a:off x="5534131" y="1477699"/>
            <a:ext cx="2168419" cy="647897"/>
            <a:chOff x="5534131" y="1674002"/>
            <a:chExt cx="2125663" cy="650212"/>
          </a:xfrm>
        </p:grpSpPr>
        <p:sp>
          <p:nvSpPr>
            <p:cNvPr id="12" name="Rectángulo 11"/>
            <p:cNvSpPr/>
            <p:nvPr/>
          </p:nvSpPr>
          <p:spPr>
            <a:xfrm>
              <a:off x="5534131" y="1674002"/>
              <a:ext cx="2125663" cy="65021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 name="CuadroTexto 1"/>
            <p:cNvSpPr txBox="1"/>
            <p:nvPr/>
          </p:nvSpPr>
          <p:spPr>
            <a:xfrm>
              <a:off x="5918892" y="1779224"/>
              <a:ext cx="1144468" cy="277989"/>
            </a:xfrm>
            <a:prstGeom prst="rect">
              <a:avLst/>
            </a:prstGeom>
            <a:noFill/>
          </p:spPr>
          <p:txBody>
            <a:bodyPr wrap="square" lIns="0" tIns="0" rIns="0" bIns="0" rtlCol="0">
              <a:spAutoFit/>
            </a:bodyPr>
            <a:lstStyle/>
            <a:p>
              <a:r>
                <a:rPr lang="es-ES" sz="1600" i="1" dirty="0" smtClean="0">
                  <a:latin typeface="Cambria" panose="02040503050406030204" pitchFamily="18" charset="0"/>
                </a:rPr>
                <a:t>c</a:t>
              </a:r>
              <a:r>
                <a:rPr lang="es-ES" i="1" dirty="0" smtClean="0">
                  <a:latin typeface="Cambria" panose="02040503050406030204" pitchFamily="18" charset="0"/>
                </a:rPr>
                <a:t> = </a:t>
              </a:r>
              <a:r>
                <a:rPr lang="es-ES" i="1" dirty="0" smtClean="0">
                  <a:latin typeface="Cambria" panose="02040503050406030204" pitchFamily="18" charset="0"/>
                  <a:sym typeface="Symbol" panose="05050102010706020507" pitchFamily="18" charset="2"/>
                </a:rPr>
                <a:t> </a:t>
              </a:r>
              <a:r>
                <a:rPr lang="es-ES" i="1" dirty="0" err="1" smtClean="0">
                  <a:latin typeface="Cambria" panose="02040503050406030204" pitchFamily="18" charset="0"/>
                  <a:sym typeface="Symbol" panose="05050102010706020507" pitchFamily="18" charset="2"/>
                </a:rPr>
                <a:t>g·h</a:t>
              </a:r>
              <a:endParaRPr lang="es-ES" i="1" dirty="0">
                <a:latin typeface="Cambria" panose="02040503050406030204" pitchFamily="18" charset="0"/>
              </a:endParaRPr>
            </a:p>
          </p:txBody>
        </p:sp>
        <p:cxnSp>
          <p:nvCxnSpPr>
            <p:cNvPr id="4" name="Conector recto 3"/>
            <p:cNvCxnSpPr/>
            <p:nvPr/>
          </p:nvCxnSpPr>
          <p:spPr bwMode="auto">
            <a:xfrm>
              <a:off x="6419190" y="1779224"/>
              <a:ext cx="46055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 name="Conector recto 8"/>
          <p:cNvCxnSpPr/>
          <p:nvPr/>
        </p:nvCxnSpPr>
        <p:spPr>
          <a:xfrm>
            <a:off x="4788024" y="1004542"/>
            <a:ext cx="0" cy="2353245"/>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a:off x="230982" y="3655576"/>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V="1">
            <a:off x="360678" y="3357787"/>
            <a:ext cx="8459794" cy="17396"/>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8642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xEl>
                                              <p:pRg st="10" end="10"/>
                                            </p:txEl>
                                          </p:spTgt>
                                        </p:tgtEl>
                                        <p:attrNameLst>
                                          <p:attrName>style.visibility</p:attrName>
                                        </p:attrNameLst>
                                      </p:cBhvr>
                                      <p:to>
                                        <p:strVal val="visible"/>
                                      </p:to>
                                    </p:set>
                                    <p:animEffect transition="in" filter="randombar(horizontal)">
                                      <p:cBhvr>
                                        <p:cTn id="7" dur="500"/>
                                        <p:tgtEl>
                                          <p:spTgt spid="15">
                                            <p:txEl>
                                              <p:pRg st="10" end="10"/>
                                            </p:txEl>
                                          </p:spTgt>
                                        </p:tgtEl>
                                      </p:cBhvr>
                                    </p:animEffect>
                                  </p:childTnLst>
                                </p:cTn>
                              </p:par>
                            </p:childTnLst>
                          </p:cTn>
                        </p:par>
                        <p:par>
                          <p:cTn id="8" fill="hold">
                            <p:stCondLst>
                              <p:cond delay="500"/>
                            </p:stCondLst>
                            <p:childTnLst>
                              <p:par>
                                <p:cTn id="9" presetID="2" presetClass="entr" presetSubtype="4" fill="hold" nodeType="afterEffect">
                                  <p:stCondLst>
                                    <p:cond delay="250"/>
                                  </p:stCondLst>
                                  <p:childTnLst>
                                    <p:set>
                                      <p:cBhvr>
                                        <p:cTn id="10" dur="1" fill="hold">
                                          <p:stCondLst>
                                            <p:cond delay="0"/>
                                          </p:stCondLst>
                                        </p:cTn>
                                        <p:tgtEl>
                                          <p:spTgt spid="15">
                                            <p:txEl>
                                              <p:pRg st="11" end="11"/>
                                            </p:txEl>
                                          </p:spTgt>
                                        </p:tgtEl>
                                        <p:attrNameLst>
                                          <p:attrName>style.visibility</p:attrName>
                                        </p:attrNameLst>
                                      </p:cBhvr>
                                      <p:to>
                                        <p:strVal val="visible"/>
                                      </p:to>
                                    </p:set>
                                    <p:anim calcmode="lin" valueType="num">
                                      <p:cBhvr additive="base">
                                        <p:cTn id="11" dur="500" fill="hold"/>
                                        <p:tgtEl>
                                          <p:spTgt spid="15">
                                            <p:txEl>
                                              <p:pRg st="11" end="1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xEl>
                                              <p:pRg st="12" end="12"/>
                                            </p:txEl>
                                          </p:spTgt>
                                        </p:tgtEl>
                                        <p:attrNameLst>
                                          <p:attrName>style.visibility</p:attrName>
                                        </p:attrNameLst>
                                      </p:cBhvr>
                                      <p:to>
                                        <p:strVal val="visible"/>
                                      </p:to>
                                    </p:set>
                                    <p:anim calcmode="lin" valueType="num">
                                      <p:cBhvr additive="base">
                                        <p:cTn id="17" dur="500" fill="hold"/>
                                        <p:tgtEl>
                                          <p:spTgt spid="15">
                                            <p:txEl>
                                              <p:pRg st="12" end="1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
                                            <p:txEl>
                                              <p:pRg st="13" end="13"/>
                                            </p:txEl>
                                          </p:spTgt>
                                        </p:tgtEl>
                                        <p:attrNameLst>
                                          <p:attrName>style.visibility</p:attrName>
                                        </p:attrNameLst>
                                      </p:cBhvr>
                                      <p:to>
                                        <p:strVal val="visible"/>
                                      </p:to>
                                    </p:set>
                                    <p:anim calcmode="lin" valueType="num">
                                      <p:cBhvr additive="base">
                                        <p:cTn id="23" dur="500" fill="hold"/>
                                        <p:tgtEl>
                                          <p:spTgt spid="15">
                                            <p:txEl>
                                              <p:pRg st="13" end="1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5">
                                            <p:txEl>
                                              <p:pRg st="14" end="14"/>
                                            </p:txEl>
                                          </p:spTgt>
                                        </p:tgtEl>
                                        <p:attrNameLst>
                                          <p:attrName>style.visibility</p:attrName>
                                        </p:attrNameLst>
                                      </p:cBhvr>
                                      <p:to>
                                        <p:strVal val="visible"/>
                                      </p:to>
                                    </p:set>
                                    <p:anim calcmode="lin" valueType="num">
                                      <p:cBhvr additive="base">
                                        <p:cTn id="29" dur="500" fill="hold"/>
                                        <p:tgtEl>
                                          <p:spTgt spid="15">
                                            <p:txEl>
                                              <p:pRg st="14" end="1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
                                            <p:txEl>
                                              <p:pRg st="15" end="15"/>
                                            </p:txEl>
                                          </p:spTgt>
                                        </p:tgtEl>
                                        <p:attrNameLst>
                                          <p:attrName>style.visibility</p:attrName>
                                        </p:attrNameLst>
                                      </p:cBhvr>
                                      <p:to>
                                        <p:strVal val="visible"/>
                                      </p:to>
                                    </p:set>
                                    <p:anim calcmode="lin" valueType="num">
                                      <p:cBhvr additive="base">
                                        <p:cTn id="35" dur="500" fill="hold"/>
                                        <p:tgtEl>
                                          <p:spTgt spid="15">
                                            <p:txEl>
                                              <p:pRg st="15" end="1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5">
                                            <p:txEl>
                                              <p:pRg st="16" end="16"/>
                                            </p:txEl>
                                          </p:spTgt>
                                        </p:tgtEl>
                                        <p:attrNameLst>
                                          <p:attrName>style.visibility</p:attrName>
                                        </p:attrNameLst>
                                      </p:cBhvr>
                                      <p:to>
                                        <p:strVal val="visible"/>
                                      </p:to>
                                    </p:set>
                                    <p:anim calcmode="lin" valueType="num">
                                      <p:cBhvr additive="base">
                                        <p:cTn id="41" dur="500" fill="hold"/>
                                        <p:tgtEl>
                                          <p:spTgt spid="15">
                                            <p:txEl>
                                              <p:pRg st="16" end="1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5">
                                            <p:txEl>
                                              <p:pRg st="17" end="17"/>
                                            </p:txEl>
                                          </p:spTgt>
                                        </p:tgtEl>
                                        <p:attrNameLst>
                                          <p:attrName>style.visibility</p:attrName>
                                        </p:attrNameLst>
                                      </p:cBhvr>
                                      <p:to>
                                        <p:strVal val="visible"/>
                                      </p:to>
                                    </p:set>
                                    <p:anim calcmode="lin" valueType="num">
                                      <p:cBhvr additive="base">
                                        <p:cTn id="47" dur="500" fill="hold"/>
                                        <p:tgtEl>
                                          <p:spTgt spid="15">
                                            <p:txEl>
                                              <p:pRg st="17" end="1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5">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9" name="Group 30"/>
          <p:cNvGraphicFramePr>
            <a:graphicFrameLocks/>
          </p:cNvGraphicFramePr>
          <p:nvPr>
            <p:extLst/>
          </p:nvPr>
        </p:nvGraphicFramePr>
        <p:xfrm>
          <a:off x="320305" y="1220787"/>
          <a:ext cx="8305800" cy="4873625"/>
        </p:xfrm>
        <a:graphic>
          <a:graphicData uri="http://schemas.openxmlformats.org/drawingml/2006/table">
            <a:tbl>
              <a:tblPr/>
              <a:tblGrid>
                <a:gridCol w="2144713"/>
                <a:gridCol w="1928812"/>
                <a:gridCol w="2098675"/>
                <a:gridCol w="2133600"/>
              </a:tblGrid>
              <a:tr h="1139825">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alpha val="50000"/>
                      </a:schemeClr>
                    </a:solidFill>
                  </a:tcPr>
                </a:tc>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profundas</a:t>
                      </a: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BBC61"/>
                    </a:solidFill>
                  </a:tcPr>
                </a:tc>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de transición</a:t>
                      </a: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D294"/>
                    </a:solidFill>
                  </a:tcPr>
                </a:tc>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 sz="18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someras</a:t>
                      </a:r>
                    </a:p>
                  </a:txBody>
                  <a:tcPr marL="90000" marR="90000" marT="46800" marB="46800" anchor="ctr" anchorCtr="1"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CE7C6"/>
                    </a:solidFill>
                  </a:tcPr>
                </a:tc>
              </a:tr>
              <a:tr h="990600">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Profundidad</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BBC6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CD294"/>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CE7C6"/>
                    </a:solidFill>
                  </a:tcPr>
                </a:tc>
              </a:tr>
              <a:tr h="914400">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Perfil de las olas</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3">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s-ES"/>
                    </a:p>
                  </a:txBody>
                  <a:tcPr/>
                </a:tc>
                <a:tc hMerge="1">
                  <a:txBody>
                    <a:bodyPr/>
                    <a:lstStyle/>
                    <a:p>
                      <a:endParaRPr lang="es-ES"/>
                    </a:p>
                  </a:txBody>
                  <a:tcPr/>
                </a:tc>
              </a:tr>
              <a:tr h="914400">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Velocidad </a:t>
                      </a:r>
                    </a:p>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de fase</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BBC6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CB85"/>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CE7C6"/>
                    </a:solidFill>
                  </a:tcPr>
                </a:tc>
              </a:tr>
              <a:tr h="914400">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Velocidad</a:t>
                      </a:r>
                    </a:p>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s-ES" sz="16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de grupo</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CBBC61"/>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D7CB85"/>
                    </a:solidFill>
                  </a:tcPr>
                </a:tc>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CE7C6"/>
                    </a:solidFill>
                  </a:tcPr>
                </a:tc>
              </a:tr>
            </a:tbl>
          </a:graphicData>
        </a:graphic>
      </p:graphicFrame>
      <p:sp>
        <p:nvSpPr>
          <p:cNvPr id="97282" name="Rectangle 2"/>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83" name="Object 3"/>
          <p:cNvGraphicFramePr>
            <a:graphicFrameLocks noChangeAspect="1"/>
          </p:cNvGraphicFramePr>
          <p:nvPr>
            <p:extLst/>
          </p:nvPr>
        </p:nvGraphicFramePr>
        <p:xfrm>
          <a:off x="1546225" y="1652588"/>
          <a:ext cx="114300" cy="219075"/>
        </p:xfrm>
        <a:graphic>
          <a:graphicData uri="http://schemas.openxmlformats.org/presentationml/2006/ole">
            <mc:AlternateContent xmlns:mc="http://schemas.openxmlformats.org/markup-compatibility/2006">
              <mc:Choice xmlns:v="urn:schemas-microsoft-com:vml" Requires="v">
                <p:oleObj spid="_x0000_s61718" name="Ecuación" r:id="rId3" imgW="114151" imgH="215619" progId="Equation.3">
                  <p:embed/>
                </p:oleObj>
              </mc:Choice>
              <mc:Fallback>
                <p:oleObj name="Ecuación" r:id="rId3" imgW="114151" imgH="21561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225" y="1652588"/>
                        <a:ext cx="114300"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84" name="Rectangle 4"/>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85" name="Object 5"/>
          <p:cNvGraphicFramePr>
            <a:graphicFrameLocks noChangeAspect="1"/>
          </p:cNvGraphicFramePr>
          <p:nvPr>
            <p:extLst/>
          </p:nvPr>
        </p:nvGraphicFramePr>
        <p:xfrm>
          <a:off x="3046413" y="2465388"/>
          <a:ext cx="766762" cy="765175"/>
        </p:xfrm>
        <a:graphic>
          <a:graphicData uri="http://schemas.openxmlformats.org/presentationml/2006/ole">
            <mc:AlternateContent xmlns:mc="http://schemas.openxmlformats.org/markup-compatibility/2006">
              <mc:Choice xmlns:v="urn:schemas-microsoft-com:vml" Requires="v">
                <p:oleObj spid="_x0000_s61719" name="Ecuación" r:id="rId5" imgW="393480" imgH="393480" progId="Equation.3">
                  <p:embed/>
                </p:oleObj>
              </mc:Choice>
              <mc:Fallback>
                <p:oleObj name="Ecuación" r:id="rId5" imgW="393480" imgH="393480" progId="Equation.3">
                  <p:embed/>
                  <p:pic>
                    <p:nvPicPr>
                      <p:cNvPr id="0" name=""/>
                      <p:cNvPicPr>
                        <a:picLocks noChangeAspect="1" noChangeArrowheads="1"/>
                      </p:cNvPicPr>
                      <p:nvPr/>
                    </p:nvPicPr>
                    <p:blipFill>
                      <a:blip r:embed="rId6"/>
                      <a:srcRect/>
                      <a:stretch>
                        <a:fillRect/>
                      </a:stretch>
                    </p:blipFill>
                    <p:spPr bwMode="auto">
                      <a:xfrm>
                        <a:off x="3046413" y="2465388"/>
                        <a:ext cx="766762" cy="765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86" name="Rectangle 6"/>
          <p:cNvSpPr>
            <a:spLocks noChangeArrowheads="1"/>
          </p:cNvSpPr>
          <p:nvPr/>
        </p:nvSpPr>
        <p:spPr bwMode="auto">
          <a:xfrm>
            <a:off x="1546225" y="1652588"/>
            <a:ext cx="15319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87" name="Object 7"/>
          <p:cNvGraphicFramePr>
            <a:graphicFrameLocks noChangeAspect="1"/>
          </p:cNvGraphicFramePr>
          <p:nvPr>
            <p:extLst/>
          </p:nvPr>
        </p:nvGraphicFramePr>
        <p:xfrm>
          <a:off x="4632325" y="2543175"/>
          <a:ext cx="1246188" cy="674688"/>
        </p:xfrm>
        <a:graphic>
          <a:graphicData uri="http://schemas.openxmlformats.org/presentationml/2006/ole">
            <mc:AlternateContent xmlns:mc="http://schemas.openxmlformats.org/markup-compatibility/2006">
              <mc:Choice xmlns:v="urn:schemas-microsoft-com:vml" Requires="v">
                <p:oleObj spid="_x0000_s61720" name="Ecuación" r:id="rId7" imgW="723600" imgH="393480" progId="Equation.3">
                  <p:embed/>
                </p:oleObj>
              </mc:Choice>
              <mc:Fallback>
                <p:oleObj name="Ecuación" r:id="rId7" imgW="723600" imgH="393480" progId="Equation.3">
                  <p:embed/>
                  <p:pic>
                    <p:nvPicPr>
                      <p:cNvPr id="0" name=""/>
                      <p:cNvPicPr>
                        <a:picLocks noChangeAspect="1" noChangeArrowheads="1"/>
                      </p:cNvPicPr>
                      <p:nvPr/>
                    </p:nvPicPr>
                    <p:blipFill>
                      <a:blip r:embed="rId8"/>
                      <a:srcRect/>
                      <a:stretch>
                        <a:fillRect/>
                      </a:stretch>
                    </p:blipFill>
                    <p:spPr bwMode="auto">
                      <a:xfrm>
                        <a:off x="4632325" y="2543175"/>
                        <a:ext cx="1246188" cy="674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88" name="Rectangle 8"/>
          <p:cNvSpPr>
            <a:spLocks noChangeArrowheads="1"/>
          </p:cNvSpPr>
          <p:nvPr/>
        </p:nvSpPr>
        <p:spPr bwMode="auto">
          <a:xfrm>
            <a:off x="1546225" y="1652588"/>
            <a:ext cx="1554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97289" name="Rectangle 9"/>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97290" name="Rectangle 10"/>
          <p:cNvSpPr>
            <a:spLocks noChangeArrowheads="1"/>
          </p:cNvSpPr>
          <p:nvPr/>
        </p:nvSpPr>
        <p:spPr bwMode="auto">
          <a:xfrm>
            <a:off x="1546225" y="1652588"/>
            <a:ext cx="15319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91" name="Object 11"/>
          <p:cNvGraphicFramePr>
            <a:graphicFrameLocks noChangeAspect="1"/>
          </p:cNvGraphicFramePr>
          <p:nvPr>
            <p:extLst/>
          </p:nvPr>
        </p:nvGraphicFramePr>
        <p:xfrm>
          <a:off x="3907976" y="3551593"/>
          <a:ext cx="2932771" cy="461252"/>
        </p:xfrm>
        <a:graphic>
          <a:graphicData uri="http://schemas.openxmlformats.org/presentationml/2006/ole">
            <mc:AlternateContent xmlns:mc="http://schemas.openxmlformats.org/markup-compatibility/2006">
              <mc:Choice xmlns:v="urn:schemas-microsoft-com:vml" Requires="v">
                <p:oleObj spid="_x0000_s61721" name="Ecuación" r:id="rId9" imgW="1371600" imgH="215640" progId="Equation.3">
                  <p:embed/>
                </p:oleObj>
              </mc:Choice>
              <mc:Fallback>
                <p:oleObj name="Ecuación" r:id="rId9" imgW="1371600" imgH="215640" progId="Equation.3">
                  <p:embed/>
                  <p:pic>
                    <p:nvPicPr>
                      <p:cNvPr id="0" name=""/>
                      <p:cNvPicPr>
                        <a:picLocks noChangeAspect="1" noChangeArrowheads="1"/>
                      </p:cNvPicPr>
                      <p:nvPr/>
                    </p:nvPicPr>
                    <p:blipFill>
                      <a:blip r:embed="rId10"/>
                      <a:srcRect/>
                      <a:stretch>
                        <a:fillRect/>
                      </a:stretch>
                    </p:blipFill>
                    <p:spPr bwMode="auto">
                      <a:xfrm>
                        <a:off x="3907976" y="3551593"/>
                        <a:ext cx="2932771" cy="461252"/>
                      </a:xfrm>
                      <a:prstGeom prst="rect">
                        <a:avLst/>
                      </a:prstGeom>
                      <a:noFill/>
                      <a:extLst/>
                    </p:spPr>
                  </p:pic>
                </p:oleObj>
              </mc:Fallback>
            </mc:AlternateContent>
          </a:graphicData>
        </a:graphic>
      </p:graphicFrame>
      <p:sp>
        <p:nvSpPr>
          <p:cNvPr id="97292" name="Rectangle 12"/>
          <p:cNvSpPr>
            <a:spLocks noChangeArrowheads="1"/>
          </p:cNvSpPr>
          <p:nvPr/>
        </p:nvSpPr>
        <p:spPr bwMode="auto">
          <a:xfrm>
            <a:off x="1546225" y="1652588"/>
            <a:ext cx="1554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97293" name="Rectangle 13"/>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94" name="Object 14"/>
          <p:cNvGraphicFramePr>
            <a:graphicFrameLocks noChangeAspect="1"/>
          </p:cNvGraphicFramePr>
          <p:nvPr>
            <p:extLst/>
          </p:nvPr>
        </p:nvGraphicFramePr>
        <p:xfrm>
          <a:off x="2505455" y="4346575"/>
          <a:ext cx="1797063" cy="719138"/>
        </p:xfrm>
        <a:graphic>
          <a:graphicData uri="http://schemas.openxmlformats.org/presentationml/2006/ole">
            <mc:AlternateContent xmlns:mc="http://schemas.openxmlformats.org/markup-compatibility/2006">
              <mc:Choice xmlns:v="urn:schemas-microsoft-com:vml" Requires="v">
                <p:oleObj spid="_x0000_s61722" name="Ecuación" r:id="rId11" imgW="990360" imgH="393480" progId="Equation.3">
                  <p:embed/>
                </p:oleObj>
              </mc:Choice>
              <mc:Fallback>
                <p:oleObj name="Ecuación" r:id="rId11" imgW="990360" imgH="393480" progId="Equation.3">
                  <p:embed/>
                  <p:pic>
                    <p:nvPicPr>
                      <p:cNvPr id="0" name=""/>
                      <p:cNvPicPr>
                        <a:picLocks noChangeAspect="1" noChangeArrowheads="1"/>
                      </p:cNvPicPr>
                      <p:nvPr/>
                    </p:nvPicPr>
                    <p:blipFill>
                      <a:blip r:embed="rId12"/>
                      <a:srcRect/>
                      <a:stretch>
                        <a:fillRect/>
                      </a:stretch>
                    </p:blipFill>
                    <p:spPr bwMode="auto">
                      <a:xfrm>
                        <a:off x="2505455" y="4346575"/>
                        <a:ext cx="1797063" cy="719138"/>
                      </a:xfrm>
                      <a:prstGeom prst="rect">
                        <a:avLst/>
                      </a:prstGeom>
                      <a:noFill/>
                      <a:extLst/>
                    </p:spPr>
                  </p:pic>
                </p:oleObj>
              </mc:Fallback>
            </mc:AlternateContent>
          </a:graphicData>
        </a:graphic>
      </p:graphicFrame>
      <p:sp>
        <p:nvSpPr>
          <p:cNvPr id="97295" name="Rectangle 15"/>
          <p:cNvSpPr>
            <a:spLocks noChangeArrowheads="1"/>
          </p:cNvSpPr>
          <p:nvPr/>
        </p:nvSpPr>
        <p:spPr bwMode="auto">
          <a:xfrm>
            <a:off x="1546225" y="1652588"/>
            <a:ext cx="15319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96" name="Object 16"/>
          <p:cNvGraphicFramePr>
            <a:graphicFrameLocks noChangeAspect="1"/>
          </p:cNvGraphicFramePr>
          <p:nvPr>
            <p:extLst/>
          </p:nvPr>
        </p:nvGraphicFramePr>
        <p:xfrm>
          <a:off x="4386263" y="4273550"/>
          <a:ext cx="2100262" cy="792163"/>
        </p:xfrm>
        <a:graphic>
          <a:graphicData uri="http://schemas.openxmlformats.org/presentationml/2006/ole">
            <mc:AlternateContent xmlns:mc="http://schemas.openxmlformats.org/markup-compatibility/2006">
              <mc:Choice xmlns:v="urn:schemas-microsoft-com:vml" Requires="v">
                <p:oleObj spid="_x0000_s61723" name="Ecuación" r:id="rId13" imgW="1269720" imgH="482400" progId="Equation.3">
                  <p:embed/>
                </p:oleObj>
              </mc:Choice>
              <mc:Fallback>
                <p:oleObj name="Ecuación" r:id="rId13" imgW="1269720" imgH="482400" progId="Equation.3">
                  <p:embed/>
                  <p:pic>
                    <p:nvPicPr>
                      <p:cNvPr id="0" name=""/>
                      <p:cNvPicPr>
                        <a:picLocks noChangeAspect="1" noChangeArrowheads="1"/>
                      </p:cNvPicPr>
                      <p:nvPr/>
                    </p:nvPicPr>
                    <p:blipFill>
                      <a:blip r:embed="rId14"/>
                      <a:srcRect/>
                      <a:stretch>
                        <a:fillRect/>
                      </a:stretch>
                    </p:blipFill>
                    <p:spPr bwMode="auto">
                      <a:xfrm>
                        <a:off x="4386263" y="4273550"/>
                        <a:ext cx="2100262" cy="792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297" name="Rectangle 17"/>
          <p:cNvSpPr>
            <a:spLocks noChangeArrowheads="1"/>
          </p:cNvSpPr>
          <p:nvPr/>
        </p:nvSpPr>
        <p:spPr bwMode="auto">
          <a:xfrm>
            <a:off x="1546225" y="1652588"/>
            <a:ext cx="1554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298" name="Object 18"/>
          <p:cNvGraphicFramePr>
            <a:graphicFrameLocks noChangeAspect="1"/>
          </p:cNvGraphicFramePr>
          <p:nvPr>
            <p:extLst/>
          </p:nvPr>
        </p:nvGraphicFramePr>
        <p:xfrm>
          <a:off x="7183438" y="4373563"/>
          <a:ext cx="1073150" cy="493712"/>
        </p:xfrm>
        <a:graphic>
          <a:graphicData uri="http://schemas.openxmlformats.org/presentationml/2006/ole">
            <mc:AlternateContent xmlns:mc="http://schemas.openxmlformats.org/markup-compatibility/2006">
              <mc:Choice xmlns:v="urn:schemas-microsoft-com:vml" Requires="v">
                <p:oleObj spid="_x0000_s61724" name="Ecuación" r:id="rId15" imgW="545760" imgH="253800" progId="Equation.3">
                  <p:embed/>
                </p:oleObj>
              </mc:Choice>
              <mc:Fallback>
                <p:oleObj name="Ecuación" r:id="rId15" imgW="545760" imgH="253800" progId="Equation.3">
                  <p:embed/>
                  <p:pic>
                    <p:nvPicPr>
                      <p:cNvPr id="0" name=""/>
                      <p:cNvPicPr>
                        <a:picLocks noChangeAspect="1" noChangeArrowheads="1"/>
                      </p:cNvPicPr>
                      <p:nvPr/>
                    </p:nvPicPr>
                    <p:blipFill>
                      <a:blip r:embed="rId16"/>
                      <a:srcRect/>
                      <a:stretch>
                        <a:fillRect/>
                      </a:stretch>
                    </p:blipFill>
                    <p:spPr bwMode="auto">
                      <a:xfrm>
                        <a:off x="7183438" y="4373563"/>
                        <a:ext cx="1073150" cy="493712"/>
                      </a:xfrm>
                      <a:prstGeom prst="rect">
                        <a:avLst/>
                      </a:prstGeom>
                      <a:noFill/>
                      <a:extLst/>
                    </p:spPr>
                  </p:pic>
                </p:oleObj>
              </mc:Fallback>
            </mc:AlternateContent>
          </a:graphicData>
        </a:graphic>
      </p:graphicFrame>
      <p:sp>
        <p:nvSpPr>
          <p:cNvPr id="97299" name="Rectangle 19"/>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300" name="Object 20"/>
          <p:cNvGraphicFramePr>
            <a:graphicFrameLocks noChangeAspect="1"/>
          </p:cNvGraphicFramePr>
          <p:nvPr>
            <p:extLst/>
          </p:nvPr>
        </p:nvGraphicFramePr>
        <p:xfrm>
          <a:off x="1546225" y="1652588"/>
          <a:ext cx="114300" cy="219075"/>
        </p:xfrm>
        <a:graphic>
          <a:graphicData uri="http://schemas.openxmlformats.org/presentationml/2006/ole">
            <mc:AlternateContent xmlns:mc="http://schemas.openxmlformats.org/markup-compatibility/2006">
              <mc:Choice xmlns:v="urn:schemas-microsoft-com:vml" Requires="v">
                <p:oleObj spid="_x0000_s61725" name="Ecuación" r:id="rId17" imgW="114151" imgH="215619" progId="Equation.3">
                  <p:embed/>
                </p:oleObj>
              </mc:Choice>
              <mc:Fallback>
                <p:oleObj name="Ecuación" r:id="rId17" imgW="114151" imgH="21561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225" y="1652588"/>
                        <a:ext cx="114300"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301" name="Rectangle 21"/>
          <p:cNvSpPr>
            <a:spLocks noChangeArrowheads="1"/>
          </p:cNvSpPr>
          <p:nvPr/>
        </p:nvSpPr>
        <p:spPr bwMode="auto">
          <a:xfrm>
            <a:off x="1546225" y="1652588"/>
            <a:ext cx="1508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97303" name="Rectangle 23"/>
          <p:cNvSpPr>
            <a:spLocks noChangeArrowheads="1"/>
          </p:cNvSpPr>
          <p:nvPr/>
        </p:nvSpPr>
        <p:spPr bwMode="auto">
          <a:xfrm>
            <a:off x="1546225" y="1652588"/>
            <a:ext cx="15319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304" name="Object 24"/>
          <p:cNvGraphicFramePr>
            <a:graphicFrameLocks noChangeAspect="1"/>
          </p:cNvGraphicFramePr>
          <p:nvPr>
            <p:extLst/>
          </p:nvPr>
        </p:nvGraphicFramePr>
        <p:xfrm>
          <a:off x="3023871" y="5270203"/>
          <a:ext cx="789304" cy="695658"/>
        </p:xfrm>
        <a:graphic>
          <a:graphicData uri="http://schemas.openxmlformats.org/presentationml/2006/ole">
            <mc:AlternateContent xmlns:mc="http://schemas.openxmlformats.org/markup-compatibility/2006">
              <mc:Choice xmlns:v="urn:schemas-microsoft-com:vml" Requires="v">
                <p:oleObj spid="_x0000_s61726" name="Ecuación" r:id="rId18" imgW="444240" imgH="393480" progId="Equation.3">
                  <p:embed/>
                </p:oleObj>
              </mc:Choice>
              <mc:Fallback>
                <p:oleObj name="Ecuación" r:id="rId18" imgW="444240" imgH="393480" progId="Equation.3">
                  <p:embed/>
                  <p:pic>
                    <p:nvPicPr>
                      <p:cNvPr id="0" name=""/>
                      <p:cNvPicPr>
                        <a:picLocks noChangeAspect="1" noChangeArrowheads="1"/>
                      </p:cNvPicPr>
                      <p:nvPr/>
                    </p:nvPicPr>
                    <p:blipFill>
                      <a:blip r:embed="rId19"/>
                      <a:srcRect/>
                      <a:stretch>
                        <a:fillRect/>
                      </a:stretch>
                    </p:blipFill>
                    <p:spPr bwMode="auto">
                      <a:xfrm>
                        <a:off x="3023871" y="5270203"/>
                        <a:ext cx="789304" cy="695658"/>
                      </a:xfrm>
                      <a:prstGeom prst="rect">
                        <a:avLst/>
                      </a:prstGeom>
                      <a:noFill/>
                      <a:extLst/>
                    </p:spPr>
                  </p:pic>
                </p:oleObj>
              </mc:Fallback>
            </mc:AlternateContent>
          </a:graphicData>
        </a:graphic>
      </p:graphicFrame>
      <p:sp>
        <p:nvSpPr>
          <p:cNvPr id="97305" name="Rectangle 25"/>
          <p:cNvSpPr>
            <a:spLocks noChangeArrowheads="1"/>
          </p:cNvSpPr>
          <p:nvPr/>
        </p:nvSpPr>
        <p:spPr bwMode="auto">
          <a:xfrm>
            <a:off x="1546225" y="1652588"/>
            <a:ext cx="1554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sp>
        <p:nvSpPr>
          <p:cNvPr id="97306" name="Rectangle 26"/>
          <p:cNvSpPr>
            <a:spLocks noChangeArrowheads="1"/>
          </p:cNvSpPr>
          <p:nvPr/>
        </p:nvSpPr>
        <p:spPr bwMode="auto">
          <a:xfrm>
            <a:off x="1546225" y="1652588"/>
            <a:ext cx="15541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a:p>
        </p:txBody>
      </p:sp>
      <p:graphicFrame>
        <p:nvGraphicFramePr>
          <p:cNvPr id="97307" name="Object 27"/>
          <p:cNvGraphicFramePr>
            <a:graphicFrameLocks noChangeAspect="1"/>
          </p:cNvGraphicFramePr>
          <p:nvPr>
            <p:extLst/>
          </p:nvPr>
        </p:nvGraphicFramePr>
        <p:xfrm>
          <a:off x="7196138" y="5280025"/>
          <a:ext cx="936625" cy="542925"/>
        </p:xfrm>
        <a:graphic>
          <a:graphicData uri="http://schemas.openxmlformats.org/presentationml/2006/ole">
            <mc:AlternateContent xmlns:mc="http://schemas.openxmlformats.org/markup-compatibility/2006">
              <mc:Choice xmlns:v="urn:schemas-microsoft-com:vml" Requires="v">
                <p:oleObj spid="_x0000_s61727" name="Ecuación" r:id="rId20" imgW="406080" imgH="241200" progId="Equation.3">
                  <p:embed/>
                </p:oleObj>
              </mc:Choice>
              <mc:Fallback>
                <p:oleObj name="Ecuación" r:id="rId20" imgW="406080" imgH="241200" progId="Equation.3">
                  <p:embed/>
                  <p:pic>
                    <p:nvPicPr>
                      <p:cNvPr id="0" name=""/>
                      <p:cNvPicPr>
                        <a:picLocks noChangeAspect="1" noChangeArrowheads="1"/>
                      </p:cNvPicPr>
                      <p:nvPr/>
                    </p:nvPicPr>
                    <p:blipFill>
                      <a:blip r:embed="rId21"/>
                      <a:srcRect/>
                      <a:stretch>
                        <a:fillRect/>
                      </a:stretch>
                    </p:blipFill>
                    <p:spPr bwMode="auto">
                      <a:xfrm>
                        <a:off x="7196138" y="5280025"/>
                        <a:ext cx="936625" cy="542925"/>
                      </a:xfrm>
                      <a:prstGeom prst="rect">
                        <a:avLst/>
                      </a:prstGeom>
                      <a:noFill/>
                      <a:extLst/>
                    </p:spPr>
                  </p:pic>
                </p:oleObj>
              </mc:Fallback>
            </mc:AlternateContent>
          </a:graphicData>
        </a:graphic>
      </p:graphicFrame>
      <p:graphicFrame>
        <p:nvGraphicFramePr>
          <p:cNvPr id="97308" name="Object 28"/>
          <p:cNvGraphicFramePr>
            <a:graphicFrameLocks noChangeAspect="1"/>
          </p:cNvGraphicFramePr>
          <p:nvPr>
            <p:extLst/>
          </p:nvPr>
        </p:nvGraphicFramePr>
        <p:xfrm>
          <a:off x="7172325" y="2451100"/>
          <a:ext cx="904875" cy="781050"/>
        </p:xfrm>
        <a:graphic>
          <a:graphicData uri="http://schemas.openxmlformats.org/presentationml/2006/ole">
            <mc:AlternateContent xmlns:mc="http://schemas.openxmlformats.org/markup-compatibility/2006">
              <mc:Choice xmlns:v="urn:schemas-microsoft-com:vml" Requires="v">
                <p:oleObj spid="_x0000_s61728" name="Ecuación" r:id="rId22" imgW="457200" imgH="393480" progId="Equation.3">
                  <p:embed/>
                </p:oleObj>
              </mc:Choice>
              <mc:Fallback>
                <p:oleObj name="Ecuación" r:id="rId22" imgW="457200" imgH="393480" progId="Equation.3">
                  <p:embed/>
                  <p:pic>
                    <p:nvPicPr>
                      <p:cNvPr id="0" name=""/>
                      <p:cNvPicPr>
                        <a:picLocks noChangeAspect="1" noChangeArrowheads="1"/>
                      </p:cNvPicPr>
                      <p:nvPr/>
                    </p:nvPicPr>
                    <p:blipFill>
                      <a:blip r:embed="rId23"/>
                      <a:srcRect/>
                      <a:stretch>
                        <a:fillRect/>
                      </a:stretch>
                    </p:blipFill>
                    <p:spPr bwMode="auto">
                      <a:xfrm>
                        <a:off x="7172325" y="2451100"/>
                        <a:ext cx="904875" cy="781050"/>
                      </a:xfrm>
                      <a:prstGeom prst="rect">
                        <a:avLst/>
                      </a:prstGeom>
                      <a:noFill/>
                      <a:ln>
                        <a:noFill/>
                      </a:ln>
                      <a:extLst/>
                    </p:spPr>
                  </p:pic>
                </p:oleObj>
              </mc:Fallback>
            </mc:AlternateContent>
          </a:graphicData>
        </a:graphic>
      </p:graphicFrame>
      <p:sp>
        <p:nvSpPr>
          <p:cNvPr id="97309" name="Text Box 29"/>
          <p:cNvSpPr txBox="1">
            <a:spLocks noChangeArrowheads="1"/>
          </p:cNvSpPr>
          <p:nvPr/>
        </p:nvSpPr>
        <p:spPr bwMode="auto">
          <a:xfrm>
            <a:off x="939874" y="3147"/>
            <a:ext cx="625626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s-ES" sz="2800" b="1" baseline="0" dirty="0">
                <a:solidFill>
                  <a:srgbClr val="CC0000"/>
                </a:solidFill>
                <a:latin typeface="Trebuchet MS" panose="020B0603020202020204" pitchFamily="34" charset="0"/>
              </a:rPr>
              <a:t>Velocidad de </a:t>
            </a:r>
            <a:r>
              <a:rPr lang="es-ES" sz="2800" b="1" baseline="0" dirty="0" smtClean="0">
                <a:solidFill>
                  <a:srgbClr val="CC0000"/>
                </a:solidFill>
                <a:latin typeface="Trebuchet MS" panose="020B0603020202020204" pitchFamily="34" charset="0"/>
              </a:rPr>
              <a:t>propagación del oleaje</a:t>
            </a:r>
          </a:p>
          <a:p>
            <a:pPr algn="l"/>
            <a:r>
              <a:rPr lang="es-ES" sz="2800" b="1" dirty="0" smtClean="0">
                <a:solidFill>
                  <a:srgbClr val="CC0000"/>
                </a:solidFill>
                <a:latin typeface="Trebuchet MS" panose="020B0603020202020204" pitchFamily="34" charset="0"/>
              </a:rPr>
              <a:t>Resumen</a:t>
            </a:r>
            <a:endParaRPr lang="es-ES" sz="2800" b="1" baseline="0" dirty="0">
              <a:solidFill>
                <a:srgbClr val="CC0000"/>
              </a:solidFill>
              <a:latin typeface="Trebuchet MS" panose="020B0603020202020204" pitchFamily="34" charset="0"/>
            </a:endParaRPr>
          </a:p>
        </p:txBody>
      </p:sp>
      <p:sp>
        <p:nvSpPr>
          <p:cNvPr id="11" name="Rectangle 557"/>
          <p:cNvSpPr>
            <a:spLocks noChangeArrowheads="1"/>
          </p:cNvSpPr>
          <p:nvPr/>
        </p:nvSpPr>
        <p:spPr bwMode="auto">
          <a:xfrm>
            <a:off x="4542896" y="5294312"/>
            <a:ext cx="979067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graphicFrame>
        <p:nvGraphicFramePr>
          <p:cNvPr id="12" name="Objeto 11"/>
          <p:cNvGraphicFramePr>
            <a:graphicFrameLocks noChangeAspect="1"/>
          </p:cNvGraphicFramePr>
          <p:nvPr>
            <p:extLst/>
          </p:nvPr>
        </p:nvGraphicFramePr>
        <p:xfrm>
          <a:off x="4386263" y="5294312"/>
          <a:ext cx="2128373" cy="646113"/>
        </p:xfrm>
        <a:graphic>
          <a:graphicData uri="http://schemas.openxmlformats.org/presentationml/2006/ole">
            <mc:AlternateContent xmlns:mc="http://schemas.openxmlformats.org/markup-compatibility/2006">
              <mc:Choice xmlns:v="urn:schemas-microsoft-com:vml" Requires="v">
                <p:oleObj spid="_x0000_s61729" name="Ecuación" r:id="rId24" imgW="1600200" imgH="482600" progId="Equation.3">
                  <p:embed/>
                </p:oleObj>
              </mc:Choice>
              <mc:Fallback>
                <p:oleObj name="Ecuación" r:id="rId24" imgW="1600200" imgH="48260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386263" y="5294312"/>
                        <a:ext cx="2128373" cy="646113"/>
                      </a:xfrm>
                      <a:prstGeom prst="rect">
                        <a:avLst/>
                      </a:prstGeom>
                      <a:noFill/>
                    </p:spPr>
                  </p:pic>
                </p:oleObj>
              </mc:Fallback>
            </mc:AlternateContent>
          </a:graphicData>
        </a:graphic>
      </p:graphicFrame>
    </p:spTree>
    <p:extLst>
      <p:ext uri="{BB962C8B-B14F-4D97-AF65-F5344CB8AC3E}">
        <p14:creationId xmlns:p14="http://schemas.microsoft.com/office/powerpoint/2010/main" val="214246130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72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30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72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7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Box 3"/>
          <p:cNvSpPr txBox="1">
            <a:spLocks noChangeArrowheads="1"/>
          </p:cNvSpPr>
          <p:nvPr/>
        </p:nvSpPr>
        <p:spPr bwMode="auto">
          <a:xfrm>
            <a:off x="294796" y="508203"/>
            <a:ext cx="51379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s-ES" sz="1600" baseline="0" dirty="0" smtClean="0">
                <a:effectLst>
                  <a:outerShdw blurRad="38100" dist="38100" dir="2700000" algn="tl">
                    <a:srgbClr val="FFFFFF"/>
                  </a:outerShdw>
                </a:effectLst>
                <a:latin typeface="Trebuchet MS" panose="020B0603020202020204" pitchFamily="34" charset="0"/>
              </a:rPr>
              <a:t>Influencia </a:t>
            </a:r>
            <a:r>
              <a:rPr lang="es-ES" sz="1600" baseline="0" dirty="0">
                <a:effectLst>
                  <a:outerShdw blurRad="38100" dist="38100" dir="2700000" algn="tl">
                    <a:srgbClr val="FFFFFF"/>
                  </a:outerShdw>
                </a:effectLst>
                <a:latin typeface="Trebuchet MS" panose="020B0603020202020204" pitchFamily="34" charset="0"/>
              </a:rPr>
              <a:t>de la </a:t>
            </a:r>
            <a:r>
              <a:rPr lang="es-ES" sz="1600" baseline="0" dirty="0" smtClean="0">
                <a:effectLst>
                  <a:outerShdw blurRad="38100" dist="38100" dir="2700000" algn="tl">
                    <a:srgbClr val="FFFFFF"/>
                  </a:outerShdw>
                </a:effectLst>
                <a:latin typeface="Trebuchet MS" panose="020B0603020202020204" pitchFamily="34" charset="0"/>
              </a:rPr>
              <a:t>profundidad en el movimiento orbital</a:t>
            </a:r>
          </a:p>
          <a:p>
            <a:pPr algn="l"/>
            <a:endParaRPr lang="es-ES" sz="1600" dirty="0">
              <a:effectLst>
                <a:outerShdw blurRad="38100" dist="38100" dir="2700000" algn="tl">
                  <a:srgbClr val="FFFFFF"/>
                </a:outerShdw>
              </a:effectLst>
              <a:latin typeface="Trebuchet MS" panose="020B0603020202020204" pitchFamily="34" charset="0"/>
            </a:endParaRPr>
          </a:p>
          <a:p>
            <a:pPr algn="l"/>
            <a:r>
              <a:rPr lang="es-ES" sz="1600" baseline="0" dirty="0" smtClean="0">
                <a:latin typeface="Trebuchet MS" panose="020B0603020202020204" pitchFamily="34" charset="0"/>
              </a:rPr>
              <a:t>Diámetro de</a:t>
            </a:r>
            <a:r>
              <a:rPr lang="es-ES" sz="1600" dirty="0" smtClean="0">
                <a:latin typeface="Trebuchet MS" panose="020B0603020202020204" pitchFamily="34" charset="0"/>
              </a:rPr>
              <a:t> las órbitas</a:t>
            </a:r>
            <a:endParaRPr lang="es-ES" sz="1600" baseline="0" dirty="0">
              <a:latin typeface="Trebuchet MS" panose="020B0603020202020204" pitchFamily="34" charset="0"/>
            </a:endParaRPr>
          </a:p>
        </p:txBody>
      </p:sp>
      <p:graphicFrame>
        <p:nvGraphicFramePr>
          <p:cNvPr id="94212" name="Object 4"/>
          <p:cNvGraphicFramePr>
            <a:graphicFrameLocks noGrp="1" noChangeAspect="1"/>
          </p:cNvGraphicFramePr>
          <p:nvPr>
            <p:ph sz="quarter" idx="1"/>
            <p:extLst>
              <p:ext uri="{D42A27DB-BD31-4B8C-83A1-F6EECF244321}">
                <p14:modId xmlns:p14="http://schemas.microsoft.com/office/powerpoint/2010/main" val="2648433922"/>
              </p:ext>
            </p:extLst>
          </p:nvPr>
        </p:nvGraphicFramePr>
        <p:xfrm>
          <a:off x="360363" y="1268760"/>
          <a:ext cx="2879725" cy="762814"/>
        </p:xfrm>
        <a:graphic>
          <a:graphicData uri="http://schemas.openxmlformats.org/presentationml/2006/ole">
            <mc:AlternateContent xmlns:mc="http://schemas.openxmlformats.org/markup-compatibility/2006">
              <mc:Choice xmlns:v="urn:schemas-microsoft-com:vml" Requires="v">
                <p:oleObj spid="_x0000_s29816" name="Ecuación" r:id="rId3" imgW="1726920" imgH="520560" progId="Equation.3">
                  <p:embed/>
                </p:oleObj>
              </mc:Choice>
              <mc:Fallback>
                <p:oleObj name="Ecuación" r:id="rId3" imgW="1726920" imgH="5205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3" y="1268760"/>
                        <a:ext cx="2879725" cy="762814"/>
                      </a:xfrm>
                      <a:prstGeom prst="rect">
                        <a:avLst/>
                      </a:prstGeom>
                      <a:noFill/>
                      <a:ln w="9525">
                        <a:solidFill>
                          <a:schemeClr val="accent2"/>
                        </a:solidFill>
                        <a:miter lim="800000"/>
                        <a:headEnd/>
                        <a:tailEnd/>
                      </a:ln>
                      <a:extLst/>
                    </p:spPr>
                  </p:pic>
                </p:oleObj>
              </mc:Fallback>
            </mc:AlternateContent>
          </a:graphicData>
        </a:graphic>
      </p:graphicFrame>
      <p:graphicFrame>
        <p:nvGraphicFramePr>
          <p:cNvPr id="94214" name="Object 6"/>
          <p:cNvGraphicFramePr>
            <a:graphicFrameLocks noGrp="1" noChangeAspect="1"/>
          </p:cNvGraphicFramePr>
          <p:nvPr>
            <p:ph sz="quarter" idx="3"/>
            <p:extLst>
              <p:ext uri="{D42A27DB-BD31-4B8C-83A1-F6EECF244321}">
                <p14:modId xmlns:p14="http://schemas.microsoft.com/office/powerpoint/2010/main" val="2605297678"/>
              </p:ext>
            </p:extLst>
          </p:nvPr>
        </p:nvGraphicFramePr>
        <p:xfrm>
          <a:off x="1188293" y="2482472"/>
          <a:ext cx="1223863" cy="584219"/>
        </p:xfrm>
        <a:graphic>
          <a:graphicData uri="http://schemas.openxmlformats.org/presentationml/2006/ole">
            <mc:AlternateContent xmlns:mc="http://schemas.openxmlformats.org/markup-compatibility/2006">
              <mc:Choice xmlns:v="urn:schemas-microsoft-com:vml" Requires="v">
                <p:oleObj spid="_x0000_s29817" name="Ecuación" r:id="rId5" imgW="825480" imgH="393480" progId="Equation.3">
                  <p:embed/>
                </p:oleObj>
              </mc:Choice>
              <mc:Fallback>
                <p:oleObj name="Ecuación" r:id="rId5" imgW="82548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8293" y="2482472"/>
                        <a:ext cx="1223863" cy="584219"/>
                      </a:xfrm>
                      <a:prstGeom prst="rect">
                        <a:avLst/>
                      </a:prstGeom>
                      <a:noFill/>
                      <a:ln>
                        <a:noFill/>
                      </a:ln>
                      <a:extLst/>
                    </p:spPr>
                  </p:pic>
                </p:oleObj>
              </mc:Fallback>
            </mc:AlternateContent>
          </a:graphicData>
        </a:graphic>
      </p:graphicFrame>
      <p:sp>
        <p:nvSpPr>
          <p:cNvPr id="94217" name="Text Box 9"/>
          <p:cNvSpPr txBox="1">
            <a:spLocks noChangeArrowheads="1"/>
          </p:cNvSpPr>
          <p:nvPr/>
        </p:nvSpPr>
        <p:spPr bwMode="auto">
          <a:xfrm>
            <a:off x="323850" y="4076700"/>
            <a:ext cx="3851275" cy="1377950"/>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s-ES" sz="1400" b="0" i="1" baseline="0">
                <a:effectLst>
                  <a:outerShdw blurRad="38100" dist="38100" dir="2700000" algn="tl">
                    <a:srgbClr val="FFFFFF"/>
                  </a:outerShdw>
                </a:effectLst>
              </a:rPr>
              <a:t>h</a:t>
            </a:r>
            <a:r>
              <a:rPr lang="es-ES" sz="1400" b="0" baseline="0">
                <a:effectLst>
                  <a:outerShdw blurRad="38100" dist="38100" dir="2700000" algn="tl">
                    <a:srgbClr val="FFFFFF"/>
                  </a:outerShdw>
                </a:effectLst>
              </a:rPr>
              <a:t> = 0,5 m 	       </a:t>
            </a:r>
            <a:r>
              <a:rPr lang="es-ES" sz="1400" b="0" i="1" baseline="0">
                <a:effectLst>
                  <a:outerShdw blurRad="38100" dist="38100" dir="2700000" algn="tl">
                    <a:srgbClr val="FFFFFF"/>
                  </a:outerShdw>
                </a:effectLst>
              </a:rPr>
              <a:t>D </a:t>
            </a:r>
            <a:r>
              <a:rPr lang="es-ES" sz="1400" b="0" baseline="0">
                <a:effectLst>
                  <a:outerShdw blurRad="38100" dist="38100" dir="2700000" algn="tl">
                    <a:srgbClr val="FFFFFF"/>
                  </a:outerShdw>
                </a:effectLst>
              </a:rPr>
              <a:t>= 4,9 m ;		</a:t>
            </a:r>
          </a:p>
          <a:p>
            <a:pPr algn="l"/>
            <a:r>
              <a:rPr lang="de-DE" sz="1400" b="0" i="1" baseline="0">
                <a:effectLst>
                  <a:outerShdw blurRad="38100" dist="38100" dir="2700000" algn="tl">
                    <a:srgbClr val="FFFFFF"/>
                  </a:outerShdw>
                </a:effectLst>
              </a:rPr>
              <a:t>h</a:t>
            </a:r>
            <a:r>
              <a:rPr lang="de-DE" sz="1400" b="0" baseline="0">
                <a:effectLst>
                  <a:outerShdw blurRad="38100" dist="38100" dir="2700000" algn="tl">
                    <a:srgbClr val="FFFFFF"/>
                  </a:outerShdw>
                </a:effectLst>
              </a:rPr>
              <a:t> = 1    m	       </a:t>
            </a:r>
            <a:r>
              <a:rPr lang="de-DE" sz="1400" b="0" i="1" baseline="0">
                <a:effectLst>
                  <a:outerShdw blurRad="38100" dist="38100" dir="2700000" algn="tl">
                    <a:srgbClr val="FFFFFF"/>
                  </a:outerShdw>
                </a:effectLst>
              </a:rPr>
              <a:t>D </a:t>
            </a:r>
            <a:r>
              <a:rPr lang="de-DE" sz="1400" b="0" baseline="0">
                <a:effectLst>
                  <a:outerShdw blurRad="38100" dist="38100" dir="2700000" algn="tl">
                    <a:srgbClr val="FFFFFF"/>
                  </a:outerShdw>
                </a:effectLst>
              </a:rPr>
              <a:t>= 4,8 m ;</a:t>
            </a:r>
          </a:p>
          <a:p>
            <a:pPr algn="l"/>
            <a:r>
              <a:rPr lang="it-IT" sz="1400" b="0" i="1" baseline="0">
                <a:effectLst>
                  <a:outerShdw blurRad="38100" dist="38100" dir="2700000" algn="tl">
                    <a:srgbClr val="FFFFFF"/>
                  </a:outerShdw>
                </a:effectLst>
              </a:rPr>
              <a:t>h</a:t>
            </a:r>
            <a:r>
              <a:rPr lang="it-IT" sz="1400" b="0" baseline="0">
                <a:effectLst>
                  <a:outerShdw blurRad="38100" dist="38100" dir="2700000" algn="tl">
                    <a:srgbClr val="FFFFFF"/>
                  </a:outerShdw>
                </a:effectLst>
              </a:rPr>
              <a:t> = 20 m	       </a:t>
            </a:r>
            <a:r>
              <a:rPr lang="it-IT" sz="1400" b="0" i="1" baseline="0">
                <a:effectLst>
                  <a:outerShdw blurRad="38100" dist="38100" dir="2700000" algn="tl">
                    <a:srgbClr val="FFFFFF"/>
                  </a:outerShdw>
                </a:effectLst>
              </a:rPr>
              <a:t>D </a:t>
            </a:r>
            <a:r>
              <a:rPr lang="it-IT" sz="1400" b="0" baseline="0">
                <a:effectLst>
                  <a:outerShdw blurRad="38100" dist="38100" dir="2700000" algn="tl">
                    <a:srgbClr val="FFFFFF"/>
                  </a:outerShdw>
                </a:effectLst>
              </a:rPr>
              <a:t>= 2,23m ;	</a:t>
            </a:r>
          </a:p>
          <a:p>
            <a:pPr algn="l"/>
            <a:r>
              <a:rPr lang="es-ES" sz="1400" b="0" i="1" baseline="0">
                <a:effectLst>
                  <a:outerShdw blurRad="38100" dist="38100" dir="2700000" algn="tl">
                    <a:srgbClr val="FFFFFF"/>
                  </a:outerShdw>
                </a:effectLst>
              </a:rPr>
              <a:t>h</a:t>
            </a:r>
            <a:r>
              <a:rPr lang="es-ES" sz="1400" b="0" baseline="0">
                <a:effectLst>
                  <a:outerShdw blurRad="38100" dist="38100" dir="2700000" algn="tl">
                    <a:srgbClr val="FFFFFF"/>
                  </a:outerShdw>
                </a:effectLst>
              </a:rPr>
              <a:t> = 75 m 	       </a:t>
            </a:r>
            <a:r>
              <a:rPr lang="es-ES" sz="1400" b="0" i="1" baseline="0">
                <a:effectLst>
                  <a:outerShdw blurRad="38100" dist="38100" dir="2700000" algn="tl">
                    <a:srgbClr val="FFFFFF"/>
                  </a:outerShdw>
                </a:effectLst>
              </a:rPr>
              <a:t>D </a:t>
            </a:r>
            <a:r>
              <a:rPr lang="es-ES" sz="1400" b="0" baseline="0">
                <a:effectLst>
                  <a:outerShdw blurRad="38100" dist="38100" dir="2700000" algn="tl">
                    <a:srgbClr val="FFFFFF"/>
                  </a:outerShdw>
                </a:effectLst>
              </a:rPr>
              <a:t>= 0,24 m (menos del 5%) </a:t>
            </a:r>
            <a:endParaRPr lang="de-DE" sz="1400" b="0" i="1" baseline="0">
              <a:effectLst>
                <a:outerShdw blurRad="38100" dist="38100" dir="2700000" algn="tl">
                  <a:srgbClr val="FFFFFF"/>
                </a:outerShdw>
              </a:effectLst>
            </a:endParaRPr>
          </a:p>
          <a:p>
            <a:pPr algn="l"/>
            <a:r>
              <a:rPr lang="it-IT" sz="1400" b="0" i="1" baseline="0">
                <a:effectLst>
                  <a:outerShdw blurRad="38100" dist="38100" dir="2700000" algn="tl">
                    <a:srgbClr val="FFFFFF"/>
                  </a:outerShdw>
                </a:effectLst>
              </a:rPr>
              <a:t>h</a:t>
            </a:r>
            <a:r>
              <a:rPr lang="it-IT" sz="1400" b="0" baseline="0">
                <a:effectLst>
                  <a:outerShdw blurRad="38100" dist="38100" dir="2700000" algn="tl">
                    <a:srgbClr val="FFFFFF"/>
                  </a:outerShdw>
                </a:effectLst>
              </a:rPr>
              <a:t> = 100m	       </a:t>
            </a:r>
            <a:r>
              <a:rPr lang="it-IT" sz="1400" b="0" i="1" baseline="0">
                <a:effectLst>
                  <a:outerShdw blurRad="38100" dist="38100" dir="2700000" algn="tl">
                    <a:srgbClr val="FFFFFF"/>
                  </a:outerShdw>
                </a:effectLst>
              </a:rPr>
              <a:t>D </a:t>
            </a:r>
            <a:r>
              <a:rPr lang="it-IT" sz="1400" b="0" baseline="0">
                <a:effectLst>
                  <a:outerShdw blurRad="38100" dist="38100" dir="2700000" algn="tl">
                    <a:srgbClr val="FFFFFF"/>
                  </a:outerShdw>
                </a:effectLst>
              </a:rPr>
              <a:t>= 0,09</a:t>
            </a:r>
            <a:endParaRPr lang="it-IT" sz="1400" b="0" i="1" baseline="0">
              <a:effectLst>
                <a:outerShdw blurRad="38100" dist="38100" dir="2700000" algn="tl">
                  <a:srgbClr val="FFFFFF"/>
                </a:outerShdw>
              </a:effectLst>
            </a:endParaRPr>
          </a:p>
          <a:p>
            <a:pPr algn="l"/>
            <a:r>
              <a:rPr lang="it-IT" sz="1400" b="0" i="1" baseline="0">
                <a:effectLst>
                  <a:outerShdw blurRad="38100" dist="38100" dir="2700000" algn="tl">
                    <a:srgbClr val="FFFFFF"/>
                  </a:outerShdw>
                </a:effectLst>
              </a:rPr>
              <a:t>h</a:t>
            </a:r>
            <a:r>
              <a:rPr lang="it-IT" sz="1400" b="0" baseline="0">
                <a:effectLst>
                  <a:outerShdw blurRad="38100" dist="38100" dir="2700000" algn="tl">
                    <a:srgbClr val="FFFFFF"/>
                  </a:outerShdw>
                </a:effectLst>
              </a:rPr>
              <a:t> = 1000m	       </a:t>
            </a:r>
            <a:r>
              <a:rPr lang="it-IT" sz="1400" b="0" i="1" baseline="0">
                <a:effectLst>
                  <a:outerShdw blurRad="38100" dist="38100" dir="2700000" algn="tl">
                    <a:srgbClr val="FFFFFF"/>
                  </a:outerShdw>
                </a:effectLst>
              </a:rPr>
              <a:t>D </a:t>
            </a:r>
            <a:r>
              <a:rPr lang="it-IT" sz="1400" b="0" baseline="0">
                <a:effectLst>
                  <a:outerShdw blurRad="38100" dist="38100" dir="2700000" algn="tl">
                    <a:srgbClr val="FFFFFF"/>
                  </a:outerShdw>
                </a:effectLst>
              </a:rPr>
              <a:t>= 1,01 e</a:t>
            </a:r>
            <a:r>
              <a:rPr lang="it-IT" sz="1400" b="0" baseline="30000">
                <a:effectLst>
                  <a:outerShdw blurRad="38100" dist="38100" dir="2700000" algn="tl">
                    <a:srgbClr val="FFFFFF"/>
                  </a:outerShdw>
                </a:effectLst>
              </a:rPr>
              <a:t>-17</a:t>
            </a:r>
            <a:endParaRPr lang="es-ES" sz="1400" b="0" baseline="30000">
              <a:effectLst>
                <a:outerShdw blurRad="38100" dist="38100" dir="2700000" algn="tl">
                  <a:srgbClr val="FFFFFF"/>
                </a:outerShdw>
              </a:effectLst>
            </a:endParaRPr>
          </a:p>
        </p:txBody>
      </p:sp>
      <p:graphicFrame>
        <p:nvGraphicFramePr>
          <p:cNvPr id="94242" name="Group 34"/>
          <p:cNvGraphicFramePr>
            <a:graphicFrameLocks noGrp="1"/>
          </p:cNvGraphicFramePr>
          <p:nvPr>
            <p:ph sz="quarter" idx="4"/>
            <p:extLst>
              <p:ext uri="{D42A27DB-BD31-4B8C-83A1-F6EECF244321}">
                <p14:modId xmlns:p14="http://schemas.microsoft.com/office/powerpoint/2010/main" val="1686561722"/>
              </p:ext>
            </p:extLst>
          </p:nvPr>
        </p:nvGraphicFramePr>
        <p:xfrm>
          <a:off x="1763713" y="5519738"/>
          <a:ext cx="5689600" cy="1005840"/>
        </p:xfrm>
        <a:graphic>
          <a:graphicData uri="http://schemas.openxmlformats.org/drawingml/2006/table">
            <a:tbl>
              <a:tblPr/>
              <a:tblGrid>
                <a:gridCol w="3529012"/>
                <a:gridCol w="2160588"/>
              </a:tblGrid>
              <a:tr h="836613">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profundas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de transición</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someras</a:t>
                      </a:r>
                    </a:p>
                  </a:txBody>
                  <a:tcP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defRPr sz="2800">
                          <a:solidFill>
                            <a:schemeClr val="tx1"/>
                          </a:solidFill>
                          <a:latin typeface="Arial" panose="020B0604020202020204" pitchFamily="34" charset="0"/>
                        </a:defRPr>
                      </a:lvl1pPr>
                      <a:lvl2pPr marL="742950" indent="-285750" algn="l">
                        <a:spcBef>
                          <a:spcPct val="20000"/>
                        </a:spcBef>
                        <a:defRPr sz="2400">
                          <a:solidFill>
                            <a:schemeClr val="tx1"/>
                          </a:solidFill>
                          <a:latin typeface="Arial" panose="020B0604020202020204" pitchFamily="34" charset="0"/>
                        </a:defRPr>
                      </a:lvl2pPr>
                      <a:lvl3pPr marL="1143000" indent="-228600" algn="l">
                        <a:spcBef>
                          <a:spcPct val="20000"/>
                        </a:spcBef>
                        <a:defRPr sz="2000">
                          <a:solidFill>
                            <a:schemeClr val="tx1"/>
                          </a:solidFill>
                          <a:latin typeface="Arial" panose="020B0604020202020204" pitchFamily="34" charset="0"/>
                        </a:defRPr>
                      </a:lvl3pPr>
                      <a:lvl4pPr marL="1600200" indent="-228600" algn="l">
                        <a:spcBef>
                          <a:spcPct val="20000"/>
                        </a:spcBef>
                        <a:defRPr>
                          <a:solidFill>
                            <a:schemeClr val="tx1"/>
                          </a:solidFill>
                          <a:latin typeface="Arial" panose="020B0604020202020204" pitchFamily="34" charset="0"/>
                        </a:defRPr>
                      </a:lvl4pPr>
                      <a:lvl5pPr marL="2057400" indent="-228600" algn="l">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h </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&gt;</a:t>
                      </a: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L</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/2</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L</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/25 </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h</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 </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L</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/2</a:t>
                      </a:r>
                    </a:p>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h </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&lt;</a:t>
                      </a:r>
                      <a:r>
                        <a:rPr kumimoji="0" lang="es-ES" sz="2000" b="1"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 L</a:t>
                      </a:r>
                      <a:r>
                        <a:rPr kumimoji="0" lang="es-ES" sz="20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/25</a:t>
                      </a:r>
                    </a:p>
                  </a:txBody>
                  <a:tcP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noFill/>
                  </a:tcPr>
                </a:tc>
              </a:tr>
            </a:tbl>
          </a:graphicData>
        </a:graphic>
      </p:graphicFrame>
      <p:sp>
        <p:nvSpPr>
          <p:cNvPr id="94226" name="Text Box 18"/>
          <p:cNvSpPr txBox="1">
            <a:spLocks noChangeArrowheads="1"/>
          </p:cNvSpPr>
          <p:nvPr/>
        </p:nvSpPr>
        <p:spPr bwMode="auto">
          <a:xfrm>
            <a:off x="179388" y="3165475"/>
            <a:ext cx="357501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s-ES" sz="1600" b="0" baseline="0" dirty="0" smtClean="0">
                <a:latin typeface="Trebuchet MS" panose="020B0603020202020204" pitchFamily="34" charset="0"/>
              </a:rPr>
              <a:t>EJEMPLO: Para </a:t>
            </a:r>
            <a:r>
              <a:rPr lang="es-ES" sz="1600" b="0" baseline="0" dirty="0">
                <a:latin typeface="Trebuchet MS" panose="020B0603020202020204" pitchFamily="34" charset="0"/>
              </a:rPr>
              <a:t>un oleaje con:</a:t>
            </a:r>
          </a:p>
          <a:p>
            <a:pPr algn="l"/>
            <a:r>
              <a:rPr lang="es-ES" sz="1600" b="0" baseline="0" dirty="0">
                <a:latin typeface="Trebuchet MS" panose="020B0603020202020204" pitchFamily="34" charset="0"/>
              </a:rPr>
              <a:t> </a:t>
            </a:r>
            <a:r>
              <a:rPr lang="es-ES" sz="1600" b="0" i="1" baseline="0" dirty="0">
                <a:latin typeface="Trebuchet MS" panose="020B0603020202020204" pitchFamily="34" charset="0"/>
              </a:rPr>
              <a:t>T </a:t>
            </a:r>
            <a:r>
              <a:rPr lang="es-ES" sz="1600" b="0" baseline="0" dirty="0">
                <a:latin typeface="Trebuchet MS" panose="020B0603020202020204" pitchFamily="34" charset="0"/>
              </a:rPr>
              <a:t>= 10 s, </a:t>
            </a:r>
            <a:r>
              <a:rPr lang="es-ES" sz="1600" b="0" i="1" baseline="0" dirty="0">
                <a:latin typeface="Trebuchet MS" panose="020B0603020202020204" pitchFamily="34" charset="0"/>
              </a:rPr>
              <a:t>L </a:t>
            </a:r>
            <a:r>
              <a:rPr lang="es-ES" sz="1600" b="0" baseline="0" dirty="0">
                <a:latin typeface="Trebuchet MS" panose="020B0603020202020204" pitchFamily="34" charset="0"/>
              </a:rPr>
              <a:t>= 156 metros y </a:t>
            </a:r>
            <a:r>
              <a:rPr lang="es-ES" sz="1600" b="0" i="1" baseline="0" dirty="0">
                <a:latin typeface="Trebuchet MS" panose="020B0603020202020204" pitchFamily="34" charset="0"/>
              </a:rPr>
              <a:t>H </a:t>
            </a:r>
            <a:r>
              <a:rPr lang="es-ES" sz="1600" b="0" baseline="0" dirty="0">
                <a:latin typeface="Trebuchet MS" panose="020B0603020202020204" pitchFamily="34" charset="0"/>
              </a:rPr>
              <a:t>= 5 m:</a:t>
            </a:r>
            <a:r>
              <a:rPr lang="es-ES" sz="1600" baseline="0" dirty="0">
                <a:latin typeface="Trebuchet MS" panose="020B0603020202020204" pitchFamily="34" charset="0"/>
              </a:rPr>
              <a:t> </a:t>
            </a:r>
          </a:p>
        </p:txBody>
      </p:sp>
      <p:sp>
        <p:nvSpPr>
          <p:cNvPr id="94228" name="Text Box 20"/>
          <p:cNvSpPr txBox="1">
            <a:spLocks noChangeArrowheads="1"/>
          </p:cNvSpPr>
          <p:nvPr/>
        </p:nvSpPr>
        <p:spPr bwMode="auto">
          <a:xfrm>
            <a:off x="323850" y="2133600"/>
            <a:ext cx="260507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s-ES" sz="1600" b="0" baseline="0" dirty="0">
                <a:latin typeface="Trebuchet MS" panose="020B0603020202020204" pitchFamily="34" charset="0"/>
              </a:rPr>
              <a:t>A una profundidad </a:t>
            </a:r>
            <a:r>
              <a:rPr lang="es-ES" sz="1600" b="0" i="1" baseline="0" dirty="0">
                <a:latin typeface="Trebuchet MS" panose="020B0603020202020204" pitchFamily="34" charset="0"/>
              </a:rPr>
              <a:t>h=L/2</a:t>
            </a:r>
            <a:r>
              <a:rPr lang="es-ES" sz="1600" b="0" baseline="0" dirty="0">
                <a:latin typeface="Trebuchet MS" panose="020B0603020202020204" pitchFamily="34" charset="0"/>
              </a:rPr>
              <a:t>:</a:t>
            </a:r>
            <a:r>
              <a:rPr lang="es-ES" sz="1600" baseline="0" dirty="0">
                <a:latin typeface="Trebuchet MS" panose="020B0603020202020204" pitchFamily="34" charset="0"/>
              </a:rPr>
              <a:t> </a:t>
            </a:r>
          </a:p>
        </p:txBody>
      </p:sp>
      <p:sp>
        <p:nvSpPr>
          <p:cNvPr id="12" name="Rectangle 2"/>
          <p:cNvSpPr>
            <a:spLocks noGrp="1" noChangeArrowheads="1"/>
          </p:cNvSpPr>
          <p:nvPr>
            <p:ph type="title"/>
          </p:nvPr>
        </p:nvSpPr>
        <p:spPr bwMode="auto">
          <a:xfrm>
            <a:off x="204300" y="-336002"/>
            <a:ext cx="8229600" cy="1143001"/>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latin typeface="Trebuchet MS" panose="020B0603020202020204" pitchFamily="34" charset="0"/>
              </a:rPr>
              <a:t>Descripción</a:t>
            </a:r>
            <a:r>
              <a:rPr lang="en-US" sz="2800" b="1" dirty="0" smtClean="0">
                <a:solidFill>
                  <a:srgbClr val="C00000"/>
                </a:solidFill>
                <a:latin typeface="Trebuchet MS" panose="020B0603020202020204" pitchFamily="34" charset="0"/>
              </a:rPr>
              <a:t> del </a:t>
            </a:r>
            <a:r>
              <a:rPr lang="en-US" sz="2800" b="1" dirty="0" err="1" smtClean="0">
                <a:solidFill>
                  <a:srgbClr val="C00000"/>
                </a:solidFill>
                <a:latin typeface="Trebuchet MS" panose="020B0603020202020204" pitchFamily="34" charset="0"/>
              </a:rPr>
              <a:t>movimiento</a:t>
            </a:r>
            <a:r>
              <a:rPr lang="en-US" sz="2800" b="1" dirty="0" smtClean="0">
                <a:solidFill>
                  <a:srgbClr val="C00000"/>
                </a:solidFill>
                <a:latin typeface="Trebuchet MS" panose="020B0603020202020204" pitchFamily="34" charset="0"/>
              </a:rPr>
              <a:t> orbital</a:t>
            </a:r>
          </a:p>
        </p:txBody>
      </p:sp>
      <p:pic>
        <p:nvPicPr>
          <p:cNvPr id="2" name="Imagen 1"/>
          <p:cNvPicPr>
            <a:picLocks noChangeAspect="1"/>
          </p:cNvPicPr>
          <p:nvPr/>
        </p:nvPicPr>
        <p:blipFill>
          <a:blip r:embed="rId7"/>
          <a:stretch>
            <a:fillRect/>
          </a:stretch>
        </p:blipFill>
        <p:spPr>
          <a:xfrm>
            <a:off x="4690646" y="1340023"/>
            <a:ext cx="4428653" cy="3088402"/>
          </a:xfrm>
          <a:prstGeom prst="rect">
            <a:avLst/>
          </a:prstGeom>
        </p:spPr>
      </p:pic>
      <p:sp>
        <p:nvSpPr>
          <p:cNvPr id="3" name="CuadroTexto 2"/>
          <p:cNvSpPr txBox="1"/>
          <p:nvPr/>
        </p:nvSpPr>
        <p:spPr>
          <a:xfrm>
            <a:off x="4757377" y="4257843"/>
            <a:ext cx="4295190" cy="1015663"/>
          </a:xfrm>
          <a:prstGeom prst="rect">
            <a:avLst/>
          </a:prstGeom>
          <a:noFill/>
        </p:spPr>
        <p:txBody>
          <a:bodyPr wrap="square" rtlCol="0">
            <a:spAutoFit/>
          </a:bodyPr>
          <a:lstStyle/>
          <a:p>
            <a:pPr algn="just"/>
            <a:r>
              <a:rPr lang="es-ES" sz="1200" dirty="0" smtClean="0"/>
              <a:t>Recorrido de las partículas de agua a distintas profundidades en una ola sobre aguas profundas. Cada círculo está situado a una profundidad igual a la novena parte de una longitud de onda respecto al inmediato superior</a:t>
            </a:r>
            <a:endParaRPr lang="es-ES" sz="1200" dirty="0"/>
          </a:p>
        </p:txBody>
      </p:sp>
    </p:spTree>
    <p:extLst>
      <p:ext uri="{BB962C8B-B14F-4D97-AF65-F5344CB8AC3E}">
        <p14:creationId xmlns:p14="http://schemas.microsoft.com/office/powerpoint/2010/main" val="2403024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28"/>
                                        </p:tgtEl>
                                        <p:attrNameLst>
                                          <p:attrName>style.visibility</p:attrName>
                                        </p:attrNameLst>
                                      </p:cBhvr>
                                      <p:to>
                                        <p:strVal val="visible"/>
                                      </p:to>
                                    </p:set>
                                    <p:anim calcmode="lin" valueType="num">
                                      <p:cBhvr additive="base">
                                        <p:cTn id="7" dur="500" fill="hold"/>
                                        <p:tgtEl>
                                          <p:spTgt spid="94228"/>
                                        </p:tgtEl>
                                        <p:attrNameLst>
                                          <p:attrName>ppt_x</p:attrName>
                                        </p:attrNameLst>
                                      </p:cBhvr>
                                      <p:tavLst>
                                        <p:tav tm="0">
                                          <p:val>
                                            <p:strVal val="#ppt_x"/>
                                          </p:val>
                                        </p:tav>
                                        <p:tav tm="100000">
                                          <p:val>
                                            <p:strVal val="#ppt_x"/>
                                          </p:val>
                                        </p:tav>
                                      </p:tavLst>
                                    </p:anim>
                                    <p:anim calcmode="lin" valueType="num">
                                      <p:cBhvr additive="base">
                                        <p:cTn id="8" dur="500" fill="hold"/>
                                        <p:tgtEl>
                                          <p:spTgt spid="942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4214"/>
                                        </p:tgtEl>
                                        <p:attrNameLst>
                                          <p:attrName>style.visibility</p:attrName>
                                        </p:attrNameLst>
                                      </p:cBhvr>
                                      <p:to>
                                        <p:strVal val="visible"/>
                                      </p:to>
                                    </p:set>
                                    <p:anim calcmode="lin" valueType="num">
                                      <p:cBhvr additive="base">
                                        <p:cTn id="11" dur="500" fill="hold"/>
                                        <p:tgtEl>
                                          <p:spTgt spid="94214"/>
                                        </p:tgtEl>
                                        <p:attrNameLst>
                                          <p:attrName>ppt_x</p:attrName>
                                        </p:attrNameLst>
                                      </p:cBhvr>
                                      <p:tavLst>
                                        <p:tav tm="0">
                                          <p:val>
                                            <p:strVal val="#ppt_x"/>
                                          </p:val>
                                        </p:tav>
                                        <p:tav tm="100000">
                                          <p:val>
                                            <p:strVal val="#ppt_x"/>
                                          </p:val>
                                        </p:tav>
                                      </p:tavLst>
                                    </p:anim>
                                    <p:anim calcmode="lin" valueType="num">
                                      <p:cBhvr additive="base">
                                        <p:cTn id="12"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94226"/>
                                        </p:tgtEl>
                                        <p:attrNameLst>
                                          <p:attrName>style.visibility</p:attrName>
                                        </p:attrNameLst>
                                      </p:cBhvr>
                                      <p:to>
                                        <p:strVal val="visible"/>
                                      </p:to>
                                    </p:set>
                                    <p:animEffect transition="in" filter="fade">
                                      <p:cBhvr>
                                        <p:cTn id="17" dur="770" decel="100000"/>
                                        <p:tgtEl>
                                          <p:spTgt spid="94226"/>
                                        </p:tgtEl>
                                      </p:cBhvr>
                                    </p:animEffect>
                                    <p:animScale>
                                      <p:cBhvr>
                                        <p:cTn id="18" dur="770" decel="100000"/>
                                        <p:tgtEl>
                                          <p:spTgt spid="94226"/>
                                        </p:tgtEl>
                                      </p:cBhvr>
                                      <p:from x="10000" y="10000"/>
                                      <p:to x="200000" y="450000"/>
                                    </p:animScale>
                                    <p:animScale>
                                      <p:cBhvr>
                                        <p:cTn id="19" dur="1230" accel="100000" fill="hold">
                                          <p:stCondLst>
                                            <p:cond delay="770"/>
                                          </p:stCondLst>
                                        </p:cTn>
                                        <p:tgtEl>
                                          <p:spTgt spid="94226"/>
                                        </p:tgtEl>
                                      </p:cBhvr>
                                      <p:from x="200000" y="450000"/>
                                      <p:to x="100000" y="100000"/>
                                    </p:animScale>
                                    <p:set>
                                      <p:cBhvr>
                                        <p:cTn id="20" dur="770" fill="hold"/>
                                        <p:tgtEl>
                                          <p:spTgt spid="94226"/>
                                        </p:tgtEl>
                                        <p:attrNameLst>
                                          <p:attrName>ppt_x</p:attrName>
                                        </p:attrNameLst>
                                      </p:cBhvr>
                                      <p:to>
                                        <p:strVal val="(0.5)"/>
                                      </p:to>
                                    </p:set>
                                    <p:anim from="(0.5)" to="(#ppt_x)" calcmode="lin" valueType="num">
                                      <p:cBhvr>
                                        <p:cTn id="21" dur="1230" accel="100000" fill="hold">
                                          <p:stCondLst>
                                            <p:cond delay="770"/>
                                          </p:stCondLst>
                                        </p:cTn>
                                        <p:tgtEl>
                                          <p:spTgt spid="94226"/>
                                        </p:tgtEl>
                                        <p:attrNameLst>
                                          <p:attrName>ppt_x</p:attrName>
                                        </p:attrNameLst>
                                      </p:cBhvr>
                                    </p:anim>
                                    <p:set>
                                      <p:cBhvr>
                                        <p:cTn id="22" dur="770" fill="hold"/>
                                        <p:tgtEl>
                                          <p:spTgt spid="94226"/>
                                        </p:tgtEl>
                                        <p:attrNameLst>
                                          <p:attrName>ppt_y</p:attrName>
                                        </p:attrNameLst>
                                      </p:cBhvr>
                                      <p:to>
                                        <p:strVal val="(#ppt_y+0.4)"/>
                                      </p:to>
                                    </p:set>
                                    <p:anim from="(#ppt_y+0.4)" to="(#ppt_y)" calcmode="lin" valueType="num">
                                      <p:cBhvr>
                                        <p:cTn id="23" dur="1230" accel="100000" fill="hold">
                                          <p:stCondLst>
                                            <p:cond delay="770"/>
                                          </p:stCondLst>
                                        </p:cTn>
                                        <p:tgtEl>
                                          <p:spTgt spid="94226"/>
                                        </p:tgtEl>
                                        <p:attrNameLst>
                                          <p:attrName>ppt_y</p:attrName>
                                        </p:attrNameLst>
                                      </p:cBhvr>
                                    </p:anim>
                                  </p:childTnLst>
                                </p:cTn>
                              </p:par>
                              <p:par>
                                <p:cTn id="24" presetID="51" presetClass="entr" presetSubtype="0" fill="hold" grpId="0" nodeType="withEffect">
                                  <p:stCondLst>
                                    <p:cond delay="0"/>
                                  </p:stCondLst>
                                  <p:childTnLst>
                                    <p:set>
                                      <p:cBhvr>
                                        <p:cTn id="25" dur="1" fill="hold">
                                          <p:stCondLst>
                                            <p:cond delay="0"/>
                                          </p:stCondLst>
                                        </p:cTn>
                                        <p:tgtEl>
                                          <p:spTgt spid="94217"/>
                                        </p:tgtEl>
                                        <p:attrNameLst>
                                          <p:attrName>style.visibility</p:attrName>
                                        </p:attrNameLst>
                                      </p:cBhvr>
                                      <p:to>
                                        <p:strVal val="visible"/>
                                      </p:to>
                                    </p:set>
                                    <p:animEffect transition="in" filter="fade">
                                      <p:cBhvr>
                                        <p:cTn id="26" dur="770" decel="100000"/>
                                        <p:tgtEl>
                                          <p:spTgt spid="94217"/>
                                        </p:tgtEl>
                                      </p:cBhvr>
                                    </p:animEffect>
                                    <p:animScale>
                                      <p:cBhvr>
                                        <p:cTn id="27" dur="770" decel="100000"/>
                                        <p:tgtEl>
                                          <p:spTgt spid="94217"/>
                                        </p:tgtEl>
                                      </p:cBhvr>
                                      <p:from x="10000" y="10000"/>
                                      <p:to x="200000" y="450000"/>
                                    </p:animScale>
                                    <p:animScale>
                                      <p:cBhvr>
                                        <p:cTn id="28" dur="1230" accel="100000" fill="hold">
                                          <p:stCondLst>
                                            <p:cond delay="770"/>
                                          </p:stCondLst>
                                        </p:cTn>
                                        <p:tgtEl>
                                          <p:spTgt spid="94217"/>
                                        </p:tgtEl>
                                      </p:cBhvr>
                                      <p:from x="200000" y="450000"/>
                                      <p:to x="100000" y="100000"/>
                                    </p:animScale>
                                    <p:set>
                                      <p:cBhvr>
                                        <p:cTn id="29" dur="770" fill="hold"/>
                                        <p:tgtEl>
                                          <p:spTgt spid="94217"/>
                                        </p:tgtEl>
                                        <p:attrNameLst>
                                          <p:attrName>ppt_x</p:attrName>
                                        </p:attrNameLst>
                                      </p:cBhvr>
                                      <p:to>
                                        <p:strVal val="(0.5)"/>
                                      </p:to>
                                    </p:set>
                                    <p:anim from="(0.5)" to="(#ppt_x)" calcmode="lin" valueType="num">
                                      <p:cBhvr>
                                        <p:cTn id="30" dur="1230" accel="100000" fill="hold">
                                          <p:stCondLst>
                                            <p:cond delay="770"/>
                                          </p:stCondLst>
                                        </p:cTn>
                                        <p:tgtEl>
                                          <p:spTgt spid="94217"/>
                                        </p:tgtEl>
                                        <p:attrNameLst>
                                          <p:attrName>ppt_x</p:attrName>
                                        </p:attrNameLst>
                                      </p:cBhvr>
                                    </p:anim>
                                    <p:set>
                                      <p:cBhvr>
                                        <p:cTn id="31" dur="770" fill="hold"/>
                                        <p:tgtEl>
                                          <p:spTgt spid="94217"/>
                                        </p:tgtEl>
                                        <p:attrNameLst>
                                          <p:attrName>ppt_y</p:attrName>
                                        </p:attrNameLst>
                                      </p:cBhvr>
                                      <p:to>
                                        <p:strVal val="(#ppt_y+0.4)"/>
                                      </p:to>
                                    </p:set>
                                    <p:anim from="(#ppt_y+0.4)" to="(#ppt_y)" calcmode="lin" valueType="num">
                                      <p:cBhvr>
                                        <p:cTn id="32" dur="1230" accel="100000" fill="hold">
                                          <p:stCondLst>
                                            <p:cond delay="770"/>
                                          </p:stCondLst>
                                        </p:cTn>
                                        <p:tgtEl>
                                          <p:spTgt spid="94217"/>
                                        </p:tgtEl>
                                        <p:attrNameLst>
                                          <p:attrName>ppt_y</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nodeType="clickEffect">
                                  <p:stCondLst>
                                    <p:cond delay="0"/>
                                  </p:stCondLst>
                                  <p:iterate type="lt">
                                    <p:tmPct val="5000"/>
                                  </p:iterate>
                                  <p:childTnLst>
                                    <p:set>
                                      <p:cBhvr>
                                        <p:cTn id="36" dur="1" fill="hold">
                                          <p:stCondLst>
                                            <p:cond delay="0"/>
                                          </p:stCondLst>
                                        </p:cTn>
                                        <p:tgtEl>
                                          <p:spTgt spid="94242"/>
                                        </p:tgtEl>
                                        <p:attrNameLst>
                                          <p:attrName>style.visibility</p:attrName>
                                        </p:attrNameLst>
                                      </p:cBhvr>
                                      <p:to>
                                        <p:strVal val="visible"/>
                                      </p:to>
                                    </p:set>
                                    <p:anim calcmode="lin" valueType="num">
                                      <p:cBhvr>
                                        <p:cTn id="37" dur="1000" fill="hold"/>
                                        <p:tgtEl>
                                          <p:spTgt spid="94242"/>
                                        </p:tgtEl>
                                        <p:attrNameLst>
                                          <p:attrName>ppt_w</p:attrName>
                                        </p:attrNameLst>
                                      </p:cBhvr>
                                      <p:tavLst>
                                        <p:tav tm="0">
                                          <p:val>
                                            <p:fltVal val="0"/>
                                          </p:val>
                                        </p:tav>
                                        <p:tav tm="100000">
                                          <p:val>
                                            <p:strVal val="#ppt_w"/>
                                          </p:val>
                                        </p:tav>
                                      </p:tavLst>
                                    </p:anim>
                                    <p:anim calcmode="lin" valueType="num">
                                      <p:cBhvr>
                                        <p:cTn id="38" dur="1000" fill="hold"/>
                                        <p:tgtEl>
                                          <p:spTgt spid="94242"/>
                                        </p:tgtEl>
                                        <p:attrNameLst>
                                          <p:attrName>ppt_h</p:attrName>
                                        </p:attrNameLst>
                                      </p:cBhvr>
                                      <p:tavLst>
                                        <p:tav tm="0">
                                          <p:val>
                                            <p:fltVal val="0"/>
                                          </p:val>
                                        </p:tav>
                                        <p:tav tm="100000">
                                          <p:val>
                                            <p:strVal val="#ppt_h"/>
                                          </p:val>
                                        </p:tav>
                                      </p:tavLst>
                                    </p:anim>
                                    <p:anim calcmode="lin" valueType="num">
                                      <p:cBhvr>
                                        <p:cTn id="39" dur="1000" fill="hold"/>
                                        <p:tgtEl>
                                          <p:spTgt spid="94242"/>
                                        </p:tgtEl>
                                        <p:attrNameLst>
                                          <p:attrName>style.rotation</p:attrName>
                                        </p:attrNameLst>
                                      </p:cBhvr>
                                      <p:tavLst>
                                        <p:tav tm="0">
                                          <p:val>
                                            <p:fltVal val="90"/>
                                          </p:val>
                                        </p:tav>
                                        <p:tav tm="100000">
                                          <p:val>
                                            <p:fltVal val="0"/>
                                          </p:val>
                                        </p:tav>
                                      </p:tavLst>
                                    </p:anim>
                                    <p:animEffect transition="in" filter="fade">
                                      <p:cBhvr>
                                        <p:cTn id="40" dur="1000"/>
                                        <p:tgtEl>
                                          <p:spTgt spid="94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animBg="1"/>
      <p:bldP spid="94226" grpId="0"/>
      <p:bldP spid="9422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548680"/>
            <a:ext cx="5953125" cy="623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20" name="Rectangle 3"/>
          <p:cNvSpPr>
            <a:spLocks noGrp="1" noChangeArrowheads="1"/>
          </p:cNvSpPr>
          <p:nvPr>
            <p:ph type="title"/>
          </p:nvPr>
        </p:nvSpPr>
        <p:spPr bwMode="auto">
          <a:xfrm>
            <a:off x="179512" y="-24586"/>
            <a:ext cx="914400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s-ES" sz="2800" b="1" dirty="0" err="1">
                <a:solidFill>
                  <a:srgbClr val="CC0000"/>
                </a:solidFill>
                <a:latin typeface="Trebuchet MS" panose="020B0603020202020204" pitchFamily="34" charset="0"/>
                <a:ea typeface="+mn-ea"/>
                <a:cs typeface="+mn-cs"/>
              </a:rPr>
              <a:t>Transición</a:t>
            </a:r>
            <a:r>
              <a:rPr lang="en-US" altLang="es-ES" sz="2800" b="1" dirty="0">
                <a:solidFill>
                  <a:srgbClr val="CC0000"/>
                </a:solidFill>
                <a:latin typeface="Trebuchet MS" panose="020B0603020202020204" pitchFamily="34" charset="0"/>
                <a:ea typeface="+mn-ea"/>
                <a:cs typeface="+mn-cs"/>
              </a:rPr>
              <a:t> </a:t>
            </a:r>
            <a:r>
              <a:rPr lang="en-US" altLang="es-ES" sz="2800" b="1" dirty="0" err="1">
                <a:solidFill>
                  <a:srgbClr val="CC0000"/>
                </a:solidFill>
                <a:latin typeface="Trebuchet MS" panose="020B0603020202020204" pitchFamily="34" charset="0"/>
                <a:ea typeface="+mn-ea"/>
                <a:cs typeface="+mn-cs"/>
              </a:rPr>
              <a:t>aguas</a:t>
            </a:r>
            <a:r>
              <a:rPr lang="en-US" altLang="es-ES" sz="2800" b="1" dirty="0">
                <a:solidFill>
                  <a:srgbClr val="CC0000"/>
                </a:solidFill>
                <a:latin typeface="Trebuchet MS" panose="020B0603020202020204" pitchFamily="34" charset="0"/>
                <a:ea typeface="+mn-ea"/>
                <a:cs typeface="+mn-cs"/>
              </a:rPr>
              <a:t> </a:t>
            </a:r>
            <a:r>
              <a:rPr lang="en-US" altLang="es-ES" sz="2800" b="1" dirty="0" err="1">
                <a:solidFill>
                  <a:srgbClr val="CC0000"/>
                </a:solidFill>
                <a:latin typeface="Trebuchet MS" panose="020B0603020202020204" pitchFamily="34" charset="0"/>
                <a:ea typeface="+mn-ea"/>
                <a:cs typeface="+mn-cs"/>
              </a:rPr>
              <a:t>profundas</a:t>
            </a:r>
            <a:r>
              <a:rPr lang="en-US" altLang="es-ES" sz="2800" b="1" dirty="0">
                <a:solidFill>
                  <a:srgbClr val="CC0000"/>
                </a:solidFill>
                <a:latin typeface="Trebuchet MS" panose="020B0603020202020204" pitchFamily="34" charset="0"/>
                <a:ea typeface="+mn-ea"/>
                <a:cs typeface="+mn-cs"/>
              </a:rPr>
              <a:t> - </a:t>
            </a:r>
            <a:r>
              <a:rPr lang="en-US" altLang="es-ES" sz="2800" b="1" dirty="0" err="1">
                <a:solidFill>
                  <a:srgbClr val="CC0000"/>
                </a:solidFill>
                <a:latin typeface="Trebuchet MS" panose="020B0603020202020204" pitchFamily="34" charset="0"/>
                <a:ea typeface="+mn-ea"/>
                <a:cs typeface="+mn-cs"/>
              </a:rPr>
              <a:t>aguas</a:t>
            </a:r>
            <a:r>
              <a:rPr lang="en-US" altLang="es-ES" sz="2800" b="1" dirty="0">
                <a:solidFill>
                  <a:srgbClr val="CC0000"/>
                </a:solidFill>
                <a:latin typeface="Trebuchet MS" panose="020B0603020202020204" pitchFamily="34" charset="0"/>
                <a:ea typeface="+mn-ea"/>
                <a:cs typeface="+mn-cs"/>
              </a:rPr>
              <a:t> </a:t>
            </a:r>
            <a:r>
              <a:rPr lang="en-US" altLang="es-ES" sz="2800" b="1" dirty="0" err="1">
                <a:solidFill>
                  <a:srgbClr val="CC0000"/>
                </a:solidFill>
                <a:latin typeface="Trebuchet MS" panose="020B0603020202020204" pitchFamily="34" charset="0"/>
                <a:ea typeface="+mn-ea"/>
                <a:cs typeface="+mn-cs"/>
              </a:rPr>
              <a:t>someras</a:t>
            </a:r>
            <a:endParaRPr lang="en-US" altLang="es-ES" sz="2800" b="1" dirty="0">
              <a:solidFill>
                <a:srgbClr val="CC0000"/>
              </a:solidFill>
              <a:latin typeface="Trebuchet MS" panose="020B0603020202020204" pitchFamily="34" charset="0"/>
              <a:ea typeface="+mn-ea"/>
              <a:cs typeface="+mn-cs"/>
            </a:endParaRPr>
          </a:p>
        </p:txBody>
      </p:sp>
      <p:sp>
        <p:nvSpPr>
          <p:cNvPr id="98309" name="Line 5"/>
          <p:cNvSpPr>
            <a:spLocks noChangeShapeType="1"/>
          </p:cNvSpPr>
          <p:nvPr/>
        </p:nvSpPr>
        <p:spPr bwMode="auto">
          <a:xfrm>
            <a:off x="3798739" y="3861792"/>
            <a:ext cx="0" cy="1655763"/>
          </a:xfrm>
          <a:prstGeom prst="line">
            <a:avLst/>
          </a:prstGeom>
          <a:noFill/>
          <a:ln w="158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8310" name="Line 6"/>
          <p:cNvSpPr>
            <a:spLocks noChangeShapeType="1"/>
          </p:cNvSpPr>
          <p:nvPr/>
        </p:nvSpPr>
        <p:spPr bwMode="auto">
          <a:xfrm>
            <a:off x="2717652" y="4580930"/>
            <a:ext cx="0" cy="936625"/>
          </a:xfrm>
          <a:prstGeom prst="line">
            <a:avLst/>
          </a:prstGeom>
          <a:noFill/>
          <a:ln w="15875">
            <a:solidFill>
              <a:srgbClr val="FF66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8311" name="AutoShape 7"/>
          <p:cNvSpPr>
            <a:spLocks noChangeArrowheads="1"/>
          </p:cNvSpPr>
          <p:nvPr/>
        </p:nvSpPr>
        <p:spPr bwMode="auto">
          <a:xfrm>
            <a:off x="4375002" y="3788767"/>
            <a:ext cx="1368425" cy="144463"/>
          </a:xfrm>
          <a:prstGeom prst="leftArrow">
            <a:avLst>
              <a:gd name="adj1" fmla="val 50000"/>
              <a:gd name="adj2" fmla="val 236812"/>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98312" name="Oval 8"/>
          <p:cNvSpPr>
            <a:spLocks noChangeArrowheads="1"/>
          </p:cNvSpPr>
          <p:nvPr/>
        </p:nvSpPr>
        <p:spPr bwMode="auto">
          <a:xfrm>
            <a:off x="5310039" y="3069630"/>
            <a:ext cx="1943100" cy="576262"/>
          </a:xfrm>
          <a:prstGeom prst="ellipse">
            <a:avLst/>
          </a:prstGeom>
          <a:noFill/>
          <a:ln w="1587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98313" name="Oval 9"/>
          <p:cNvSpPr>
            <a:spLocks noChangeArrowheads="1"/>
          </p:cNvSpPr>
          <p:nvPr/>
        </p:nvSpPr>
        <p:spPr bwMode="auto">
          <a:xfrm>
            <a:off x="2646214" y="1772642"/>
            <a:ext cx="1293813" cy="576263"/>
          </a:xfrm>
          <a:prstGeom prst="ellipse">
            <a:avLst/>
          </a:prstGeom>
          <a:noFill/>
          <a:ln w="15875">
            <a:solidFill>
              <a:srgbClr val="FF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98314" name="Oval 10"/>
          <p:cNvSpPr>
            <a:spLocks noChangeArrowheads="1"/>
          </p:cNvSpPr>
          <p:nvPr/>
        </p:nvSpPr>
        <p:spPr bwMode="auto">
          <a:xfrm>
            <a:off x="4662339" y="980480"/>
            <a:ext cx="1655763" cy="647700"/>
          </a:xfrm>
          <a:prstGeom prst="ellipse">
            <a:avLst/>
          </a:prstGeom>
          <a:noFill/>
          <a:ln w="15875">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ltLang="es-ES"/>
          </a:p>
        </p:txBody>
      </p:sp>
      <p:sp>
        <p:nvSpPr>
          <p:cNvPr id="98317" name="Freeform 13"/>
          <p:cNvSpPr>
            <a:spLocks/>
          </p:cNvSpPr>
          <p:nvPr/>
        </p:nvSpPr>
        <p:spPr bwMode="auto">
          <a:xfrm>
            <a:off x="3006577" y="3861792"/>
            <a:ext cx="719137" cy="287338"/>
          </a:xfrm>
          <a:custGeom>
            <a:avLst/>
            <a:gdLst>
              <a:gd name="T0" fmla="*/ 719137 w 453"/>
              <a:gd name="T1" fmla="*/ 0 h 181"/>
              <a:gd name="T2" fmla="*/ 360362 w 453"/>
              <a:gd name="T3" fmla="*/ 71438 h 181"/>
              <a:gd name="T4" fmla="*/ 0 w 453"/>
              <a:gd name="T5" fmla="*/ 287338 h 181"/>
              <a:gd name="T6" fmla="*/ 0 60000 65536"/>
              <a:gd name="T7" fmla="*/ 0 60000 65536"/>
              <a:gd name="T8" fmla="*/ 0 60000 65536"/>
            </a:gdLst>
            <a:ahLst/>
            <a:cxnLst>
              <a:cxn ang="T6">
                <a:pos x="T0" y="T1"/>
              </a:cxn>
              <a:cxn ang="T7">
                <a:pos x="T2" y="T3"/>
              </a:cxn>
              <a:cxn ang="T8">
                <a:pos x="T4" y="T5"/>
              </a:cxn>
            </a:cxnLst>
            <a:rect l="0" t="0" r="r" b="b"/>
            <a:pathLst>
              <a:path w="453" h="181">
                <a:moveTo>
                  <a:pt x="453" y="0"/>
                </a:moveTo>
                <a:cubicBezTo>
                  <a:pt x="377" y="7"/>
                  <a:pt x="302" y="15"/>
                  <a:pt x="227" y="45"/>
                </a:cubicBezTo>
                <a:cubicBezTo>
                  <a:pt x="152" y="75"/>
                  <a:pt x="76" y="128"/>
                  <a:pt x="0" y="181"/>
                </a:cubicBezTo>
              </a:path>
            </a:pathLst>
          </a:custGeom>
          <a:noFill/>
          <a:ln w="63500">
            <a:solidFill>
              <a:srgbClr val="008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8319" name="Line 15"/>
          <p:cNvSpPr>
            <a:spLocks noChangeShapeType="1"/>
          </p:cNvSpPr>
          <p:nvPr/>
        </p:nvSpPr>
        <p:spPr bwMode="auto">
          <a:xfrm flipH="1">
            <a:off x="2358877" y="4652367"/>
            <a:ext cx="287337" cy="576263"/>
          </a:xfrm>
          <a:prstGeom prst="line">
            <a:avLst/>
          </a:prstGeom>
          <a:noFill/>
          <a:ln w="635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98323" name="Text Box 19"/>
          <p:cNvSpPr txBox="1">
            <a:spLocks noChangeArrowheads="1"/>
          </p:cNvSpPr>
          <p:nvPr/>
        </p:nvSpPr>
        <p:spPr bwMode="auto">
          <a:xfrm>
            <a:off x="4949677" y="3933230"/>
            <a:ext cx="99377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s-ES" altLang="es-ES" i="1" baseline="0">
                <a:solidFill>
                  <a:schemeClr val="folHlink"/>
                </a:solidFill>
              </a:rPr>
              <a:t>h &gt; L/2</a:t>
            </a:r>
          </a:p>
        </p:txBody>
      </p:sp>
      <p:sp>
        <p:nvSpPr>
          <p:cNvPr id="98324" name="Text Box 20"/>
          <p:cNvSpPr txBox="1">
            <a:spLocks noChangeArrowheads="1"/>
          </p:cNvSpPr>
          <p:nvPr/>
        </p:nvSpPr>
        <p:spPr bwMode="auto">
          <a:xfrm>
            <a:off x="2368402" y="3501430"/>
            <a:ext cx="178911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s-ES" altLang="es-ES" i="1" baseline="0">
                <a:solidFill>
                  <a:srgbClr val="008000"/>
                </a:solidFill>
              </a:rPr>
              <a:t>L/20 &gt; h &gt; L/2</a:t>
            </a:r>
          </a:p>
        </p:txBody>
      </p:sp>
      <p:sp>
        <p:nvSpPr>
          <p:cNvPr id="98325" name="Text Box 21"/>
          <p:cNvSpPr txBox="1">
            <a:spLocks noChangeArrowheads="1"/>
          </p:cNvSpPr>
          <p:nvPr/>
        </p:nvSpPr>
        <p:spPr bwMode="auto">
          <a:xfrm>
            <a:off x="1063477" y="4725392"/>
            <a:ext cx="113506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s-ES" altLang="es-ES" i="1" baseline="0">
                <a:solidFill>
                  <a:srgbClr val="FF6600"/>
                </a:solidFill>
              </a:rPr>
              <a:t>h &lt; L/20</a:t>
            </a:r>
          </a:p>
        </p:txBody>
      </p:sp>
    </p:spTree>
    <p:extLst>
      <p:ext uri="{BB962C8B-B14F-4D97-AF65-F5344CB8AC3E}">
        <p14:creationId xmlns:p14="http://schemas.microsoft.com/office/powerpoint/2010/main" val="4108643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11"/>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8323"/>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8312"/>
                                        </p:tgtEl>
                                        <p:attrNameLst>
                                          <p:attrName>style.visibility</p:attrName>
                                        </p:attrNameLst>
                                      </p:cBhvr>
                                      <p:to>
                                        <p:strVal val="visible"/>
                                      </p:to>
                                    </p:set>
                                  </p:childTnLst>
                                </p:cTn>
                              </p:par>
                            </p:childTnLst>
                          </p:cTn>
                        </p:par>
                        <p:par>
                          <p:cTn id="12" fill="hold" nodeType="afterGroup">
                            <p:stCondLst>
                              <p:cond delay="0"/>
                            </p:stCondLst>
                            <p:childTnLst>
                              <p:par>
                                <p:cTn id="13" presetID="1" presetClass="entr" presetSubtype="0" fill="hold" grpId="0" nodeType="afterEffect">
                                  <p:stCondLst>
                                    <p:cond delay="1000"/>
                                  </p:stCondLst>
                                  <p:childTnLst>
                                    <p:set>
                                      <p:cBhvr>
                                        <p:cTn id="14" dur="1" fill="hold">
                                          <p:stCondLst>
                                            <p:cond delay="0"/>
                                          </p:stCondLst>
                                        </p:cTn>
                                        <p:tgtEl>
                                          <p:spTgt spid="9830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83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83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83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8313"/>
                                        </p:tgtEl>
                                        <p:attrNameLst>
                                          <p:attrName>style.visibility</p:attrName>
                                        </p:attrNameLst>
                                      </p:cBhvr>
                                      <p:to>
                                        <p:strVal val="visible"/>
                                      </p:to>
                                    </p:set>
                                  </p:childTnLst>
                                </p:cTn>
                              </p:par>
                            </p:childTnLst>
                          </p:cTn>
                        </p:par>
                        <p:par>
                          <p:cTn id="27" fill="hold" nodeType="afterGroup">
                            <p:stCondLst>
                              <p:cond delay="0"/>
                            </p:stCondLst>
                            <p:childTnLst>
                              <p:par>
                                <p:cTn id="28" presetID="1" presetClass="entr" presetSubtype="0" fill="hold" grpId="0" nodeType="afterEffect">
                                  <p:stCondLst>
                                    <p:cond delay="1000"/>
                                  </p:stCondLst>
                                  <p:childTnLst>
                                    <p:set>
                                      <p:cBhvr>
                                        <p:cTn id="29" dur="1" fill="hold">
                                          <p:stCondLst>
                                            <p:cond delay="0"/>
                                          </p:stCondLst>
                                        </p:cTn>
                                        <p:tgtEl>
                                          <p:spTgt spid="98310"/>
                                        </p:tgtEl>
                                        <p:attrNameLst>
                                          <p:attrName>style.visibility</p:attrName>
                                        </p:attrNameLst>
                                      </p:cBhvr>
                                      <p:to>
                                        <p:strVal val="visible"/>
                                      </p:to>
                                    </p:set>
                                  </p:childTnLst>
                                </p:cTn>
                              </p:par>
                            </p:childTnLst>
                          </p:cTn>
                        </p:par>
                        <p:par>
                          <p:cTn id="30" fill="hold" nodeType="afterGroup">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983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9" grpId="0" animBg="1"/>
      <p:bldP spid="98310" grpId="0" animBg="1"/>
      <p:bldP spid="98311" grpId="0" animBg="1"/>
      <p:bldP spid="98312" grpId="0" animBg="1"/>
      <p:bldP spid="98313" grpId="0" animBg="1"/>
      <p:bldP spid="98314" grpId="0" animBg="1"/>
      <p:bldP spid="98317" grpId="0" animBg="1"/>
      <p:bldP spid="98319" grpId="0" animBg="1"/>
      <p:bldP spid="98323" grpId="0"/>
      <p:bldP spid="98324" grpId="0"/>
      <p:bldP spid="9832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8"/>
          <p:cNvSpPr txBox="1">
            <a:spLocks noChangeArrowheads="1"/>
          </p:cNvSpPr>
          <p:nvPr/>
        </p:nvSpPr>
        <p:spPr bwMode="auto">
          <a:xfrm>
            <a:off x="565776" y="548680"/>
            <a:ext cx="8195661" cy="514083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algn="ctr" eaLnBrk="1" hangingPunct="1">
              <a:lnSpc>
                <a:spcPct val="150000"/>
              </a:lnSpc>
              <a:buNone/>
            </a:pPr>
            <a:r>
              <a:rPr lang="es-ES" sz="1846" dirty="0"/>
              <a:t>Cinemática de las partículas de agua en el oleaje</a:t>
            </a:r>
          </a:p>
          <a:p>
            <a:pPr marL="0" indent="0" eaLnBrk="1" hangingPunct="1">
              <a:lnSpc>
                <a:spcPct val="150000"/>
              </a:lnSpc>
              <a:buNone/>
            </a:pPr>
            <a:endParaRPr lang="es-ES_tradnl" altLang="es-ES" sz="1662" kern="0" dirty="0"/>
          </a:p>
          <a:p>
            <a:pPr eaLnBrk="1" hangingPunct="1">
              <a:lnSpc>
                <a:spcPct val="150000"/>
              </a:lnSpc>
            </a:pPr>
            <a:endParaRPr lang="es-ES_tradnl" altLang="es-ES" sz="1662" kern="0" dirty="0"/>
          </a:p>
        </p:txBody>
      </p:sp>
      <p:sp>
        <p:nvSpPr>
          <p:cNvPr id="1032" name="Rectangle 27"/>
          <p:cNvSpPr>
            <a:spLocks noGrp="1" noChangeArrowheads="1"/>
          </p:cNvSpPr>
          <p:nvPr>
            <p:ph type="title"/>
          </p:nvPr>
        </p:nvSpPr>
        <p:spPr>
          <a:xfrm>
            <a:off x="497997" y="-265530"/>
            <a:ext cx="8229600" cy="1143000"/>
          </a:xfr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s-ES" altLang="es-ES" sz="3200" b="1" dirty="0">
                <a:solidFill>
                  <a:schemeClr val="accent2"/>
                </a:solidFill>
                <a:latin typeface="Arial" panose="020B0604020202020204" pitchFamily="34" charset="0"/>
                <a:ea typeface="+mn-ea"/>
                <a:cs typeface="+mn-cs"/>
              </a:rPr>
              <a:t>El modelo lineal</a:t>
            </a:r>
          </a:p>
        </p:txBody>
      </p:sp>
      <p:pic>
        <p:nvPicPr>
          <p:cNvPr id="7" name="orbital.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7945" y="1412776"/>
            <a:ext cx="8531325" cy="4798871"/>
          </a:xfrm>
          <a:prstGeom prst="rect">
            <a:avLst/>
          </a:prstGeom>
        </p:spPr>
      </p:pic>
    </p:spTree>
    <p:extLst>
      <p:ext uri="{BB962C8B-B14F-4D97-AF65-F5344CB8AC3E}">
        <p14:creationId xmlns:p14="http://schemas.microsoft.com/office/powerpoint/2010/main" val="349021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tion showing circular motion for particles associated with a water surface wav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01432" y="1278150"/>
            <a:ext cx="8822729" cy="441136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7"/>
          <p:cNvSpPr txBox="1">
            <a:spLocks noChangeArrowheads="1"/>
          </p:cNvSpPr>
          <p:nvPr/>
        </p:nvSpPr>
        <p:spPr bwMode="auto">
          <a:xfrm>
            <a:off x="497997" y="-265530"/>
            <a:ext cx="82296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defRPr>
            </a:lvl2pPr>
            <a:lvl3pPr algn="ctr" rtl="0" eaLnBrk="0" fontAlgn="base" hangingPunct="0">
              <a:spcBef>
                <a:spcPct val="0"/>
              </a:spcBef>
              <a:spcAft>
                <a:spcPct val="0"/>
              </a:spcAft>
              <a:defRPr sz="4400">
                <a:solidFill>
                  <a:schemeClr val="tx2"/>
                </a:solidFill>
                <a:latin typeface="Tahoma" panose="020B0604030504040204" pitchFamily="34" charset="0"/>
              </a:defRPr>
            </a:lvl3pPr>
            <a:lvl4pPr algn="ctr" rtl="0" eaLnBrk="0" fontAlgn="base" hangingPunct="0">
              <a:spcBef>
                <a:spcPct val="0"/>
              </a:spcBef>
              <a:spcAft>
                <a:spcPct val="0"/>
              </a:spcAft>
              <a:defRPr sz="4400">
                <a:solidFill>
                  <a:schemeClr val="tx2"/>
                </a:solidFill>
                <a:latin typeface="Tahoma" panose="020B0604030504040204" pitchFamily="34" charset="0"/>
              </a:defRPr>
            </a:lvl4pPr>
            <a:lvl5pPr algn="ctr" rtl="0" eaLnBrk="0" fontAlgn="base" hangingPunct="0">
              <a:spcBef>
                <a:spcPct val="0"/>
              </a:spcBef>
              <a:spcAft>
                <a:spcPct val="0"/>
              </a:spcAft>
              <a:defRPr sz="4400">
                <a:solidFill>
                  <a:schemeClr val="tx2"/>
                </a:solidFill>
                <a:latin typeface="Tahoma" panose="020B0604030504040204" pitchFamily="34" charset="0"/>
              </a:defRPr>
            </a:lvl5pPr>
            <a:lvl6pPr marL="457200" algn="ctr" rtl="0" fontAlgn="base">
              <a:spcBef>
                <a:spcPct val="0"/>
              </a:spcBef>
              <a:spcAft>
                <a:spcPct val="0"/>
              </a:spcAft>
              <a:defRPr sz="4400">
                <a:solidFill>
                  <a:schemeClr val="tx2"/>
                </a:solidFill>
                <a:latin typeface="Tahoma" panose="020B0604030504040204" pitchFamily="34" charset="0"/>
              </a:defRPr>
            </a:lvl6pPr>
            <a:lvl7pPr marL="914400" algn="ctr" rtl="0" fontAlgn="base">
              <a:spcBef>
                <a:spcPct val="0"/>
              </a:spcBef>
              <a:spcAft>
                <a:spcPct val="0"/>
              </a:spcAft>
              <a:defRPr sz="4400">
                <a:solidFill>
                  <a:schemeClr val="tx2"/>
                </a:solidFill>
                <a:latin typeface="Tahoma" panose="020B0604030504040204" pitchFamily="34" charset="0"/>
              </a:defRPr>
            </a:lvl7pPr>
            <a:lvl8pPr marL="1371600" algn="ctr" rtl="0" fontAlgn="base">
              <a:spcBef>
                <a:spcPct val="0"/>
              </a:spcBef>
              <a:spcAft>
                <a:spcPct val="0"/>
              </a:spcAft>
              <a:defRPr sz="4400">
                <a:solidFill>
                  <a:schemeClr val="tx2"/>
                </a:solidFill>
                <a:latin typeface="Tahoma" panose="020B0604030504040204" pitchFamily="34" charset="0"/>
              </a:defRPr>
            </a:lvl8pPr>
            <a:lvl9pPr marL="1828800" algn="ctr" rtl="0" fontAlgn="base">
              <a:spcBef>
                <a:spcPct val="0"/>
              </a:spcBef>
              <a:spcAft>
                <a:spcPct val="0"/>
              </a:spcAft>
              <a:defRPr sz="4400">
                <a:solidFill>
                  <a:schemeClr val="tx2"/>
                </a:solidFill>
                <a:latin typeface="Tahoma" panose="020B0604030504040204" pitchFamily="34" charset="0"/>
              </a:defRPr>
            </a:lvl9pPr>
          </a:lstStyle>
          <a:p>
            <a:pPr eaLnBrk="1" hangingPunct="1"/>
            <a:r>
              <a:rPr lang="es-ES" altLang="es-ES" sz="3200" b="1" i="0" smtClean="0">
                <a:solidFill>
                  <a:schemeClr val="accent2"/>
                </a:solidFill>
                <a:latin typeface="Arial" panose="020B0604020202020204" pitchFamily="34" charset="0"/>
                <a:ea typeface="+mn-ea"/>
                <a:cs typeface="+mn-cs"/>
              </a:rPr>
              <a:t>El modelo lineal</a:t>
            </a:r>
            <a:endParaRPr lang="es-ES" altLang="es-ES" sz="3200" b="1" i="0" dirty="0">
              <a:solidFill>
                <a:schemeClr val="accent2"/>
              </a:solidFill>
              <a:latin typeface="Arial" panose="020B0604020202020204" pitchFamily="34" charset="0"/>
              <a:ea typeface="+mn-ea"/>
              <a:cs typeface="+mn-cs"/>
            </a:endParaRPr>
          </a:p>
        </p:txBody>
      </p:sp>
      <p:sp>
        <p:nvSpPr>
          <p:cNvPr id="8" name="Rectangle 28"/>
          <p:cNvSpPr txBox="1">
            <a:spLocks noChangeArrowheads="1"/>
          </p:cNvSpPr>
          <p:nvPr/>
        </p:nvSpPr>
        <p:spPr bwMode="auto">
          <a:xfrm>
            <a:off x="565776" y="548680"/>
            <a:ext cx="8195661" cy="514083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algn="ctr" eaLnBrk="1" hangingPunct="1">
              <a:lnSpc>
                <a:spcPct val="150000"/>
              </a:lnSpc>
              <a:buNone/>
            </a:pPr>
            <a:r>
              <a:rPr lang="es-ES" sz="1846" dirty="0"/>
              <a:t>Cinemática de las partículas de agua en el oleaje</a:t>
            </a:r>
          </a:p>
          <a:p>
            <a:pPr marL="0" indent="0" eaLnBrk="1" hangingPunct="1">
              <a:lnSpc>
                <a:spcPct val="150000"/>
              </a:lnSpc>
              <a:buNone/>
            </a:pPr>
            <a:endParaRPr lang="es-ES_tradnl" altLang="es-ES" sz="1662" kern="0" dirty="0"/>
          </a:p>
          <a:p>
            <a:pPr eaLnBrk="1" hangingPunct="1">
              <a:lnSpc>
                <a:spcPct val="150000"/>
              </a:lnSpc>
            </a:pPr>
            <a:endParaRPr lang="es-ES_tradnl" altLang="es-ES" sz="1662" kern="0" dirty="0"/>
          </a:p>
        </p:txBody>
      </p:sp>
    </p:spTree>
    <p:extLst>
      <p:ext uri="{BB962C8B-B14F-4D97-AF65-F5344CB8AC3E}">
        <p14:creationId xmlns:p14="http://schemas.microsoft.com/office/powerpoint/2010/main" val="406812383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bwMode="auto">
          <a:xfrm>
            <a:off x="323850" y="-100013"/>
            <a:ext cx="8229600" cy="924621"/>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latin typeface="Trebuchet MS" panose="020B0603020202020204" pitchFamily="34" charset="0"/>
              </a:rPr>
              <a:t>Descripción</a:t>
            </a:r>
            <a:r>
              <a:rPr lang="en-US" sz="2800" b="1" dirty="0" smtClean="0">
                <a:solidFill>
                  <a:srgbClr val="C00000"/>
                </a:solidFill>
                <a:latin typeface="Trebuchet MS" panose="020B0603020202020204" pitchFamily="34" charset="0"/>
              </a:rPr>
              <a:t> del </a:t>
            </a:r>
            <a:r>
              <a:rPr lang="en-US" sz="2800" b="1" dirty="0" err="1" smtClean="0">
                <a:solidFill>
                  <a:srgbClr val="C00000"/>
                </a:solidFill>
                <a:latin typeface="Trebuchet MS" panose="020B0603020202020204" pitchFamily="34" charset="0"/>
              </a:rPr>
              <a:t>movimiento</a:t>
            </a:r>
            <a:r>
              <a:rPr lang="en-US" sz="2800" b="1" dirty="0" smtClean="0">
                <a:solidFill>
                  <a:srgbClr val="C00000"/>
                </a:solidFill>
                <a:latin typeface="Trebuchet MS" panose="020B0603020202020204" pitchFamily="34" charset="0"/>
              </a:rPr>
              <a:t> orbital</a:t>
            </a:r>
          </a:p>
        </p:txBody>
      </p:sp>
      <p:sp>
        <p:nvSpPr>
          <p:cNvPr id="45060" name="Rectangle 4"/>
          <p:cNvSpPr>
            <a:spLocks noChangeArrowheads="1"/>
          </p:cNvSpPr>
          <p:nvPr/>
        </p:nvSpPr>
        <p:spPr bwMode="auto">
          <a:xfrm>
            <a:off x="0" y="3333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45061"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45062" name="Rectangle 12"/>
          <p:cNvSpPr>
            <a:spLocks noChangeArrowheads="1"/>
          </p:cNvSpPr>
          <p:nvPr/>
        </p:nvSpPr>
        <p:spPr bwMode="auto">
          <a:xfrm>
            <a:off x="0" y="3333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45063" name="Rectangle 14"/>
          <p:cNvSpPr>
            <a:spLocks noChangeArrowheads="1"/>
          </p:cNvSpPr>
          <p:nvPr/>
        </p:nvSpPr>
        <p:spPr bwMode="auto">
          <a:xfrm>
            <a:off x="0" y="3319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graphicFrame>
        <p:nvGraphicFramePr>
          <p:cNvPr id="45065" name="Object 22"/>
          <p:cNvGraphicFramePr>
            <a:graphicFrameLocks noChangeAspect="1"/>
          </p:cNvGraphicFramePr>
          <p:nvPr/>
        </p:nvGraphicFramePr>
        <p:xfrm>
          <a:off x="-4652963" y="3570288"/>
          <a:ext cx="409575" cy="342900"/>
        </p:xfrm>
        <a:graphic>
          <a:graphicData uri="http://schemas.openxmlformats.org/presentationml/2006/ole">
            <mc:AlternateContent xmlns:mc="http://schemas.openxmlformats.org/markup-compatibility/2006">
              <mc:Choice xmlns:v="urn:schemas-microsoft-com:vml" Requires="v">
                <p:oleObj spid="_x0000_s62512" name="Ecuación" r:id="rId3" imgW="406048" imgH="342603" progId="Equation.3">
                  <p:embed/>
                </p:oleObj>
              </mc:Choice>
              <mc:Fallback>
                <p:oleObj name="Ecuación" r:id="rId3" imgW="406048" imgH="34260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2963" y="3570288"/>
                        <a:ext cx="4095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6" name="Rectangle 24"/>
          <p:cNvSpPr>
            <a:spLocks noChangeArrowheads="1"/>
          </p:cNvSpPr>
          <p:nvPr/>
        </p:nvSpPr>
        <p:spPr bwMode="auto">
          <a:xfrm>
            <a:off x="0" y="971690"/>
            <a:ext cx="9144000"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just" eaLnBrk="1" hangingPunct="1"/>
            <a:r>
              <a:rPr lang="es-ES" sz="1600" b="0" baseline="0" dirty="0">
                <a:latin typeface="Trebuchet MS" panose="020B0603020202020204" pitchFamily="34" charset="0"/>
                <a:ea typeface="MS Mincho" panose="02020609040205080304" pitchFamily="49" charset="-128"/>
                <a:cs typeface="Times New Roman" panose="02020603050405020304" pitchFamily="18" charset="0"/>
              </a:rPr>
              <a:t>En aguas someras), las órbitas se tornan elípticas, con el eje horizontal </a:t>
            </a:r>
            <a:r>
              <a:rPr lang="es-ES" sz="1800" b="0" i="1" baseline="0" dirty="0" smtClean="0">
                <a:latin typeface="Times New Roman" panose="02020603050405020304" pitchFamily="18" charset="0"/>
                <a:ea typeface="MS Mincho" panose="02020609040205080304" pitchFamily="49" charset="-128"/>
                <a:cs typeface="Times New Roman" panose="02020603050405020304" pitchFamily="18" charset="0"/>
              </a:rPr>
              <a:t>H·L</a:t>
            </a:r>
            <a:r>
              <a:rPr lang="es-ES" sz="1800" b="0" baseline="0" dirty="0">
                <a:latin typeface="Times New Roman" panose="02020603050405020304" pitchFamily="18" charset="0"/>
                <a:ea typeface="MS Mincho" panose="02020609040205080304" pitchFamily="49" charset="-128"/>
                <a:cs typeface="Times New Roman" panose="02020603050405020304" pitchFamily="18" charset="0"/>
              </a:rPr>
              <a:t>/(2π</a:t>
            </a:r>
            <a:r>
              <a:rPr lang="es-ES" sz="1800" b="0" i="1" baseline="0" dirty="0">
                <a:latin typeface="Times New Roman" panose="02020603050405020304" pitchFamily="18" charset="0"/>
                <a:ea typeface="MS Mincho" panose="02020609040205080304" pitchFamily="49" charset="-128"/>
                <a:cs typeface="Times New Roman" panose="02020603050405020304" pitchFamily="18" charset="0"/>
              </a:rPr>
              <a:t>h</a:t>
            </a:r>
            <a:r>
              <a:rPr lang="es-ES" sz="1800" b="0" baseline="0" dirty="0" smtClean="0">
                <a:latin typeface="Times New Roman" panose="02020603050405020304" pitchFamily="18" charset="0"/>
                <a:ea typeface="MS Mincho" panose="02020609040205080304" pitchFamily="49" charset="-128"/>
                <a:cs typeface="Times New Roman" panose="02020603050405020304" pitchFamily="18" charset="0"/>
              </a:rPr>
              <a:t>) &gt; </a:t>
            </a:r>
            <a:r>
              <a:rPr lang="es-ES" sz="1800" b="0" i="1" baseline="0" dirty="0" smtClean="0">
                <a:latin typeface="Times New Roman" panose="02020603050405020304" pitchFamily="18" charset="0"/>
                <a:ea typeface="MS Mincho" panose="02020609040205080304" pitchFamily="49" charset="-128"/>
                <a:cs typeface="Times New Roman" panose="02020603050405020304" pitchFamily="18" charset="0"/>
              </a:rPr>
              <a:t>H</a:t>
            </a:r>
            <a:endParaRPr lang="es-ES" sz="1800" b="0" i="1" baseline="0" dirty="0">
              <a:latin typeface="Times New Roman" panose="02020603050405020304" pitchFamily="18" charset="0"/>
              <a:ea typeface="MS Mincho" panose="02020609040205080304" pitchFamily="49" charset="-128"/>
              <a:cs typeface="Times New Roman" panose="02020603050405020304" pitchFamily="18" charset="0"/>
            </a:endParaRPr>
          </a:p>
          <a:p>
            <a:pPr algn="just" eaLnBrk="1" hangingPunct="1"/>
            <a:endParaRPr lang="es-ES" sz="1600" b="0" i="1" baseline="0" dirty="0">
              <a:latin typeface="Trebuchet MS" panose="020B0603020202020204" pitchFamily="34" charset="0"/>
              <a:ea typeface="MS Mincho" panose="02020609040205080304" pitchFamily="49" charset="-128"/>
              <a:cs typeface="Times New Roman" panose="02020603050405020304" pitchFamily="18" charset="0"/>
            </a:endParaRPr>
          </a:p>
          <a:p>
            <a:pPr algn="just" eaLnBrk="1" hangingPunct="1"/>
            <a:r>
              <a:rPr lang="es-ES" sz="1600" b="0" baseline="0" dirty="0">
                <a:latin typeface="Trebuchet MS" panose="020B0603020202020204" pitchFamily="34" charset="0"/>
                <a:ea typeface="MS Mincho" panose="02020609040205080304" pitchFamily="49" charset="-128"/>
                <a:cs typeface="Times New Roman" panose="02020603050405020304" pitchFamily="18" charset="0"/>
              </a:rPr>
              <a:t>Los semiejes mayores (horizontales) de las elipses descritas decrecen sólo ligeramente, mientras que los semiejes menores (verticales) de las elipses disminuyen linealmente con la profundidad, hasta llegar al fondo, donde el movimiento será simplemente un vaivén.</a:t>
            </a:r>
          </a:p>
          <a:p>
            <a:pPr algn="just" eaLnBrk="1" hangingPunct="1"/>
            <a:endParaRPr lang="es-ES" sz="1600" b="0" baseline="0" dirty="0">
              <a:latin typeface="Trebuchet MS" panose="020B0603020202020204" pitchFamily="34" charset="0"/>
              <a:ea typeface="MS Mincho" panose="02020609040205080304" pitchFamily="49" charset="-128"/>
              <a:cs typeface="Times New Roman" panose="02020603050405020304" pitchFamily="18" charset="0"/>
            </a:endParaRPr>
          </a:p>
          <a:p>
            <a:pPr algn="just"/>
            <a:r>
              <a:rPr lang="es-ES" sz="1600" b="0" baseline="0" dirty="0">
                <a:latin typeface="Trebuchet MS" panose="020B0603020202020204" pitchFamily="34" charset="0"/>
                <a:ea typeface="MS Mincho" panose="02020609040205080304" pitchFamily="49" charset="-128"/>
                <a:cs typeface="Times New Roman" panose="02020603050405020304" pitchFamily="18" charset="0"/>
              </a:rPr>
              <a:t>En realidad, las órbitas no son exactamente cerradas, sino que existe un flujo neto en la dirección de propagación, denominado  </a:t>
            </a:r>
            <a:r>
              <a:rPr lang="es-ES" sz="1600" i="1" baseline="0" dirty="0">
                <a:latin typeface="Trebuchet MS" panose="020B0603020202020204" pitchFamily="34" charset="0"/>
                <a:ea typeface="MS Mincho" panose="02020609040205080304" pitchFamily="49" charset="-128"/>
                <a:cs typeface="Times New Roman" panose="02020603050405020304" pitchFamily="18" charset="0"/>
              </a:rPr>
              <a:t>deriva de Stokes</a:t>
            </a:r>
            <a:r>
              <a:rPr lang="es-ES" sz="1600" b="0" baseline="0" dirty="0">
                <a:latin typeface="Trebuchet MS" panose="020B0603020202020204" pitchFamily="34" charset="0"/>
                <a:ea typeface="MS Mincho" panose="02020609040205080304" pitchFamily="49" charset="-128"/>
                <a:cs typeface="Times New Roman" panose="02020603050405020304" pitchFamily="18" charset="0"/>
              </a:rPr>
              <a:t>. Se debe al hecho de que las partículas de agua no retornan exactamente al punto de partida de su recorrido circular o elíptico, sino que terminan en una posición ligeramente avanzada, ya que el movimiento de retorno en el surco de la ola es ligeramente inferior, por ser más profundo, que el de avance de la cresta, de modo que existe un pequeño desplazamiento neto hacia adelante. </a:t>
            </a:r>
          </a:p>
          <a:p>
            <a:pPr algn="just"/>
            <a:endParaRPr lang="es-ES" sz="1600" b="0" baseline="0" dirty="0">
              <a:latin typeface="Trebuchet MS" panose="020B0603020202020204" pitchFamily="34" charset="0"/>
              <a:ea typeface="MS Mincho" panose="02020609040205080304" pitchFamily="49" charset="-128"/>
              <a:cs typeface="Times New Roman" panose="02020603050405020304" pitchFamily="18" charset="0"/>
            </a:endParaRPr>
          </a:p>
          <a:p>
            <a:pPr algn="just"/>
            <a:r>
              <a:rPr lang="es-ES" sz="1600" baseline="0" dirty="0">
                <a:latin typeface="Trebuchet MS" panose="020B0603020202020204" pitchFamily="34" charset="0"/>
                <a:ea typeface="MS Mincho" panose="02020609040205080304" pitchFamily="49" charset="-128"/>
                <a:cs typeface="Times New Roman" panose="02020603050405020304" pitchFamily="18" charset="0"/>
              </a:rPr>
              <a:t>Magnitud del flujo debido a la deriva de Stokes </a:t>
            </a:r>
            <a:r>
              <a:rPr lang="es-ES" sz="1600" b="0" baseline="0" dirty="0">
                <a:latin typeface="Trebuchet MS" panose="020B0603020202020204" pitchFamily="34" charset="0"/>
                <a:ea typeface="MS Mincho" panose="02020609040205080304" pitchFamily="49" charset="-128"/>
                <a:cs typeface="Times New Roman" panose="02020603050405020304" pitchFamily="18" charset="0"/>
              </a:rPr>
              <a:t>en aguas profundas:</a:t>
            </a:r>
          </a:p>
        </p:txBody>
      </p:sp>
      <p:sp>
        <p:nvSpPr>
          <p:cNvPr id="45067" name="Rectangle 25"/>
          <p:cNvSpPr>
            <a:spLocks noChangeArrowheads="1"/>
          </p:cNvSpPr>
          <p:nvPr/>
        </p:nvSpPr>
        <p:spPr bwMode="auto">
          <a:xfrm>
            <a:off x="-4652963" y="3325813"/>
            <a:ext cx="7127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just" eaLnBrk="1" hangingPunct="1"/>
            <a:r>
              <a:rPr lang="es-ES" sz="1000" b="0" baseline="0">
                <a:latin typeface="Verdana" panose="020B0604030504040204" pitchFamily="34" charset="0"/>
                <a:ea typeface="MS Mincho" panose="02020609040205080304" pitchFamily="49" charset="-128"/>
                <a:cs typeface="Times New Roman" panose="02020603050405020304" pitchFamily="18" charset="0"/>
              </a:rPr>
              <a:t>, donde </a:t>
            </a:r>
            <a:endParaRPr lang="es-ES" sz="1800" b="0" baseline="0">
              <a:ea typeface="MS Mincho" panose="02020609040205080304" pitchFamily="49" charset="-128"/>
              <a:cs typeface="Times New Roman" panose="02020603050405020304" pitchFamily="18" charset="0"/>
            </a:endParaRPr>
          </a:p>
        </p:txBody>
      </p:sp>
      <p:sp>
        <p:nvSpPr>
          <p:cNvPr id="45068" name="Rectangle 28"/>
          <p:cNvSpPr>
            <a:spLocks noChangeArrowheads="1"/>
          </p:cNvSpPr>
          <p:nvPr/>
        </p:nvSpPr>
        <p:spPr bwMode="auto">
          <a:xfrm>
            <a:off x="0" y="3238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graphicFrame>
        <p:nvGraphicFramePr>
          <p:cNvPr id="45069" name="Object 27"/>
          <p:cNvGraphicFramePr>
            <a:graphicFrameLocks noChangeAspect="1"/>
          </p:cNvGraphicFramePr>
          <p:nvPr>
            <p:extLst/>
          </p:nvPr>
        </p:nvGraphicFramePr>
        <p:xfrm>
          <a:off x="1266825" y="4713288"/>
          <a:ext cx="3090863" cy="725487"/>
        </p:xfrm>
        <a:graphic>
          <a:graphicData uri="http://schemas.openxmlformats.org/presentationml/2006/ole">
            <mc:AlternateContent xmlns:mc="http://schemas.openxmlformats.org/markup-compatibility/2006">
              <mc:Choice xmlns:v="urn:schemas-microsoft-com:vml" Requires="v">
                <p:oleObj spid="_x0000_s62513" name="Ecuación" r:id="rId5" imgW="1790640" imgH="419040" progId="Equation.3">
                  <p:embed/>
                </p:oleObj>
              </mc:Choice>
              <mc:Fallback>
                <p:oleObj name="Ecuación" r:id="rId5" imgW="1790640" imgH="419040" progId="Equation.3">
                  <p:embed/>
                  <p:pic>
                    <p:nvPicPr>
                      <p:cNvPr id="0" name=""/>
                      <p:cNvPicPr>
                        <a:picLocks noChangeAspect="1" noChangeArrowheads="1"/>
                      </p:cNvPicPr>
                      <p:nvPr/>
                    </p:nvPicPr>
                    <p:blipFill>
                      <a:blip r:embed="rId6"/>
                      <a:srcRect/>
                      <a:stretch>
                        <a:fillRect/>
                      </a:stretch>
                    </p:blipFill>
                    <p:spPr bwMode="auto">
                      <a:xfrm>
                        <a:off x="1266825" y="4713288"/>
                        <a:ext cx="3090863"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70" name="Text Box 29"/>
          <p:cNvSpPr txBox="1">
            <a:spLocks noChangeArrowheads="1"/>
          </p:cNvSpPr>
          <p:nvPr/>
        </p:nvSpPr>
        <p:spPr bwMode="auto">
          <a:xfrm>
            <a:off x="4572000" y="4933950"/>
            <a:ext cx="17303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b="0" i="1" baseline="0" dirty="0">
                <a:latin typeface="Times New Roman" panose="02020603050405020304" pitchFamily="18" charset="0"/>
                <a:cs typeface="Times New Roman" panose="02020603050405020304" pitchFamily="18" charset="0"/>
              </a:rPr>
              <a:t>/          A = H/2</a:t>
            </a:r>
          </a:p>
        </p:txBody>
      </p:sp>
      <p:sp>
        <p:nvSpPr>
          <p:cNvPr id="45071" name="Text Box 30"/>
          <p:cNvSpPr txBox="1">
            <a:spLocks noChangeArrowheads="1"/>
          </p:cNvSpPr>
          <p:nvPr/>
        </p:nvSpPr>
        <p:spPr bwMode="auto">
          <a:xfrm>
            <a:off x="107950" y="5726113"/>
            <a:ext cx="71048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baseline="0" dirty="0">
                <a:latin typeface="+mj-lt"/>
              </a:rPr>
              <a:t>Para</a:t>
            </a:r>
            <a:r>
              <a:rPr lang="es-ES" sz="1800" b="0" baseline="0" dirty="0"/>
              <a:t>   </a:t>
            </a:r>
            <a:r>
              <a:rPr lang="es-ES" b="0" i="1" baseline="0" dirty="0">
                <a:latin typeface="Times New Roman" panose="02020603050405020304" pitchFamily="18" charset="0"/>
                <a:cs typeface="Times New Roman" panose="02020603050405020304" pitchFamily="18" charset="0"/>
              </a:rPr>
              <a:t>L</a:t>
            </a:r>
            <a:r>
              <a:rPr lang="es-ES" sz="1800" b="0" i="1" baseline="0" dirty="0"/>
              <a:t> </a:t>
            </a:r>
            <a:r>
              <a:rPr lang="es-ES" sz="1800" b="0" baseline="0" dirty="0"/>
              <a:t>= 100 m ,  </a:t>
            </a:r>
            <a:r>
              <a:rPr lang="es-ES" b="0" i="1" baseline="0" dirty="0">
                <a:latin typeface="Times New Roman" panose="02020603050405020304" pitchFamily="18" charset="0"/>
                <a:cs typeface="Times New Roman" panose="02020603050405020304" pitchFamily="18" charset="0"/>
              </a:rPr>
              <a:t>H</a:t>
            </a:r>
            <a:r>
              <a:rPr lang="es-ES" b="0" baseline="0" dirty="0">
                <a:latin typeface="Times New Roman" panose="02020603050405020304" pitchFamily="18" charset="0"/>
                <a:cs typeface="Times New Roman" panose="02020603050405020304" pitchFamily="18" charset="0"/>
              </a:rPr>
              <a:t> </a:t>
            </a:r>
            <a:r>
              <a:rPr lang="es-ES" sz="1800" b="0" baseline="0" dirty="0"/>
              <a:t>= 3 m  </a:t>
            </a:r>
            <a:r>
              <a:rPr lang="es-ES" sz="1800" b="0" i="1" baseline="0" dirty="0"/>
              <a:t>,   </a:t>
            </a:r>
            <a:r>
              <a:rPr lang="es-ES" b="0" i="1" baseline="0" dirty="0">
                <a:latin typeface="Times New Roman" panose="02020603050405020304" pitchFamily="18" charset="0"/>
                <a:cs typeface="Times New Roman" panose="02020603050405020304" pitchFamily="18" charset="0"/>
              </a:rPr>
              <a:t>c</a:t>
            </a:r>
            <a:r>
              <a:rPr lang="es-ES" b="0" baseline="0" dirty="0">
                <a:latin typeface="Times New Roman" panose="02020603050405020304" pitchFamily="18" charset="0"/>
                <a:cs typeface="Times New Roman" panose="02020603050405020304" pitchFamily="18" charset="0"/>
              </a:rPr>
              <a:t> </a:t>
            </a:r>
            <a:r>
              <a:rPr lang="es-ES" sz="1800" b="0" baseline="0" dirty="0"/>
              <a:t>= 12.5 ms</a:t>
            </a:r>
            <a:r>
              <a:rPr lang="es-ES" sz="1800" b="0" baseline="30000" dirty="0"/>
              <a:t>-1           </a:t>
            </a:r>
            <a:r>
              <a:rPr lang="es-ES" sz="1800" b="0" baseline="0" dirty="0">
                <a:sym typeface="Wingdings" panose="05000000000000000000" pitchFamily="2" charset="2"/>
              </a:rPr>
              <a:t>    </a:t>
            </a:r>
            <a:r>
              <a:rPr lang="es-ES" sz="1800" b="0" baseline="30000" dirty="0">
                <a:sym typeface="Wingdings" panose="05000000000000000000" pitchFamily="2" charset="2"/>
              </a:rPr>
              <a:t>   </a:t>
            </a:r>
            <a:r>
              <a:rPr lang="es-ES" b="0" i="1" baseline="0" dirty="0">
                <a:latin typeface="Times New Roman" panose="02020603050405020304" pitchFamily="18" charset="0"/>
                <a:cs typeface="Times New Roman" panose="02020603050405020304" pitchFamily="18" charset="0"/>
                <a:sym typeface="Wingdings" panose="05000000000000000000" pitchFamily="2" charset="2"/>
              </a:rPr>
              <a:t>F</a:t>
            </a:r>
            <a:r>
              <a:rPr lang="es-ES" b="0" i="1" dirty="0">
                <a:latin typeface="Times New Roman" panose="02020603050405020304" pitchFamily="18" charset="0"/>
                <a:cs typeface="Times New Roman" panose="02020603050405020304" pitchFamily="18" charset="0"/>
                <a:sym typeface="Wingdings" panose="05000000000000000000" pitchFamily="2" charset="2"/>
              </a:rPr>
              <a:t>S</a:t>
            </a:r>
            <a:r>
              <a:rPr lang="es-ES" b="0" baseline="30000" dirty="0">
                <a:latin typeface="Times New Roman" panose="02020603050405020304" pitchFamily="18" charset="0"/>
                <a:cs typeface="Times New Roman" panose="02020603050405020304" pitchFamily="18" charset="0"/>
                <a:sym typeface="Wingdings" panose="05000000000000000000" pitchFamily="2" charset="2"/>
              </a:rPr>
              <a:t> </a:t>
            </a:r>
            <a:r>
              <a:rPr lang="es-ES" sz="1800" b="0" baseline="0" dirty="0">
                <a:latin typeface="Arial Unicode MS" panose="020B0604020202020204" pitchFamily="34" charset="-128"/>
                <a:ea typeface="Arial Unicode MS" panose="020B0604020202020204" pitchFamily="34" charset="-128"/>
                <a:cs typeface="Arial Unicode MS" panose="020B0604020202020204" pitchFamily="34" charset="-128"/>
                <a:sym typeface="Wingdings" panose="05000000000000000000" pitchFamily="2" charset="2"/>
              </a:rPr>
              <a:t>~ 0.1 </a:t>
            </a:r>
            <a:r>
              <a:rPr lang="es-ES" sz="1800" b="0" baseline="0" dirty="0"/>
              <a:t>ms</a:t>
            </a:r>
            <a:r>
              <a:rPr lang="es-ES" sz="1800" b="0" baseline="30000" dirty="0"/>
              <a:t>-1</a:t>
            </a:r>
          </a:p>
        </p:txBody>
      </p:sp>
      <p:sp>
        <p:nvSpPr>
          <p:cNvPr id="45072" name="Freeform 31"/>
          <p:cNvSpPr>
            <a:spLocks/>
          </p:cNvSpPr>
          <p:nvPr/>
        </p:nvSpPr>
        <p:spPr bwMode="auto">
          <a:xfrm>
            <a:off x="7499350" y="4351338"/>
            <a:ext cx="1176338" cy="1238250"/>
          </a:xfrm>
          <a:custGeom>
            <a:avLst/>
            <a:gdLst>
              <a:gd name="T0" fmla="*/ 455613 w 741"/>
              <a:gd name="T1" fmla="*/ 0 h 780"/>
              <a:gd name="T2" fmla="*/ 985838 w 741"/>
              <a:gd name="T3" fmla="*/ 236538 h 780"/>
              <a:gd name="T4" fmla="*/ 1176338 w 741"/>
              <a:gd name="T5" fmla="*/ 647700 h 780"/>
              <a:gd name="T6" fmla="*/ 985838 w 741"/>
              <a:gd name="T7" fmla="*/ 1062038 h 780"/>
              <a:gd name="T8" fmla="*/ 671513 w 741"/>
              <a:gd name="T9" fmla="*/ 1223963 h 780"/>
              <a:gd name="T10" fmla="*/ 239713 w 741"/>
              <a:gd name="T11" fmla="*/ 1150938 h 780"/>
              <a:gd name="T12" fmla="*/ 23813 w 741"/>
              <a:gd name="T13" fmla="*/ 792163 h 780"/>
              <a:gd name="T14" fmla="*/ 95250 w 741"/>
              <a:gd name="T15" fmla="*/ 431800 h 780"/>
              <a:gd name="T16" fmla="*/ 384175 w 741"/>
              <a:gd name="T17" fmla="*/ 142875 h 780"/>
              <a:gd name="T18" fmla="*/ 896938 w 741"/>
              <a:gd name="T19" fmla="*/ 30163 h 7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41" h="780">
                <a:moveTo>
                  <a:pt x="287" y="0"/>
                </a:moveTo>
                <a:cubicBezTo>
                  <a:pt x="343" y="25"/>
                  <a:pt x="545" y="81"/>
                  <a:pt x="621" y="149"/>
                </a:cubicBezTo>
                <a:cubicBezTo>
                  <a:pt x="697" y="217"/>
                  <a:pt x="741" y="321"/>
                  <a:pt x="741" y="408"/>
                </a:cubicBezTo>
                <a:cubicBezTo>
                  <a:pt x="741" y="495"/>
                  <a:pt x="674" y="609"/>
                  <a:pt x="621" y="669"/>
                </a:cubicBezTo>
                <a:cubicBezTo>
                  <a:pt x="568" y="729"/>
                  <a:pt x="501" y="762"/>
                  <a:pt x="423" y="771"/>
                </a:cubicBezTo>
                <a:cubicBezTo>
                  <a:pt x="345" y="780"/>
                  <a:pt x="219" y="770"/>
                  <a:pt x="151" y="725"/>
                </a:cubicBezTo>
                <a:cubicBezTo>
                  <a:pt x="83" y="680"/>
                  <a:pt x="30" y="574"/>
                  <a:pt x="15" y="499"/>
                </a:cubicBezTo>
                <a:cubicBezTo>
                  <a:pt x="0" y="424"/>
                  <a:pt x="22" y="340"/>
                  <a:pt x="60" y="272"/>
                </a:cubicBezTo>
                <a:cubicBezTo>
                  <a:pt x="98" y="204"/>
                  <a:pt x="158" y="132"/>
                  <a:pt x="242" y="90"/>
                </a:cubicBezTo>
                <a:cubicBezTo>
                  <a:pt x="326" y="48"/>
                  <a:pt x="498" y="34"/>
                  <a:pt x="565" y="19"/>
                </a:cubicBezTo>
              </a:path>
            </a:pathLst>
          </a:cu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5073" name="Oval 32"/>
          <p:cNvSpPr>
            <a:spLocks noChangeArrowheads="1"/>
          </p:cNvSpPr>
          <p:nvPr/>
        </p:nvSpPr>
        <p:spPr bwMode="auto">
          <a:xfrm>
            <a:off x="8345488" y="4351338"/>
            <a:ext cx="71437" cy="71437"/>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45074" name="Oval 33"/>
          <p:cNvSpPr>
            <a:spLocks noChangeArrowheads="1"/>
          </p:cNvSpPr>
          <p:nvPr/>
        </p:nvSpPr>
        <p:spPr bwMode="auto">
          <a:xfrm>
            <a:off x="7885113" y="4292600"/>
            <a:ext cx="71437" cy="71438"/>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45075" name="Text Box 34"/>
          <p:cNvSpPr txBox="1">
            <a:spLocks noChangeArrowheads="1"/>
          </p:cNvSpPr>
          <p:nvPr/>
        </p:nvSpPr>
        <p:spPr bwMode="auto">
          <a:xfrm>
            <a:off x="7637463" y="4141788"/>
            <a:ext cx="3257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i="1" baseline="0" dirty="0" smtClean="0">
                <a:latin typeface="Times New Roman" panose="02020603050405020304" pitchFamily="18" charset="0"/>
                <a:cs typeface="Times New Roman" panose="02020603050405020304" pitchFamily="18" charset="0"/>
              </a:rPr>
              <a:t>t</a:t>
            </a:r>
            <a:r>
              <a:rPr lang="es-ES" sz="1800" b="0" i="1" dirty="0" smtClean="0">
                <a:latin typeface="Times New Roman" panose="02020603050405020304" pitchFamily="18" charset="0"/>
                <a:cs typeface="Times New Roman" panose="02020603050405020304" pitchFamily="18" charset="0"/>
              </a:rPr>
              <a:t>0</a:t>
            </a:r>
            <a:endParaRPr lang="es-ES" sz="1800" b="0" i="1" baseline="0" dirty="0">
              <a:latin typeface="Times New Roman" panose="02020603050405020304" pitchFamily="18" charset="0"/>
              <a:cs typeface="Times New Roman" panose="02020603050405020304" pitchFamily="18" charset="0"/>
            </a:endParaRPr>
          </a:p>
        </p:txBody>
      </p:sp>
      <p:sp>
        <p:nvSpPr>
          <p:cNvPr id="45076" name="Text Box 35"/>
          <p:cNvSpPr txBox="1">
            <a:spLocks noChangeArrowheads="1"/>
          </p:cNvSpPr>
          <p:nvPr/>
        </p:nvSpPr>
        <p:spPr bwMode="auto">
          <a:xfrm>
            <a:off x="8459788" y="4149725"/>
            <a:ext cx="6842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i="1" baseline="0">
                <a:latin typeface="Times New Roman" panose="02020603050405020304" pitchFamily="18" charset="0"/>
                <a:cs typeface="Times New Roman" panose="02020603050405020304" pitchFamily="18" charset="0"/>
              </a:rPr>
              <a:t>t</a:t>
            </a:r>
            <a:r>
              <a:rPr lang="es-ES" sz="1800" b="0" i="1">
                <a:latin typeface="Times New Roman" panose="02020603050405020304" pitchFamily="18" charset="0"/>
                <a:cs typeface="Times New Roman" panose="02020603050405020304" pitchFamily="18" charset="0"/>
              </a:rPr>
              <a:t>0</a:t>
            </a:r>
            <a:r>
              <a:rPr lang="es-ES" sz="1800" b="0" i="1" baseline="0">
                <a:latin typeface="Times New Roman" panose="02020603050405020304" pitchFamily="18" charset="0"/>
                <a:cs typeface="Times New Roman" panose="02020603050405020304" pitchFamily="18" charset="0"/>
              </a:rPr>
              <a:t>+T</a:t>
            </a:r>
          </a:p>
        </p:txBody>
      </p:sp>
    </p:spTree>
    <p:extLst>
      <p:ext uri="{BB962C8B-B14F-4D97-AF65-F5344CB8AC3E}">
        <p14:creationId xmlns:p14="http://schemas.microsoft.com/office/powerpoint/2010/main" val="3097165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066">
                                            <p:txEl>
                                              <p:pRg st="4" end="4"/>
                                            </p:txEl>
                                          </p:spTgt>
                                        </p:tgtEl>
                                        <p:attrNameLst>
                                          <p:attrName>style.visibility</p:attrName>
                                        </p:attrNameLst>
                                      </p:cBhvr>
                                      <p:to>
                                        <p:strVal val="visible"/>
                                      </p:to>
                                    </p:set>
                                    <p:anim calcmode="lin" valueType="num">
                                      <p:cBhvr additive="base">
                                        <p:cTn id="7" dur="500" fill="hold"/>
                                        <p:tgtEl>
                                          <p:spTgt spid="4506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06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5066">
                                            <p:txEl>
                                              <p:pRg st="6" end="6"/>
                                            </p:txEl>
                                          </p:spTgt>
                                        </p:tgtEl>
                                        <p:attrNameLst>
                                          <p:attrName>style.visibility</p:attrName>
                                        </p:attrNameLst>
                                      </p:cBhvr>
                                      <p:to>
                                        <p:strVal val="visible"/>
                                      </p:to>
                                    </p:set>
                                    <p:anim calcmode="lin" valueType="num">
                                      <p:cBhvr additive="base">
                                        <p:cTn id="11" dur="500" fill="hold"/>
                                        <p:tgtEl>
                                          <p:spTgt spid="45066">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5066">
                                            <p:txEl>
                                              <p:pRg st="6" end="6"/>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nodePh="1">
                                  <p:stCondLst>
                                    <p:cond delay="0"/>
                                  </p:stCondLst>
                                  <p:endCondLst>
                                    <p:cond evt="begin" delay="0">
                                      <p:tn val="14"/>
                                    </p:cond>
                                  </p:endCondLst>
                                  <p:childTnLst>
                                    <p:set>
                                      <p:cBhvr>
                                        <p:cTn id="15" dur="1" fill="hold">
                                          <p:stCondLst>
                                            <p:cond delay="0"/>
                                          </p:stCondLst>
                                        </p:cTn>
                                        <p:tgtEl>
                                          <p:spTgt spid="45060"/>
                                        </p:tgtEl>
                                        <p:attrNameLst>
                                          <p:attrName>style.visibility</p:attrName>
                                        </p:attrNameLst>
                                      </p:cBhvr>
                                      <p:to>
                                        <p:strVal val="visible"/>
                                      </p:to>
                                    </p:set>
                                    <p:animEffect transition="in" filter="randombar(horizontal)">
                                      <p:cBhvr>
                                        <p:cTn id="16" dur="500"/>
                                        <p:tgtEl>
                                          <p:spTgt spid="45060"/>
                                        </p:tgtEl>
                                      </p:cBhvr>
                                    </p:animEffect>
                                  </p:childTnLst>
                                </p:cTn>
                              </p:par>
                              <p:par>
                                <p:cTn id="17" presetID="14" presetClass="entr" presetSubtype="10" fill="hold" grpId="0" nodeType="withEffect" nodePh="1">
                                  <p:stCondLst>
                                    <p:cond delay="0"/>
                                  </p:stCondLst>
                                  <p:endCondLst>
                                    <p:cond evt="begin" delay="0">
                                      <p:tn val="17"/>
                                    </p:cond>
                                  </p:endCondLst>
                                  <p:childTnLst>
                                    <p:set>
                                      <p:cBhvr>
                                        <p:cTn id="18" dur="1" fill="hold">
                                          <p:stCondLst>
                                            <p:cond delay="0"/>
                                          </p:stCondLst>
                                        </p:cTn>
                                        <p:tgtEl>
                                          <p:spTgt spid="45062"/>
                                        </p:tgtEl>
                                        <p:attrNameLst>
                                          <p:attrName>style.visibility</p:attrName>
                                        </p:attrNameLst>
                                      </p:cBhvr>
                                      <p:to>
                                        <p:strVal val="visible"/>
                                      </p:to>
                                    </p:set>
                                    <p:animEffect transition="in" filter="randombar(horizontal)">
                                      <p:cBhvr>
                                        <p:cTn id="19" dur="500"/>
                                        <p:tgtEl>
                                          <p:spTgt spid="45062"/>
                                        </p:tgtEl>
                                      </p:cBhvr>
                                    </p:animEffect>
                                  </p:childTnLst>
                                </p:cTn>
                              </p:par>
                              <p:par>
                                <p:cTn id="20" presetID="14" presetClass="entr" presetSubtype="10" fill="hold" grpId="0" nodeType="withEffect" nodePh="1">
                                  <p:stCondLst>
                                    <p:cond delay="0"/>
                                  </p:stCondLst>
                                  <p:endCondLst>
                                    <p:cond evt="begin" delay="0">
                                      <p:tn val="20"/>
                                    </p:cond>
                                  </p:endCondLst>
                                  <p:childTnLst>
                                    <p:set>
                                      <p:cBhvr>
                                        <p:cTn id="21" dur="1" fill="hold">
                                          <p:stCondLst>
                                            <p:cond delay="0"/>
                                          </p:stCondLst>
                                        </p:cTn>
                                        <p:tgtEl>
                                          <p:spTgt spid="45063"/>
                                        </p:tgtEl>
                                        <p:attrNameLst>
                                          <p:attrName>style.visibility</p:attrName>
                                        </p:attrNameLst>
                                      </p:cBhvr>
                                      <p:to>
                                        <p:strVal val="visible"/>
                                      </p:to>
                                    </p:set>
                                    <p:animEffect transition="in" filter="randombar(horizontal)">
                                      <p:cBhvr>
                                        <p:cTn id="22" dur="500"/>
                                        <p:tgtEl>
                                          <p:spTgt spid="45063"/>
                                        </p:tgtEl>
                                      </p:cBhvr>
                                    </p:animEffect>
                                  </p:childTnLst>
                                </p:cTn>
                              </p:par>
                              <p:par>
                                <p:cTn id="23" presetID="14" presetClass="entr" presetSubtype="10" fill="hold" grpId="0" nodeType="withEffect" nodePh="1">
                                  <p:stCondLst>
                                    <p:cond delay="0"/>
                                  </p:stCondLst>
                                  <p:endCondLst>
                                    <p:cond evt="begin" delay="0">
                                      <p:tn val="23"/>
                                    </p:cond>
                                  </p:endCondLst>
                                  <p:childTnLst>
                                    <p:set>
                                      <p:cBhvr>
                                        <p:cTn id="24" dur="1" fill="hold">
                                          <p:stCondLst>
                                            <p:cond delay="0"/>
                                          </p:stCondLst>
                                        </p:cTn>
                                        <p:tgtEl>
                                          <p:spTgt spid="45068"/>
                                        </p:tgtEl>
                                        <p:attrNameLst>
                                          <p:attrName>style.visibility</p:attrName>
                                        </p:attrNameLst>
                                      </p:cBhvr>
                                      <p:to>
                                        <p:strVal val="visible"/>
                                      </p:to>
                                    </p:set>
                                    <p:animEffect transition="in" filter="randombar(horizontal)">
                                      <p:cBhvr>
                                        <p:cTn id="25" dur="500"/>
                                        <p:tgtEl>
                                          <p:spTgt spid="45068"/>
                                        </p:tgtEl>
                                      </p:cBhvr>
                                    </p:animEffect>
                                  </p:childTnLst>
                                </p:cTn>
                              </p:par>
                              <p:par>
                                <p:cTn id="26" presetID="14" presetClass="entr" presetSubtype="10" fill="hold" nodeType="withEffect">
                                  <p:stCondLst>
                                    <p:cond delay="0"/>
                                  </p:stCondLst>
                                  <p:childTnLst>
                                    <p:set>
                                      <p:cBhvr>
                                        <p:cTn id="27" dur="1" fill="hold">
                                          <p:stCondLst>
                                            <p:cond delay="0"/>
                                          </p:stCondLst>
                                        </p:cTn>
                                        <p:tgtEl>
                                          <p:spTgt spid="45069"/>
                                        </p:tgtEl>
                                        <p:attrNameLst>
                                          <p:attrName>style.visibility</p:attrName>
                                        </p:attrNameLst>
                                      </p:cBhvr>
                                      <p:to>
                                        <p:strVal val="visible"/>
                                      </p:to>
                                    </p:set>
                                    <p:animEffect transition="in" filter="randombar(horizontal)">
                                      <p:cBhvr>
                                        <p:cTn id="28" dur="500"/>
                                        <p:tgtEl>
                                          <p:spTgt spid="4506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5070"/>
                                        </p:tgtEl>
                                        <p:attrNameLst>
                                          <p:attrName>style.visibility</p:attrName>
                                        </p:attrNameLst>
                                      </p:cBhvr>
                                      <p:to>
                                        <p:strVal val="visible"/>
                                      </p:to>
                                    </p:set>
                                    <p:animEffect transition="in" filter="randombar(horizontal)">
                                      <p:cBhvr>
                                        <p:cTn id="31" dur="500"/>
                                        <p:tgtEl>
                                          <p:spTgt spid="45070"/>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45071"/>
                                        </p:tgtEl>
                                        <p:attrNameLst>
                                          <p:attrName>style.visibility</p:attrName>
                                        </p:attrNameLst>
                                      </p:cBhvr>
                                      <p:to>
                                        <p:strVal val="visible"/>
                                      </p:to>
                                    </p:set>
                                    <p:animEffect transition="in" filter="randombar(horizontal)">
                                      <p:cBhvr>
                                        <p:cTn id="34" dur="500"/>
                                        <p:tgtEl>
                                          <p:spTgt spid="45071"/>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5072"/>
                                        </p:tgtEl>
                                        <p:attrNameLst>
                                          <p:attrName>style.visibility</p:attrName>
                                        </p:attrNameLst>
                                      </p:cBhvr>
                                      <p:to>
                                        <p:strVal val="visible"/>
                                      </p:to>
                                    </p:set>
                                    <p:animEffect transition="in" filter="randombar(horizontal)">
                                      <p:cBhvr>
                                        <p:cTn id="37" dur="500"/>
                                        <p:tgtEl>
                                          <p:spTgt spid="45072"/>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45073"/>
                                        </p:tgtEl>
                                        <p:attrNameLst>
                                          <p:attrName>style.visibility</p:attrName>
                                        </p:attrNameLst>
                                      </p:cBhvr>
                                      <p:to>
                                        <p:strVal val="visible"/>
                                      </p:to>
                                    </p:set>
                                    <p:animEffect transition="in" filter="randombar(horizontal)">
                                      <p:cBhvr>
                                        <p:cTn id="40" dur="500"/>
                                        <p:tgtEl>
                                          <p:spTgt spid="4507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45074"/>
                                        </p:tgtEl>
                                        <p:attrNameLst>
                                          <p:attrName>style.visibility</p:attrName>
                                        </p:attrNameLst>
                                      </p:cBhvr>
                                      <p:to>
                                        <p:strVal val="visible"/>
                                      </p:to>
                                    </p:set>
                                    <p:animEffect transition="in" filter="randombar(horizontal)">
                                      <p:cBhvr>
                                        <p:cTn id="43" dur="500"/>
                                        <p:tgtEl>
                                          <p:spTgt spid="4507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5075"/>
                                        </p:tgtEl>
                                        <p:attrNameLst>
                                          <p:attrName>style.visibility</p:attrName>
                                        </p:attrNameLst>
                                      </p:cBhvr>
                                      <p:to>
                                        <p:strVal val="visible"/>
                                      </p:to>
                                    </p:set>
                                    <p:animEffect transition="in" filter="randombar(horizontal)">
                                      <p:cBhvr>
                                        <p:cTn id="46" dur="500"/>
                                        <p:tgtEl>
                                          <p:spTgt spid="45075"/>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45076"/>
                                        </p:tgtEl>
                                        <p:attrNameLst>
                                          <p:attrName>style.visibility</p:attrName>
                                        </p:attrNameLst>
                                      </p:cBhvr>
                                      <p:to>
                                        <p:strVal val="visible"/>
                                      </p:to>
                                    </p:set>
                                    <p:animEffect transition="in" filter="randombar(horizontal)">
                                      <p:cBhvr>
                                        <p:cTn id="49" dur="500"/>
                                        <p:tgtEl>
                                          <p:spTgt spid="45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P spid="45062" grpId="0"/>
      <p:bldP spid="45063" grpId="0"/>
      <p:bldP spid="45068" grpId="0"/>
      <p:bldP spid="45070" grpId="0"/>
      <p:bldP spid="45071" grpId="0"/>
      <p:bldP spid="45072" grpId="0" animBg="1"/>
      <p:bldP spid="45073" grpId="0" animBg="1"/>
      <p:bldP spid="45074" grpId="0" animBg="1"/>
      <p:bldP spid="45075" grpId="0"/>
      <p:bldP spid="4507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5 Marcador de número de diapositiva"/>
          <p:cNvSpPr txBox="1">
            <a:spLocks/>
          </p:cNvSpPr>
          <p:nvPr/>
        </p:nvSpPr>
        <p:spPr>
          <a:xfrm>
            <a:off x="8454189" y="6564313"/>
            <a:ext cx="866023" cy="209550"/>
          </a:xfrm>
          <a:prstGeom prst="rect">
            <a:avLst/>
          </a:prstGeom>
        </p:spPr>
        <p:txBody>
          <a:bodyPr/>
          <a:ls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eaLnBrk="1" hangingPunct="1"/>
            <a:fld id="{E885B72C-68DF-43C6-A6A7-A2BFE8A6F813}" type="slidenum">
              <a:rPr lang="es-ES" altLang="es-ES" smtClean="0">
                <a:solidFill>
                  <a:srgbClr val="BD3632"/>
                </a:solidFill>
                <a:latin typeface="Trebuchet MS" panose="020B0603020202020204" pitchFamily="34" charset="0"/>
              </a:rPr>
              <a:pPr eaLnBrk="1" hangingPunct="1"/>
              <a:t>77</a:t>
            </a:fld>
            <a:endParaRPr lang="es-ES" altLang="es-ES">
              <a:solidFill>
                <a:srgbClr val="BD3632"/>
              </a:solidFill>
              <a:latin typeface="Trebuchet MS" panose="020B0603020202020204" pitchFamily="34" charset="0"/>
            </a:endParaRPr>
          </a:p>
        </p:txBody>
      </p:sp>
      <p:grpSp>
        <p:nvGrpSpPr>
          <p:cNvPr id="4" name="Grupo 3"/>
          <p:cNvGrpSpPr/>
          <p:nvPr/>
        </p:nvGrpSpPr>
        <p:grpSpPr>
          <a:xfrm>
            <a:off x="576263" y="1325460"/>
            <a:ext cx="9012857" cy="5130204"/>
            <a:chOff x="576263" y="1325460"/>
            <a:chExt cx="9012857" cy="5130204"/>
          </a:xfrm>
        </p:grpSpPr>
        <p:pic>
          <p:nvPicPr>
            <p:cNvPr id="5" name="Imagen 4"/>
            <p:cNvPicPr>
              <a:picLocks noChangeAspect="1"/>
            </p:cNvPicPr>
            <p:nvPr/>
          </p:nvPicPr>
          <p:blipFill rotWithShape="1">
            <a:blip r:embed="rId2"/>
            <a:srcRect t="4845"/>
            <a:stretch/>
          </p:blipFill>
          <p:spPr>
            <a:xfrm>
              <a:off x="576263" y="1325460"/>
              <a:ext cx="8943456" cy="5130204"/>
            </a:xfrm>
            <a:prstGeom prst="rect">
              <a:avLst/>
            </a:prstGeom>
          </p:spPr>
        </p:pic>
        <p:sp>
          <p:nvSpPr>
            <p:cNvPr id="6" name="CuadroTexto 5"/>
            <p:cNvSpPr txBox="1"/>
            <p:nvPr/>
          </p:nvSpPr>
          <p:spPr>
            <a:xfrm>
              <a:off x="738230" y="4051883"/>
              <a:ext cx="8716665" cy="523220"/>
            </a:xfrm>
            <a:prstGeom prst="rect">
              <a:avLst/>
            </a:prstGeom>
            <a:noFill/>
          </p:spPr>
          <p:txBody>
            <a:bodyPr wrap="square" rtlCol="0">
              <a:spAutoFit/>
            </a:bodyPr>
            <a:lstStyle/>
            <a:p>
              <a:r>
                <a:rPr lang="es-ES" sz="1400" b="1" dirty="0" smtClean="0">
                  <a:solidFill>
                    <a:srgbClr val="000099"/>
                  </a:solidFill>
                  <a:latin typeface="Trebuchet MS" panose="020B0603020202020204" pitchFamily="34" charset="0"/>
                </a:rPr>
                <a:t>Olas en aguas                           Oleaje intermedio                               Olas en aguas </a:t>
              </a:r>
            </a:p>
            <a:p>
              <a:r>
                <a:rPr lang="es-ES" sz="1400" b="1" dirty="0">
                  <a:solidFill>
                    <a:srgbClr val="000099"/>
                  </a:solidFill>
                  <a:latin typeface="Trebuchet MS" panose="020B0603020202020204" pitchFamily="34" charset="0"/>
                </a:rPr>
                <a:t>s</a:t>
              </a:r>
              <a:r>
                <a:rPr lang="es-ES" sz="1400" b="1" dirty="0" smtClean="0">
                  <a:solidFill>
                    <a:srgbClr val="000099"/>
                  </a:solidFill>
                  <a:latin typeface="Trebuchet MS" panose="020B0603020202020204" pitchFamily="34" charset="0"/>
                </a:rPr>
                <a:t>omeras                                                                                                 profundas</a:t>
              </a:r>
              <a:endParaRPr lang="es-ES" sz="1400" b="1" dirty="0">
                <a:solidFill>
                  <a:srgbClr val="000099"/>
                </a:solidFill>
                <a:latin typeface="Trebuchet MS" panose="020B0603020202020204" pitchFamily="34" charset="0"/>
              </a:endParaRPr>
            </a:p>
          </p:txBody>
        </p:sp>
        <mc:AlternateContent xmlns:mc="http://schemas.openxmlformats.org/markup-compatibility/2006" xmlns:a14="http://schemas.microsoft.com/office/drawing/2010/main">
          <mc:Choice Requires="a14">
            <p:sp>
              <p:nvSpPr>
                <p:cNvPr id="7" name="CuadroTexto 6"/>
                <p:cNvSpPr txBox="1"/>
                <p:nvPr/>
              </p:nvSpPr>
              <p:spPr>
                <a:xfrm>
                  <a:off x="696285" y="4521666"/>
                  <a:ext cx="1845579" cy="1735090"/>
                </a:xfrm>
                <a:prstGeom prst="rect">
                  <a:avLst/>
                </a:prstGeom>
                <a:noFill/>
              </p:spPr>
              <p:txBody>
                <a:bodyPr wrap="square" rtlCol="0">
                  <a:spAutoFit/>
                </a:bodyPr>
                <a:lstStyle/>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h</m:t>
                      </m:r>
                      <m:r>
                        <a:rPr lang="es-ES" sz="1600" b="0" i="1" smtClean="0">
                          <a:latin typeface="Cambria Math" panose="02040503050406030204" pitchFamily="18" charset="0"/>
                          <a:ea typeface="Cambria Math" panose="02040503050406030204" pitchFamily="18" charset="0"/>
                        </a:rPr>
                        <m:t>&lt;</m:t>
                      </m:r>
                      <m:r>
                        <a:rPr lang="es-ES" sz="1600" b="0" i="1" smtClean="0">
                          <a:latin typeface="Cambria Math" panose="02040503050406030204" pitchFamily="18" charset="0"/>
                          <a:ea typeface="Cambria Math" panose="02040503050406030204" pitchFamily="18" charset="0"/>
                        </a:rPr>
                        <m:t>𝐿</m:t>
                      </m:r>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20</m:t>
                      </m:r>
                    </m:oMath>
                  </a14:m>
                  <a:endParaRPr lang="es-ES" sz="1600" dirty="0" smtClean="0"/>
                </a:p>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𝐿</m:t>
                      </m:r>
                      <m:r>
                        <a:rPr lang="es-ES" sz="1600" b="0" i="1" smtClean="0">
                          <a:latin typeface="Cambria Math" panose="02040503050406030204" pitchFamily="18" charset="0"/>
                          <a:ea typeface="Cambria Math" panose="02040503050406030204" pitchFamily="18" charset="0"/>
                        </a:rPr>
                        <m:t>=</m:t>
                      </m:r>
                      <m:rad>
                        <m:radPr>
                          <m:degHide m:val="on"/>
                          <m:ctrlPr>
                            <a:rPr lang="es-ES" sz="1600" b="0" i="1" smtClean="0">
                              <a:latin typeface="Cambria Math" panose="02040503050406030204" pitchFamily="18" charset="0"/>
                              <a:ea typeface="Cambria Math" panose="02040503050406030204" pitchFamily="18" charset="0"/>
                            </a:rPr>
                          </m:ctrlPr>
                        </m:radPr>
                        <m:deg/>
                        <m:e>
                          <m:r>
                            <a:rPr lang="es-ES" sz="1600" b="0" i="1" smtClean="0">
                              <a:latin typeface="Cambria Math" panose="02040503050406030204" pitchFamily="18" charset="0"/>
                              <a:ea typeface="Cambria Math" panose="02040503050406030204" pitchFamily="18" charset="0"/>
                            </a:rPr>
                            <m:t>𝑔𝑑</m:t>
                          </m:r>
                        </m:e>
                      </m:rad>
                      <m:r>
                        <a:rPr lang="es-ES" sz="1600" b="0" i="1" smtClean="0">
                          <a:latin typeface="Cambria Math" panose="02040503050406030204" pitchFamily="18" charset="0"/>
                          <a:ea typeface="Cambria Math" panose="02040503050406030204" pitchFamily="18" charset="0"/>
                        </a:rPr>
                        <m:t> </m:t>
                      </m:r>
                      <m:r>
                        <a:rPr lang="es-ES" sz="1600" b="0" i="1" smtClean="0">
                          <a:latin typeface="Cambria Math" panose="02040503050406030204" pitchFamily="18" charset="0"/>
                          <a:ea typeface="Cambria Math" panose="02040503050406030204" pitchFamily="18" charset="0"/>
                        </a:rPr>
                        <m:t>𝑇</m:t>
                      </m:r>
                    </m:oMath>
                  </a14:m>
                  <a:endParaRPr lang="es-ES" sz="1600" dirty="0" smtClean="0"/>
                </a:p>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𝑐</m:t>
                      </m:r>
                      <m:r>
                        <a:rPr lang="es-ES" sz="1600" i="1">
                          <a:latin typeface="Cambria Math" panose="02040503050406030204" pitchFamily="18" charset="0"/>
                          <a:ea typeface="Cambria Math" panose="02040503050406030204" pitchFamily="18" charset="0"/>
                        </a:rPr>
                        <m:t>=</m:t>
                      </m:r>
                      <m:sSub>
                        <m:sSubPr>
                          <m:ctrlPr>
                            <a:rPr lang="es-ES" sz="1600" i="1" smtClean="0">
                              <a:latin typeface="Cambria Math" panose="02040503050406030204" pitchFamily="18" charset="0"/>
                              <a:ea typeface="Cambria Math" panose="02040503050406030204" pitchFamily="18" charset="0"/>
                            </a:rPr>
                          </m:ctrlPr>
                        </m:sSubPr>
                        <m:e>
                          <m:r>
                            <a:rPr lang="es-ES" sz="1600" b="0" i="1" smtClean="0">
                              <a:latin typeface="Cambria Math" panose="02040503050406030204" pitchFamily="18" charset="0"/>
                              <a:ea typeface="Cambria Math" panose="02040503050406030204" pitchFamily="18" charset="0"/>
                            </a:rPr>
                            <m:t>𝑐</m:t>
                          </m:r>
                        </m:e>
                        <m:sub>
                          <m:r>
                            <a:rPr lang="es-ES" sz="1600" b="0" i="1" smtClean="0">
                              <a:latin typeface="Cambria Math" panose="02040503050406030204" pitchFamily="18" charset="0"/>
                              <a:ea typeface="Cambria Math" panose="02040503050406030204" pitchFamily="18" charset="0"/>
                            </a:rPr>
                            <m:t>𝑔</m:t>
                          </m:r>
                        </m:sub>
                      </m:sSub>
                      <m:r>
                        <a:rPr lang="es-ES" sz="1600" b="0" i="1" smtClean="0">
                          <a:latin typeface="Cambria Math" panose="02040503050406030204" pitchFamily="18" charset="0"/>
                          <a:ea typeface="Cambria Math" panose="02040503050406030204" pitchFamily="18" charset="0"/>
                        </a:rPr>
                        <m:t>=</m:t>
                      </m:r>
                      <m:rad>
                        <m:radPr>
                          <m:degHide m:val="on"/>
                          <m:ctrlPr>
                            <a:rPr lang="es-ES" sz="1600" i="1">
                              <a:latin typeface="Cambria Math" panose="02040503050406030204" pitchFamily="18" charset="0"/>
                              <a:ea typeface="Cambria Math" panose="02040503050406030204" pitchFamily="18" charset="0"/>
                            </a:rPr>
                          </m:ctrlPr>
                        </m:radPr>
                        <m:deg/>
                        <m:e>
                          <m:r>
                            <a:rPr lang="es-ES" sz="1600" i="1">
                              <a:latin typeface="Cambria Math" panose="02040503050406030204" pitchFamily="18" charset="0"/>
                              <a:ea typeface="Cambria Math" panose="02040503050406030204" pitchFamily="18" charset="0"/>
                            </a:rPr>
                            <m:t>𝑔𝑑</m:t>
                          </m:r>
                        </m:e>
                      </m:rad>
                      <m:r>
                        <a:rPr lang="es-ES" sz="1600" i="1">
                          <a:latin typeface="Cambria Math" panose="02040503050406030204" pitchFamily="18" charset="0"/>
                          <a:ea typeface="Cambria Math" panose="02040503050406030204" pitchFamily="18" charset="0"/>
                        </a:rPr>
                        <m:t> </m:t>
                      </m:r>
                    </m:oMath>
                  </a14:m>
                  <a:endParaRPr lang="es-ES" sz="1600" dirty="0" smtClean="0"/>
                </a:p>
                <a:p>
                  <a:pPr marL="285750" indent="-285750">
                    <a:lnSpc>
                      <a:spcPct val="150000"/>
                    </a:lnSpc>
                    <a:buFont typeface="Arial" panose="020B0604020202020204" pitchFamily="34" charset="0"/>
                    <a:buChar char="•"/>
                  </a:pPr>
                  <a:r>
                    <a:rPr lang="es-ES" sz="1400" dirty="0" smtClean="0"/>
                    <a:t>Sin dispersión</a:t>
                  </a:r>
                  <a:endParaRPr lang="es-ES" sz="1200" dirty="0"/>
                </a:p>
              </p:txBody>
            </p:sp>
          </mc:Choice>
          <mc:Fallback xmlns="">
            <p:sp>
              <p:nvSpPr>
                <p:cNvPr id="7" name="CuadroTexto 6"/>
                <p:cNvSpPr txBox="1">
                  <a:spLocks noRot="1" noChangeAspect="1" noMove="1" noResize="1" noEditPoints="1" noAdjustHandles="1" noChangeArrowheads="1" noChangeShapeType="1" noTextEdit="1"/>
                </p:cNvSpPr>
                <p:nvPr/>
              </p:nvSpPr>
              <p:spPr>
                <a:xfrm>
                  <a:off x="696285" y="4521666"/>
                  <a:ext cx="1845579" cy="1735090"/>
                </a:xfrm>
                <a:prstGeom prst="rect">
                  <a:avLst/>
                </a:prstGeom>
                <a:blipFill rotWithShape="0">
                  <a:blip r:embed="rId3"/>
                  <a:stretch>
                    <a:fillRect l="-1320"/>
                  </a:stretch>
                </a:blipFill>
              </p:spPr>
              <p:txBody>
                <a:bodyPr/>
                <a:lstStyle/>
                <a:p>
                  <a:r>
                    <a:rPr lang="es-ES">
                      <a:noFill/>
                    </a:rPr>
                    <a:t> </a:t>
                  </a:r>
                </a:p>
              </p:txBody>
            </p:sp>
          </mc:Fallback>
        </mc:AlternateContent>
        <p:sp>
          <p:nvSpPr>
            <p:cNvPr id="8" name="CuadroTexto 7"/>
            <p:cNvSpPr txBox="1"/>
            <p:nvPr/>
          </p:nvSpPr>
          <p:spPr>
            <a:xfrm>
              <a:off x="3217979" y="3119154"/>
              <a:ext cx="1879134" cy="523220"/>
            </a:xfrm>
            <a:prstGeom prst="rect">
              <a:avLst/>
            </a:prstGeom>
            <a:noFill/>
          </p:spPr>
          <p:txBody>
            <a:bodyPr wrap="square" rtlCol="0">
              <a:spAutoFit/>
            </a:bodyPr>
            <a:lstStyle/>
            <a:p>
              <a:r>
                <a:rPr lang="es-ES" sz="1400" dirty="0" smtClean="0"/>
                <a:t>Las olas comienzan a </a:t>
              </a:r>
              <a:r>
                <a:rPr lang="es-ES" sz="1400" i="1" dirty="0" smtClean="0"/>
                <a:t>sentir</a:t>
              </a:r>
              <a:r>
                <a:rPr lang="es-ES" sz="1400" dirty="0" smtClean="0"/>
                <a:t> el fondo</a:t>
              </a:r>
              <a:endParaRPr lang="es-ES" sz="1400" dirty="0"/>
            </a:p>
          </p:txBody>
        </p:sp>
        <p:sp>
          <p:nvSpPr>
            <p:cNvPr id="9" name="CuadroTexto 8"/>
            <p:cNvSpPr txBox="1"/>
            <p:nvPr/>
          </p:nvSpPr>
          <p:spPr>
            <a:xfrm>
              <a:off x="7266264" y="3380764"/>
              <a:ext cx="1777068" cy="523220"/>
            </a:xfrm>
            <a:prstGeom prst="rect">
              <a:avLst/>
            </a:prstGeom>
            <a:noFill/>
          </p:spPr>
          <p:txBody>
            <a:bodyPr wrap="square" rtlCol="0">
              <a:spAutoFit/>
            </a:bodyPr>
            <a:lstStyle/>
            <a:p>
              <a:r>
                <a:rPr lang="es-ES" sz="1400" dirty="0" smtClean="0"/>
                <a:t>Sin </a:t>
              </a:r>
            </a:p>
            <a:p>
              <a:r>
                <a:rPr lang="es-ES" sz="1400" dirty="0" smtClean="0"/>
                <a:t>Movimiento orbital</a:t>
              </a:r>
              <a:endParaRPr lang="es-ES" sz="1400" dirty="0"/>
            </a:p>
          </p:txBody>
        </p:sp>
        <p:sp>
          <p:nvSpPr>
            <p:cNvPr id="10" name="CuadroTexto 9"/>
            <p:cNvSpPr txBox="1"/>
            <p:nvPr/>
          </p:nvSpPr>
          <p:spPr>
            <a:xfrm>
              <a:off x="8187655" y="3179427"/>
              <a:ext cx="1401465" cy="307777"/>
            </a:xfrm>
            <a:prstGeom prst="rect">
              <a:avLst/>
            </a:prstGeom>
            <a:noFill/>
          </p:spPr>
          <p:txBody>
            <a:bodyPr wrap="square" rtlCol="0">
              <a:spAutoFit/>
            </a:bodyPr>
            <a:lstStyle/>
            <a:p>
              <a:pPr algn="r"/>
              <a:r>
                <a:rPr lang="es-ES" sz="1400" i="1" dirty="0" smtClean="0">
                  <a:latin typeface="Times New Roman" panose="02020603050405020304" pitchFamily="18" charset="0"/>
                  <a:cs typeface="Times New Roman" panose="02020603050405020304" pitchFamily="18" charset="0"/>
                </a:rPr>
                <a:t>h</a:t>
              </a:r>
              <a:r>
                <a:rPr lang="es-ES" sz="1400" dirty="0" smtClean="0"/>
                <a:t>, profundidad</a:t>
              </a:r>
              <a:endParaRPr lang="es-ES" sz="1400" dirty="0"/>
            </a:p>
          </p:txBody>
        </p:sp>
        <p:sp>
          <p:nvSpPr>
            <p:cNvPr id="11" name="CuadroTexto 10"/>
            <p:cNvSpPr txBox="1"/>
            <p:nvPr/>
          </p:nvSpPr>
          <p:spPr>
            <a:xfrm>
              <a:off x="7713929" y="1340810"/>
              <a:ext cx="1602296" cy="307777"/>
            </a:xfrm>
            <a:prstGeom prst="rect">
              <a:avLst/>
            </a:prstGeom>
            <a:noFill/>
          </p:spPr>
          <p:txBody>
            <a:bodyPr wrap="square" rtlCol="0">
              <a:spAutoFit/>
            </a:bodyPr>
            <a:lstStyle/>
            <a:p>
              <a:r>
                <a:rPr lang="es-ES" sz="1400" dirty="0" smtClean="0"/>
                <a:t>λ, longitud de ola</a:t>
              </a:r>
              <a:endParaRPr lang="es-ES" sz="1400" dirty="0"/>
            </a:p>
          </p:txBody>
        </p:sp>
        <p:sp>
          <p:nvSpPr>
            <p:cNvPr id="12" name="CuadroTexto 11"/>
            <p:cNvSpPr txBox="1"/>
            <p:nvPr/>
          </p:nvSpPr>
          <p:spPr>
            <a:xfrm>
              <a:off x="3426651" y="6140780"/>
              <a:ext cx="1401465" cy="307777"/>
            </a:xfrm>
            <a:prstGeom prst="rect">
              <a:avLst/>
            </a:prstGeom>
            <a:noFill/>
          </p:spPr>
          <p:txBody>
            <a:bodyPr wrap="square" rtlCol="0">
              <a:spAutoFit/>
            </a:bodyPr>
            <a:lstStyle/>
            <a:p>
              <a:pPr algn="r"/>
              <a:r>
                <a:rPr lang="es-ES" sz="1400" i="1" dirty="0" smtClean="0"/>
                <a:t>g</a:t>
              </a:r>
              <a:r>
                <a:rPr lang="es-ES" sz="1400" dirty="0" smtClean="0"/>
                <a:t> = 9.81 m/s</a:t>
              </a:r>
              <a:r>
                <a:rPr lang="es-ES" sz="1400" baseline="30000" dirty="0" smtClean="0"/>
                <a:t>2</a:t>
              </a:r>
              <a:endParaRPr lang="es-ES" sz="1400" dirty="0"/>
            </a:p>
          </p:txBody>
        </p:sp>
        <mc:AlternateContent xmlns:mc="http://schemas.openxmlformats.org/markup-compatibility/2006" xmlns:a14="http://schemas.microsoft.com/office/drawing/2010/main">
          <mc:Choice Requires="a14">
            <p:sp>
              <p:nvSpPr>
                <p:cNvPr id="13" name="Rectángulo 12"/>
                <p:cNvSpPr/>
                <p:nvPr/>
              </p:nvSpPr>
              <p:spPr>
                <a:xfrm>
                  <a:off x="2463349" y="3321342"/>
                  <a:ext cx="433131" cy="495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s-ES" sz="1400" i="1">
                                <a:latin typeface="Cambria Math" panose="02040503050406030204" pitchFamily="18" charset="0"/>
                                <a:ea typeface="Cambria Math" panose="02040503050406030204" pitchFamily="18" charset="0"/>
                              </a:rPr>
                            </m:ctrlPr>
                          </m:fPr>
                          <m:num>
                            <m:r>
                              <a:rPr lang="es-ES" sz="1400" b="0" i="1" smtClean="0">
                                <a:latin typeface="Cambria Math" panose="02040503050406030204" pitchFamily="18" charset="0"/>
                                <a:ea typeface="Cambria Math" panose="02040503050406030204" pitchFamily="18" charset="0"/>
                              </a:rPr>
                              <m:t>𝐿</m:t>
                            </m:r>
                          </m:num>
                          <m:den>
                            <m:r>
                              <a:rPr lang="es-ES" sz="1400" b="0" i="1" smtClean="0">
                                <a:latin typeface="Cambria Math" panose="02040503050406030204" pitchFamily="18" charset="0"/>
                                <a:ea typeface="Cambria Math" panose="02040503050406030204" pitchFamily="18" charset="0"/>
                              </a:rPr>
                              <m:t>20</m:t>
                            </m:r>
                          </m:den>
                        </m:f>
                      </m:oMath>
                    </m:oMathPara>
                  </a14:m>
                  <a:endParaRPr lang="es-ES" sz="1400" dirty="0"/>
                </a:p>
              </p:txBody>
            </p:sp>
          </mc:Choice>
          <mc:Fallback xmlns="">
            <p:sp>
              <p:nvSpPr>
                <p:cNvPr id="13" name="Rectángulo 12"/>
                <p:cNvSpPr>
                  <a:spLocks noRot="1" noChangeAspect="1" noMove="1" noResize="1" noEditPoints="1" noAdjustHandles="1" noChangeArrowheads="1" noChangeShapeType="1" noTextEdit="1"/>
                </p:cNvSpPr>
                <p:nvPr/>
              </p:nvSpPr>
              <p:spPr>
                <a:xfrm>
                  <a:off x="2463349" y="3321342"/>
                  <a:ext cx="433131" cy="495649"/>
                </a:xfrm>
                <a:prstGeom prst="rect">
                  <a:avLst/>
                </a:prstGeom>
                <a:blipFill rotWithShape="0">
                  <a:blip r:embed="rId7"/>
                  <a:stretch>
                    <a:fillRect b="-123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4" name="Rectángulo 13"/>
                <p:cNvSpPr/>
                <p:nvPr/>
              </p:nvSpPr>
              <p:spPr>
                <a:xfrm>
                  <a:off x="5439929" y="3333762"/>
                  <a:ext cx="334194" cy="4942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s-ES" sz="1400" i="1">
                                <a:latin typeface="Cambria Math" panose="02040503050406030204" pitchFamily="18" charset="0"/>
                                <a:ea typeface="Cambria Math" panose="02040503050406030204" pitchFamily="18" charset="0"/>
                              </a:rPr>
                            </m:ctrlPr>
                          </m:fPr>
                          <m:num>
                            <m:r>
                              <a:rPr lang="es-ES" sz="1400" b="0" i="1" smtClean="0">
                                <a:latin typeface="Cambria Math" panose="02040503050406030204" pitchFamily="18" charset="0"/>
                                <a:ea typeface="Cambria Math" panose="02040503050406030204" pitchFamily="18" charset="0"/>
                              </a:rPr>
                              <m:t>𝐿</m:t>
                            </m:r>
                          </m:num>
                          <m:den>
                            <m:r>
                              <a:rPr lang="es-ES" sz="1400" b="0" i="1" smtClean="0">
                                <a:latin typeface="Cambria Math" panose="02040503050406030204" pitchFamily="18" charset="0"/>
                                <a:ea typeface="Cambria Math" panose="02040503050406030204" pitchFamily="18" charset="0"/>
                              </a:rPr>
                              <m:t>2</m:t>
                            </m:r>
                          </m:den>
                        </m:f>
                      </m:oMath>
                    </m:oMathPara>
                  </a14:m>
                  <a:endParaRPr lang="es-ES" dirty="0"/>
                </a:p>
              </p:txBody>
            </p:sp>
          </mc:Choice>
          <mc:Fallback xmlns="">
            <p:sp>
              <p:nvSpPr>
                <p:cNvPr id="14" name="Rectángulo 13"/>
                <p:cNvSpPr>
                  <a:spLocks noRot="1" noChangeAspect="1" noMove="1" noResize="1" noEditPoints="1" noAdjustHandles="1" noChangeArrowheads="1" noChangeShapeType="1" noTextEdit="1"/>
                </p:cNvSpPr>
                <p:nvPr/>
              </p:nvSpPr>
              <p:spPr>
                <a:xfrm>
                  <a:off x="5439929" y="3333762"/>
                  <a:ext cx="334194" cy="494238"/>
                </a:xfrm>
                <a:prstGeom prst="rect">
                  <a:avLst/>
                </a:prstGeom>
                <a:blipFill rotWithShape="0">
                  <a:blip r:embed="rId8"/>
                  <a:stretch>
                    <a:fillRect b="-123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p:cNvSpPr txBox="1"/>
                <p:nvPr/>
              </p:nvSpPr>
              <p:spPr>
                <a:xfrm>
                  <a:off x="6247049" y="4472736"/>
                  <a:ext cx="2758581" cy="1716047"/>
                </a:xfrm>
                <a:prstGeom prst="rect">
                  <a:avLst/>
                </a:prstGeom>
                <a:noFill/>
              </p:spPr>
              <p:txBody>
                <a:bodyPr wrap="square" rtlCol="0">
                  <a:spAutoFit/>
                </a:bodyPr>
                <a:lstStyle/>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h</m:t>
                      </m:r>
                      <m:r>
                        <a:rPr lang="es-ES" sz="1600" b="0" i="1" smtClean="0">
                          <a:latin typeface="Cambria Math" panose="02040503050406030204" pitchFamily="18" charset="0"/>
                          <a:ea typeface="Cambria Math" panose="02040503050406030204" pitchFamily="18" charset="0"/>
                        </a:rPr>
                        <m:t>&gt;</m:t>
                      </m:r>
                      <m:r>
                        <a:rPr lang="es-ES" sz="1600" b="0" i="1" smtClean="0">
                          <a:latin typeface="Cambria Math" panose="02040503050406030204" pitchFamily="18" charset="0"/>
                          <a:ea typeface="Cambria Math" panose="02040503050406030204" pitchFamily="18" charset="0"/>
                        </a:rPr>
                        <m:t>𝐿</m:t>
                      </m:r>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2</m:t>
                      </m:r>
                    </m:oMath>
                  </a14:m>
                  <a:endParaRPr lang="es-ES" sz="1600" dirty="0" smtClean="0"/>
                </a:p>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𝐿</m:t>
                      </m:r>
                      <m:r>
                        <a:rPr lang="es-ES" sz="1600" b="0" i="1" smtClean="0">
                          <a:latin typeface="Cambria Math" panose="02040503050406030204" pitchFamily="18" charset="0"/>
                          <a:ea typeface="Cambria Math" panose="02040503050406030204" pitchFamily="18" charset="0"/>
                        </a:rPr>
                        <m:t>=</m:t>
                      </m:r>
                      <m:f>
                        <m:fPr>
                          <m:ctrlPr>
                            <a:rPr lang="es-ES" sz="1600" b="0" i="1" smtClean="0">
                              <a:latin typeface="Cambria Math" panose="02040503050406030204" pitchFamily="18" charset="0"/>
                              <a:ea typeface="Cambria Math" panose="02040503050406030204" pitchFamily="18" charset="0"/>
                            </a:rPr>
                          </m:ctrlPr>
                        </m:fPr>
                        <m:num>
                          <m:r>
                            <a:rPr lang="es-ES" sz="1600" b="0" i="1" smtClean="0">
                              <a:latin typeface="Cambria Math" panose="02040503050406030204" pitchFamily="18" charset="0"/>
                              <a:ea typeface="Cambria Math" panose="02040503050406030204" pitchFamily="18" charset="0"/>
                            </a:rPr>
                            <m:t>𝑔</m:t>
                          </m:r>
                        </m:num>
                        <m:den>
                          <m:r>
                            <a:rPr lang="es-ES" sz="1600" b="0" i="1" smtClean="0">
                              <a:latin typeface="Cambria Math" panose="02040503050406030204" pitchFamily="18" charset="0"/>
                              <a:ea typeface="Cambria Math" panose="02040503050406030204" pitchFamily="18" charset="0"/>
                            </a:rPr>
                            <m:t>2</m:t>
                          </m:r>
                          <m:r>
                            <a:rPr lang="es-ES" sz="1600" b="0" i="1" smtClean="0">
                              <a:latin typeface="Cambria Math" panose="02040503050406030204" pitchFamily="18" charset="0"/>
                              <a:ea typeface="Cambria Math" panose="02040503050406030204" pitchFamily="18" charset="0"/>
                            </a:rPr>
                            <m:t>𝜋</m:t>
                          </m:r>
                        </m:den>
                      </m:f>
                      <m:r>
                        <a:rPr lang="es-ES" sz="1600" b="0" i="1" smtClean="0">
                          <a:latin typeface="Cambria Math" panose="02040503050406030204" pitchFamily="18" charset="0"/>
                          <a:ea typeface="Cambria Math" panose="02040503050406030204" pitchFamily="18" charset="0"/>
                        </a:rPr>
                        <m:t> </m:t>
                      </m:r>
                      <m:r>
                        <a:rPr lang="es-ES" sz="1600" b="0" i="1" smtClean="0">
                          <a:latin typeface="Cambria Math" panose="02040503050406030204" pitchFamily="18" charset="0"/>
                          <a:ea typeface="Cambria Math" panose="02040503050406030204" pitchFamily="18" charset="0"/>
                        </a:rPr>
                        <m:t>𝑇</m:t>
                      </m:r>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1</m:t>
                      </m:r>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56</m:t>
                      </m:r>
                      <m:r>
                        <a:rPr lang="es-ES" sz="1600" b="0" i="1" smtClean="0">
                          <a:latin typeface="Cambria Math" panose="02040503050406030204" pitchFamily="18" charset="0"/>
                          <a:ea typeface="Cambria Math" panose="02040503050406030204" pitchFamily="18" charset="0"/>
                        </a:rPr>
                        <m:t> </m:t>
                      </m:r>
                      <m:sSup>
                        <m:sSupPr>
                          <m:ctrlPr>
                            <a:rPr lang="es-ES" sz="1600" b="0" i="1" smtClean="0">
                              <a:latin typeface="Cambria Math" panose="02040503050406030204" pitchFamily="18" charset="0"/>
                              <a:ea typeface="Cambria Math" panose="02040503050406030204" pitchFamily="18" charset="0"/>
                            </a:rPr>
                          </m:ctrlPr>
                        </m:sSupPr>
                        <m:e>
                          <m:r>
                            <a:rPr lang="es-ES" sz="1600" b="0" i="1" smtClean="0">
                              <a:latin typeface="Cambria Math" panose="02040503050406030204" pitchFamily="18" charset="0"/>
                              <a:ea typeface="Cambria Math" panose="02040503050406030204" pitchFamily="18" charset="0"/>
                            </a:rPr>
                            <m:t>𝑇</m:t>
                          </m:r>
                        </m:e>
                        <m:sup>
                          <m:r>
                            <a:rPr lang="es-ES" sz="1600" b="0" i="1" smtClean="0">
                              <a:latin typeface="Cambria Math" panose="02040503050406030204" pitchFamily="18" charset="0"/>
                              <a:ea typeface="Cambria Math" panose="02040503050406030204" pitchFamily="18" charset="0"/>
                            </a:rPr>
                            <m:t>2</m:t>
                          </m:r>
                        </m:sup>
                      </m:sSup>
                    </m:oMath>
                  </a14:m>
                  <a:endParaRPr lang="es-ES" sz="1600" dirty="0" smtClean="0"/>
                </a:p>
                <a:p>
                  <a:pPr marL="285750" indent="-285750">
                    <a:lnSpc>
                      <a:spcPct val="150000"/>
                    </a:lnSpc>
                    <a:buFont typeface="Arial" panose="020B0604020202020204" pitchFamily="34" charset="0"/>
                    <a:buChar char="•"/>
                  </a:pPr>
                  <a14:m>
                    <m:oMath xmlns:m="http://schemas.openxmlformats.org/officeDocument/2006/math">
                      <m:r>
                        <a:rPr lang="es-ES" sz="1600" b="0" i="1" smtClean="0">
                          <a:latin typeface="Cambria Math" panose="02040503050406030204" pitchFamily="18" charset="0"/>
                          <a:ea typeface="Cambria Math" panose="02040503050406030204" pitchFamily="18" charset="0"/>
                        </a:rPr>
                        <m:t>𝑐</m:t>
                      </m:r>
                      <m:r>
                        <a:rPr lang="es-ES" sz="1600" i="1">
                          <a:latin typeface="Cambria Math" panose="02040503050406030204" pitchFamily="18" charset="0"/>
                          <a:ea typeface="Cambria Math" panose="02040503050406030204" pitchFamily="18" charset="0"/>
                        </a:rPr>
                        <m:t>≅</m:t>
                      </m:r>
                      <m:r>
                        <a:rPr lang="es-ES" sz="1600" i="1">
                          <a:latin typeface="Cambria Math" panose="02040503050406030204" pitchFamily="18" charset="0"/>
                          <a:ea typeface="Cambria Math" panose="02040503050406030204" pitchFamily="18" charset="0"/>
                        </a:rPr>
                        <m:t>1</m:t>
                      </m:r>
                      <m:r>
                        <a:rPr lang="es-ES" sz="1600" i="1">
                          <a:latin typeface="Cambria Math" panose="02040503050406030204" pitchFamily="18" charset="0"/>
                          <a:ea typeface="Cambria Math" panose="02040503050406030204" pitchFamily="18" charset="0"/>
                        </a:rPr>
                        <m:t>.</m:t>
                      </m:r>
                      <m:r>
                        <a:rPr lang="es-ES" sz="1600" i="1">
                          <a:latin typeface="Cambria Math" panose="02040503050406030204" pitchFamily="18" charset="0"/>
                          <a:ea typeface="Cambria Math" panose="02040503050406030204" pitchFamily="18" charset="0"/>
                        </a:rPr>
                        <m:t>56</m:t>
                      </m:r>
                      <m:r>
                        <a:rPr lang="es-ES" sz="1600" b="0" i="1" smtClean="0">
                          <a:latin typeface="Cambria Math" panose="02040503050406030204" pitchFamily="18" charset="0"/>
                          <a:ea typeface="Cambria Math" panose="02040503050406030204" pitchFamily="18" charset="0"/>
                        </a:rPr>
                        <m:t> </m:t>
                      </m:r>
                      <m:r>
                        <a:rPr lang="es-ES" sz="1600" b="0" i="1" smtClean="0">
                          <a:latin typeface="Cambria Math" panose="02040503050406030204" pitchFamily="18" charset="0"/>
                          <a:ea typeface="Cambria Math" panose="02040503050406030204" pitchFamily="18" charset="0"/>
                        </a:rPr>
                        <m:t>𝑇</m:t>
                      </m:r>
                    </m:oMath>
                  </a14:m>
                  <a:r>
                    <a:rPr lang="es-ES" sz="1400" dirty="0" smtClean="0"/>
                    <a:t>   (dispersión)</a:t>
                  </a:r>
                </a:p>
                <a:p>
                  <a:pPr marL="285750" indent="-285750">
                    <a:lnSpc>
                      <a:spcPct val="150000"/>
                    </a:lnSpc>
                    <a:buFont typeface="Arial" panose="020B0604020202020204" pitchFamily="34" charset="0"/>
                    <a:buChar char="•"/>
                  </a:pPr>
                  <a14:m>
                    <m:oMath xmlns:m="http://schemas.openxmlformats.org/officeDocument/2006/math">
                      <m:sSub>
                        <m:sSubPr>
                          <m:ctrlPr>
                            <a:rPr lang="es-ES" sz="1600" i="1" smtClean="0">
                              <a:latin typeface="Cambria Math" panose="02040503050406030204" pitchFamily="18" charset="0"/>
                              <a:ea typeface="Cambria Math" panose="02040503050406030204" pitchFamily="18" charset="0"/>
                            </a:rPr>
                          </m:ctrlPr>
                        </m:sSubPr>
                        <m:e>
                          <m:r>
                            <a:rPr lang="es-ES" sz="1600" b="0" i="1" smtClean="0">
                              <a:latin typeface="Cambria Math" panose="02040503050406030204" pitchFamily="18" charset="0"/>
                              <a:ea typeface="Cambria Math" panose="02040503050406030204" pitchFamily="18" charset="0"/>
                            </a:rPr>
                            <m:t>𝑐</m:t>
                          </m:r>
                        </m:e>
                        <m:sub>
                          <m:r>
                            <a:rPr lang="es-ES" sz="1600" b="0" i="1" smtClean="0">
                              <a:latin typeface="Cambria Math" panose="02040503050406030204" pitchFamily="18" charset="0"/>
                              <a:ea typeface="Cambria Math" panose="02040503050406030204" pitchFamily="18" charset="0"/>
                            </a:rPr>
                            <m:t>𝑔</m:t>
                          </m:r>
                        </m:sub>
                      </m:sSub>
                      <m:r>
                        <a:rPr lang="es-ES" sz="1600" b="0" i="1" smtClean="0">
                          <a:latin typeface="Cambria Math" panose="02040503050406030204" pitchFamily="18" charset="0"/>
                          <a:ea typeface="Cambria Math" panose="02040503050406030204" pitchFamily="18" charset="0"/>
                        </a:rPr>
                        <m:t>=</m:t>
                      </m:r>
                      <m:f>
                        <m:fPr>
                          <m:type m:val="skw"/>
                          <m:ctrlPr>
                            <a:rPr lang="es-ES" sz="1600" b="0" i="1" smtClean="0">
                              <a:latin typeface="Cambria Math" panose="02040503050406030204" pitchFamily="18" charset="0"/>
                              <a:ea typeface="Cambria Math" panose="02040503050406030204" pitchFamily="18" charset="0"/>
                            </a:rPr>
                          </m:ctrlPr>
                        </m:fPr>
                        <m:num>
                          <m:r>
                            <a:rPr lang="es-ES" sz="1600" b="0" i="1" smtClean="0">
                              <a:latin typeface="Cambria Math" panose="02040503050406030204" pitchFamily="18" charset="0"/>
                              <a:ea typeface="Cambria Math" panose="02040503050406030204" pitchFamily="18" charset="0"/>
                            </a:rPr>
                            <m:t>𝑐</m:t>
                          </m:r>
                        </m:num>
                        <m:den>
                          <m:r>
                            <a:rPr lang="es-ES" sz="1600" b="0" i="1" smtClean="0">
                              <a:latin typeface="Cambria Math" panose="02040503050406030204" pitchFamily="18" charset="0"/>
                              <a:ea typeface="Cambria Math" panose="02040503050406030204" pitchFamily="18" charset="0"/>
                            </a:rPr>
                            <m:t>2</m:t>
                          </m:r>
                        </m:den>
                      </m:f>
                    </m:oMath>
                  </a14:m>
                  <a:endParaRPr lang="es-ES" sz="1400" dirty="0"/>
                </a:p>
              </p:txBody>
            </p:sp>
          </mc:Choice>
          <mc:Fallback xmlns="">
            <p:sp>
              <p:nvSpPr>
                <p:cNvPr id="15" name="CuadroTexto 14"/>
                <p:cNvSpPr txBox="1">
                  <a:spLocks noRot="1" noChangeAspect="1" noMove="1" noResize="1" noEditPoints="1" noAdjustHandles="1" noChangeArrowheads="1" noChangeShapeType="1" noTextEdit="1"/>
                </p:cNvSpPr>
                <p:nvPr/>
              </p:nvSpPr>
              <p:spPr>
                <a:xfrm>
                  <a:off x="6247049" y="4472736"/>
                  <a:ext cx="2758581" cy="1716047"/>
                </a:xfrm>
                <a:prstGeom prst="rect">
                  <a:avLst/>
                </a:prstGeom>
                <a:blipFill rotWithShape="0">
                  <a:blip r:embed="rId9"/>
                  <a:stretch>
                    <a:fillRect l="-885" b="-29537"/>
                  </a:stretch>
                </a:blipFill>
              </p:spPr>
              <p:txBody>
                <a:bodyPr/>
                <a:lstStyle/>
                <a:p>
                  <a:r>
                    <a:rPr lang="es-ES">
                      <a:noFill/>
                    </a:rPr>
                    <a:t> </a:t>
                  </a:r>
                </a:p>
              </p:txBody>
            </p:sp>
          </mc:Fallback>
        </mc:AlternateContent>
        <p:sp>
          <p:nvSpPr>
            <p:cNvPr id="16" name="CuadroTexto 15"/>
            <p:cNvSpPr txBox="1"/>
            <p:nvPr/>
          </p:nvSpPr>
          <p:spPr>
            <a:xfrm>
              <a:off x="3011647" y="4788556"/>
              <a:ext cx="2268891" cy="830997"/>
            </a:xfrm>
            <a:prstGeom prst="rect">
              <a:avLst/>
            </a:prstGeom>
            <a:noFill/>
          </p:spPr>
          <p:txBody>
            <a:bodyPr wrap="square" rtlCol="0">
              <a:spAutoFit/>
            </a:bodyPr>
            <a:lstStyle/>
            <a:p>
              <a:r>
                <a:rPr lang="es-ES" sz="1600" dirty="0" smtClean="0">
                  <a:latin typeface="Trebuchet MS" panose="020B0603020202020204" pitchFamily="34" charset="0"/>
                </a:rPr>
                <a:t>Propiedades de transición entre ambos regímenes</a:t>
              </a:r>
              <a:endParaRPr lang="es-ES" sz="1600" dirty="0">
                <a:latin typeface="Trebuchet MS" panose="020B0603020202020204" pitchFamily="34" charset="0"/>
              </a:endParaRPr>
            </a:p>
          </p:txBody>
        </p:sp>
      </p:grpSp>
      <p:sp>
        <p:nvSpPr>
          <p:cNvPr id="17" name="CuadroTexto 4"/>
          <p:cNvSpPr txBox="1">
            <a:spLocks noChangeArrowheads="1"/>
          </p:cNvSpPr>
          <p:nvPr/>
        </p:nvSpPr>
        <p:spPr bwMode="auto">
          <a:xfrm>
            <a:off x="854660" y="654341"/>
            <a:ext cx="6582864" cy="523220"/>
          </a:xfrm>
          <a:prstGeom prst="rect">
            <a:avLst/>
          </a:prstGeo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eaLnBrk="1" hangingPunct="1">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altLang="es-ES" dirty="0" smtClean="0"/>
              <a:t>Propagación del oleaje. Teoría lineal</a:t>
            </a:r>
          </a:p>
          <a:p>
            <a:endParaRPr lang="es-ES" altLang="es-ES" dirty="0" smtClean="0"/>
          </a:p>
          <a:p>
            <a:r>
              <a:rPr lang="es-ES" altLang="es-ES" dirty="0" smtClean="0">
                <a:solidFill>
                  <a:schemeClr val="accent4"/>
                </a:solidFill>
              </a:rPr>
              <a:t>Cuadro </a:t>
            </a:r>
            <a:r>
              <a:rPr lang="es-ES" altLang="es-ES" dirty="0">
                <a:solidFill>
                  <a:schemeClr val="accent4"/>
                </a:solidFill>
              </a:rPr>
              <a:t>resumen</a:t>
            </a:r>
          </a:p>
          <a:p>
            <a:endParaRPr lang="es-ES" altLang="es-ES" dirty="0"/>
          </a:p>
        </p:txBody>
      </p:sp>
    </p:spTree>
    <p:extLst>
      <p:ext uri="{BB962C8B-B14F-4D97-AF65-F5344CB8AC3E}">
        <p14:creationId xmlns:p14="http://schemas.microsoft.com/office/powerpoint/2010/main" val="34628751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8"/>
          <p:cNvSpPr txBox="1">
            <a:spLocks noChangeArrowheads="1"/>
          </p:cNvSpPr>
          <p:nvPr/>
        </p:nvSpPr>
        <p:spPr bwMode="auto">
          <a:xfrm>
            <a:off x="407612" y="690223"/>
            <a:ext cx="8195661" cy="514083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eaLnBrk="1" hangingPunct="1">
              <a:lnSpc>
                <a:spcPct val="150000"/>
              </a:lnSpc>
            </a:pPr>
            <a:r>
              <a:rPr lang="es-ES" sz="1846" dirty="0" smtClean="0">
                <a:solidFill>
                  <a:schemeClr val="accent4"/>
                </a:solidFill>
                <a:latin typeface="Trebuchet MS" panose="020B0603020202020204" pitchFamily="34" charset="0"/>
              </a:rPr>
              <a:t>Velocidad </a:t>
            </a:r>
            <a:r>
              <a:rPr lang="es-ES" sz="1846" dirty="0">
                <a:solidFill>
                  <a:schemeClr val="accent4"/>
                </a:solidFill>
                <a:latin typeface="Trebuchet MS" panose="020B0603020202020204" pitchFamily="34" charset="0"/>
              </a:rPr>
              <a:t>de fase </a:t>
            </a:r>
            <a:r>
              <a:rPr lang="es-ES" sz="2000" i="1" dirty="0" smtClean="0">
                <a:solidFill>
                  <a:schemeClr val="accent4"/>
                </a:solidFill>
                <a:latin typeface="Times New Roman" panose="02020603050405020304" pitchFamily="18" charset="0"/>
                <a:cs typeface="Times New Roman" panose="02020603050405020304" pitchFamily="18" charset="0"/>
              </a:rPr>
              <a:t>c </a:t>
            </a:r>
            <a:r>
              <a:rPr lang="es-ES" sz="1846" dirty="0" smtClean="0">
                <a:solidFill>
                  <a:schemeClr val="accent4"/>
                </a:solidFill>
                <a:latin typeface="Trebuchet MS" panose="020B0603020202020204" pitchFamily="34" charset="0"/>
              </a:rPr>
              <a:t>y </a:t>
            </a:r>
            <a:r>
              <a:rPr lang="es-ES" sz="1846" dirty="0">
                <a:solidFill>
                  <a:schemeClr val="accent4"/>
                </a:solidFill>
                <a:latin typeface="Trebuchet MS" panose="020B0603020202020204" pitchFamily="34" charset="0"/>
              </a:rPr>
              <a:t>velocidad de </a:t>
            </a:r>
            <a:r>
              <a:rPr lang="es-ES" sz="1846" dirty="0" smtClean="0">
                <a:solidFill>
                  <a:schemeClr val="accent4"/>
                </a:solidFill>
                <a:latin typeface="Trebuchet MS" panose="020B0603020202020204" pitchFamily="34" charset="0"/>
              </a:rPr>
              <a:t>grupo </a:t>
            </a:r>
            <a:r>
              <a:rPr lang="es-ES" sz="2400" i="1" dirty="0">
                <a:solidFill>
                  <a:schemeClr val="accent4"/>
                </a:solidFill>
                <a:latin typeface="Times New Roman" panose="02020603050405020304" pitchFamily="18" charset="0"/>
                <a:cs typeface="Times New Roman" panose="02020603050405020304" pitchFamily="18" charset="0"/>
              </a:rPr>
              <a:t>c</a:t>
            </a:r>
            <a:r>
              <a:rPr lang="es-ES" sz="2400" i="1" baseline="-25000" dirty="0">
                <a:solidFill>
                  <a:schemeClr val="accent4"/>
                </a:solidFill>
                <a:latin typeface="Times New Roman" panose="02020603050405020304" pitchFamily="18" charset="0"/>
                <a:cs typeface="Times New Roman" panose="02020603050405020304" pitchFamily="18" charset="0"/>
              </a:rPr>
              <a:t>g</a:t>
            </a:r>
            <a:endParaRPr lang="es-ES" sz="2400" i="1" dirty="0">
              <a:solidFill>
                <a:schemeClr val="accent4"/>
              </a:solidFill>
              <a:latin typeface="Times New Roman" panose="02020603050405020304" pitchFamily="18" charset="0"/>
              <a:cs typeface="Times New Roman" panose="02020603050405020304" pitchFamily="18" charset="0"/>
            </a:endParaRPr>
          </a:p>
          <a:p>
            <a:pPr eaLnBrk="1" hangingPunct="1">
              <a:lnSpc>
                <a:spcPct val="150000"/>
              </a:lnSpc>
            </a:pPr>
            <a:r>
              <a:rPr lang="es-ES" sz="1846" dirty="0">
                <a:solidFill>
                  <a:schemeClr val="accent4"/>
                </a:solidFill>
                <a:latin typeface="Trebuchet MS" panose="020B0603020202020204" pitchFamily="34" charset="0"/>
              </a:rPr>
              <a:t>El punto rojo se mueve con la velocidad de fase </a:t>
            </a:r>
            <a:r>
              <a:rPr lang="es-ES" sz="2000" i="1" dirty="0" smtClean="0">
                <a:solidFill>
                  <a:schemeClr val="accent4"/>
                </a:solidFill>
                <a:latin typeface="Times New Roman" panose="02020603050405020304" pitchFamily="18" charset="0"/>
                <a:cs typeface="Times New Roman" panose="02020603050405020304" pitchFamily="18" charset="0"/>
              </a:rPr>
              <a:t>c</a:t>
            </a:r>
            <a:endParaRPr lang="es-ES" sz="2000" i="1" dirty="0">
              <a:solidFill>
                <a:schemeClr val="accent4"/>
              </a:solidFill>
              <a:latin typeface="Times New Roman" panose="02020603050405020304" pitchFamily="18" charset="0"/>
              <a:cs typeface="Times New Roman" panose="02020603050405020304" pitchFamily="18" charset="0"/>
            </a:endParaRPr>
          </a:p>
          <a:p>
            <a:pPr eaLnBrk="1" hangingPunct="1">
              <a:lnSpc>
                <a:spcPct val="150000"/>
              </a:lnSpc>
            </a:pPr>
            <a:r>
              <a:rPr lang="es-ES" sz="1846" dirty="0" smtClean="0">
                <a:solidFill>
                  <a:schemeClr val="accent4"/>
                </a:solidFill>
                <a:latin typeface="Trebuchet MS" panose="020B0603020202020204" pitchFamily="34" charset="0"/>
              </a:rPr>
              <a:t>Los </a:t>
            </a:r>
            <a:r>
              <a:rPr lang="es-ES" sz="1846" dirty="0">
                <a:solidFill>
                  <a:schemeClr val="accent4"/>
                </a:solidFill>
                <a:latin typeface="Trebuchet MS" panose="020B0603020202020204" pitchFamily="34" charset="0"/>
              </a:rPr>
              <a:t>puntos verdes se mueven con la velocidad de grupo </a:t>
            </a:r>
            <a:r>
              <a:rPr lang="es-ES" sz="2000" i="1" dirty="0" smtClean="0">
                <a:solidFill>
                  <a:schemeClr val="accent4"/>
                </a:solidFill>
                <a:latin typeface="Times New Roman" panose="02020603050405020304" pitchFamily="18" charset="0"/>
                <a:cs typeface="Times New Roman" panose="02020603050405020304" pitchFamily="18" charset="0"/>
              </a:rPr>
              <a:t>c</a:t>
            </a:r>
            <a:r>
              <a:rPr lang="es-ES" sz="2000" i="1" baseline="-25000" dirty="0" smtClean="0">
                <a:solidFill>
                  <a:schemeClr val="accent4"/>
                </a:solidFill>
                <a:latin typeface="Times New Roman" panose="02020603050405020304" pitchFamily="18" charset="0"/>
                <a:cs typeface="Times New Roman" panose="02020603050405020304" pitchFamily="18" charset="0"/>
              </a:rPr>
              <a:t>g</a:t>
            </a:r>
            <a:r>
              <a:rPr lang="es-ES" sz="2000" i="1" dirty="0" smtClean="0">
                <a:solidFill>
                  <a:schemeClr val="accent4"/>
                </a:solidFill>
                <a:latin typeface="Times New Roman" panose="02020603050405020304" pitchFamily="18" charset="0"/>
                <a:cs typeface="Times New Roman" panose="02020603050405020304" pitchFamily="18" charset="0"/>
              </a:rPr>
              <a:t>=c/2 c</a:t>
            </a:r>
            <a:endParaRPr lang="es-ES" sz="1846" dirty="0">
              <a:solidFill>
                <a:schemeClr val="accent4"/>
              </a:solidFill>
              <a:latin typeface="Trebuchet MS" panose="020B0603020202020204" pitchFamily="34" charset="0"/>
            </a:endParaRPr>
          </a:p>
        </p:txBody>
      </p:sp>
      <p:sp>
        <p:nvSpPr>
          <p:cNvPr id="6" name="5 Marcador de número de diapositiva"/>
          <p:cNvSpPr>
            <a:spLocks noGrp="1"/>
          </p:cNvSpPr>
          <p:nvPr>
            <p:ph type="sldNum" sz="quarter" idx="4294967295"/>
          </p:nvPr>
        </p:nvSpPr>
        <p:spPr>
          <a:xfrm>
            <a:off x="7803867" y="6323135"/>
            <a:ext cx="799406" cy="193431"/>
          </a:xfrm>
          <a:prstGeom prst="rect">
            <a:avLst/>
          </a:prstGeom>
        </p:spPr>
        <p:txBody>
          <a:bodyPr/>
          <a:lstStyle>
            <a:lvl1pPr eaLnBrk="0" hangingPunct="0">
              <a:defRPr>
                <a:solidFill>
                  <a:schemeClr val="tx1"/>
                </a:solidFill>
                <a:latin typeface="Arial" panose="020B0604020202020204" pitchFamily="34" charset="0"/>
              </a:defRPr>
            </a:lvl1pPr>
            <a:lvl2pPr marL="685817" indent="-263776" eaLnBrk="0" hangingPunct="0">
              <a:defRPr>
                <a:solidFill>
                  <a:schemeClr val="tx1"/>
                </a:solidFill>
                <a:latin typeface="Arial" panose="020B0604020202020204" pitchFamily="34" charset="0"/>
              </a:defRPr>
            </a:lvl2pPr>
            <a:lvl3pPr marL="1055103" indent="-211021" eaLnBrk="0" hangingPunct="0">
              <a:defRPr>
                <a:solidFill>
                  <a:schemeClr val="tx1"/>
                </a:solidFill>
                <a:latin typeface="Arial" panose="020B0604020202020204" pitchFamily="34" charset="0"/>
              </a:defRPr>
            </a:lvl3pPr>
            <a:lvl4pPr marL="1477145" indent="-211021" eaLnBrk="0" hangingPunct="0">
              <a:defRPr>
                <a:solidFill>
                  <a:schemeClr val="tx1"/>
                </a:solidFill>
                <a:latin typeface="Arial" panose="020B0604020202020204" pitchFamily="34" charset="0"/>
              </a:defRPr>
            </a:lvl4pPr>
            <a:lvl5pPr marL="1899186" indent="-211021" eaLnBrk="0" hangingPunct="0">
              <a:defRPr>
                <a:solidFill>
                  <a:schemeClr val="tx1"/>
                </a:solidFill>
                <a:latin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85B72C-68DF-43C6-A6A7-A2BFE8A6F813}" type="slidenum">
              <a:rPr lang="es-ES" altLang="es-ES">
                <a:solidFill>
                  <a:srgbClr val="BD3632"/>
                </a:solidFill>
                <a:latin typeface="Trebuchet MS" panose="020B0603020202020204" pitchFamily="34" charset="0"/>
              </a:rPr>
              <a:pPr eaLnBrk="1" hangingPunct="1"/>
              <a:t>78</a:t>
            </a:fld>
            <a:endParaRPr lang="es-ES" altLang="es-ES">
              <a:solidFill>
                <a:srgbClr val="BD3632"/>
              </a:solidFill>
              <a:latin typeface="Trebuchet MS" panose="020B0603020202020204" pitchFamily="34" charset="0"/>
            </a:endParaRPr>
          </a:p>
        </p:txBody>
      </p:sp>
      <p:sp>
        <p:nvSpPr>
          <p:cNvPr id="1032" name="Rectangle 27"/>
          <p:cNvSpPr>
            <a:spLocks noGrp="1" noChangeArrowheads="1"/>
          </p:cNvSpPr>
          <p:nvPr>
            <p:ph type="title"/>
          </p:nvPr>
        </p:nvSpPr>
        <p:spPr/>
        <p:txBody>
          <a:bodyPr/>
          <a:lstStyle/>
          <a:p>
            <a:pPr eaLnBrk="1" hangingPunct="1"/>
            <a:endParaRPr lang="es-ES" altLang="es-ES" dirty="0" smtClean="0"/>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20888"/>
            <a:ext cx="9144000" cy="647537"/>
          </a:xfrm>
          <a:prstGeom prst="rect">
            <a:avLst/>
          </a:prstGeom>
        </p:spPr>
      </p:pic>
      <p:pic>
        <p:nvPicPr>
          <p:cNvPr id="3" name="Imagen 2"/>
          <p:cNvPicPr>
            <a:picLocks noChangeAspect="1"/>
          </p:cNvPicPr>
          <p:nvPr/>
        </p:nvPicPr>
        <p:blipFill>
          <a:blip r:embed="rId4"/>
          <a:stretch>
            <a:fillRect/>
          </a:stretch>
        </p:blipFill>
        <p:spPr>
          <a:xfrm>
            <a:off x="1807090" y="3429000"/>
            <a:ext cx="5022741" cy="2295260"/>
          </a:xfrm>
          <a:prstGeom prst="rect">
            <a:avLst/>
          </a:prstGeom>
        </p:spPr>
      </p:pic>
      <p:sp>
        <p:nvSpPr>
          <p:cNvPr id="7" name="CuadroTexto 4"/>
          <p:cNvSpPr txBox="1">
            <a:spLocks noChangeArrowheads="1"/>
          </p:cNvSpPr>
          <p:nvPr/>
        </p:nvSpPr>
        <p:spPr bwMode="auto">
          <a:xfrm>
            <a:off x="1027029" y="0"/>
            <a:ext cx="6582864" cy="523220"/>
          </a:xfrm>
          <a:prstGeom prst="rect">
            <a:avLst/>
          </a:prstGeo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eaLnBrk="1" hangingPunct="1">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altLang="es-ES" smtClean="0"/>
              <a:t>Dinámica de oleaje. Teoría lineal</a:t>
            </a:r>
            <a:endParaRPr lang="es-ES" altLang="es-ES" dirty="0"/>
          </a:p>
        </p:txBody>
      </p:sp>
      <p:sp>
        <p:nvSpPr>
          <p:cNvPr id="4" name="CuadroTexto 3"/>
          <p:cNvSpPr txBox="1"/>
          <p:nvPr/>
        </p:nvSpPr>
        <p:spPr>
          <a:xfrm>
            <a:off x="1597410" y="5705672"/>
            <a:ext cx="5442100" cy="584775"/>
          </a:xfrm>
          <a:prstGeom prst="rect">
            <a:avLst/>
          </a:prstGeom>
          <a:noFill/>
        </p:spPr>
        <p:txBody>
          <a:bodyPr wrap="square" rtlCol="0">
            <a:spAutoFit/>
          </a:bodyPr>
          <a:lstStyle/>
          <a:p>
            <a:r>
              <a:rPr lang="es-ES" sz="1600" i="1" dirty="0" smtClean="0">
                <a:latin typeface="Arial Narrow" panose="020B0606020202030204" pitchFamily="34" charset="0"/>
              </a:rPr>
              <a:t>Superposición de dos trenes de olas monocromáticas que se propagan en la misma dirección con frecuencias ligeramente diferentes</a:t>
            </a:r>
            <a:endParaRPr lang="es-ES" sz="1600" i="1" dirty="0">
              <a:latin typeface="Arial Narrow" panose="020B0606020202030204" pitchFamily="34" charset="0"/>
            </a:endParaRPr>
          </a:p>
        </p:txBody>
      </p:sp>
    </p:spTree>
    <p:extLst>
      <p:ext uri="{BB962C8B-B14F-4D97-AF65-F5344CB8AC3E}">
        <p14:creationId xmlns:p14="http://schemas.microsoft.com/office/powerpoint/2010/main" val="350132573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ChangeArrowheads="1"/>
          </p:cNvSpPr>
          <p:nvPr/>
        </p:nvSpPr>
        <p:spPr bwMode="auto">
          <a:xfrm>
            <a:off x="279859" y="-382750"/>
            <a:ext cx="7939087"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2800" b="1" i="0" dirty="0">
                <a:solidFill>
                  <a:srgbClr val="C00000"/>
                </a:solidFill>
                <a:latin typeface="Trebuchet MS" panose="020B0603020202020204" pitchFamily="34" charset="0"/>
              </a:rPr>
              <a:t>Oleaje: trenes de ondas</a:t>
            </a:r>
          </a:p>
        </p:txBody>
      </p:sp>
      <p:sp>
        <p:nvSpPr>
          <p:cNvPr id="333827"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333828" name="Rectangle 4"/>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333829" name="Rectangle 5"/>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333830" name="Text Box 6"/>
          <p:cNvSpPr txBox="1">
            <a:spLocks noChangeArrowheads="1"/>
          </p:cNvSpPr>
          <p:nvPr/>
        </p:nvSpPr>
        <p:spPr bwMode="auto">
          <a:xfrm>
            <a:off x="1981200" y="5791200"/>
            <a:ext cx="5181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s-ES" sz="1600" i="0">
              <a:latin typeface="Times New Roman" panose="02020603050405020304" pitchFamily="18" charset="0"/>
            </a:endParaRPr>
          </a:p>
        </p:txBody>
      </p:sp>
      <p:pic>
        <p:nvPicPr>
          <p:cNvPr id="333832" name="Picture 8" descr="wave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05218"/>
            <a:ext cx="4205668" cy="1262034"/>
          </a:xfrm>
          <a:prstGeom prst="rect">
            <a:avLst/>
          </a:prstGeom>
          <a:noFill/>
          <a:extLst>
            <a:ext uri="{909E8E84-426E-40DD-AFC4-6F175D3DCCD1}">
              <a14:hiddenFill xmlns:a14="http://schemas.microsoft.com/office/drawing/2010/main">
                <a:solidFill>
                  <a:srgbClr val="FFFFFF"/>
                </a:solidFill>
              </a14:hiddenFill>
            </a:ext>
          </a:extLst>
        </p:spPr>
      </p:pic>
      <p:pic>
        <p:nvPicPr>
          <p:cNvPr id="333833" name="Picture 9" descr="fig1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4365625"/>
            <a:ext cx="4787900" cy="2282825"/>
          </a:xfrm>
          <a:prstGeom prst="rect">
            <a:avLst/>
          </a:prstGeom>
          <a:noFill/>
          <a:extLst>
            <a:ext uri="{909E8E84-426E-40DD-AFC4-6F175D3DCCD1}">
              <a14:hiddenFill xmlns:a14="http://schemas.microsoft.com/office/drawing/2010/main">
                <a:solidFill>
                  <a:srgbClr val="FFFFFF"/>
                </a:solidFill>
              </a14:hiddenFill>
            </a:ext>
          </a:extLst>
        </p:spPr>
      </p:pic>
      <p:pic>
        <p:nvPicPr>
          <p:cNvPr id="333834" name="Picture 10" descr="ninth_wa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2884" y="525235"/>
            <a:ext cx="2682246" cy="198244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79177" y="1789048"/>
            <a:ext cx="3603551" cy="338554"/>
          </a:xfrm>
          <a:prstGeom prst="rect">
            <a:avLst/>
          </a:prstGeom>
          <a:noFill/>
        </p:spPr>
        <p:txBody>
          <a:bodyPr wrap="none" rtlCol="0">
            <a:spAutoFit/>
          </a:bodyPr>
          <a:lstStyle/>
          <a:p>
            <a:r>
              <a:rPr lang="es-ES" sz="1600" dirty="0" smtClean="0">
                <a:latin typeface="Trebuchet MS" panose="020B0603020202020204" pitchFamily="34" charset="0"/>
              </a:rPr>
              <a:t>Registros de trenes </a:t>
            </a:r>
            <a:r>
              <a:rPr lang="es-ES" sz="1600" dirty="0">
                <a:latin typeface="Trebuchet MS" panose="020B0603020202020204" pitchFamily="34" charset="0"/>
              </a:rPr>
              <a:t>de </a:t>
            </a:r>
            <a:r>
              <a:rPr lang="es-ES" sz="1600" dirty="0" smtClean="0">
                <a:latin typeface="Trebuchet MS" panose="020B0603020202020204" pitchFamily="34" charset="0"/>
              </a:rPr>
              <a:t>ondas marinas</a:t>
            </a:r>
            <a:endParaRPr lang="es-ES" sz="1600" dirty="0"/>
          </a:p>
        </p:txBody>
      </p:sp>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6833" y="1905550"/>
            <a:ext cx="1532705" cy="2043607"/>
          </a:xfrm>
          <a:prstGeom prst="rect">
            <a:avLst/>
          </a:prstGeom>
        </p:spPr>
      </p:pic>
      <p:pic>
        <p:nvPicPr>
          <p:cNvPr id="6" name="Imagen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4750" y="26818"/>
            <a:ext cx="1425897" cy="2043226"/>
          </a:xfrm>
          <a:prstGeom prst="rect">
            <a:avLst/>
          </a:prstGeom>
        </p:spPr>
      </p:pic>
      <p:pic>
        <p:nvPicPr>
          <p:cNvPr id="7" name="Imagen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4430" y="2127602"/>
            <a:ext cx="3214528" cy="4167268"/>
          </a:xfrm>
          <a:prstGeom prst="rect">
            <a:avLst/>
          </a:prstGeom>
        </p:spPr>
      </p:pic>
      <p:pic>
        <p:nvPicPr>
          <p:cNvPr id="8" name="Imagen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13423" y="2584856"/>
            <a:ext cx="2375102" cy="1690281"/>
          </a:xfrm>
          <a:prstGeom prst="rect">
            <a:avLst/>
          </a:prstGeom>
        </p:spPr>
      </p:pic>
      <p:sp>
        <p:nvSpPr>
          <p:cNvPr id="5" name="CuadroTexto 4"/>
          <p:cNvSpPr txBox="1"/>
          <p:nvPr/>
        </p:nvSpPr>
        <p:spPr>
          <a:xfrm>
            <a:off x="79177" y="6140981"/>
            <a:ext cx="3845925" cy="307777"/>
          </a:xfrm>
          <a:prstGeom prst="rect">
            <a:avLst/>
          </a:prstGeom>
          <a:noFill/>
        </p:spPr>
        <p:txBody>
          <a:bodyPr wrap="none" rtlCol="0">
            <a:spAutoFit/>
          </a:bodyPr>
          <a:lstStyle/>
          <a:p>
            <a:r>
              <a:rPr lang="es-ES" sz="1400" dirty="0" smtClean="0">
                <a:hlinkClick r:id="rId9"/>
              </a:rPr>
              <a:t>http://folk.uio.no/karstent/waves/index_es.html</a:t>
            </a:r>
            <a:endParaRPr lang="es-ES" sz="1400" dirty="0"/>
          </a:p>
        </p:txBody>
      </p:sp>
    </p:spTree>
    <p:extLst>
      <p:ext uri="{BB962C8B-B14F-4D97-AF65-F5344CB8AC3E}">
        <p14:creationId xmlns:p14="http://schemas.microsoft.com/office/powerpoint/2010/main" val="231133774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3832"/>
                                        </p:tgtEl>
                                        <p:attrNameLst>
                                          <p:attrName>style.visibility</p:attrName>
                                        </p:attrNameLst>
                                      </p:cBhvr>
                                      <p:to>
                                        <p:strVal val="visible"/>
                                      </p:to>
                                    </p:set>
                                    <p:anim calcmode="lin" valueType="num">
                                      <p:cBhvr additive="base">
                                        <p:cTn id="7" dur="500" fill="hold"/>
                                        <p:tgtEl>
                                          <p:spTgt spid="333832"/>
                                        </p:tgtEl>
                                        <p:attrNameLst>
                                          <p:attrName>ppt_x</p:attrName>
                                        </p:attrNameLst>
                                      </p:cBhvr>
                                      <p:tavLst>
                                        <p:tav tm="0">
                                          <p:val>
                                            <p:strVal val="#ppt_x"/>
                                          </p:val>
                                        </p:tav>
                                        <p:tav tm="100000">
                                          <p:val>
                                            <p:strVal val="#ppt_x"/>
                                          </p:val>
                                        </p:tav>
                                      </p:tavLst>
                                    </p:anim>
                                    <p:anim calcmode="lin" valueType="num">
                                      <p:cBhvr additive="base">
                                        <p:cTn id="8" dur="500" fill="hold"/>
                                        <p:tgtEl>
                                          <p:spTgt spid="3338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33833"/>
                                        </p:tgtEl>
                                        <p:attrNameLst>
                                          <p:attrName>style.visibility</p:attrName>
                                        </p:attrNameLst>
                                      </p:cBhvr>
                                      <p:to>
                                        <p:strVal val="visible"/>
                                      </p:to>
                                    </p:set>
                                    <p:anim calcmode="lin" valueType="num">
                                      <p:cBhvr additive="base">
                                        <p:cTn id="25" dur="500" fill="hold"/>
                                        <p:tgtEl>
                                          <p:spTgt spid="333833"/>
                                        </p:tgtEl>
                                        <p:attrNameLst>
                                          <p:attrName>ppt_x</p:attrName>
                                        </p:attrNameLst>
                                      </p:cBhvr>
                                      <p:tavLst>
                                        <p:tav tm="0">
                                          <p:val>
                                            <p:strVal val="#ppt_x"/>
                                          </p:val>
                                        </p:tav>
                                        <p:tav tm="100000">
                                          <p:val>
                                            <p:strVal val="#ppt_x"/>
                                          </p:val>
                                        </p:tav>
                                      </p:tavLst>
                                    </p:anim>
                                    <p:anim calcmode="lin" valueType="num">
                                      <p:cBhvr additive="base">
                                        <p:cTn id="26" dur="500" fill="hold"/>
                                        <p:tgtEl>
                                          <p:spTgt spid="3338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a:stretch>
            <a:fillRect/>
          </a:stretch>
        </p:blipFill>
        <p:spPr>
          <a:xfrm>
            <a:off x="3930192" y="3561344"/>
            <a:ext cx="5056189" cy="3207866"/>
          </a:xfrm>
          <a:prstGeom prst="rect">
            <a:avLst/>
          </a:prstGeom>
          <a:ln w="25400">
            <a:solidFill>
              <a:schemeClr val="bg1">
                <a:lumMod val="50000"/>
              </a:schemeClr>
            </a:solidFill>
          </a:ln>
        </p:spPr>
      </p:pic>
      <p:sp>
        <p:nvSpPr>
          <p:cNvPr id="5" name="Rectangle 2"/>
          <p:cNvSpPr>
            <a:spLocks noChangeArrowheads="1"/>
          </p:cNvSpPr>
          <p:nvPr/>
        </p:nvSpPr>
        <p:spPr bwMode="auto">
          <a:xfrm>
            <a:off x="1468145" y="-326256"/>
            <a:ext cx="5656605"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3200" b="1" i="0" dirty="0">
                <a:solidFill>
                  <a:srgbClr val="CC0000"/>
                </a:solidFill>
                <a:latin typeface="Trebuchet MS" panose="020B0603020202020204" pitchFamily="34" charset="0"/>
              </a:rPr>
              <a:t>Oleaje: trenes de ondas</a:t>
            </a:r>
          </a:p>
        </p:txBody>
      </p:sp>
      <p:sp>
        <p:nvSpPr>
          <p:cNvPr id="6"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7" name="Rectangle 4"/>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8" name="Rectangle 5"/>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pic>
        <p:nvPicPr>
          <p:cNvPr id="69634" name="Picture 2" descr="fig1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23544"/>
            <a:ext cx="6264079" cy="21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to 1"/>
          <p:cNvGraphicFramePr>
            <a:graphicFrameLocks noChangeAspect="1"/>
          </p:cNvGraphicFramePr>
          <p:nvPr>
            <p:extLst/>
          </p:nvPr>
        </p:nvGraphicFramePr>
        <p:xfrm>
          <a:off x="335145" y="621666"/>
          <a:ext cx="1656055" cy="538163"/>
        </p:xfrm>
        <a:graphic>
          <a:graphicData uri="http://schemas.openxmlformats.org/presentationml/2006/ole">
            <mc:AlternateContent xmlns:mc="http://schemas.openxmlformats.org/markup-compatibility/2006">
              <mc:Choice xmlns:v="urn:schemas-microsoft-com:vml" Requires="v">
                <p:oleObj spid="_x0000_s74829" name="Ecuación" r:id="rId5" imgW="1168200" imgH="457200" progId="Equation.3">
                  <p:embed/>
                </p:oleObj>
              </mc:Choice>
              <mc:Fallback>
                <p:oleObj name="Ecuación" r:id="rId5" imgW="11682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145" y="621666"/>
                        <a:ext cx="1656055" cy="538163"/>
                      </a:xfrm>
                      <a:prstGeom prst="rect">
                        <a:avLst/>
                      </a:prstGeom>
                      <a:noFill/>
                      <a:ln>
                        <a:noFill/>
                      </a:ln>
                    </p:spPr>
                  </p:pic>
                </p:oleObj>
              </mc:Fallback>
            </mc:AlternateContent>
          </a:graphicData>
        </a:graphic>
      </p:graphicFrame>
      <p:graphicFrame>
        <p:nvGraphicFramePr>
          <p:cNvPr id="3" name="Objeto 2"/>
          <p:cNvGraphicFramePr>
            <a:graphicFrameLocks noChangeAspect="1"/>
          </p:cNvGraphicFramePr>
          <p:nvPr>
            <p:extLst/>
          </p:nvPr>
        </p:nvGraphicFramePr>
        <p:xfrm>
          <a:off x="115365" y="1300789"/>
          <a:ext cx="2772601" cy="244282"/>
        </p:xfrm>
        <a:graphic>
          <a:graphicData uri="http://schemas.openxmlformats.org/presentationml/2006/ole">
            <mc:AlternateContent xmlns:mc="http://schemas.openxmlformats.org/markup-compatibility/2006">
              <mc:Choice xmlns:v="urn:schemas-microsoft-com:vml" Requires="v">
                <p:oleObj spid="_x0000_s74830" name="Ecuación" r:id="rId7" imgW="2336760" imgH="215640" progId="Equation.3">
                  <p:embed/>
                </p:oleObj>
              </mc:Choice>
              <mc:Fallback>
                <p:oleObj name="Ecuación" r:id="rId7" imgW="2336760" imgH="215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365" y="1300789"/>
                        <a:ext cx="2772601" cy="244282"/>
                      </a:xfrm>
                      <a:prstGeom prst="rect">
                        <a:avLst/>
                      </a:prstGeom>
                      <a:noFill/>
                      <a:ln>
                        <a:noFill/>
                      </a:ln>
                    </p:spPr>
                  </p:pic>
                </p:oleObj>
              </mc:Fallback>
            </mc:AlternateContent>
          </a:graphicData>
        </a:graphic>
      </p:graphicFrame>
      <p:graphicFrame>
        <p:nvGraphicFramePr>
          <p:cNvPr id="10" name="Objeto 9"/>
          <p:cNvGraphicFramePr>
            <a:graphicFrameLocks noChangeAspect="1"/>
          </p:cNvGraphicFramePr>
          <p:nvPr>
            <p:extLst/>
          </p:nvPr>
        </p:nvGraphicFramePr>
        <p:xfrm>
          <a:off x="3668712" y="3119965"/>
          <a:ext cx="1216554" cy="380508"/>
        </p:xfrm>
        <a:graphic>
          <a:graphicData uri="http://schemas.openxmlformats.org/presentationml/2006/ole">
            <mc:AlternateContent xmlns:mc="http://schemas.openxmlformats.org/markup-compatibility/2006">
              <mc:Choice xmlns:v="urn:schemas-microsoft-com:vml" Requires="v">
                <p:oleObj spid="_x0000_s74831" name="Ecuación" r:id="rId9" imgW="838080" imgH="266400" progId="Equation.3">
                  <p:embed/>
                </p:oleObj>
              </mc:Choice>
              <mc:Fallback>
                <p:oleObj name="Ecuación" r:id="rId9" imgW="838080" imgH="266400" progId="Equation.3">
                  <p:embed/>
                  <p:pic>
                    <p:nvPicPr>
                      <p:cNvPr id="0" name=""/>
                      <p:cNvPicPr>
                        <a:picLocks noChangeAspect="1" noChangeArrowheads="1"/>
                      </p:cNvPicPr>
                      <p:nvPr/>
                    </p:nvPicPr>
                    <p:blipFill>
                      <a:blip r:embed="rId10"/>
                      <a:srcRect/>
                      <a:stretch>
                        <a:fillRect/>
                      </a:stretch>
                    </p:blipFill>
                    <p:spPr bwMode="auto">
                      <a:xfrm>
                        <a:off x="3668712" y="3119965"/>
                        <a:ext cx="1216554" cy="380508"/>
                      </a:xfrm>
                      <a:prstGeom prst="rect">
                        <a:avLst/>
                      </a:prstGeom>
                      <a:noFill/>
                    </p:spPr>
                  </p:pic>
                </p:oleObj>
              </mc:Fallback>
            </mc:AlternateContent>
          </a:graphicData>
        </a:graphic>
      </p:graphicFrame>
      <p:graphicFrame>
        <p:nvGraphicFramePr>
          <p:cNvPr id="11" name="Objeto 10"/>
          <p:cNvGraphicFramePr>
            <a:graphicFrameLocks noChangeAspect="1"/>
          </p:cNvGraphicFramePr>
          <p:nvPr>
            <p:extLst/>
          </p:nvPr>
        </p:nvGraphicFramePr>
        <p:xfrm>
          <a:off x="3643313" y="2609850"/>
          <a:ext cx="2106612" cy="528638"/>
        </p:xfrm>
        <a:graphic>
          <a:graphicData uri="http://schemas.openxmlformats.org/presentationml/2006/ole">
            <mc:AlternateContent xmlns:mc="http://schemas.openxmlformats.org/markup-compatibility/2006">
              <mc:Choice xmlns:v="urn:schemas-microsoft-com:vml" Requires="v">
                <p:oleObj spid="_x0000_s74832" name="Ecuación" r:id="rId11" imgW="1562040" imgH="393480" progId="Equation.3">
                  <p:embed/>
                </p:oleObj>
              </mc:Choice>
              <mc:Fallback>
                <p:oleObj name="Ecuación" r:id="rId11" imgW="1562040" imgH="393480" progId="Equation.3">
                  <p:embed/>
                  <p:pic>
                    <p:nvPicPr>
                      <p:cNvPr id="0" name=""/>
                      <p:cNvPicPr>
                        <a:picLocks noChangeAspect="1" noChangeArrowheads="1"/>
                      </p:cNvPicPr>
                      <p:nvPr/>
                    </p:nvPicPr>
                    <p:blipFill>
                      <a:blip r:embed="rId12"/>
                      <a:srcRect/>
                      <a:stretch>
                        <a:fillRect/>
                      </a:stretch>
                    </p:blipFill>
                    <p:spPr bwMode="auto">
                      <a:xfrm>
                        <a:off x="3643313" y="2609850"/>
                        <a:ext cx="2106612" cy="528638"/>
                      </a:xfrm>
                      <a:prstGeom prst="rect">
                        <a:avLst/>
                      </a:prstGeom>
                      <a:noFill/>
                    </p:spPr>
                  </p:pic>
                </p:oleObj>
              </mc:Fallback>
            </mc:AlternateContent>
          </a:graphicData>
        </a:graphic>
      </p:graphicFrame>
      <p:graphicFrame>
        <p:nvGraphicFramePr>
          <p:cNvPr id="12" name="Objeto 11"/>
          <p:cNvGraphicFramePr>
            <a:graphicFrameLocks noChangeAspect="1"/>
          </p:cNvGraphicFramePr>
          <p:nvPr>
            <p:extLst/>
          </p:nvPr>
        </p:nvGraphicFramePr>
        <p:xfrm>
          <a:off x="949325" y="2159001"/>
          <a:ext cx="1700742" cy="601482"/>
        </p:xfrm>
        <a:graphic>
          <a:graphicData uri="http://schemas.openxmlformats.org/presentationml/2006/ole">
            <mc:AlternateContent xmlns:mc="http://schemas.openxmlformats.org/markup-compatibility/2006">
              <mc:Choice xmlns:v="urn:schemas-microsoft-com:vml" Requires="v">
                <p:oleObj spid="_x0000_s74833" name="Ecuación" r:id="rId13" imgW="1320480" imgH="482400" progId="Equation.3">
                  <p:embed/>
                </p:oleObj>
              </mc:Choice>
              <mc:Fallback>
                <p:oleObj name="Ecuación" r:id="rId13" imgW="1320480" imgH="482400" progId="Equation.3">
                  <p:embed/>
                  <p:pic>
                    <p:nvPicPr>
                      <p:cNvPr id="0" name=""/>
                      <p:cNvPicPr>
                        <a:picLocks noChangeAspect="1" noChangeArrowheads="1"/>
                      </p:cNvPicPr>
                      <p:nvPr/>
                    </p:nvPicPr>
                    <p:blipFill>
                      <a:blip r:embed="rId14"/>
                      <a:srcRect/>
                      <a:stretch>
                        <a:fillRect/>
                      </a:stretch>
                    </p:blipFill>
                    <p:spPr bwMode="auto">
                      <a:xfrm>
                        <a:off x="949325" y="2159001"/>
                        <a:ext cx="1700742" cy="601482"/>
                      </a:xfrm>
                      <a:prstGeom prst="rect">
                        <a:avLst/>
                      </a:prstGeom>
                      <a:noFill/>
                      <a:ln w="25400">
                        <a:solidFill>
                          <a:srgbClr val="996633"/>
                        </a:solidFill>
                      </a:ln>
                    </p:spPr>
                  </p:pic>
                </p:oleObj>
              </mc:Fallback>
            </mc:AlternateContent>
          </a:graphicData>
        </a:graphic>
      </p:graphicFrame>
      <p:sp>
        <p:nvSpPr>
          <p:cNvPr id="13" name="Rectangle 8"/>
          <p:cNvSpPr>
            <a:spLocks noChangeArrowheads="1"/>
          </p:cNvSpPr>
          <p:nvPr/>
        </p:nvSpPr>
        <p:spPr bwMode="auto">
          <a:xfrm>
            <a:off x="52207" y="1628486"/>
            <a:ext cx="2798001"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En el límite, cuando </a:t>
            </a:r>
            <a:r>
              <a:rPr kumimoji="0" lang="es-ES" sz="1200" b="0" i="0" u="none" strike="noStrike" cap="none" normalizeH="0" baseline="0" dirty="0" err="1"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Δ</a:t>
            </a:r>
            <a:r>
              <a:rPr kumimoji="0" lang="es-ES" sz="1200" b="0" i="1" u="none" strike="noStrike" cap="none" normalizeH="0" baseline="0" dirty="0" err="1"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k</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y </a:t>
            </a:r>
            <a:r>
              <a:rPr kumimoji="0" lang="es-ES" sz="1200" b="0" i="0"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Δ</a:t>
            </a:r>
            <a:r>
              <a:rPr kumimoji="0" lang="es-ES" sz="1200" b="0" i="1"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t>
            </a:r>
            <a:r>
              <a:rPr kumimoji="0" lang="es-ES" sz="1200" b="0" i="1"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0, la velocidad de grupo será  </a:t>
            </a:r>
            <a:r>
              <a:rPr kumimoji="0" lang="es-ES" sz="1200" b="0" i="0"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d</a:t>
            </a:r>
            <a:r>
              <a:rPr kumimoji="0" lang="es-ES" sz="1200" b="0" i="1"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t>
            </a:r>
            <a:r>
              <a:rPr kumimoji="0" lang="es-ES" sz="1200" b="0" i="0" u="none" strike="noStrike" cap="none" normalizeH="0" baseline="0" dirty="0"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a:t>
            </a:r>
            <a:r>
              <a:rPr kumimoji="0" lang="es-ES" sz="1200" b="0" i="0" u="none" strike="noStrike" cap="none" normalizeH="0" baseline="0" dirty="0" err="1"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d</a:t>
            </a:r>
            <a:r>
              <a:rPr kumimoji="0" lang="es-ES" sz="1200" b="0" i="1" u="none" strike="noStrike" cap="none" normalizeH="0" baseline="0" dirty="0" err="1" smtClean="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k</a:t>
            </a:r>
            <a:endParaRPr kumimoji="0" lang="es-ES" sz="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anose="05050102010706020507" pitchFamily="18" charset="2"/>
            </a:endParaRP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endParaRPr>
          </a:p>
        </p:txBody>
      </p:sp>
      <p:sp>
        <p:nvSpPr>
          <p:cNvPr id="14" name="Rectangle 9"/>
          <p:cNvSpPr>
            <a:spLocks noChangeArrowheads="1"/>
          </p:cNvSpPr>
          <p:nvPr/>
        </p:nvSpPr>
        <p:spPr bwMode="auto">
          <a:xfrm>
            <a:off x="-328877" y="3176134"/>
            <a:ext cx="480131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Para </a:t>
            </a:r>
            <a:r>
              <a:rPr kumimoji="0" lang="es-ES" sz="1100" b="0" i="0" u="sng"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someras</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1" u="none" strike="noStrike" cap="none" normalizeH="0" baseline="0" dirty="0" err="1" smtClean="0">
                <a:ln>
                  <a:noFill/>
                </a:ln>
                <a:solidFill>
                  <a:schemeClr val="tx1"/>
                </a:solidFill>
                <a:effectLst/>
                <a:latin typeface="+mj-lt"/>
                <a:ea typeface="MS Mincho" panose="02020609040205080304" pitchFamily="49" charset="-128"/>
                <a:cs typeface="Times New Roman" panose="02020603050405020304" pitchFamily="18" charset="0"/>
              </a:rPr>
              <a:t>kh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&lt;&lt;1,     </a:t>
            </a:r>
            <a:r>
              <a:rPr kumimoji="0" lang="es-ES" sz="1100" b="0" i="0" u="none" strike="noStrike" cap="none" normalizeH="0" baseline="0" dirty="0" err="1" smtClean="0">
                <a:ln>
                  <a:noFill/>
                </a:ln>
                <a:solidFill>
                  <a:schemeClr val="tx1"/>
                </a:solidFill>
                <a:effectLst/>
                <a:latin typeface="+mj-lt"/>
                <a:ea typeface="MS Mincho" panose="02020609040205080304" pitchFamily="49" charset="-128"/>
                <a:cs typeface="Times New Roman" panose="02020603050405020304" pitchFamily="18" charset="0"/>
              </a:rPr>
              <a:t>senh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2</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kh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2</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kh,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endPar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endParaRPr>
          </a:p>
        </p:txBody>
      </p:sp>
      <p:sp>
        <p:nvSpPr>
          <p:cNvPr id="15" name="Rectangle 10"/>
          <p:cNvSpPr>
            <a:spLocks noChangeArrowheads="1"/>
          </p:cNvSpPr>
          <p:nvPr/>
        </p:nvSpPr>
        <p:spPr bwMode="auto">
          <a:xfrm>
            <a:off x="18339" y="2789619"/>
            <a:ext cx="387798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Para </a:t>
            </a:r>
            <a:r>
              <a:rPr kumimoji="0" lang="es-ES" sz="1100" b="0" i="0" u="sng"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aguas profundas</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1" u="none" strike="noStrike" cap="none" normalizeH="0" baseline="0" dirty="0" err="1" smtClean="0">
                <a:ln>
                  <a:noFill/>
                </a:ln>
                <a:solidFill>
                  <a:schemeClr val="tx1"/>
                </a:solidFill>
                <a:effectLst/>
                <a:latin typeface="+mj-lt"/>
                <a:ea typeface="MS Mincho" panose="02020609040205080304" pitchFamily="49" charset="-128"/>
                <a:cs typeface="Times New Roman" panose="02020603050405020304" pitchFamily="18" charset="0"/>
              </a:rPr>
              <a:t>kh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&gt;&gt;1,    </a:t>
            </a:r>
            <a:r>
              <a:rPr kumimoji="0" lang="es-ES" sz="1100" b="0" i="0" u="none" strike="noStrike" cap="none" normalizeH="0" baseline="0" dirty="0" err="1" smtClean="0">
                <a:ln>
                  <a:noFill/>
                </a:ln>
                <a:solidFill>
                  <a:schemeClr val="tx1"/>
                </a:solidFill>
                <a:effectLst/>
                <a:latin typeface="+mj-lt"/>
                <a:ea typeface="MS Mincho" panose="02020609040205080304" pitchFamily="49" charset="-128"/>
                <a:cs typeface="Times New Roman" panose="02020603050405020304" pitchFamily="18" charset="0"/>
              </a:rPr>
              <a:t>senh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2kh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&gt;&gt; </a:t>
            </a:r>
            <a:r>
              <a:rPr kumimoji="0" lang="es-ES" sz="1100" b="0" i="1"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2kh</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rPr>
              <a:t></a:t>
            </a:r>
            <a:r>
              <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a:t>
            </a:r>
            <a:endParaRPr kumimoji="0" lang="es-ES" sz="1100" b="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sym typeface="Symbol" panose="05050102010706020507" pitchFamily="18" charset="2"/>
            </a:endParaRPr>
          </a:p>
        </p:txBody>
      </p:sp>
      <p:sp>
        <p:nvSpPr>
          <p:cNvPr id="16" name="Rectangle 11"/>
          <p:cNvSpPr>
            <a:spLocks noChangeArrowheads="1"/>
          </p:cNvSpPr>
          <p:nvPr/>
        </p:nvSpPr>
        <p:spPr bwMode="auto">
          <a:xfrm>
            <a:off x="0" y="343517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latin typeface="+mj-lt"/>
            </a:endParaRPr>
          </a:p>
        </p:txBody>
      </p:sp>
      <p:sp>
        <p:nvSpPr>
          <p:cNvPr id="18" name="Rectángulo 17"/>
          <p:cNvSpPr/>
          <p:nvPr/>
        </p:nvSpPr>
        <p:spPr>
          <a:xfrm>
            <a:off x="184731" y="3596810"/>
            <a:ext cx="3386667" cy="2677656"/>
          </a:xfrm>
          <a:prstGeom prst="rect">
            <a:avLst/>
          </a:prstGeom>
        </p:spPr>
        <p:txBody>
          <a:bodyPr wrap="square">
            <a:spAutoFit/>
          </a:bodyPr>
          <a:lstStyle/>
          <a:p>
            <a:pPr algn="just">
              <a:spcAft>
                <a:spcPts val="0"/>
              </a:spcAft>
            </a:pPr>
            <a:r>
              <a:rPr lang="es-ES" sz="1200" dirty="0" smtClean="0">
                <a:latin typeface="+mj-lt"/>
                <a:ea typeface="MS Mincho" panose="02020609040205080304" pitchFamily="49" charset="-128"/>
              </a:rPr>
              <a:t>En aguas profundas y en aguas intermedias, </a:t>
            </a:r>
            <a:r>
              <a:rPr lang="es-ES" sz="1200" dirty="0">
                <a:latin typeface="+mj-lt"/>
                <a:ea typeface="MS Mincho" panose="02020609040205080304" pitchFamily="49" charset="-128"/>
              </a:rPr>
              <a:t>las ondas más largas viajarán más rápidas que las </a:t>
            </a:r>
            <a:r>
              <a:rPr lang="es-ES" sz="1200" dirty="0" smtClean="0">
                <a:latin typeface="+mj-lt"/>
                <a:ea typeface="MS Mincho" panose="02020609040205080304" pitchFamily="49" charset="-128"/>
              </a:rPr>
              <a:t>cortas, con </a:t>
            </a:r>
            <a:r>
              <a:rPr lang="es-ES" sz="1200" i="1" dirty="0" smtClean="0">
                <a:latin typeface="+mj-lt"/>
                <a:ea typeface="MS Mincho" panose="02020609040205080304" pitchFamily="49" charset="-128"/>
              </a:rPr>
              <a:t>c</a:t>
            </a:r>
            <a:r>
              <a:rPr lang="es-ES" sz="1200" i="1" baseline="-25000" dirty="0" smtClean="0">
                <a:latin typeface="+mj-lt"/>
                <a:ea typeface="MS Mincho" panose="02020609040205080304" pitchFamily="49" charset="-128"/>
              </a:rPr>
              <a:t>g</a:t>
            </a:r>
            <a:r>
              <a:rPr lang="es-ES" sz="1200" dirty="0" smtClean="0">
                <a:latin typeface="+mj-lt"/>
                <a:ea typeface="MS Mincho" panose="02020609040205080304" pitchFamily="49" charset="-128"/>
              </a:rPr>
              <a:t>&lt;</a:t>
            </a:r>
            <a:r>
              <a:rPr lang="es-ES" sz="1200" i="1" dirty="0" smtClean="0">
                <a:latin typeface="+mj-lt"/>
                <a:ea typeface="MS Mincho" panose="02020609040205080304" pitchFamily="49" charset="-128"/>
              </a:rPr>
              <a:t>c.</a:t>
            </a:r>
            <a:endParaRPr lang="es-ES" sz="1200" dirty="0" smtClean="0">
              <a:latin typeface="+mj-lt"/>
              <a:ea typeface="MS Mincho" panose="02020609040205080304" pitchFamily="49" charset="-128"/>
            </a:endParaRPr>
          </a:p>
          <a:p>
            <a:pPr algn="just">
              <a:spcAft>
                <a:spcPts val="0"/>
              </a:spcAft>
            </a:pPr>
            <a:endParaRPr lang="es-ES" sz="1200" dirty="0" smtClean="0">
              <a:latin typeface="+mj-lt"/>
              <a:ea typeface="MS Mincho" panose="02020609040205080304" pitchFamily="49" charset="-128"/>
            </a:endParaRPr>
          </a:p>
          <a:p>
            <a:pPr algn="just">
              <a:spcAft>
                <a:spcPts val="0"/>
              </a:spcAft>
            </a:pPr>
            <a:r>
              <a:rPr lang="es-ES" sz="1200" dirty="0" smtClean="0">
                <a:latin typeface="+mj-lt"/>
                <a:ea typeface="MS Mincho" panose="02020609040205080304" pitchFamily="49" charset="-128"/>
              </a:rPr>
              <a:t>Este </a:t>
            </a:r>
            <a:r>
              <a:rPr lang="es-ES" sz="1200" dirty="0">
                <a:latin typeface="+mj-lt"/>
                <a:ea typeface="MS Mincho" panose="02020609040205080304" pitchFamily="49" charset="-128"/>
              </a:rPr>
              <a:t>comportamiento se denomina </a:t>
            </a:r>
            <a:r>
              <a:rPr lang="es-ES" sz="1200" dirty="0" smtClean="0">
                <a:latin typeface="+mj-lt"/>
                <a:ea typeface="MS Mincho" panose="02020609040205080304" pitchFamily="49" charset="-128"/>
              </a:rPr>
              <a:t>‘</a:t>
            </a:r>
            <a:r>
              <a:rPr lang="es-ES" sz="1200" b="1" dirty="0" smtClean="0">
                <a:latin typeface="+mj-lt"/>
                <a:ea typeface="MS Mincho" panose="02020609040205080304" pitchFamily="49" charset="-128"/>
              </a:rPr>
              <a:t>dispersión </a:t>
            </a:r>
            <a:r>
              <a:rPr lang="es-ES" sz="1200" b="1" dirty="0">
                <a:latin typeface="+mj-lt"/>
                <a:ea typeface="MS Mincho" panose="02020609040205080304" pitchFamily="49" charset="-128"/>
              </a:rPr>
              <a:t>normal</a:t>
            </a:r>
            <a:r>
              <a:rPr lang="es-ES" sz="1200" dirty="0" smtClean="0">
                <a:latin typeface="+mj-lt"/>
                <a:ea typeface="MS Mincho" panose="02020609040205080304" pitchFamily="49" charset="-128"/>
              </a:rPr>
              <a:t>’. </a:t>
            </a:r>
            <a:r>
              <a:rPr lang="es-ES" sz="1200" dirty="0">
                <a:latin typeface="+mj-lt"/>
                <a:ea typeface="MS Mincho" panose="02020609040205080304" pitchFamily="49" charset="-128"/>
              </a:rPr>
              <a:t>Como en realidad los trenes de ondas individuales progresan en el grupo a diferentes velocidades en función de su </a:t>
            </a:r>
            <a:r>
              <a:rPr lang="es-ES" sz="1200" i="1" dirty="0">
                <a:latin typeface="+mj-lt"/>
                <a:ea typeface="MS Mincho" panose="02020609040205080304" pitchFamily="49" charset="-128"/>
              </a:rPr>
              <a:t>T</a:t>
            </a:r>
            <a:r>
              <a:rPr lang="es-ES" sz="1200" dirty="0">
                <a:latin typeface="+mj-lt"/>
                <a:ea typeface="MS Mincho" panose="02020609040205080304" pitchFamily="49" charset="-128"/>
              </a:rPr>
              <a:t>, la forma del grupo cambia durante la propagación, con las olas más largas por delante. Si observamos las olas en el curso de su propagación con el grupo, las olas individuales aparecen en la parte trasera del grupo y desaparecen en el frente.</a:t>
            </a:r>
            <a:endParaRPr lang="es-ES" dirty="0">
              <a:effectLst/>
              <a:latin typeface="+mj-lt"/>
              <a:ea typeface="MS Mincho" panose="02020609040205080304" pitchFamily="49" charset="-128"/>
            </a:endParaRPr>
          </a:p>
        </p:txBody>
      </p:sp>
      <p:sp>
        <p:nvSpPr>
          <p:cNvPr id="19" name="Abrir llave 18"/>
          <p:cNvSpPr/>
          <p:nvPr/>
        </p:nvSpPr>
        <p:spPr>
          <a:xfrm>
            <a:off x="184731" y="621666"/>
            <a:ext cx="150414" cy="53816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318232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ctangle 28"/>
              <p:cNvSpPr txBox="1">
                <a:spLocks noChangeArrowheads="1"/>
              </p:cNvSpPr>
              <p:nvPr/>
            </p:nvSpPr>
            <p:spPr bwMode="auto">
              <a:xfrm>
                <a:off x="107504" y="741104"/>
                <a:ext cx="8195661" cy="5140834"/>
              </a:xfrm>
              <a:prstGeom prst="rect">
                <a:avLst/>
              </a:prstGeom>
              <a:noFill/>
              <a:ln w="9525">
                <a:noFill/>
                <a:miter lim="800000"/>
                <a:headEnd/>
                <a:tailEnd/>
              </a:ln>
              <a:extLst>
                <a:ext uri="{909E8E84-426E-40DD-AFC4-6F175D3DCCD1}">
                  <a14:hiddenFill>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eaLnBrk="1" hangingPunct="1">
                  <a:lnSpc>
                    <a:spcPct val="150000"/>
                  </a:lnSpc>
                  <a:buNone/>
                </a:pPr>
                <a:r>
                  <a:rPr lang="es-ES" altLang="es-ES" sz="1662" kern="0" dirty="0" smtClean="0">
                    <a:solidFill>
                      <a:schemeClr val="accent4"/>
                    </a:solidFill>
                    <a:latin typeface="Trebuchet MS" panose="020B0603020202020204" pitchFamily="34" charset="0"/>
                  </a:rPr>
                  <a:t>Promedio </a:t>
                </a:r>
                <a:r>
                  <a:rPr lang="es-ES" altLang="es-ES" sz="1662" kern="0" dirty="0">
                    <a:solidFill>
                      <a:schemeClr val="accent4"/>
                    </a:solidFill>
                    <a:latin typeface="Trebuchet MS" panose="020B0603020202020204" pitchFamily="34" charset="0"/>
                  </a:rPr>
                  <a:t>temporal de energía potencial debida a la ola en una columna:</a:t>
                </a:r>
                <a:endParaRPr lang="es-ES" altLang="es-ES" sz="1662" i="1" kern="0" dirty="0">
                  <a:solidFill>
                    <a:schemeClr val="accent4"/>
                  </a:solidFill>
                  <a:latin typeface="Trebuchet MS" panose="020B0603020202020204" pitchFamily="34" charset="0"/>
                </a:endParaRPr>
              </a:p>
              <a:p>
                <a:pPr eaLnBrk="1" hangingPunct="1">
                  <a:lnSpc>
                    <a:spcPct val="150000"/>
                  </a:lnSpc>
                </a:pPr>
                <a14:m>
                  <m:oMath xmlns:m="http://schemas.openxmlformats.org/officeDocument/2006/math">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𝐸</m:t>
                        </m:r>
                      </m:e>
                      <m:sub>
                        <m:r>
                          <a:rPr lang="es-ES" altLang="es-ES" sz="1662" i="1" kern="0">
                            <a:solidFill>
                              <a:schemeClr val="accent4"/>
                            </a:solidFill>
                            <a:latin typeface="Cambria Math" panose="02040503050406030204" pitchFamily="18" charset="0"/>
                          </a:rPr>
                          <m:t>𝑝𝑜𝑡𝑒𝑛𝑐𝑖𝑎𝑙</m:t>
                        </m:r>
                      </m:sub>
                    </m:sSub>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rPr>
                            </m:ctrlPr>
                          </m:naryPr>
                          <m:sub>
                            <m:r>
                              <m:rPr>
                                <m:brk m:alnAt="23"/>
                              </m:rP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rPr>
                              <m:t>𝑑</m:t>
                            </m:r>
                          </m:sub>
                          <m:sup>
                            <m:r>
                              <a:rPr lang="es-ES" altLang="es-ES" sz="1662" i="1" kern="0">
                                <a:solidFill>
                                  <a:schemeClr val="accent4"/>
                                </a:solidFill>
                                <a:latin typeface="Cambria Math" panose="02040503050406030204" pitchFamily="18" charset="0"/>
                                <a:ea typeface="Cambria Math" panose="02040503050406030204" pitchFamily="18" charset="0"/>
                              </a:rPr>
                              <m:t>𝜂</m:t>
                            </m:r>
                          </m:sup>
                          <m:e>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rPr>
                              <m:t>𝑔𝑧𝑑𝑧</m:t>
                            </m:r>
                          </m:e>
                        </m:nary>
                      </m:e>
                    </m:bar>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rPr>
                            </m:ctrlPr>
                          </m:naryPr>
                          <m:sub>
                            <m:r>
                              <m:rPr>
                                <m:brk m:alnAt="23"/>
                              </m:rP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rPr>
                              <m:t>𝑑</m:t>
                            </m:r>
                          </m:sub>
                          <m:sup>
                            <m:r>
                              <a:rPr lang="es-ES" altLang="es-ES" sz="1662" i="1" kern="0">
                                <a:solidFill>
                                  <a:schemeClr val="accent4"/>
                                </a:solidFill>
                                <a:latin typeface="Cambria Math" panose="02040503050406030204" pitchFamily="18" charset="0"/>
                              </a:rPr>
                              <m:t>0</m:t>
                            </m:r>
                          </m:sup>
                          <m:e>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rPr>
                              <m:t>𝑔𝑧𝑑𝑧</m:t>
                            </m:r>
                          </m:e>
                        </m:nary>
                      </m:e>
                    </m:bar>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rPr>
                            </m:ctrlPr>
                          </m:naryPr>
                          <m:sub>
                            <m:r>
                              <a:rPr lang="es-ES" altLang="es-ES" sz="1662" i="1" kern="0">
                                <a:solidFill>
                                  <a:schemeClr val="accent4"/>
                                </a:solidFill>
                                <a:latin typeface="Cambria Math" panose="02040503050406030204" pitchFamily="18" charset="0"/>
                              </a:rPr>
                              <m:t>0</m:t>
                            </m:r>
                          </m:sub>
                          <m:sup>
                            <m:r>
                              <a:rPr lang="es-ES" altLang="es-ES" sz="1662" i="1" kern="0">
                                <a:solidFill>
                                  <a:schemeClr val="accent4"/>
                                </a:solidFill>
                                <a:latin typeface="Cambria Math" panose="02040503050406030204" pitchFamily="18" charset="0"/>
                                <a:ea typeface="Cambria Math" panose="02040503050406030204" pitchFamily="18" charset="0"/>
                              </a:rPr>
                              <m:t>𝜂</m:t>
                            </m:r>
                          </m:sup>
                          <m:e>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rPr>
                              <m:t>𝑔𝑧𝑑𝑧</m:t>
                            </m:r>
                          </m:e>
                        </m:nary>
                      </m:e>
                    </m:bar>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f>
                          <m:fPr>
                            <m:ctrlPr>
                              <a:rPr lang="es-ES" altLang="es-ES" sz="1662" i="1" kern="0">
                                <a:solidFill>
                                  <a:schemeClr val="accent4"/>
                                </a:solidFill>
                                <a:latin typeface="Cambria Math" panose="02040503050406030204" pitchFamily="18" charset="0"/>
                              </a:rPr>
                            </m:ctrlPr>
                          </m:fPr>
                          <m:num>
                            <m:r>
                              <a:rPr lang="es-ES" altLang="es-ES" sz="1662" i="1" kern="0">
                                <a:solidFill>
                                  <a:schemeClr val="accent4"/>
                                </a:solidFill>
                                <a:latin typeface="Cambria Math" panose="02040503050406030204" pitchFamily="18" charset="0"/>
                              </a:rPr>
                              <m:t>1</m:t>
                            </m:r>
                          </m:num>
                          <m:den>
                            <m:r>
                              <a:rPr lang="es-ES" altLang="es-ES" sz="1662" i="1" kern="0">
                                <a:solidFill>
                                  <a:schemeClr val="accent4"/>
                                </a:solidFill>
                                <a:latin typeface="Cambria Math" panose="02040503050406030204" pitchFamily="18" charset="0"/>
                              </a:rPr>
                              <m:t>2</m:t>
                            </m:r>
                          </m:den>
                        </m:f>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rPr>
                          <m:t>𝑔</m:t>
                        </m:r>
                        <m:sSup>
                          <m:sSupPr>
                            <m:ctrlPr>
                              <a:rPr lang="es-ES" altLang="es-ES" sz="1662" i="1" kern="0">
                                <a:solidFill>
                                  <a:schemeClr val="accent4"/>
                                </a:solidFill>
                                <a:latin typeface="Cambria Math" panose="02040503050406030204" pitchFamily="18" charset="0"/>
                              </a:rPr>
                            </m:ctrlPr>
                          </m:sSupPr>
                          <m:e>
                            <m:r>
                              <a:rPr lang="es-ES" altLang="es-ES" sz="1662" i="1" kern="0">
                                <a:solidFill>
                                  <a:schemeClr val="accent4"/>
                                </a:solidFill>
                                <a:latin typeface="Cambria Math" panose="02040503050406030204" pitchFamily="18" charset="0"/>
                                <a:ea typeface="Cambria Math" panose="02040503050406030204" pitchFamily="18" charset="0"/>
                              </a:rPr>
                              <m:t>𝜂</m:t>
                            </m:r>
                          </m:e>
                          <m:sup>
                            <m:r>
                              <a:rPr lang="es-ES" altLang="es-ES" sz="1662" i="1" kern="0">
                                <a:solidFill>
                                  <a:schemeClr val="accent4"/>
                                </a:solidFill>
                                <a:latin typeface="Cambria Math" panose="02040503050406030204" pitchFamily="18" charset="0"/>
                              </a:rPr>
                              <m:t>2</m:t>
                            </m:r>
                          </m:sup>
                        </m:sSup>
                      </m:e>
                    </m:bar>
                    <m:r>
                      <a:rPr lang="es-ES" altLang="es-ES" sz="1662" i="1" kern="0">
                        <a:solidFill>
                          <a:schemeClr val="accent4"/>
                        </a:solidFill>
                        <a:latin typeface="Cambria Math" panose="02040503050406030204" pitchFamily="18" charset="0"/>
                      </a:rPr>
                      <m:t>=</m:t>
                    </m:r>
                    <m:f>
                      <m:fPr>
                        <m:ctrlPr>
                          <a:rPr lang="es-ES" altLang="es-ES" sz="1662" i="1" kern="0">
                            <a:solidFill>
                              <a:schemeClr val="accent4"/>
                            </a:solidFill>
                            <a:latin typeface="Cambria Math" panose="02040503050406030204" pitchFamily="18" charset="0"/>
                          </a:rPr>
                        </m:ctrlPr>
                      </m:fPr>
                      <m:num>
                        <m:r>
                          <a:rPr lang="es-ES" altLang="es-ES" sz="1662" i="1" kern="0">
                            <a:solidFill>
                              <a:schemeClr val="accent4"/>
                            </a:solidFill>
                            <a:latin typeface="Cambria Math" panose="02040503050406030204" pitchFamily="18" charset="0"/>
                          </a:rPr>
                          <m:t>1</m:t>
                        </m:r>
                      </m:num>
                      <m:den>
                        <m:r>
                          <a:rPr lang="es-ES" altLang="es-ES" sz="1662" i="1" kern="0">
                            <a:solidFill>
                              <a:schemeClr val="accent4"/>
                            </a:solidFill>
                            <a:latin typeface="Cambria Math" panose="02040503050406030204" pitchFamily="18" charset="0"/>
                          </a:rPr>
                          <m:t>4</m:t>
                        </m:r>
                      </m:den>
                    </m:f>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rPr>
                      <m:t>𝑔</m:t>
                    </m:r>
                    <m:sSup>
                      <m:sSupPr>
                        <m:ctrlPr>
                          <a:rPr lang="es-ES" altLang="es-ES" sz="1662" i="1" kern="0">
                            <a:solidFill>
                              <a:schemeClr val="accent4"/>
                            </a:solidFill>
                            <a:latin typeface="Cambria Math" panose="02040503050406030204" pitchFamily="18" charset="0"/>
                          </a:rPr>
                        </m:ctrlPr>
                      </m:sSupPr>
                      <m:e>
                        <m:r>
                          <a:rPr lang="es-ES" altLang="es-ES" sz="1662" i="1" kern="0">
                            <a:solidFill>
                              <a:schemeClr val="accent4"/>
                            </a:solidFill>
                            <a:latin typeface="Cambria Math" panose="02040503050406030204" pitchFamily="18" charset="0"/>
                          </a:rPr>
                          <m:t>𝑎</m:t>
                        </m:r>
                      </m:e>
                      <m:sup>
                        <m:r>
                          <a:rPr lang="es-ES" altLang="es-ES" sz="1662" i="1" kern="0">
                            <a:solidFill>
                              <a:schemeClr val="accent4"/>
                            </a:solidFill>
                            <a:latin typeface="Cambria Math" panose="02040503050406030204" pitchFamily="18" charset="0"/>
                          </a:rPr>
                          <m:t>2</m:t>
                        </m:r>
                      </m:sup>
                    </m:sSup>
                  </m:oMath>
                </a14:m>
                <a:endParaRPr lang="es-ES_tradnl" altLang="es-ES" sz="1662" kern="0" dirty="0">
                  <a:solidFill>
                    <a:schemeClr val="accent4"/>
                  </a:solidFill>
                  <a:latin typeface="Trebuchet MS" panose="020B0603020202020204" pitchFamily="34" charset="0"/>
                </a:endParaRPr>
              </a:p>
              <a:p>
                <a:pPr marL="0" indent="0" eaLnBrk="1" hangingPunct="1">
                  <a:lnSpc>
                    <a:spcPct val="150000"/>
                  </a:lnSpc>
                  <a:buNone/>
                </a:pPr>
                <a:r>
                  <a:rPr lang="es-ES" altLang="es-ES" sz="1662" kern="0" dirty="0">
                    <a:solidFill>
                      <a:schemeClr val="accent4"/>
                    </a:solidFill>
                    <a:latin typeface="Trebuchet MS" panose="020B0603020202020204" pitchFamily="34" charset="0"/>
                  </a:rPr>
                  <a:t>Promedio temporal de energía cinética de la ola en una columna:</a:t>
                </a:r>
                <a:endParaRPr lang="es-ES" altLang="es-ES" sz="1662" i="1" kern="0" dirty="0">
                  <a:solidFill>
                    <a:schemeClr val="accent4"/>
                  </a:solidFill>
                  <a:latin typeface="Trebuchet MS" panose="020B0603020202020204" pitchFamily="34" charset="0"/>
                </a:endParaRPr>
              </a:p>
              <a:p>
                <a:pPr eaLnBrk="1" hangingPunct="1">
                  <a:lnSpc>
                    <a:spcPct val="150000"/>
                  </a:lnSpc>
                </a:pPr>
                <a14:m>
                  <m:oMath xmlns:m="http://schemas.openxmlformats.org/officeDocument/2006/math">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𝐸</m:t>
                        </m:r>
                      </m:e>
                      <m:sub>
                        <m:r>
                          <a:rPr lang="es-ES" altLang="es-ES" sz="1662" i="1" kern="0">
                            <a:solidFill>
                              <a:schemeClr val="accent4"/>
                            </a:solidFill>
                            <a:latin typeface="Cambria Math" panose="02040503050406030204" pitchFamily="18" charset="0"/>
                          </a:rPr>
                          <m:t>𝑐𝑖𝑛</m:t>
                        </m:r>
                        <m:r>
                          <a:rPr lang="es-ES" altLang="es-ES" sz="1662" i="1" kern="0">
                            <a:solidFill>
                              <a:schemeClr val="accent4"/>
                            </a:solidFill>
                            <a:latin typeface="Cambria Math" panose="02040503050406030204" pitchFamily="18" charset="0"/>
                          </a:rPr>
                          <m:t>é</m:t>
                        </m:r>
                        <m:r>
                          <a:rPr lang="es-ES" altLang="es-ES" sz="1662" i="1" kern="0">
                            <a:solidFill>
                              <a:schemeClr val="accent4"/>
                            </a:solidFill>
                            <a:latin typeface="Cambria Math" panose="02040503050406030204" pitchFamily="18" charset="0"/>
                          </a:rPr>
                          <m:t>𝑡𝑖𝑐𝑎</m:t>
                        </m:r>
                      </m:sub>
                    </m:sSub>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rPr>
                            </m:ctrlPr>
                          </m:naryPr>
                          <m:sub>
                            <m:r>
                              <m:rPr>
                                <m:brk m:alnAt="23"/>
                              </m:rP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rPr>
                              <m:t>𝑑</m:t>
                            </m:r>
                          </m:sub>
                          <m:sup>
                            <m:r>
                              <a:rPr lang="es-ES" altLang="es-ES" sz="1662" i="1" kern="0">
                                <a:solidFill>
                                  <a:schemeClr val="accent4"/>
                                </a:solidFill>
                                <a:latin typeface="Cambria Math" panose="02040503050406030204" pitchFamily="18" charset="0"/>
                                <a:ea typeface="Cambria Math" panose="02040503050406030204" pitchFamily="18" charset="0"/>
                              </a:rPr>
                              <m:t>𝜂</m:t>
                            </m:r>
                          </m:sup>
                          <m:e>
                            <m:f>
                              <m:fPr>
                                <m:ctrlPr>
                                  <a:rPr lang="es-ES" altLang="es-ES" sz="1662" i="1" kern="0">
                                    <a:solidFill>
                                      <a:schemeClr val="accent4"/>
                                    </a:solidFill>
                                    <a:latin typeface="Cambria Math" panose="02040503050406030204" pitchFamily="18" charset="0"/>
                                    <a:ea typeface="Cambria Math" panose="02040503050406030204" pitchFamily="18" charset="0"/>
                                  </a:rPr>
                                </m:ctrlPr>
                              </m:fPr>
                              <m:num>
                                <m:r>
                                  <a:rPr lang="es-ES" altLang="es-ES" sz="1662" i="1" kern="0">
                                    <a:solidFill>
                                      <a:schemeClr val="accent4"/>
                                    </a:solidFill>
                                    <a:latin typeface="Cambria Math" panose="02040503050406030204" pitchFamily="18" charset="0"/>
                                    <a:ea typeface="Cambria Math" panose="02040503050406030204" pitchFamily="18" charset="0"/>
                                  </a:rPr>
                                  <m:t>1</m:t>
                                </m:r>
                              </m:num>
                              <m:den>
                                <m:r>
                                  <a:rPr lang="es-ES" altLang="es-ES" sz="1662" i="1" kern="0">
                                    <a:solidFill>
                                      <a:schemeClr val="accent4"/>
                                    </a:solidFill>
                                    <a:latin typeface="Cambria Math" panose="02040503050406030204" pitchFamily="18" charset="0"/>
                                    <a:ea typeface="Cambria Math" panose="02040503050406030204" pitchFamily="18" charset="0"/>
                                  </a:rPr>
                                  <m:t>2</m:t>
                                </m:r>
                              </m:den>
                            </m:f>
                            <m:r>
                              <a:rPr lang="es-ES" altLang="es-ES" sz="1662" i="1" kern="0">
                                <a:solidFill>
                                  <a:schemeClr val="accent4"/>
                                </a:solidFill>
                                <a:latin typeface="Cambria Math" panose="02040503050406030204" pitchFamily="18" charset="0"/>
                                <a:ea typeface="Cambria Math" panose="02040503050406030204" pitchFamily="18" charset="0"/>
                              </a:rPr>
                              <m:t>𝜌</m:t>
                            </m:r>
                            <m:sSup>
                              <m:sSupPr>
                                <m:ctrlPr>
                                  <a:rPr lang="es-ES" altLang="es-ES" sz="1662" i="1" kern="0">
                                    <a:solidFill>
                                      <a:schemeClr val="accent4"/>
                                    </a:solidFill>
                                    <a:latin typeface="Cambria Math" panose="02040503050406030204" pitchFamily="18" charset="0"/>
                                  </a:rPr>
                                </m:ctrlPr>
                              </m:sSupPr>
                              <m:e>
                                <m:r>
                                  <a:rPr lang="es-ES" altLang="es-ES" sz="1662" i="1" kern="0">
                                    <a:solidFill>
                                      <a:schemeClr val="accent4"/>
                                    </a:solidFill>
                                    <a:latin typeface="Cambria Math" panose="02040503050406030204" pitchFamily="18" charset="0"/>
                                  </a:rPr>
                                  <m:t>𝑢</m:t>
                                </m:r>
                              </m:e>
                              <m:sup>
                                <m:r>
                                  <a:rPr lang="es-ES" altLang="es-ES" sz="1662" i="1" kern="0">
                                    <a:solidFill>
                                      <a:schemeClr val="accent4"/>
                                    </a:solidFill>
                                    <a:latin typeface="Cambria Math" panose="02040503050406030204" pitchFamily="18" charset="0"/>
                                  </a:rPr>
                                  <m:t>2</m:t>
                                </m:r>
                              </m:sup>
                            </m:sSup>
                            <m:r>
                              <a:rPr lang="es-ES" altLang="es-ES" sz="1662" i="1" kern="0">
                                <a:solidFill>
                                  <a:schemeClr val="accent4"/>
                                </a:solidFill>
                                <a:latin typeface="Cambria Math" panose="02040503050406030204" pitchFamily="18" charset="0"/>
                              </a:rPr>
                              <m:t>𝑑𝑧</m:t>
                            </m:r>
                          </m:e>
                        </m:nary>
                      </m:e>
                    </m:bar>
                    <m:r>
                      <a:rPr lang="es-ES" altLang="es-ES" sz="1662" i="1" kern="0">
                        <a:solidFill>
                          <a:schemeClr val="accent4"/>
                        </a:solidFill>
                        <a:latin typeface="Cambria Math" panose="02040503050406030204" pitchFamily="18" charset="0"/>
                      </a:rPr>
                      <m:t>=</m:t>
                    </m:r>
                    <m:f>
                      <m:fPr>
                        <m:ctrlPr>
                          <a:rPr lang="es-ES" altLang="es-ES" sz="1662" i="1" kern="0">
                            <a:solidFill>
                              <a:schemeClr val="accent4"/>
                            </a:solidFill>
                            <a:latin typeface="Cambria Math" panose="02040503050406030204" pitchFamily="18" charset="0"/>
                            <a:ea typeface="Cambria Math" panose="02040503050406030204" pitchFamily="18" charset="0"/>
                          </a:rPr>
                        </m:ctrlPr>
                      </m:fPr>
                      <m:num>
                        <m:r>
                          <a:rPr lang="es-ES" altLang="es-ES" sz="1662" i="1" kern="0">
                            <a:solidFill>
                              <a:schemeClr val="accent4"/>
                            </a:solidFill>
                            <a:latin typeface="Cambria Math" panose="02040503050406030204" pitchFamily="18" charset="0"/>
                            <a:ea typeface="Cambria Math" panose="02040503050406030204" pitchFamily="18" charset="0"/>
                          </a:rPr>
                          <m:t>1</m:t>
                        </m:r>
                      </m:num>
                      <m:den>
                        <m:r>
                          <a:rPr lang="es-ES" altLang="es-ES" sz="1662" i="1" kern="0">
                            <a:solidFill>
                              <a:schemeClr val="accent4"/>
                            </a:solidFill>
                            <a:latin typeface="Cambria Math" panose="02040503050406030204" pitchFamily="18" charset="0"/>
                            <a:ea typeface="Cambria Math" panose="02040503050406030204" pitchFamily="18" charset="0"/>
                          </a:rPr>
                          <m:t>4</m:t>
                        </m:r>
                      </m:den>
                    </m:f>
                    <m:r>
                      <a:rPr lang="es-ES" altLang="es-ES" sz="1662" i="1" kern="0">
                        <a:solidFill>
                          <a:schemeClr val="accent4"/>
                        </a:solidFill>
                        <a:latin typeface="Cambria Math" panose="02040503050406030204" pitchFamily="18" charset="0"/>
                        <a:ea typeface="Cambria Math" panose="02040503050406030204" pitchFamily="18" charset="0"/>
                      </a:rPr>
                      <m:t>𝜌</m:t>
                    </m:r>
                    <m:sSup>
                      <m:sSupPr>
                        <m:ctrlPr>
                          <a:rPr lang="es-ES" altLang="es-ES" sz="1662" i="1" kern="0">
                            <a:solidFill>
                              <a:schemeClr val="accent4"/>
                            </a:solidFill>
                            <a:latin typeface="Cambria Math" panose="02040503050406030204" pitchFamily="18" charset="0"/>
                          </a:rPr>
                        </m:ctrlPr>
                      </m:sSupPr>
                      <m:e>
                        <m:r>
                          <a:rPr lang="es-ES" altLang="es-ES" sz="1662" i="1" kern="0">
                            <a:solidFill>
                              <a:schemeClr val="accent4"/>
                            </a:solidFill>
                            <a:latin typeface="Cambria Math" panose="02040503050406030204" pitchFamily="18" charset="0"/>
                          </a:rPr>
                          <m:t>𝑔𝑎</m:t>
                        </m:r>
                      </m:e>
                      <m:sup>
                        <m:r>
                          <a:rPr lang="es-ES" altLang="es-ES" sz="1662" i="1" kern="0">
                            <a:solidFill>
                              <a:schemeClr val="accent4"/>
                            </a:solidFill>
                            <a:latin typeface="Cambria Math" panose="02040503050406030204" pitchFamily="18" charset="0"/>
                          </a:rPr>
                          <m:t>2</m:t>
                        </m:r>
                      </m:sup>
                    </m:sSup>
                  </m:oMath>
                </a14:m>
                <a:r>
                  <a:rPr lang="es-ES_tradnl" altLang="es-ES" sz="1662" kern="0" dirty="0">
                    <a:solidFill>
                      <a:schemeClr val="accent4"/>
                    </a:solidFill>
                    <a:latin typeface="Trebuchet MS" panose="020B0603020202020204" pitchFamily="34" charset="0"/>
                  </a:rPr>
                  <a:t>      con  </a:t>
                </a:r>
                <a14:m>
                  <m:oMath xmlns:m="http://schemas.openxmlformats.org/officeDocument/2006/math">
                    <m:sSup>
                      <m:sSupPr>
                        <m:ctrlPr>
                          <a:rPr lang="es-ES" altLang="es-ES" sz="1662" i="1" kern="0" dirty="0">
                            <a:solidFill>
                              <a:schemeClr val="accent4"/>
                            </a:solidFill>
                            <a:latin typeface="Cambria Math" panose="02040503050406030204" pitchFamily="18" charset="0"/>
                          </a:rPr>
                        </m:ctrlPr>
                      </m:sSupPr>
                      <m:e>
                        <m:r>
                          <a:rPr lang="es-ES" altLang="es-ES" sz="1662" i="1" kern="0" dirty="0">
                            <a:solidFill>
                              <a:schemeClr val="accent4"/>
                            </a:solidFill>
                            <a:latin typeface="Cambria Math" panose="02040503050406030204" pitchFamily="18" charset="0"/>
                          </a:rPr>
                          <m:t>𝑢</m:t>
                        </m:r>
                      </m:e>
                      <m:sup>
                        <m:r>
                          <a:rPr lang="es-ES" altLang="es-ES" sz="1662" i="1" kern="0" dirty="0">
                            <a:solidFill>
                              <a:schemeClr val="accent4"/>
                            </a:solidFill>
                            <a:latin typeface="Cambria Math" panose="02040503050406030204" pitchFamily="18" charset="0"/>
                          </a:rPr>
                          <m:t>2</m:t>
                        </m:r>
                      </m:sup>
                    </m:sSup>
                    <m:r>
                      <a:rPr lang="es-ES" altLang="es-ES" sz="1662" i="1" kern="0" dirty="0">
                        <a:solidFill>
                          <a:schemeClr val="accent4"/>
                        </a:solidFill>
                        <a:latin typeface="Cambria Math" panose="02040503050406030204" pitchFamily="18" charset="0"/>
                      </a:rPr>
                      <m:t>=</m:t>
                    </m:r>
                    <m:sSubSup>
                      <m:sSubSupPr>
                        <m:ctrlPr>
                          <a:rPr lang="es-ES" altLang="es-ES" sz="1662" i="1" kern="0" dirty="0">
                            <a:solidFill>
                              <a:schemeClr val="accent4"/>
                            </a:solidFill>
                            <a:latin typeface="Cambria Math" panose="02040503050406030204" pitchFamily="18" charset="0"/>
                          </a:rPr>
                        </m:ctrlPr>
                      </m:sSubSupPr>
                      <m:e>
                        <m:r>
                          <a:rPr lang="es-ES" altLang="es-ES" sz="1662" i="1" kern="0" dirty="0">
                            <a:solidFill>
                              <a:schemeClr val="accent4"/>
                            </a:solidFill>
                            <a:latin typeface="Cambria Math" panose="02040503050406030204" pitchFamily="18" charset="0"/>
                          </a:rPr>
                          <m:t>𝑢</m:t>
                        </m:r>
                      </m:e>
                      <m:sub>
                        <m:r>
                          <a:rPr lang="es-ES" altLang="es-ES" sz="1662" i="1" kern="0" dirty="0">
                            <a:solidFill>
                              <a:schemeClr val="accent4"/>
                            </a:solidFill>
                            <a:latin typeface="Cambria Math" panose="02040503050406030204" pitchFamily="18" charset="0"/>
                          </a:rPr>
                          <m:t>𝑥</m:t>
                        </m:r>
                      </m:sub>
                      <m:sup>
                        <m:r>
                          <a:rPr lang="es-ES" altLang="es-ES" sz="1662" i="1" kern="0" dirty="0">
                            <a:solidFill>
                              <a:schemeClr val="accent4"/>
                            </a:solidFill>
                            <a:latin typeface="Cambria Math" panose="02040503050406030204" pitchFamily="18" charset="0"/>
                          </a:rPr>
                          <m:t>2</m:t>
                        </m:r>
                      </m:sup>
                    </m:sSubSup>
                    <m:r>
                      <a:rPr lang="es-ES" altLang="es-ES" sz="1662" i="1" kern="0" dirty="0">
                        <a:solidFill>
                          <a:schemeClr val="accent4"/>
                        </a:solidFill>
                        <a:latin typeface="Cambria Math" panose="02040503050406030204" pitchFamily="18" charset="0"/>
                      </a:rPr>
                      <m:t>+</m:t>
                    </m:r>
                    <m:sSubSup>
                      <m:sSubSupPr>
                        <m:ctrlPr>
                          <a:rPr lang="es-ES" altLang="es-ES" sz="1662" i="1" kern="0" dirty="0">
                            <a:solidFill>
                              <a:schemeClr val="accent4"/>
                            </a:solidFill>
                            <a:latin typeface="Cambria Math" panose="02040503050406030204" pitchFamily="18" charset="0"/>
                          </a:rPr>
                        </m:ctrlPr>
                      </m:sSubSupPr>
                      <m:e>
                        <m:r>
                          <a:rPr lang="es-ES" altLang="es-ES" sz="1662" i="1" kern="0" dirty="0">
                            <a:solidFill>
                              <a:schemeClr val="accent4"/>
                            </a:solidFill>
                            <a:latin typeface="Cambria Math" panose="02040503050406030204" pitchFamily="18" charset="0"/>
                          </a:rPr>
                          <m:t>𝑢</m:t>
                        </m:r>
                      </m:e>
                      <m:sub>
                        <m:r>
                          <a:rPr lang="es-ES" altLang="es-ES" sz="1662" i="1" kern="0" dirty="0">
                            <a:solidFill>
                              <a:schemeClr val="accent4"/>
                            </a:solidFill>
                            <a:latin typeface="Cambria Math" panose="02040503050406030204" pitchFamily="18" charset="0"/>
                          </a:rPr>
                          <m:t>𝑧</m:t>
                        </m:r>
                      </m:sub>
                      <m:sup>
                        <m:r>
                          <a:rPr lang="es-ES" altLang="es-ES" sz="1662" i="1" kern="0" dirty="0">
                            <a:solidFill>
                              <a:schemeClr val="accent4"/>
                            </a:solidFill>
                            <a:latin typeface="Cambria Math" panose="02040503050406030204" pitchFamily="18" charset="0"/>
                          </a:rPr>
                          <m:t>2</m:t>
                        </m:r>
                      </m:sup>
                    </m:sSubSup>
                  </m:oMath>
                </a14:m>
                <a:endParaRPr lang="es-ES_tradnl" altLang="es-ES" sz="1662" kern="0" dirty="0">
                  <a:solidFill>
                    <a:schemeClr val="accent4"/>
                  </a:solidFill>
                  <a:latin typeface="Trebuchet MS" panose="020B0603020202020204" pitchFamily="34" charset="0"/>
                </a:endParaRPr>
              </a:p>
              <a:p>
                <a:pPr marL="0" indent="0" eaLnBrk="1" hangingPunct="1">
                  <a:lnSpc>
                    <a:spcPct val="150000"/>
                  </a:lnSpc>
                  <a:spcBef>
                    <a:spcPts val="1800"/>
                  </a:spcBef>
                  <a:buNone/>
                </a:pPr>
                <a:r>
                  <a:rPr lang="es-ES_tradnl" altLang="es-ES" sz="1662" b="1" kern="0" dirty="0">
                    <a:solidFill>
                      <a:schemeClr val="accent4"/>
                    </a:solidFill>
                    <a:latin typeface="Trebuchet MS" panose="020B0603020202020204" pitchFamily="34" charset="0"/>
                  </a:rPr>
                  <a:t>Energía total por unidad de área horizontal </a:t>
                </a:r>
                <a:r>
                  <a:rPr lang="es-ES_tradnl" altLang="es-ES" sz="1662" kern="0" dirty="0">
                    <a:solidFill>
                      <a:schemeClr val="accent4"/>
                    </a:solidFill>
                    <a:latin typeface="Trebuchet MS" panose="020B0603020202020204" pitchFamily="34" charset="0"/>
                  </a:rPr>
                  <a:t>(promediada en un periodo):</a:t>
                </a:r>
              </a:p>
              <a:p>
                <a:pPr eaLnBrk="1" hangingPunct="1">
                  <a:lnSpc>
                    <a:spcPct val="150000"/>
                  </a:lnSpc>
                </a:pPr>
                <a14:m>
                  <m:oMath xmlns:m="http://schemas.openxmlformats.org/officeDocument/2006/math">
                    <m:r>
                      <a:rPr lang="es-ES" altLang="es-ES" sz="1846" i="1" kern="0">
                        <a:solidFill>
                          <a:schemeClr val="accent4"/>
                        </a:solidFill>
                        <a:latin typeface="Cambria Math" panose="02040503050406030204" pitchFamily="18" charset="0"/>
                      </a:rPr>
                      <m:t>𝐸</m:t>
                    </m:r>
                    <m:r>
                      <a:rPr lang="es-ES" altLang="es-ES" sz="1846" i="1" kern="0">
                        <a:solidFill>
                          <a:schemeClr val="accent4"/>
                        </a:solidFill>
                        <a:latin typeface="Cambria Math" panose="02040503050406030204" pitchFamily="18" charset="0"/>
                      </a:rPr>
                      <m:t>=</m:t>
                    </m:r>
                    <m:sSub>
                      <m:sSubPr>
                        <m:ctrlPr>
                          <a:rPr lang="es-ES" altLang="es-ES" sz="1846" i="1" kern="0">
                            <a:solidFill>
                              <a:schemeClr val="accent4"/>
                            </a:solidFill>
                            <a:latin typeface="Cambria Math" panose="02040503050406030204" pitchFamily="18" charset="0"/>
                          </a:rPr>
                        </m:ctrlPr>
                      </m:sSubPr>
                      <m:e>
                        <m:sSub>
                          <m:sSubPr>
                            <m:ctrlPr>
                              <a:rPr lang="es-ES" altLang="es-ES" sz="1846" i="1" kern="0">
                                <a:solidFill>
                                  <a:schemeClr val="accent4"/>
                                </a:solidFill>
                                <a:latin typeface="Cambria Math" panose="02040503050406030204" pitchFamily="18" charset="0"/>
                              </a:rPr>
                            </m:ctrlPr>
                          </m:sSubPr>
                          <m:e>
                            <m:r>
                              <a:rPr lang="es-ES" altLang="es-ES" sz="1846" i="1" kern="0">
                                <a:solidFill>
                                  <a:schemeClr val="accent4"/>
                                </a:solidFill>
                                <a:latin typeface="Cambria Math" panose="02040503050406030204" pitchFamily="18" charset="0"/>
                              </a:rPr>
                              <m:t>𝐸</m:t>
                            </m:r>
                          </m:e>
                          <m:sub>
                            <m:r>
                              <a:rPr lang="es-ES" altLang="es-ES" sz="1846" i="1" kern="0">
                                <a:solidFill>
                                  <a:schemeClr val="accent4"/>
                                </a:solidFill>
                                <a:latin typeface="Cambria Math" panose="02040503050406030204" pitchFamily="18" charset="0"/>
                              </a:rPr>
                              <m:t>𝑝𝑜𝑡𝑒𝑛𝑐𝑖𝑎𝑙</m:t>
                            </m:r>
                          </m:sub>
                        </m:sSub>
                        <m:r>
                          <a:rPr lang="es-ES" altLang="es-ES" sz="1846" i="1" kern="0">
                            <a:solidFill>
                              <a:schemeClr val="accent4"/>
                            </a:solidFill>
                            <a:latin typeface="Cambria Math" panose="02040503050406030204" pitchFamily="18" charset="0"/>
                          </a:rPr>
                          <m:t>+</m:t>
                        </m:r>
                        <m:r>
                          <a:rPr lang="es-ES" altLang="es-ES" sz="1846" i="1" kern="0">
                            <a:solidFill>
                              <a:schemeClr val="accent4"/>
                            </a:solidFill>
                            <a:latin typeface="Cambria Math" panose="02040503050406030204" pitchFamily="18" charset="0"/>
                          </a:rPr>
                          <m:t>𝐸</m:t>
                        </m:r>
                      </m:e>
                      <m:sub>
                        <m:r>
                          <a:rPr lang="es-ES" altLang="es-ES" sz="1846" i="1" kern="0">
                            <a:solidFill>
                              <a:schemeClr val="accent4"/>
                            </a:solidFill>
                            <a:latin typeface="Cambria Math" panose="02040503050406030204" pitchFamily="18" charset="0"/>
                          </a:rPr>
                          <m:t>𝑐𝑖𝑛</m:t>
                        </m:r>
                        <m:r>
                          <a:rPr lang="es-ES" altLang="es-ES" sz="1846" i="1" kern="0">
                            <a:solidFill>
                              <a:schemeClr val="accent4"/>
                            </a:solidFill>
                            <a:latin typeface="Cambria Math" panose="02040503050406030204" pitchFamily="18" charset="0"/>
                          </a:rPr>
                          <m:t>é</m:t>
                        </m:r>
                        <m:r>
                          <a:rPr lang="es-ES" altLang="es-ES" sz="1846" i="1" kern="0">
                            <a:solidFill>
                              <a:schemeClr val="accent4"/>
                            </a:solidFill>
                            <a:latin typeface="Cambria Math" panose="02040503050406030204" pitchFamily="18" charset="0"/>
                          </a:rPr>
                          <m:t>𝑡𝑖𝑐𝑎</m:t>
                        </m:r>
                      </m:sub>
                    </m:sSub>
                    <m:r>
                      <a:rPr lang="es-ES" altLang="es-ES" sz="1846" i="1" kern="0">
                        <a:solidFill>
                          <a:schemeClr val="accent4"/>
                        </a:solidFill>
                        <a:latin typeface="Cambria Math" panose="02040503050406030204" pitchFamily="18" charset="0"/>
                      </a:rPr>
                      <m:t>=</m:t>
                    </m:r>
                    <m:f>
                      <m:fPr>
                        <m:ctrlPr>
                          <a:rPr lang="es-ES" altLang="es-ES" sz="1846" i="1" kern="0">
                            <a:solidFill>
                              <a:schemeClr val="accent4"/>
                            </a:solidFill>
                            <a:latin typeface="Cambria Math" panose="02040503050406030204" pitchFamily="18" charset="0"/>
                            <a:ea typeface="Cambria Math" panose="02040503050406030204" pitchFamily="18" charset="0"/>
                          </a:rPr>
                        </m:ctrlPr>
                      </m:fPr>
                      <m:num>
                        <m:r>
                          <a:rPr lang="es-ES" altLang="es-ES" sz="1846" i="1" kern="0">
                            <a:solidFill>
                              <a:schemeClr val="accent4"/>
                            </a:solidFill>
                            <a:latin typeface="Cambria Math" panose="02040503050406030204" pitchFamily="18" charset="0"/>
                            <a:ea typeface="Cambria Math" panose="02040503050406030204" pitchFamily="18" charset="0"/>
                          </a:rPr>
                          <m:t>1</m:t>
                        </m:r>
                      </m:num>
                      <m:den>
                        <m:r>
                          <a:rPr lang="es-ES" altLang="es-ES" sz="1846" i="1" kern="0">
                            <a:solidFill>
                              <a:schemeClr val="accent4"/>
                            </a:solidFill>
                            <a:latin typeface="Cambria Math" panose="02040503050406030204" pitchFamily="18" charset="0"/>
                            <a:ea typeface="Cambria Math" panose="02040503050406030204" pitchFamily="18" charset="0"/>
                          </a:rPr>
                          <m:t>2</m:t>
                        </m:r>
                      </m:den>
                    </m:f>
                    <m:r>
                      <a:rPr lang="es-ES" altLang="es-ES" sz="1846" i="1" kern="0">
                        <a:solidFill>
                          <a:schemeClr val="accent4"/>
                        </a:solidFill>
                        <a:latin typeface="Cambria Math" panose="02040503050406030204" pitchFamily="18" charset="0"/>
                        <a:ea typeface="Cambria Math" panose="02040503050406030204" pitchFamily="18" charset="0"/>
                      </a:rPr>
                      <m:t>𝜌</m:t>
                    </m:r>
                    <m:sSup>
                      <m:sSupPr>
                        <m:ctrlPr>
                          <a:rPr lang="es-ES" altLang="es-ES" sz="1846" i="1" kern="0">
                            <a:solidFill>
                              <a:schemeClr val="accent4"/>
                            </a:solidFill>
                            <a:latin typeface="Cambria Math" panose="02040503050406030204" pitchFamily="18" charset="0"/>
                          </a:rPr>
                        </m:ctrlPr>
                      </m:sSupPr>
                      <m:e>
                        <m:r>
                          <a:rPr lang="es-ES" altLang="es-ES" sz="1846" i="1" kern="0">
                            <a:solidFill>
                              <a:schemeClr val="accent4"/>
                            </a:solidFill>
                            <a:latin typeface="Cambria Math" panose="02040503050406030204" pitchFamily="18" charset="0"/>
                          </a:rPr>
                          <m:t>𝑔𝑎</m:t>
                        </m:r>
                      </m:e>
                      <m:sup>
                        <m:r>
                          <a:rPr lang="es-ES" altLang="es-ES" sz="1846" i="1" kern="0">
                            <a:solidFill>
                              <a:schemeClr val="accent4"/>
                            </a:solidFill>
                            <a:latin typeface="Cambria Math" panose="02040503050406030204" pitchFamily="18" charset="0"/>
                          </a:rPr>
                          <m:t>2</m:t>
                        </m:r>
                      </m:sup>
                    </m:sSup>
                  </m:oMath>
                </a14:m>
                <a:r>
                  <a:rPr lang="es-ES_tradnl" altLang="es-ES" sz="1846" kern="0" dirty="0" smtClean="0">
                    <a:solidFill>
                      <a:schemeClr val="accent4"/>
                    </a:solidFill>
                    <a:latin typeface="Trebuchet MS" panose="020B0603020202020204" pitchFamily="34" charset="0"/>
                  </a:rPr>
                  <a:t> = </a:t>
                </a:r>
                <a14:m>
                  <m:oMath xmlns:m="http://schemas.openxmlformats.org/officeDocument/2006/math">
                    <m:f>
                      <m:fPr>
                        <m:ctrlPr>
                          <a:rPr lang="es-ES" altLang="es-ES" sz="1846" i="1" kern="0">
                            <a:solidFill>
                              <a:schemeClr val="accent4"/>
                            </a:solidFill>
                            <a:latin typeface="Cambria Math" panose="02040503050406030204" pitchFamily="18" charset="0"/>
                            <a:ea typeface="Cambria Math" panose="02040503050406030204" pitchFamily="18" charset="0"/>
                          </a:rPr>
                        </m:ctrlPr>
                      </m:fPr>
                      <m:num>
                        <m:r>
                          <a:rPr lang="es-ES" altLang="es-ES" sz="1846" i="1" kern="0">
                            <a:solidFill>
                              <a:schemeClr val="accent4"/>
                            </a:solidFill>
                            <a:latin typeface="Cambria Math" panose="02040503050406030204" pitchFamily="18" charset="0"/>
                            <a:ea typeface="Cambria Math" panose="02040503050406030204" pitchFamily="18" charset="0"/>
                          </a:rPr>
                          <m:t>1</m:t>
                        </m:r>
                      </m:num>
                      <m:den>
                        <m:r>
                          <a:rPr lang="es-ES" altLang="es-ES" sz="1846" b="0" i="1" kern="0" smtClean="0">
                            <a:solidFill>
                              <a:schemeClr val="accent4"/>
                            </a:solidFill>
                            <a:latin typeface="Cambria Math" panose="02040503050406030204" pitchFamily="18" charset="0"/>
                            <a:ea typeface="Cambria Math" panose="02040503050406030204" pitchFamily="18" charset="0"/>
                          </a:rPr>
                          <m:t>8</m:t>
                        </m:r>
                      </m:den>
                    </m:f>
                    <m:r>
                      <a:rPr lang="es-ES" altLang="es-ES" sz="1846" i="1" kern="0">
                        <a:solidFill>
                          <a:schemeClr val="accent4"/>
                        </a:solidFill>
                        <a:latin typeface="Cambria Math" panose="02040503050406030204" pitchFamily="18" charset="0"/>
                        <a:ea typeface="Cambria Math" panose="02040503050406030204" pitchFamily="18" charset="0"/>
                      </a:rPr>
                      <m:t>𝜌</m:t>
                    </m:r>
                    <m:sSup>
                      <m:sSupPr>
                        <m:ctrlPr>
                          <a:rPr lang="es-ES" altLang="es-ES" sz="1846" i="1" kern="0">
                            <a:solidFill>
                              <a:schemeClr val="accent4"/>
                            </a:solidFill>
                            <a:latin typeface="Cambria Math" panose="02040503050406030204" pitchFamily="18" charset="0"/>
                          </a:rPr>
                        </m:ctrlPr>
                      </m:sSupPr>
                      <m:e>
                        <m:r>
                          <a:rPr lang="es-ES" altLang="es-ES" sz="1846" i="1" kern="0">
                            <a:solidFill>
                              <a:schemeClr val="accent4"/>
                            </a:solidFill>
                            <a:latin typeface="Cambria Math" panose="02040503050406030204" pitchFamily="18" charset="0"/>
                          </a:rPr>
                          <m:t>𝑔</m:t>
                        </m:r>
                        <m:r>
                          <a:rPr lang="es-ES" altLang="es-ES" sz="1846" b="0" i="1" kern="0" smtClean="0">
                            <a:solidFill>
                              <a:schemeClr val="accent4"/>
                            </a:solidFill>
                            <a:latin typeface="Cambria Math" panose="02040503050406030204" pitchFamily="18" charset="0"/>
                          </a:rPr>
                          <m:t>𝐻</m:t>
                        </m:r>
                      </m:e>
                      <m:sup>
                        <m:r>
                          <a:rPr lang="es-ES" altLang="es-ES" sz="1846" i="1" kern="0">
                            <a:solidFill>
                              <a:schemeClr val="accent4"/>
                            </a:solidFill>
                            <a:latin typeface="Cambria Math" panose="02040503050406030204" pitchFamily="18" charset="0"/>
                          </a:rPr>
                          <m:t>2</m:t>
                        </m:r>
                      </m:sup>
                    </m:sSup>
                  </m:oMath>
                </a14:m>
                <a:r>
                  <a:rPr lang="es-ES_tradnl" altLang="es-ES" sz="1846" kern="0" dirty="0" smtClean="0">
                    <a:solidFill>
                      <a:schemeClr val="accent4"/>
                    </a:solidFill>
                    <a:latin typeface="Trebuchet MS" panose="020B0603020202020204" pitchFamily="34" charset="0"/>
                  </a:rPr>
                  <a:t>                </a:t>
                </a:r>
                <a14:m>
                  <m:oMath xmlns:m="http://schemas.openxmlformats.org/officeDocument/2006/math">
                    <m:r>
                      <a:rPr lang="es-ES" altLang="es-ES" sz="1800" i="1" kern="0">
                        <a:solidFill>
                          <a:schemeClr val="accent4"/>
                        </a:solidFill>
                        <a:latin typeface="Cambria Math" panose="02040503050406030204" pitchFamily="18" charset="0"/>
                      </a:rPr>
                      <m:t>𝑎</m:t>
                    </m:r>
                  </m:oMath>
                </a14:m>
                <a:r>
                  <a:rPr lang="es-ES_tradnl" altLang="es-ES" sz="1800" i="1" kern="0" dirty="0" smtClean="0">
                    <a:solidFill>
                      <a:schemeClr val="accent4"/>
                    </a:solidFill>
                    <a:latin typeface="Cambria Math" panose="02040503050406030204" pitchFamily="18" charset="0"/>
                    <a:ea typeface="Cambria Math" panose="02040503050406030204" pitchFamily="18" charset="0"/>
                  </a:rPr>
                  <a:t> </a:t>
                </a:r>
                <a:r>
                  <a:rPr lang="es-ES_tradnl" altLang="es-ES" sz="1800" kern="0" dirty="0" smtClean="0">
                    <a:solidFill>
                      <a:schemeClr val="accent4"/>
                    </a:solidFill>
                    <a:latin typeface="Cambria Math" panose="02040503050406030204" pitchFamily="18" charset="0"/>
                    <a:ea typeface="Cambria Math" panose="02040503050406030204" pitchFamily="18" charset="0"/>
                  </a:rPr>
                  <a:t>= </a:t>
                </a:r>
                <a14:m>
                  <m:oMath xmlns:m="http://schemas.openxmlformats.org/officeDocument/2006/math">
                    <m:f>
                      <m:fPr>
                        <m:ctrlPr>
                          <a:rPr lang="es-ES" altLang="es-ES" sz="2400" i="1" kern="0">
                            <a:solidFill>
                              <a:schemeClr val="accent4"/>
                            </a:solidFill>
                            <a:latin typeface="Cambria Math" panose="02040503050406030204" pitchFamily="18" charset="0"/>
                            <a:ea typeface="Cambria Math" panose="02040503050406030204" pitchFamily="18" charset="0"/>
                          </a:rPr>
                        </m:ctrlPr>
                      </m:fPr>
                      <m:num>
                        <m:r>
                          <a:rPr lang="es-ES" altLang="es-ES" sz="2400" b="0" i="1" kern="0" smtClean="0">
                            <a:solidFill>
                              <a:schemeClr val="accent4"/>
                            </a:solidFill>
                            <a:latin typeface="Cambria Math" panose="02040503050406030204" pitchFamily="18" charset="0"/>
                            <a:ea typeface="Cambria Math" panose="02040503050406030204" pitchFamily="18" charset="0"/>
                          </a:rPr>
                          <m:t>𝐻</m:t>
                        </m:r>
                      </m:num>
                      <m:den>
                        <m:r>
                          <a:rPr lang="es-ES" altLang="es-ES" sz="2400" i="1" kern="0">
                            <a:solidFill>
                              <a:schemeClr val="accent4"/>
                            </a:solidFill>
                            <a:latin typeface="Cambria Math" panose="02040503050406030204" pitchFamily="18" charset="0"/>
                            <a:ea typeface="Cambria Math" panose="02040503050406030204" pitchFamily="18" charset="0"/>
                          </a:rPr>
                          <m:t>2</m:t>
                        </m:r>
                      </m:den>
                    </m:f>
                  </m:oMath>
                </a14:m>
                <a:endParaRPr lang="es-ES_tradnl" altLang="es-ES" sz="1662" kern="0" dirty="0">
                  <a:solidFill>
                    <a:schemeClr val="accent4"/>
                  </a:solidFill>
                  <a:latin typeface="Trebuchet MS" panose="020B0603020202020204" pitchFamily="34" charset="0"/>
                </a:endParaRPr>
              </a:p>
              <a:p>
                <a:pPr eaLnBrk="1" hangingPunct="1">
                  <a:lnSpc>
                    <a:spcPct val="150000"/>
                  </a:lnSpc>
                </a:pPr>
                <a:endParaRPr lang="es-ES_tradnl" altLang="es-ES" sz="1662" kern="0" dirty="0" smtClean="0">
                  <a:solidFill>
                    <a:schemeClr val="accent4"/>
                  </a:solidFill>
                  <a:latin typeface="Trebuchet MS" panose="020B0603020202020204" pitchFamily="34" charset="0"/>
                </a:endParaRPr>
              </a:p>
              <a:p>
                <a:pPr eaLnBrk="1" hangingPunct="1">
                  <a:lnSpc>
                    <a:spcPct val="150000"/>
                  </a:lnSpc>
                </a:pPr>
                <a:r>
                  <a:rPr lang="es-ES_tradnl" altLang="es-ES" sz="1662" kern="0" dirty="0" smtClean="0">
                    <a:solidFill>
                      <a:schemeClr val="accent4"/>
                    </a:solidFill>
                    <a:latin typeface="Trebuchet MS" panose="020B0603020202020204" pitchFamily="34" charset="0"/>
                  </a:rPr>
                  <a:t>Ejemplos</a:t>
                </a:r>
                <a:r>
                  <a:rPr lang="es-ES_tradnl" altLang="es-ES" sz="1662" kern="0" dirty="0">
                    <a:solidFill>
                      <a:schemeClr val="accent4"/>
                    </a:solidFill>
                    <a:latin typeface="Trebuchet MS" panose="020B0603020202020204" pitchFamily="34" charset="0"/>
                  </a:rPr>
                  <a:t>: 2.2 </a:t>
                </a:r>
                <a:r>
                  <a:rPr lang="es-ES_tradnl" altLang="es-ES" sz="1662" kern="0" dirty="0" err="1">
                    <a:solidFill>
                      <a:schemeClr val="accent4"/>
                    </a:solidFill>
                    <a:latin typeface="Trebuchet MS" panose="020B0603020202020204" pitchFamily="34" charset="0"/>
                  </a:rPr>
                  <a:t>kWh</a:t>
                </a:r>
                <a:r>
                  <a:rPr lang="es-ES_tradnl" altLang="es-ES" sz="1662" kern="0" dirty="0">
                    <a:solidFill>
                      <a:schemeClr val="accent4"/>
                    </a:solidFill>
                    <a:latin typeface="Trebuchet MS" panose="020B0603020202020204" pitchFamily="34" charset="0"/>
                  </a:rPr>
                  <a:t>, con </a:t>
                </a:r>
                <a14:m>
                  <m:oMath xmlns:m="http://schemas.openxmlformats.org/officeDocument/2006/math">
                    <m:r>
                      <a:rPr lang="es-ES" altLang="es-ES" sz="1800" b="0" i="1" kern="0" smtClean="0">
                        <a:solidFill>
                          <a:schemeClr val="accent4"/>
                        </a:solidFill>
                        <a:latin typeface="Cambria Math" panose="02040503050406030204" pitchFamily="18" charset="0"/>
                      </a:rPr>
                      <m:t>𝐻</m:t>
                    </m:r>
                  </m:oMath>
                </a14:m>
                <a:r>
                  <a:rPr lang="es-ES_tradnl" altLang="es-ES" sz="1662" kern="0" dirty="0" smtClean="0">
                    <a:solidFill>
                      <a:schemeClr val="accent4"/>
                    </a:solidFill>
                    <a:latin typeface="Trebuchet MS" panose="020B0603020202020204" pitchFamily="34" charset="0"/>
                  </a:rPr>
                  <a:t> = 4 </a:t>
                </a:r>
                <a:r>
                  <a:rPr lang="es-ES_tradnl" altLang="es-ES" sz="1662" kern="0" dirty="0">
                    <a:solidFill>
                      <a:schemeClr val="accent4"/>
                    </a:solidFill>
                    <a:latin typeface="Trebuchet MS" panose="020B0603020202020204" pitchFamily="34" charset="0"/>
                  </a:rPr>
                  <a:t>m  y </a:t>
                </a:r>
                <a:r>
                  <a:rPr lang="es-ES_tradnl" altLang="es-ES" sz="1662" i="1" kern="0" dirty="0" smtClean="0">
                    <a:solidFill>
                      <a:schemeClr val="accent4"/>
                    </a:solidFill>
                    <a:latin typeface="Cambria Math" panose="02040503050406030204" pitchFamily="18" charset="0"/>
                    <a:ea typeface="Cambria Math" panose="02040503050406030204" pitchFamily="18" charset="0"/>
                  </a:rPr>
                  <a:t>S </a:t>
                </a:r>
                <a:r>
                  <a:rPr lang="es-ES_tradnl" altLang="es-ES" sz="1662" kern="0" dirty="0" smtClean="0">
                    <a:solidFill>
                      <a:schemeClr val="accent4"/>
                    </a:solidFill>
                    <a:latin typeface="Trebuchet MS" panose="020B0603020202020204" pitchFamily="34" charset="0"/>
                  </a:rPr>
                  <a:t>= 100 </a:t>
                </a:r>
                <a:r>
                  <a:rPr lang="es-ES_tradnl" altLang="es-ES" sz="1662" kern="0" dirty="0">
                    <a:solidFill>
                      <a:schemeClr val="accent4"/>
                    </a:solidFill>
                    <a:latin typeface="Trebuchet MS" panose="020B0603020202020204" pitchFamily="34" charset="0"/>
                  </a:rPr>
                  <a:t>m</a:t>
                </a:r>
                <a:r>
                  <a:rPr lang="es-ES_tradnl" altLang="es-ES" sz="1662" kern="0" baseline="30000" dirty="0">
                    <a:solidFill>
                      <a:schemeClr val="accent4"/>
                    </a:solidFill>
                    <a:latin typeface="Trebuchet MS" panose="020B0603020202020204" pitchFamily="34" charset="0"/>
                  </a:rPr>
                  <a:t>2</a:t>
                </a:r>
              </a:p>
              <a:p>
                <a:pPr eaLnBrk="1" hangingPunct="1">
                  <a:lnSpc>
                    <a:spcPct val="150000"/>
                  </a:lnSpc>
                </a:pPr>
                <a:r>
                  <a:rPr lang="es-ES_tradnl" altLang="es-ES" sz="1662" kern="0" dirty="0">
                    <a:solidFill>
                      <a:schemeClr val="accent4"/>
                    </a:solidFill>
                    <a:latin typeface="Trebuchet MS" panose="020B0603020202020204" pitchFamily="34" charset="0"/>
                  </a:rPr>
                  <a:t>             19.8 </a:t>
                </a:r>
                <a:r>
                  <a:rPr lang="es-ES_tradnl" altLang="es-ES" sz="1662" kern="0" dirty="0" err="1">
                    <a:solidFill>
                      <a:schemeClr val="accent4"/>
                    </a:solidFill>
                    <a:latin typeface="Trebuchet MS" panose="020B0603020202020204" pitchFamily="34" charset="0"/>
                  </a:rPr>
                  <a:t>kWh</a:t>
                </a:r>
                <a:r>
                  <a:rPr lang="es-ES_tradnl" altLang="es-ES" sz="1662" kern="0" dirty="0">
                    <a:solidFill>
                      <a:schemeClr val="accent4"/>
                    </a:solidFill>
                    <a:latin typeface="Trebuchet MS" panose="020B0603020202020204" pitchFamily="34" charset="0"/>
                  </a:rPr>
                  <a:t>, con</a:t>
                </a:r>
                <a:r>
                  <a:rPr lang="es-ES_tradnl" altLang="es-ES" sz="1662" kern="0" dirty="0" smtClean="0">
                    <a:solidFill>
                      <a:schemeClr val="accent4"/>
                    </a:solidFill>
                    <a:latin typeface="Trebuchet MS" panose="020B0603020202020204" pitchFamily="34" charset="0"/>
                  </a:rPr>
                  <a:t> </a:t>
                </a:r>
                <a14:m>
                  <m:oMath xmlns:m="http://schemas.openxmlformats.org/officeDocument/2006/math">
                    <m:r>
                      <a:rPr lang="es-ES" altLang="es-ES" sz="1800" b="0" i="1" kern="0" smtClean="0">
                        <a:solidFill>
                          <a:schemeClr val="accent4"/>
                        </a:solidFill>
                        <a:latin typeface="Cambria Math" panose="02040503050406030204" pitchFamily="18" charset="0"/>
                      </a:rPr>
                      <m:t>𝐻</m:t>
                    </m:r>
                    <m:r>
                      <a:rPr lang="es-ES" altLang="es-ES" sz="1800" b="0" i="1" kern="0" smtClean="0">
                        <a:solidFill>
                          <a:schemeClr val="accent4"/>
                        </a:solidFill>
                        <a:latin typeface="Cambria Math" panose="02040503050406030204" pitchFamily="18" charset="0"/>
                      </a:rPr>
                      <m:t> </m:t>
                    </m:r>
                  </m:oMath>
                </a14:m>
                <a:r>
                  <a:rPr lang="es-ES_tradnl" altLang="es-ES" sz="1662" kern="0" dirty="0" smtClean="0">
                    <a:solidFill>
                      <a:schemeClr val="accent4"/>
                    </a:solidFill>
                    <a:latin typeface="Trebuchet MS" panose="020B0603020202020204" pitchFamily="34" charset="0"/>
                  </a:rPr>
                  <a:t>= 12 </a:t>
                </a:r>
                <a:r>
                  <a:rPr lang="es-ES_tradnl" altLang="es-ES" sz="1662" kern="0" dirty="0">
                    <a:solidFill>
                      <a:schemeClr val="accent4"/>
                    </a:solidFill>
                    <a:latin typeface="Trebuchet MS" panose="020B0603020202020204" pitchFamily="34" charset="0"/>
                  </a:rPr>
                  <a:t>m  y </a:t>
                </a:r>
                <a:r>
                  <a:rPr lang="es-ES_tradnl" altLang="es-ES" sz="1662" i="1" kern="0" dirty="0" smtClean="0">
                    <a:solidFill>
                      <a:schemeClr val="accent4"/>
                    </a:solidFill>
                    <a:latin typeface="Cambria Math" panose="02040503050406030204" pitchFamily="18" charset="0"/>
                    <a:ea typeface="Cambria Math" panose="02040503050406030204" pitchFamily="18" charset="0"/>
                  </a:rPr>
                  <a:t>S </a:t>
                </a:r>
                <a:r>
                  <a:rPr lang="es-ES_tradnl" altLang="es-ES" sz="1662" kern="0" dirty="0" smtClean="0">
                    <a:solidFill>
                      <a:schemeClr val="accent4"/>
                    </a:solidFill>
                    <a:latin typeface="Trebuchet MS" panose="020B0603020202020204" pitchFamily="34" charset="0"/>
                  </a:rPr>
                  <a:t>= 100 </a:t>
                </a:r>
                <a:r>
                  <a:rPr lang="es-ES_tradnl" altLang="es-ES" sz="1662" kern="0" dirty="0">
                    <a:solidFill>
                      <a:schemeClr val="accent4"/>
                    </a:solidFill>
                    <a:latin typeface="Trebuchet MS" panose="020B0603020202020204" pitchFamily="34" charset="0"/>
                  </a:rPr>
                  <a:t>m</a:t>
                </a:r>
                <a:r>
                  <a:rPr lang="es-ES_tradnl" altLang="es-ES" sz="1662" kern="0" baseline="30000" dirty="0">
                    <a:solidFill>
                      <a:schemeClr val="accent4"/>
                    </a:solidFill>
                    <a:latin typeface="Trebuchet MS" panose="020B0603020202020204" pitchFamily="34" charset="0"/>
                  </a:rPr>
                  <a:t>2</a:t>
                </a:r>
              </a:p>
              <a:p>
                <a:pPr eaLnBrk="1" hangingPunct="1">
                  <a:lnSpc>
                    <a:spcPct val="150000"/>
                  </a:lnSpc>
                </a:pPr>
                <a:endParaRPr lang="es-ES_tradnl" altLang="es-ES" sz="1662" kern="0" baseline="30000" dirty="0">
                  <a:solidFill>
                    <a:schemeClr val="accent4"/>
                  </a:solidFill>
                  <a:latin typeface="Trebuchet MS" panose="020B0603020202020204" pitchFamily="34" charset="0"/>
                </a:endParaRPr>
              </a:p>
            </p:txBody>
          </p:sp>
        </mc:Choice>
        <mc:Fallback xmlns="">
          <p:sp>
            <p:nvSpPr>
              <p:cNvPr id="11" name="Rectangle 28"/>
              <p:cNvSpPr txBox="1">
                <a:spLocks noRot="1" noChangeAspect="1" noMove="1" noResize="1" noEditPoints="1" noAdjustHandles="1" noChangeArrowheads="1" noChangeShapeType="1" noTextEdit="1"/>
              </p:cNvSpPr>
              <p:nvPr/>
            </p:nvSpPr>
            <p:spPr bwMode="auto">
              <a:xfrm>
                <a:off x="107504" y="741104"/>
                <a:ext cx="8195661" cy="5140834"/>
              </a:xfrm>
              <a:prstGeom prst="rect">
                <a:avLst/>
              </a:prstGeom>
              <a:blipFill rotWithShape="0">
                <a:blip r:embed="rId6"/>
                <a:stretch>
                  <a:fillRect l="-595" b="-1068"/>
                </a:stretch>
              </a:blipFill>
              <a:ln w="9525">
                <a:noFill/>
                <a:miter lim="800000"/>
                <a:headEnd/>
                <a:tailEnd/>
              </a:ln>
              <a:extLst>
                <a:ext uri="{909E8E84-426E-40DD-AFC4-6F175D3DCCD1}">
                  <a14:hiddenFill xmlns:a14="http://schemas.microsoft.com/office/drawing/2010/main">
                    <a:solidFill>
                      <a:srgbClr val="FFFFFF"/>
                    </a:solidFill>
                  </a14:hiddenFill>
                </a:ext>
              </a:extLst>
            </p:spPr>
            <p:txBody>
              <a:bodyPr/>
              <a:lstStyle/>
              <a:p>
                <a:r>
                  <a:rPr lang="es-ES">
                    <a:noFill/>
                  </a:rPr>
                  <a:t> </a:t>
                </a:r>
              </a:p>
            </p:txBody>
          </p:sp>
        </mc:Fallback>
      </mc:AlternateContent>
      <p:sp>
        <p:nvSpPr>
          <p:cNvPr id="1032" name="Rectangle 27"/>
          <p:cNvSpPr>
            <a:spLocks noGrp="1" noChangeArrowheads="1"/>
          </p:cNvSpPr>
          <p:nvPr>
            <p:ph type="title"/>
          </p:nvPr>
        </p:nvSpPr>
        <p:spPr/>
        <p:txBody>
          <a:bodyPr/>
          <a:lstStyle/>
          <a:p>
            <a:pPr eaLnBrk="1" hangingPunct="1"/>
            <a:r>
              <a:rPr lang="es-ES" altLang="es-ES" dirty="0"/>
              <a:t>2.- El modelo lineal</a:t>
            </a:r>
            <a:endParaRPr lang="es-ES" altLang="es-ES" dirty="0" smtClean="0"/>
          </a:p>
        </p:txBody>
      </p:sp>
      <p:pic>
        <p:nvPicPr>
          <p:cNvPr id="2" name="Imagen 1"/>
          <p:cNvPicPr>
            <a:picLocks noChangeAspect="1"/>
          </p:cNvPicPr>
          <p:nvPr/>
        </p:nvPicPr>
        <p:blipFill>
          <a:blip r:embed="rId7"/>
          <a:stretch>
            <a:fillRect/>
          </a:stretch>
        </p:blipFill>
        <p:spPr>
          <a:xfrm>
            <a:off x="5045176" y="4538071"/>
            <a:ext cx="3453104" cy="1888619"/>
          </a:xfrm>
          <a:prstGeom prst="rect">
            <a:avLst/>
          </a:prstGeom>
        </p:spPr>
      </p:pic>
      <p:sp>
        <p:nvSpPr>
          <p:cNvPr id="5" name="Rectángulo 4"/>
          <p:cNvSpPr/>
          <p:nvPr/>
        </p:nvSpPr>
        <p:spPr>
          <a:xfrm>
            <a:off x="381312" y="3827530"/>
            <a:ext cx="4677584" cy="66680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4"/>
          <p:cNvSpPr txBox="1">
            <a:spLocks noChangeArrowheads="1"/>
          </p:cNvSpPr>
          <p:nvPr/>
        </p:nvSpPr>
        <p:spPr bwMode="auto">
          <a:xfrm>
            <a:off x="755576" y="0"/>
            <a:ext cx="6582864" cy="523220"/>
          </a:xfrm>
          <a:prstGeom prst="rect">
            <a:avLst/>
          </a:prstGeo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eaLnBrk="1" hangingPunct="1">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altLang="es-ES" dirty="0" smtClean="0"/>
              <a:t>Dinámica de oleaje. Teoría lineal</a:t>
            </a:r>
            <a:endParaRPr lang="es-ES" altLang="es-ES" dirty="0"/>
          </a:p>
        </p:txBody>
      </p:sp>
    </p:spTree>
    <p:extLst>
      <p:ext uri="{BB962C8B-B14F-4D97-AF65-F5344CB8AC3E}">
        <p14:creationId xmlns:p14="http://schemas.microsoft.com/office/powerpoint/2010/main" val="112416394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Rectangle 28"/>
              <p:cNvSpPr txBox="1">
                <a:spLocks noChangeArrowheads="1"/>
              </p:cNvSpPr>
              <p:nvPr/>
            </p:nvSpPr>
            <p:spPr bwMode="auto">
              <a:xfrm>
                <a:off x="381348" y="594973"/>
                <a:ext cx="8195661" cy="3252598"/>
              </a:xfrm>
              <a:prstGeom prst="rect">
                <a:avLst/>
              </a:prstGeom>
              <a:noFill/>
              <a:ln w="9525">
                <a:noFill/>
                <a:miter lim="800000"/>
                <a:headEnd/>
                <a:tailEnd/>
              </a:ln>
              <a:extLst>
                <a:ext uri="{909E8E84-426E-40DD-AFC4-6F175D3DCCD1}">
                  <a14:hiddenFill>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eaLnBrk="1" hangingPunct="1">
                  <a:lnSpc>
                    <a:spcPct val="150000"/>
                  </a:lnSpc>
                </a:pPr>
                <a:r>
                  <a:rPr lang="es-ES" altLang="es-ES" sz="1662" kern="0" dirty="0" smtClean="0">
                    <a:solidFill>
                      <a:schemeClr val="accent4"/>
                    </a:solidFill>
                    <a:latin typeface="Trebuchet MS" panose="020B0603020202020204" pitchFamily="34" charset="0"/>
                  </a:rPr>
                  <a:t>Flujo </a:t>
                </a:r>
                <a:r>
                  <a:rPr lang="es-ES" altLang="es-ES" sz="1662" kern="0" dirty="0">
                    <a:solidFill>
                      <a:schemeClr val="accent4"/>
                    </a:solidFill>
                    <a:latin typeface="Trebuchet MS" panose="020B0603020202020204" pitchFamily="34" charset="0"/>
                  </a:rPr>
                  <a:t>de energía potencial en dirección x: </a:t>
                </a:r>
                <a14:m>
                  <m:oMath xmlns:m="http://schemas.openxmlformats.org/officeDocument/2006/math">
                    <m:d>
                      <m:dPr>
                        <m:ctrlPr>
                          <a:rPr lang="es-ES" altLang="es-ES" sz="1662" i="1" kern="0">
                            <a:solidFill>
                              <a:schemeClr val="accent4"/>
                            </a:solidFill>
                            <a:latin typeface="Cambria Math" panose="02040503050406030204" pitchFamily="18" charset="0"/>
                          </a:rPr>
                        </m:ctrlPr>
                      </m:dPr>
                      <m:e>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ea typeface="Cambria Math" panose="02040503050406030204" pitchFamily="18" charset="0"/>
                          </a:rPr>
                          <m:t>𝑔𝑧</m:t>
                        </m:r>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oMath>
                </a14:m>
                <a:endParaRPr lang="es-ES" altLang="es-ES" sz="1662" i="1" kern="0" dirty="0">
                  <a:solidFill>
                    <a:schemeClr val="accent4"/>
                  </a:solidFill>
                  <a:latin typeface="Trebuchet MS" panose="020B0603020202020204" pitchFamily="34" charset="0"/>
                </a:endParaRPr>
              </a:p>
              <a:p>
                <a:pPr eaLnBrk="1" hangingPunct="1">
                  <a:lnSpc>
                    <a:spcPct val="150000"/>
                  </a:lnSpc>
                </a:pPr>
                <a:r>
                  <a:rPr lang="es-ES" altLang="es-ES" sz="1662" kern="0" dirty="0">
                    <a:solidFill>
                      <a:schemeClr val="accent4"/>
                    </a:solidFill>
                    <a:latin typeface="Trebuchet MS" panose="020B0603020202020204" pitchFamily="34" charset="0"/>
                  </a:rPr>
                  <a:t>Flujo de energía cinética en dirección x: </a:t>
                </a:r>
                <a14:m>
                  <m:oMath xmlns:m="http://schemas.openxmlformats.org/officeDocument/2006/math">
                    <m:d>
                      <m:dPr>
                        <m:ctrlPr>
                          <a:rPr lang="es-ES" altLang="es-ES" sz="1662" i="1" kern="0">
                            <a:solidFill>
                              <a:schemeClr val="accent4"/>
                            </a:solidFill>
                            <a:latin typeface="Cambria Math" panose="02040503050406030204" pitchFamily="18" charset="0"/>
                          </a:rPr>
                        </m:ctrlPr>
                      </m:dPr>
                      <m:e>
                        <m:f>
                          <m:fPr>
                            <m:ctrlPr>
                              <a:rPr lang="es-ES" altLang="es-ES" sz="1662" i="1" kern="0">
                                <a:solidFill>
                                  <a:schemeClr val="accent4"/>
                                </a:solidFill>
                                <a:latin typeface="Cambria Math" panose="02040503050406030204" pitchFamily="18" charset="0"/>
                              </a:rPr>
                            </m:ctrlPr>
                          </m:fPr>
                          <m:num>
                            <m:r>
                              <a:rPr lang="es-ES" altLang="es-ES" sz="1662" i="1" kern="0">
                                <a:solidFill>
                                  <a:schemeClr val="accent4"/>
                                </a:solidFill>
                                <a:latin typeface="Cambria Math" panose="02040503050406030204" pitchFamily="18" charset="0"/>
                              </a:rPr>
                              <m:t>1</m:t>
                            </m:r>
                          </m:num>
                          <m:den>
                            <m:r>
                              <a:rPr lang="es-ES" altLang="es-ES" sz="1662" i="1" kern="0">
                                <a:solidFill>
                                  <a:schemeClr val="accent4"/>
                                </a:solidFill>
                                <a:latin typeface="Cambria Math" panose="02040503050406030204" pitchFamily="18" charset="0"/>
                              </a:rPr>
                              <m:t>2</m:t>
                            </m:r>
                          </m:den>
                        </m:f>
                        <m:r>
                          <a:rPr lang="es-ES" altLang="es-ES" sz="1662" i="1" kern="0">
                            <a:solidFill>
                              <a:schemeClr val="accent4"/>
                            </a:solidFill>
                            <a:latin typeface="Cambria Math" panose="02040503050406030204" pitchFamily="18" charset="0"/>
                            <a:ea typeface="Cambria Math" panose="02040503050406030204" pitchFamily="18" charset="0"/>
                          </a:rPr>
                          <m:t>𝜌</m:t>
                        </m:r>
                        <m:sSup>
                          <m:sSupPr>
                            <m:ctrlPr>
                              <a:rPr lang="es-ES" altLang="es-ES" sz="1662" i="1" kern="0">
                                <a:solidFill>
                                  <a:schemeClr val="accent4"/>
                                </a:solidFill>
                                <a:latin typeface="Cambria Math" panose="02040503050406030204" pitchFamily="18" charset="0"/>
                                <a:ea typeface="Cambria Math" panose="02040503050406030204" pitchFamily="18" charset="0"/>
                              </a:rPr>
                            </m:ctrlPr>
                          </m:sSupPr>
                          <m:e>
                            <m:r>
                              <a:rPr lang="es-ES" altLang="es-ES" sz="1662" i="1" kern="0">
                                <a:solidFill>
                                  <a:schemeClr val="accent4"/>
                                </a:solidFill>
                                <a:latin typeface="Cambria Math" panose="02040503050406030204" pitchFamily="18" charset="0"/>
                                <a:ea typeface="Cambria Math" panose="02040503050406030204" pitchFamily="18" charset="0"/>
                              </a:rPr>
                              <m:t>𝑢</m:t>
                            </m:r>
                          </m:e>
                          <m:sup>
                            <m:r>
                              <a:rPr lang="es-ES" altLang="es-ES" sz="1662" i="1" kern="0">
                                <a:solidFill>
                                  <a:schemeClr val="accent4"/>
                                </a:solidFill>
                                <a:latin typeface="Cambria Math" panose="02040503050406030204" pitchFamily="18" charset="0"/>
                                <a:ea typeface="Cambria Math" panose="02040503050406030204" pitchFamily="18" charset="0"/>
                              </a:rPr>
                              <m:t>2</m:t>
                            </m:r>
                          </m:sup>
                        </m:sSup>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oMath>
                </a14:m>
                <a:endParaRPr lang="es-ES" altLang="es-ES" sz="1662" i="1" kern="0" dirty="0">
                  <a:solidFill>
                    <a:schemeClr val="accent4"/>
                  </a:solidFill>
                  <a:latin typeface="Trebuchet MS" panose="020B0603020202020204" pitchFamily="34" charset="0"/>
                </a:endParaRPr>
              </a:p>
              <a:p>
                <a:pPr eaLnBrk="1" hangingPunct="1">
                  <a:lnSpc>
                    <a:spcPct val="150000"/>
                  </a:lnSpc>
                </a:pPr>
                <a:r>
                  <a:rPr lang="es-ES" altLang="es-ES" sz="1662" kern="0" dirty="0">
                    <a:solidFill>
                      <a:schemeClr val="accent4"/>
                    </a:solidFill>
                    <a:latin typeface="Trebuchet MS" panose="020B0603020202020204" pitchFamily="34" charset="0"/>
                  </a:rPr>
                  <a:t>Trabajo realizado por la presión en dirección x: </a:t>
                </a:r>
                <a14:m>
                  <m:oMath xmlns:m="http://schemas.openxmlformats.org/officeDocument/2006/math">
                    <m:d>
                      <m:dPr>
                        <m:ctrlPr>
                          <a:rPr lang="es-ES" altLang="es-ES" sz="1662" i="1" kern="0">
                            <a:solidFill>
                              <a:schemeClr val="accent4"/>
                            </a:solidFill>
                            <a:latin typeface="Cambria Math" panose="02040503050406030204" pitchFamily="18" charset="0"/>
                          </a:rPr>
                        </m:ctrlPr>
                      </m:dPr>
                      <m:e>
                        <m: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ea typeface="Cambria Math" panose="02040503050406030204" pitchFamily="18" charset="0"/>
                          </a:rPr>
                          <m:t>𝑔𝑧</m:t>
                        </m:r>
                        <m:r>
                          <a:rPr lang="es-ES" altLang="es-ES" sz="1662" i="1" kern="0">
                            <a:solidFill>
                              <a:schemeClr val="accent4"/>
                            </a:solidFill>
                            <a:latin typeface="Cambria Math" panose="02040503050406030204" pitchFamily="18" charset="0"/>
                            <a:ea typeface="Cambria Math" panose="02040503050406030204" pitchFamily="18" charset="0"/>
                          </a:rPr>
                          <m:t>+</m:t>
                        </m:r>
                        <m:sSub>
                          <m:sSubPr>
                            <m:ctrlPr>
                              <a:rPr lang="es-ES" altLang="es-ES" sz="1662" i="1" kern="0">
                                <a:solidFill>
                                  <a:schemeClr val="accent4"/>
                                </a:solidFill>
                                <a:latin typeface="Cambria Math" panose="02040503050406030204" pitchFamily="18" charset="0"/>
                                <a:ea typeface="Cambria Math" panose="02040503050406030204" pitchFamily="18" charset="0"/>
                              </a:rPr>
                            </m:ctrlPr>
                          </m:sSubPr>
                          <m:e>
                            <m:r>
                              <a:rPr lang="es-ES" altLang="es-ES" sz="1662" i="1" kern="0">
                                <a:solidFill>
                                  <a:schemeClr val="accent4"/>
                                </a:solidFill>
                                <a:latin typeface="Cambria Math" panose="02040503050406030204" pitchFamily="18" charset="0"/>
                                <a:ea typeface="Cambria Math" panose="02040503050406030204" pitchFamily="18" charset="0"/>
                              </a:rPr>
                              <m:t>𝑝</m:t>
                            </m:r>
                          </m:e>
                          <m:sub>
                            <m:r>
                              <a:rPr lang="es-ES" altLang="es-ES" sz="1662" i="1" kern="0">
                                <a:solidFill>
                                  <a:schemeClr val="accent4"/>
                                </a:solidFill>
                                <a:latin typeface="Cambria Math" panose="02040503050406030204" pitchFamily="18" charset="0"/>
                                <a:ea typeface="Cambria Math" panose="02040503050406030204" pitchFamily="18" charset="0"/>
                              </a:rPr>
                              <m:t>𝑜𝑛𝑑𝑎</m:t>
                            </m:r>
                          </m:sub>
                        </m:sSub>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oMath>
                </a14:m>
                <a:endParaRPr lang="es-ES" altLang="es-ES" sz="1662" kern="0" dirty="0">
                  <a:solidFill>
                    <a:schemeClr val="accent4"/>
                  </a:solidFill>
                  <a:latin typeface="Trebuchet MS" panose="020B0603020202020204" pitchFamily="34" charset="0"/>
                </a:endParaRPr>
              </a:p>
              <a:p>
                <a:pPr eaLnBrk="1" hangingPunct="1">
                  <a:lnSpc>
                    <a:spcPct val="150000"/>
                  </a:lnSpc>
                </a:pPr>
                <a:r>
                  <a:rPr lang="es-ES" altLang="es-ES" sz="1662" kern="0" dirty="0">
                    <a:solidFill>
                      <a:schemeClr val="accent4"/>
                    </a:solidFill>
                    <a:latin typeface="Trebuchet MS" panose="020B0603020202020204" pitchFamily="34" charset="0"/>
                  </a:rPr>
                  <a:t>Transporte de energía en la columna:</a:t>
                </a:r>
                <a:r>
                  <a:rPr lang="es-ES" altLang="es-ES" sz="1662" kern="0" dirty="0" smtClean="0">
                    <a:solidFill>
                      <a:schemeClr val="accent4"/>
                    </a:solidFill>
                    <a:latin typeface="Trebuchet MS" panose="020B0603020202020204" pitchFamily="34" charset="0"/>
                  </a:rPr>
                  <a:t> </a:t>
                </a:r>
              </a:p>
              <a:p>
                <a:pPr marL="0" indent="0" eaLnBrk="1" hangingPunct="1">
                  <a:lnSpc>
                    <a:spcPct val="150000"/>
                  </a:lnSpc>
                  <a:buNone/>
                </a:pPr>
                <a14:m>
                  <m:oMathPara xmlns:m="http://schemas.openxmlformats.org/officeDocument/2006/math">
                    <m:oMathParaPr>
                      <m:jc m:val="centerGroup"/>
                    </m:oMathParaPr>
                    <m:oMath xmlns:m="http://schemas.openxmlformats.org/officeDocument/2006/math">
                      <m:r>
                        <a:rPr lang="es-ES" altLang="es-ES" sz="1662" i="1" kern="0">
                          <a:solidFill>
                            <a:schemeClr val="accent4"/>
                          </a:solidFill>
                          <a:latin typeface="Cambria Math" panose="02040503050406030204" pitchFamily="18" charset="0"/>
                        </a:rPr>
                        <m:t>𝑇</m:t>
                      </m:r>
                      <m:r>
                        <a:rPr lang="es-ES" altLang="es-ES" sz="1662" i="1" kern="0">
                          <a:solidFill>
                            <a:schemeClr val="accent4"/>
                          </a:solidFill>
                          <a:latin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rPr>
                              </m:ctrlPr>
                            </m:naryPr>
                            <m:sub>
                              <m:r>
                                <m:rPr>
                                  <m:brk m:alnAt="23"/>
                                </m:rP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rPr>
                                <m:t>𝑑</m:t>
                              </m:r>
                            </m:sub>
                            <m:sup>
                              <m:r>
                                <a:rPr lang="es-ES" altLang="es-ES" sz="1662" i="1" kern="0">
                                  <a:solidFill>
                                    <a:schemeClr val="accent4"/>
                                  </a:solidFill>
                                  <a:latin typeface="Cambria Math" panose="02040503050406030204" pitchFamily="18" charset="0"/>
                                  <a:ea typeface="Cambria Math" panose="02040503050406030204" pitchFamily="18" charset="0"/>
                                </a:rPr>
                                <m:t>𝜂</m:t>
                              </m:r>
                            </m:sup>
                            <m:e>
                              <m:d>
                                <m:dPr>
                                  <m:begChr m:val="["/>
                                  <m:endChr m:val="]"/>
                                  <m:ctrlPr>
                                    <a:rPr lang="es-ES" altLang="es-ES" sz="1662" i="1" kern="0">
                                      <a:solidFill>
                                        <a:schemeClr val="accent4"/>
                                      </a:solidFill>
                                      <a:latin typeface="Cambria Math" panose="02040503050406030204" pitchFamily="18" charset="0"/>
                                    </a:rPr>
                                  </m:ctrlPr>
                                </m:dPr>
                                <m:e>
                                  <m:d>
                                    <m:dPr>
                                      <m:ctrlPr>
                                        <a:rPr lang="es-ES" altLang="es-ES" sz="1662" i="1" kern="0">
                                          <a:solidFill>
                                            <a:schemeClr val="accent4"/>
                                          </a:solidFill>
                                          <a:latin typeface="Cambria Math" panose="02040503050406030204" pitchFamily="18" charset="0"/>
                                        </a:rPr>
                                      </m:ctrlPr>
                                    </m:dPr>
                                    <m:e>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ea typeface="Cambria Math" panose="02040503050406030204" pitchFamily="18" charset="0"/>
                                        </a:rPr>
                                        <m:t>𝑔𝑧</m:t>
                                      </m:r>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r>
                                    <a:rPr lang="es-ES" altLang="es-ES" sz="1662" i="1" kern="0">
                                      <a:solidFill>
                                        <a:schemeClr val="accent4"/>
                                      </a:solidFill>
                                      <a:latin typeface="Cambria Math" panose="02040503050406030204" pitchFamily="18" charset="0"/>
                                    </a:rPr>
                                    <m:t>+</m:t>
                                  </m:r>
                                  <m:d>
                                    <m:dPr>
                                      <m:ctrlPr>
                                        <a:rPr lang="es-ES" altLang="es-ES" sz="1662" i="1" kern="0">
                                          <a:solidFill>
                                            <a:schemeClr val="accent4"/>
                                          </a:solidFill>
                                          <a:latin typeface="Cambria Math" panose="02040503050406030204" pitchFamily="18" charset="0"/>
                                        </a:rPr>
                                      </m:ctrlPr>
                                    </m:dPr>
                                    <m:e>
                                      <m:f>
                                        <m:fPr>
                                          <m:ctrlPr>
                                            <a:rPr lang="es-ES" altLang="es-ES" sz="1662" i="1" kern="0">
                                              <a:solidFill>
                                                <a:schemeClr val="accent4"/>
                                              </a:solidFill>
                                              <a:latin typeface="Cambria Math" panose="02040503050406030204" pitchFamily="18" charset="0"/>
                                            </a:rPr>
                                          </m:ctrlPr>
                                        </m:fPr>
                                        <m:num>
                                          <m:r>
                                            <a:rPr lang="es-ES" altLang="es-ES" sz="1662" i="1" kern="0">
                                              <a:solidFill>
                                                <a:schemeClr val="accent4"/>
                                              </a:solidFill>
                                              <a:latin typeface="Cambria Math" panose="02040503050406030204" pitchFamily="18" charset="0"/>
                                            </a:rPr>
                                            <m:t>1</m:t>
                                          </m:r>
                                        </m:num>
                                        <m:den>
                                          <m:r>
                                            <a:rPr lang="es-ES" altLang="es-ES" sz="1662" i="1" kern="0">
                                              <a:solidFill>
                                                <a:schemeClr val="accent4"/>
                                              </a:solidFill>
                                              <a:latin typeface="Cambria Math" panose="02040503050406030204" pitchFamily="18" charset="0"/>
                                            </a:rPr>
                                            <m:t>2</m:t>
                                          </m:r>
                                        </m:den>
                                      </m:f>
                                      <m:r>
                                        <a:rPr lang="es-ES" altLang="es-ES" sz="1662" i="1" kern="0">
                                          <a:solidFill>
                                            <a:schemeClr val="accent4"/>
                                          </a:solidFill>
                                          <a:latin typeface="Cambria Math" panose="02040503050406030204" pitchFamily="18" charset="0"/>
                                          <a:ea typeface="Cambria Math" panose="02040503050406030204" pitchFamily="18" charset="0"/>
                                        </a:rPr>
                                        <m:t>𝜌</m:t>
                                      </m:r>
                                      <m:sSup>
                                        <m:sSupPr>
                                          <m:ctrlPr>
                                            <a:rPr lang="es-ES" altLang="es-ES" sz="1662" i="1" kern="0">
                                              <a:solidFill>
                                                <a:schemeClr val="accent4"/>
                                              </a:solidFill>
                                              <a:latin typeface="Cambria Math" panose="02040503050406030204" pitchFamily="18" charset="0"/>
                                              <a:ea typeface="Cambria Math" panose="02040503050406030204" pitchFamily="18" charset="0"/>
                                            </a:rPr>
                                          </m:ctrlPr>
                                        </m:sSupPr>
                                        <m:e>
                                          <m:r>
                                            <a:rPr lang="es-ES" altLang="es-ES" sz="1662" i="1" kern="0">
                                              <a:solidFill>
                                                <a:schemeClr val="accent4"/>
                                              </a:solidFill>
                                              <a:latin typeface="Cambria Math" panose="02040503050406030204" pitchFamily="18" charset="0"/>
                                              <a:ea typeface="Cambria Math" panose="02040503050406030204" pitchFamily="18" charset="0"/>
                                            </a:rPr>
                                            <m:t>𝑢</m:t>
                                          </m:r>
                                        </m:e>
                                        <m:sup>
                                          <m:r>
                                            <a:rPr lang="es-ES" altLang="es-ES" sz="1662" i="1" kern="0">
                                              <a:solidFill>
                                                <a:schemeClr val="accent4"/>
                                              </a:solidFill>
                                              <a:latin typeface="Cambria Math" panose="02040503050406030204" pitchFamily="18" charset="0"/>
                                              <a:ea typeface="Cambria Math" panose="02040503050406030204" pitchFamily="18" charset="0"/>
                                            </a:rPr>
                                            <m:t>2</m:t>
                                          </m:r>
                                        </m:sup>
                                      </m:sSup>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r>
                                    <a:rPr lang="es-ES" altLang="es-ES" sz="1662" i="1" kern="0">
                                      <a:solidFill>
                                        <a:schemeClr val="accent4"/>
                                      </a:solidFill>
                                      <a:latin typeface="Cambria Math" panose="02040503050406030204" pitchFamily="18" charset="0"/>
                                    </a:rPr>
                                    <m:t>+</m:t>
                                  </m:r>
                                  <m:d>
                                    <m:dPr>
                                      <m:ctrlPr>
                                        <a:rPr lang="es-ES" altLang="es-ES" sz="1662" i="1" kern="0">
                                          <a:solidFill>
                                            <a:schemeClr val="accent4"/>
                                          </a:solidFill>
                                          <a:latin typeface="Cambria Math" panose="02040503050406030204" pitchFamily="18" charset="0"/>
                                        </a:rPr>
                                      </m:ctrlPr>
                                    </m:dPr>
                                    <m:e>
                                      <m: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ea typeface="Cambria Math" panose="02040503050406030204" pitchFamily="18" charset="0"/>
                                        </a:rPr>
                                        <m:t>𝜌</m:t>
                                      </m:r>
                                      <m:r>
                                        <a:rPr lang="es-ES" altLang="es-ES" sz="1662" i="1" kern="0">
                                          <a:solidFill>
                                            <a:schemeClr val="accent4"/>
                                          </a:solidFill>
                                          <a:latin typeface="Cambria Math" panose="02040503050406030204" pitchFamily="18" charset="0"/>
                                          <a:ea typeface="Cambria Math" panose="02040503050406030204" pitchFamily="18" charset="0"/>
                                        </a:rPr>
                                        <m:t>𝑔𝑧</m:t>
                                      </m:r>
                                      <m:r>
                                        <a:rPr lang="es-ES" altLang="es-ES" sz="1662" i="1" kern="0">
                                          <a:solidFill>
                                            <a:schemeClr val="accent4"/>
                                          </a:solidFill>
                                          <a:latin typeface="Cambria Math" panose="02040503050406030204" pitchFamily="18" charset="0"/>
                                          <a:ea typeface="Cambria Math" panose="02040503050406030204" pitchFamily="18" charset="0"/>
                                        </a:rPr>
                                        <m:t>+</m:t>
                                      </m:r>
                                      <m:sSub>
                                        <m:sSubPr>
                                          <m:ctrlPr>
                                            <a:rPr lang="es-ES" altLang="es-ES" sz="1662" i="1" kern="0">
                                              <a:solidFill>
                                                <a:schemeClr val="accent4"/>
                                              </a:solidFill>
                                              <a:latin typeface="Cambria Math" panose="02040503050406030204" pitchFamily="18" charset="0"/>
                                              <a:ea typeface="Cambria Math" panose="02040503050406030204" pitchFamily="18" charset="0"/>
                                            </a:rPr>
                                          </m:ctrlPr>
                                        </m:sSubPr>
                                        <m:e>
                                          <m:r>
                                            <a:rPr lang="es-ES" altLang="es-ES" sz="1662" i="1" kern="0">
                                              <a:solidFill>
                                                <a:schemeClr val="accent4"/>
                                              </a:solidFill>
                                              <a:latin typeface="Cambria Math" panose="02040503050406030204" pitchFamily="18" charset="0"/>
                                              <a:ea typeface="Cambria Math" panose="02040503050406030204" pitchFamily="18" charset="0"/>
                                            </a:rPr>
                                            <m:t>𝑝</m:t>
                                          </m:r>
                                        </m:e>
                                        <m:sub>
                                          <m:r>
                                            <a:rPr lang="es-ES" altLang="es-ES" sz="1662" i="1" kern="0">
                                              <a:solidFill>
                                                <a:schemeClr val="accent4"/>
                                              </a:solidFill>
                                              <a:latin typeface="Cambria Math" panose="02040503050406030204" pitchFamily="18" charset="0"/>
                                              <a:ea typeface="Cambria Math" panose="02040503050406030204" pitchFamily="18" charset="0"/>
                                            </a:rPr>
                                            <m:t>𝑜</m:t>
                                          </m:r>
                                          <m:r>
                                            <a:rPr lang="es-ES" altLang="es-ES" sz="1662" i="1" kern="0">
                                              <a:solidFill>
                                                <a:schemeClr val="accent4"/>
                                              </a:solidFill>
                                              <a:latin typeface="Cambria Math"/>
                                              <a:ea typeface="Cambria Math" panose="02040503050406030204" pitchFamily="18" charset="0"/>
                                            </a:rPr>
                                            <m:t>𝑙</m:t>
                                          </m:r>
                                          <m:r>
                                            <a:rPr lang="es-ES" altLang="es-ES" sz="1662" i="1" kern="0">
                                              <a:solidFill>
                                                <a:schemeClr val="accent4"/>
                                              </a:solidFill>
                                              <a:latin typeface="Cambria Math" panose="02040503050406030204" pitchFamily="18" charset="0"/>
                                              <a:ea typeface="Cambria Math" panose="02040503050406030204" pitchFamily="18" charset="0"/>
                                            </a:rPr>
                                            <m:t>𝑎</m:t>
                                          </m:r>
                                        </m:sub>
                                      </m:sSub>
                                    </m:e>
                                  </m:d>
                                  <m:sSub>
                                    <m:sSubPr>
                                      <m:ctrlPr>
                                        <a:rPr lang="es-ES" altLang="es-ES" sz="1662" i="1" kern="0">
                                          <a:solidFill>
                                            <a:schemeClr val="accent4"/>
                                          </a:solidFill>
                                          <a:latin typeface="Cambria Math" panose="02040503050406030204" pitchFamily="18" charset="0"/>
                                        </a:rPr>
                                      </m:ctrlPr>
                                    </m:sSubPr>
                                    <m:e>
                                      <m:r>
                                        <a:rPr lang="es-ES" altLang="es-ES" sz="1662" i="1" kern="0">
                                          <a:solidFill>
                                            <a:schemeClr val="accent4"/>
                                          </a:solidFill>
                                          <a:latin typeface="Cambria Math" panose="02040503050406030204" pitchFamily="18" charset="0"/>
                                        </a:rPr>
                                        <m:t>𝑢</m:t>
                                      </m:r>
                                    </m:e>
                                    <m:sub>
                                      <m:r>
                                        <a:rPr lang="es-ES" altLang="es-ES" sz="1662" i="1" kern="0">
                                          <a:solidFill>
                                            <a:schemeClr val="accent4"/>
                                          </a:solidFill>
                                          <a:latin typeface="Cambria Math" panose="02040503050406030204" pitchFamily="18" charset="0"/>
                                        </a:rPr>
                                        <m:t>𝑥</m:t>
                                      </m:r>
                                    </m:sub>
                                  </m:sSub>
                                </m:e>
                              </m:d>
                              <m:r>
                                <a:rPr lang="es-ES" altLang="es-ES" sz="1662" i="1" kern="0">
                                  <a:solidFill>
                                    <a:schemeClr val="accent4"/>
                                  </a:solidFill>
                                  <a:latin typeface="Cambria Math" panose="02040503050406030204" pitchFamily="18" charset="0"/>
                                </a:rPr>
                                <m:t>𝑑𝑧</m:t>
                              </m:r>
                            </m:e>
                          </m:nary>
                        </m:e>
                      </m:bar>
                      <m:r>
                        <a:rPr lang="es-ES" altLang="es-ES" sz="1662" i="1" kern="0">
                          <a:solidFill>
                            <a:schemeClr val="accent4"/>
                          </a:solidFill>
                          <a:latin typeface="Cambria Math" panose="02040503050406030204" pitchFamily="18" charset="0"/>
                          <a:ea typeface="Cambria Math" panose="02040503050406030204" pitchFamily="18" charset="0"/>
                        </a:rPr>
                        <m:t>≈</m:t>
                      </m:r>
                      <m:bar>
                        <m:barPr>
                          <m:pos m:val="top"/>
                          <m:ctrlPr>
                            <a:rPr lang="es-ES" altLang="es-ES" sz="1662" i="1" kern="0">
                              <a:solidFill>
                                <a:schemeClr val="accent4"/>
                              </a:solidFill>
                              <a:latin typeface="Cambria Math" panose="02040503050406030204" pitchFamily="18" charset="0"/>
                              <a:ea typeface="Cambria Math" panose="02040503050406030204" pitchFamily="18" charset="0"/>
                            </a:rPr>
                          </m:ctrlPr>
                        </m:barPr>
                        <m:e>
                          <m:nary>
                            <m:naryPr>
                              <m:ctrlPr>
                                <a:rPr lang="es-ES" altLang="es-ES" sz="1662" i="1" kern="0">
                                  <a:solidFill>
                                    <a:schemeClr val="accent4"/>
                                  </a:solidFill>
                                  <a:latin typeface="Cambria Math" panose="02040503050406030204" pitchFamily="18" charset="0"/>
                                  <a:ea typeface="Cambria Math" panose="02040503050406030204" pitchFamily="18" charset="0"/>
                                </a:rPr>
                              </m:ctrlPr>
                            </m:naryPr>
                            <m:sub>
                              <m:r>
                                <m:rPr>
                                  <m:brk m:alnAt="23"/>
                                </m:rPr>
                                <a:rPr lang="es-ES" altLang="es-ES" sz="1662" i="1" kern="0">
                                  <a:solidFill>
                                    <a:schemeClr val="accent4"/>
                                  </a:solidFill>
                                  <a:latin typeface="Cambria Math" panose="02040503050406030204" pitchFamily="18" charset="0"/>
                                  <a:ea typeface="Cambria Math" panose="02040503050406030204" pitchFamily="18" charset="0"/>
                                </a:rPr>
                                <m:t>−</m:t>
                              </m:r>
                              <m:r>
                                <a:rPr lang="es-ES" altLang="es-ES" sz="1662" i="1" kern="0">
                                  <a:solidFill>
                                    <a:schemeClr val="accent4"/>
                                  </a:solidFill>
                                  <a:latin typeface="Cambria Math" panose="02040503050406030204" pitchFamily="18" charset="0"/>
                                  <a:ea typeface="Cambria Math" panose="02040503050406030204" pitchFamily="18" charset="0"/>
                                </a:rPr>
                                <m:t>𝑑</m:t>
                              </m:r>
                            </m:sub>
                            <m:sup>
                              <m:r>
                                <a:rPr lang="es-ES" altLang="es-ES" sz="1662" i="1" kern="0">
                                  <a:solidFill>
                                    <a:schemeClr val="accent4"/>
                                  </a:solidFill>
                                  <a:latin typeface="Cambria Math" panose="02040503050406030204" pitchFamily="18" charset="0"/>
                                  <a:ea typeface="Cambria Math" panose="02040503050406030204" pitchFamily="18" charset="0"/>
                                </a:rPr>
                                <m:t>𝜂</m:t>
                              </m:r>
                            </m:sup>
                            <m:e>
                              <m:d>
                                <m:dPr>
                                  <m:ctrlPr>
                                    <a:rPr lang="es-ES" altLang="es-ES" sz="1662" i="1" kern="0">
                                      <a:solidFill>
                                        <a:schemeClr val="accent4"/>
                                      </a:solidFill>
                                      <a:latin typeface="Cambria Math" panose="02040503050406030204" pitchFamily="18" charset="0"/>
                                      <a:ea typeface="Cambria Math" panose="02040503050406030204" pitchFamily="18" charset="0"/>
                                    </a:rPr>
                                  </m:ctrlPr>
                                </m:dPr>
                                <m:e>
                                  <m:sSub>
                                    <m:sSubPr>
                                      <m:ctrlPr>
                                        <a:rPr lang="es-ES" altLang="es-ES" sz="1662" i="1" kern="0">
                                          <a:solidFill>
                                            <a:schemeClr val="accent4"/>
                                          </a:solidFill>
                                          <a:latin typeface="Cambria Math" panose="02040503050406030204" pitchFamily="18" charset="0"/>
                                          <a:ea typeface="Cambria Math" panose="02040503050406030204" pitchFamily="18" charset="0"/>
                                        </a:rPr>
                                      </m:ctrlPr>
                                    </m:sSubPr>
                                    <m:e>
                                      <m:r>
                                        <a:rPr lang="es-ES" altLang="es-ES" sz="1662" i="1" kern="0">
                                          <a:solidFill>
                                            <a:schemeClr val="accent4"/>
                                          </a:solidFill>
                                          <a:latin typeface="Cambria Math" panose="02040503050406030204" pitchFamily="18" charset="0"/>
                                          <a:ea typeface="Cambria Math" panose="02040503050406030204" pitchFamily="18" charset="0"/>
                                        </a:rPr>
                                        <m:t>𝑝</m:t>
                                      </m:r>
                                    </m:e>
                                    <m:sub>
                                      <m:r>
                                        <a:rPr lang="es-ES" altLang="es-ES" sz="1662" i="1" kern="0">
                                          <a:solidFill>
                                            <a:schemeClr val="accent4"/>
                                          </a:solidFill>
                                          <a:latin typeface="Cambria Math" panose="02040503050406030204" pitchFamily="18" charset="0"/>
                                          <a:ea typeface="Cambria Math" panose="02040503050406030204" pitchFamily="18" charset="0"/>
                                        </a:rPr>
                                        <m:t>𝑜</m:t>
                                      </m:r>
                                      <m:r>
                                        <a:rPr lang="es-ES" altLang="es-ES" sz="1662" i="1" kern="0">
                                          <a:solidFill>
                                            <a:schemeClr val="accent4"/>
                                          </a:solidFill>
                                          <a:latin typeface="Cambria Math"/>
                                          <a:ea typeface="Cambria Math" panose="02040503050406030204" pitchFamily="18" charset="0"/>
                                        </a:rPr>
                                        <m:t>𝑙</m:t>
                                      </m:r>
                                      <m:r>
                                        <a:rPr lang="es-ES" altLang="es-ES" sz="1662" i="1" kern="0">
                                          <a:solidFill>
                                            <a:schemeClr val="accent4"/>
                                          </a:solidFill>
                                          <a:latin typeface="Cambria Math" panose="02040503050406030204" pitchFamily="18" charset="0"/>
                                          <a:ea typeface="Cambria Math" panose="02040503050406030204" pitchFamily="18" charset="0"/>
                                        </a:rPr>
                                        <m:t>𝑎</m:t>
                                      </m:r>
                                    </m:sub>
                                  </m:sSub>
                                  <m:sSub>
                                    <m:sSubPr>
                                      <m:ctrlPr>
                                        <a:rPr lang="es-ES" altLang="es-ES" sz="1662" i="1" kern="0">
                                          <a:solidFill>
                                            <a:schemeClr val="accent4"/>
                                          </a:solidFill>
                                          <a:latin typeface="Cambria Math" panose="02040503050406030204" pitchFamily="18" charset="0"/>
                                          <a:ea typeface="Cambria Math" panose="02040503050406030204" pitchFamily="18" charset="0"/>
                                        </a:rPr>
                                      </m:ctrlPr>
                                    </m:sSubPr>
                                    <m:e>
                                      <m:r>
                                        <a:rPr lang="es-ES" altLang="es-ES" sz="1662" i="1" kern="0">
                                          <a:solidFill>
                                            <a:schemeClr val="accent4"/>
                                          </a:solidFill>
                                          <a:latin typeface="Cambria Math" panose="02040503050406030204" pitchFamily="18" charset="0"/>
                                          <a:ea typeface="Cambria Math" panose="02040503050406030204" pitchFamily="18" charset="0"/>
                                        </a:rPr>
                                        <m:t>𝑢</m:t>
                                      </m:r>
                                    </m:e>
                                    <m:sub>
                                      <m:r>
                                        <a:rPr lang="es-ES" altLang="es-ES" sz="1662" i="1" kern="0">
                                          <a:solidFill>
                                            <a:schemeClr val="accent4"/>
                                          </a:solidFill>
                                          <a:latin typeface="Cambria Math" panose="02040503050406030204" pitchFamily="18" charset="0"/>
                                          <a:ea typeface="Cambria Math" panose="02040503050406030204" pitchFamily="18" charset="0"/>
                                        </a:rPr>
                                        <m:t>𝑥</m:t>
                                      </m:r>
                                    </m:sub>
                                  </m:sSub>
                                </m:e>
                              </m:d>
                              <m:r>
                                <a:rPr lang="es-ES" altLang="es-ES" sz="1662" i="1" kern="0">
                                  <a:solidFill>
                                    <a:schemeClr val="accent4"/>
                                  </a:solidFill>
                                  <a:latin typeface="Cambria Math" panose="02040503050406030204" pitchFamily="18" charset="0"/>
                                  <a:ea typeface="Cambria Math" panose="02040503050406030204" pitchFamily="18" charset="0"/>
                                </a:rPr>
                                <m:t>𝑑𝑧</m:t>
                              </m:r>
                            </m:e>
                          </m:nary>
                        </m:e>
                      </m:bar>
                    </m:oMath>
                  </m:oMathPara>
                </a14:m>
                <a:endParaRPr lang="es-ES" altLang="es-ES" sz="1662" i="1" kern="0" dirty="0">
                  <a:solidFill>
                    <a:schemeClr val="accent4"/>
                  </a:solidFill>
                  <a:latin typeface="Trebuchet MS" panose="020B0603020202020204" pitchFamily="34" charset="0"/>
                </a:endParaRPr>
              </a:p>
              <a:p>
                <a:pPr eaLnBrk="1" hangingPunct="1">
                  <a:lnSpc>
                    <a:spcPct val="150000"/>
                  </a:lnSpc>
                </a:pPr>
                <a:endParaRPr lang="es-ES" altLang="es-ES" sz="1662" i="1" kern="0" dirty="0">
                  <a:solidFill>
                    <a:schemeClr val="accent4"/>
                  </a:solidFill>
                  <a:latin typeface="Trebuchet MS" panose="020B0603020202020204" pitchFamily="34" charset="0"/>
                </a:endParaRPr>
              </a:p>
            </p:txBody>
          </p:sp>
        </mc:Choice>
        <mc:Fallback xmlns="">
          <p:sp>
            <p:nvSpPr>
              <p:cNvPr id="11" name="Rectangle 28"/>
              <p:cNvSpPr txBox="1">
                <a:spLocks noRot="1" noChangeAspect="1" noMove="1" noResize="1" noEditPoints="1" noAdjustHandles="1" noChangeArrowheads="1" noChangeShapeType="1" noTextEdit="1"/>
              </p:cNvSpPr>
              <p:nvPr/>
            </p:nvSpPr>
            <p:spPr bwMode="auto">
              <a:xfrm>
                <a:off x="381348" y="594973"/>
                <a:ext cx="8195661" cy="3252598"/>
              </a:xfrm>
              <a:prstGeom prst="rect">
                <a:avLst/>
              </a:prstGeom>
              <a:blipFill rotWithShape="0">
                <a:blip r:embed="rId3"/>
                <a:stretch>
                  <a:fillRect l="-595"/>
                </a:stretch>
              </a:blipFill>
              <a:ln w="9525">
                <a:noFill/>
                <a:miter lim="800000"/>
                <a:headEnd/>
                <a:tailEnd/>
              </a:ln>
              <a:extLst>
                <a:ext uri="{909E8E84-426E-40DD-AFC4-6F175D3DCCD1}">
                  <a14:hiddenFill xmlns:a14="http://schemas.microsoft.com/office/drawing/2010/main">
                    <a:solidFill>
                      <a:srgbClr val="FFFFFF"/>
                    </a:solidFill>
                  </a14:hiddenFill>
                </a:ext>
              </a:extLst>
            </p:spPr>
            <p:txBody>
              <a:bodyPr/>
              <a:lstStyle/>
              <a:p>
                <a:r>
                  <a:rPr lang="es-ES">
                    <a:noFill/>
                  </a:rPr>
                  <a:t> </a:t>
                </a:r>
              </a:p>
            </p:txBody>
          </p:sp>
        </mc:Fallback>
      </mc:AlternateContent>
      <p:sp>
        <p:nvSpPr>
          <p:cNvPr id="1032" name="Rectangle 27"/>
          <p:cNvSpPr>
            <a:spLocks noGrp="1" noChangeArrowheads="1"/>
          </p:cNvSpPr>
          <p:nvPr>
            <p:ph type="title"/>
          </p:nvPr>
        </p:nvSpPr>
        <p:spPr/>
        <p:txBody>
          <a:bodyPr/>
          <a:lstStyle/>
          <a:p>
            <a:pPr eaLnBrk="1" hangingPunct="1"/>
            <a:endParaRPr lang="es-ES" altLang="es-ES" dirty="0" smtClean="0"/>
          </a:p>
        </p:txBody>
      </p:sp>
      <p:pic>
        <p:nvPicPr>
          <p:cNvPr id="2" name="Imagen 1"/>
          <p:cNvPicPr>
            <a:picLocks noChangeAspect="1"/>
          </p:cNvPicPr>
          <p:nvPr/>
        </p:nvPicPr>
        <p:blipFill>
          <a:blip r:embed="rId4"/>
          <a:stretch>
            <a:fillRect/>
          </a:stretch>
        </p:blipFill>
        <p:spPr>
          <a:xfrm>
            <a:off x="5414836" y="3538662"/>
            <a:ext cx="3575304" cy="2006072"/>
          </a:xfrm>
          <a:prstGeom prst="rect">
            <a:avLst/>
          </a:prstGeom>
        </p:spPr>
      </p:pic>
      <mc:AlternateContent xmlns:mc="http://schemas.openxmlformats.org/markup-compatibility/2006" xmlns:a14="http://schemas.microsoft.com/office/drawing/2010/main">
        <mc:Choice Requires="a14">
          <p:sp>
            <p:nvSpPr>
              <p:cNvPr id="7" name="Rectangle 28"/>
              <p:cNvSpPr txBox="1">
                <a:spLocks noChangeArrowheads="1"/>
              </p:cNvSpPr>
              <p:nvPr/>
            </p:nvSpPr>
            <p:spPr bwMode="auto">
              <a:xfrm>
                <a:off x="437293" y="3337695"/>
                <a:ext cx="4743450" cy="2066191"/>
              </a:xfrm>
              <a:prstGeom prst="rect">
                <a:avLst/>
              </a:prstGeom>
              <a:noFill/>
              <a:ln w="9525">
                <a:noFill/>
                <a:miter lim="800000"/>
                <a:headEnd/>
                <a:tailEnd/>
              </a:ln>
              <a:extLst>
                <a:ext uri="{909E8E84-426E-40DD-AFC4-6F175D3DCCD1}">
                  <a14:hiddenFill>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eaLnBrk="1" hangingPunct="1">
                  <a:lnSpc>
                    <a:spcPct val="150000"/>
                  </a:lnSpc>
                  <a:buNone/>
                </a:pPr>
                <a14:m>
                  <m:oMathPara xmlns:m="http://schemas.openxmlformats.org/officeDocument/2006/math">
                    <m:oMathParaPr>
                      <m:jc m:val="centerGroup"/>
                    </m:oMathParaPr>
                    <m:oMath xmlns:m="http://schemas.openxmlformats.org/officeDocument/2006/math">
                      <m:r>
                        <a:rPr lang="es-ES" altLang="es-ES" sz="1846" i="1" kern="0" smtClean="0">
                          <a:solidFill>
                            <a:schemeClr val="accent4"/>
                          </a:solidFill>
                          <a:latin typeface="Cambria Math"/>
                        </a:rPr>
                        <m:t>𝑇</m:t>
                      </m:r>
                      <m:r>
                        <a:rPr lang="es-ES" altLang="es-ES" sz="1846" i="1" kern="0">
                          <a:solidFill>
                            <a:schemeClr val="accent4"/>
                          </a:solidFill>
                          <a:latin typeface="Cambria Math"/>
                          <a:ea typeface="Cambria Math"/>
                        </a:rPr>
                        <m:t>≈</m:t>
                      </m:r>
                      <m:d>
                        <m:dPr>
                          <m:ctrlPr>
                            <a:rPr lang="es-ES" altLang="es-ES" sz="1846" i="1" kern="0">
                              <a:solidFill>
                                <a:schemeClr val="accent4"/>
                              </a:solidFill>
                              <a:latin typeface="Cambria Math" panose="02040503050406030204" pitchFamily="18" charset="0"/>
                            </a:rPr>
                          </m:ctrlPr>
                        </m:dPr>
                        <m:e>
                          <m:f>
                            <m:fPr>
                              <m:ctrlPr>
                                <a:rPr lang="es-ES" altLang="es-ES" sz="1846" i="1" kern="0">
                                  <a:solidFill>
                                    <a:schemeClr val="accent4"/>
                                  </a:solidFill>
                                  <a:latin typeface="Cambria Math" panose="02040503050406030204" pitchFamily="18" charset="0"/>
                                </a:rPr>
                              </m:ctrlPr>
                            </m:fPr>
                            <m:num>
                              <m:r>
                                <a:rPr lang="es-ES" altLang="es-ES" sz="1846" i="1" kern="0">
                                  <a:solidFill>
                                    <a:schemeClr val="accent4"/>
                                  </a:solidFill>
                                  <a:latin typeface="Cambria Math" panose="02040503050406030204" pitchFamily="18" charset="0"/>
                                </a:rPr>
                                <m:t>1</m:t>
                              </m:r>
                            </m:num>
                            <m:den>
                              <m:r>
                                <a:rPr lang="es-ES" altLang="es-ES" sz="1846" i="1" kern="0">
                                  <a:solidFill>
                                    <a:schemeClr val="accent4"/>
                                  </a:solidFill>
                                  <a:latin typeface="Cambria Math" panose="02040503050406030204" pitchFamily="18" charset="0"/>
                                </a:rPr>
                                <m:t>2</m:t>
                              </m:r>
                            </m:den>
                          </m:f>
                          <m:r>
                            <a:rPr lang="es-ES" altLang="es-ES" sz="1846" i="1" kern="0">
                              <a:solidFill>
                                <a:schemeClr val="accent4"/>
                              </a:solidFill>
                              <a:latin typeface="Cambria Math" panose="02040503050406030204" pitchFamily="18" charset="0"/>
                              <a:ea typeface="Cambria Math" panose="02040503050406030204" pitchFamily="18" charset="0"/>
                            </a:rPr>
                            <m:t>𝜌</m:t>
                          </m:r>
                          <m:sSup>
                            <m:sSupPr>
                              <m:ctrlPr>
                                <a:rPr lang="es-ES" altLang="es-ES" sz="1846" i="1" kern="0">
                                  <a:solidFill>
                                    <a:schemeClr val="accent4"/>
                                  </a:solidFill>
                                  <a:latin typeface="Cambria Math" panose="02040503050406030204" pitchFamily="18" charset="0"/>
                                  <a:ea typeface="Cambria Math" panose="02040503050406030204" pitchFamily="18" charset="0"/>
                                </a:rPr>
                              </m:ctrlPr>
                            </m:sSupPr>
                            <m:e>
                              <m:r>
                                <a:rPr lang="es-ES" altLang="es-ES" sz="1846" i="1" kern="0">
                                  <a:solidFill>
                                    <a:schemeClr val="accent4"/>
                                  </a:solidFill>
                                  <a:latin typeface="Cambria Math"/>
                                  <a:ea typeface="Cambria Math" panose="02040503050406030204" pitchFamily="18" charset="0"/>
                                </a:rPr>
                                <m:t>𝑔𝑎</m:t>
                              </m:r>
                            </m:e>
                            <m:sup>
                              <m:r>
                                <a:rPr lang="es-ES" altLang="es-ES" sz="1846" i="1" kern="0">
                                  <a:solidFill>
                                    <a:schemeClr val="accent4"/>
                                  </a:solidFill>
                                  <a:latin typeface="Cambria Math"/>
                                  <a:ea typeface="Cambria Math" panose="02040503050406030204" pitchFamily="18" charset="0"/>
                                </a:rPr>
                                <m:t>2</m:t>
                              </m:r>
                            </m:sup>
                          </m:sSup>
                        </m:e>
                      </m:d>
                      <m:f>
                        <m:fPr>
                          <m:ctrlPr>
                            <a:rPr lang="es-ES" altLang="es-ES" sz="1846" i="1" kern="0">
                              <a:solidFill>
                                <a:schemeClr val="accent4"/>
                              </a:solidFill>
                              <a:latin typeface="Cambria Math" panose="02040503050406030204" pitchFamily="18" charset="0"/>
                            </a:rPr>
                          </m:ctrlPr>
                        </m:fPr>
                        <m:num>
                          <m:r>
                            <a:rPr lang="es-ES" altLang="es-ES" sz="1846" i="1" kern="0">
                              <a:solidFill>
                                <a:schemeClr val="accent4"/>
                              </a:solidFill>
                              <a:latin typeface="Cambria Math"/>
                            </a:rPr>
                            <m:t>1</m:t>
                          </m:r>
                        </m:num>
                        <m:den>
                          <m:r>
                            <a:rPr lang="es-ES" altLang="es-ES" sz="1846" i="1" kern="0">
                              <a:solidFill>
                                <a:schemeClr val="accent4"/>
                              </a:solidFill>
                              <a:latin typeface="Cambria Math"/>
                            </a:rPr>
                            <m:t>2</m:t>
                          </m:r>
                        </m:den>
                      </m:f>
                      <m:d>
                        <m:dPr>
                          <m:ctrlPr>
                            <a:rPr lang="es-ES" altLang="es-ES" sz="1846" i="1" kern="0">
                              <a:solidFill>
                                <a:schemeClr val="accent4"/>
                              </a:solidFill>
                              <a:latin typeface="Cambria Math" panose="02040503050406030204" pitchFamily="18" charset="0"/>
                            </a:rPr>
                          </m:ctrlPr>
                        </m:dPr>
                        <m:e>
                          <m:r>
                            <a:rPr lang="es-ES" altLang="es-ES" sz="1846" i="1" kern="0">
                              <a:solidFill>
                                <a:schemeClr val="accent4"/>
                              </a:solidFill>
                              <a:latin typeface="Cambria Math"/>
                            </a:rPr>
                            <m:t>1+</m:t>
                          </m:r>
                          <m:f>
                            <m:fPr>
                              <m:ctrlPr>
                                <a:rPr lang="es-ES" altLang="es-ES" sz="1846" i="1" kern="0">
                                  <a:solidFill>
                                    <a:schemeClr val="accent4"/>
                                  </a:solidFill>
                                  <a:latin typeface="Cambria Math" panose="02040503050406030204" pitchFamily="18" charset="0"/>
                                </a:rPr>
                              </m:ctrlPr>
                            </m:fPr>
                            <m:num>
                              <m:r>
                                <a:rPr lang="es-ES" altLang="es-ES" sz="1846" i="1" kern="0">
                                  <a:solidFill>
                                    <a:schemeClr val="accent4"/>
                                  </a:solidFill>
                                  <a:latin typeface="Cambria Math"/>
                                </a:rPr>
                                <m:t>2</m:t>
                              </m:r>
                              <m:r>
                                <a:rPr lang="es-ES" altLang="es-ES" sz="1846" i="1" kern="0">
                                  <a:solidFill>
                                    <a:schemeClr val="accent4"/>
                                  </a:solidFill>
                                  <a:latin typeface="Cambria Math"/>
                                </a:rPr>
                                <m:t>𝑘𝑑</m:t>
                              </m:r>
                            </m:num>
                            <m:den>
                              <m:func>
                                <m:funcPr>
                                  <m:ctrlPr>
                                    <a:rPr lang="es-ES" altLang="es-ES" sz="1846" i="1" kern="0">
                                      <a:solidFill>
                                        <a:schemeClr val="accent4"/>
                                      </a:solidFill>
                                      <a:latin typeface="Cambria Math" panose="02040503050406030204" pitchFamily="18" charset="0"/>
                                    </a:rPr>
                                  </m:ctrlPr>
                                </m:funcPr>
                                <m:fName>
                                  <m:r>
                                    <m:rPr>
                                      <m:sty m:val="p"/>
                                    </m:rPr>
                                    <a:rPr lang="es-ES" altLang="es-ES" sz="1846" kern="0">
                                      <a:solidFill>
                                        <a:schemeClr val="accent4"/>
                                      </a:solidFill>
                                      <a:latin typeface="Cambria Math"/>
                                    </a:rPr>
                                    <m:t>sinh</m:t>
                                  </m:r>
                                </m:fName>
                                <m:e>
                                  <m:d>
                                    <m:dPr>
                                      <m:ctrlPr>
                                        <a:rPr lang="es-ES" altLang="es-ES" sz="1846" i="1" kern="0">
                                          <a:solidFill>
                                            <a:schemeClr val="accent4"/>
                                          </a:solidFill>
                                          <a:latin typeface="Cambria Math" panose="02040503050406030204" pitchFamily="18" charset="0"/>
                                        </a:rPr>
                                      </m:ctrlPr>
                                    </m:dPr>
                                    <m:e>
                                      <m:r>
                                        <a:rPr lang="es-ES" altLang="es-ES" sz="1846" i="1" kern="0">
                                          <a:solidFill>
                                            <a:schemeClr val="accent4"/>
                                          </a:solidFill>
                                          <a:latin typeface="Cambria Math"/>
                                        </a:rPr>
                                        <m:t>2</m:t>
                                      </m:r>
                                      <m:r>
                                        <a:rPr lang="es-ES" altLang="es-ES" sz="1846" i="1" kern="0">
                                          <a:solidFill>
                                            <a:schemeClr val="accent4"/>
                                          </a:solidFill>
                                          <a:latin typeface="Cambria Math"/>
                                        </a:rPr>
                                        <m:t>𝑘𝑑</m:t>
                                      </m:r>
                                    </m:e>
                                  </m:d>
                                </m:e>
                              </m:func>
                            </m:den>
                          </m:f>
                        </m:e>
                      </m:d>
                      <m:f>
                        <m:fPr>
                          <m:ctrlPr>
                            <a:rPr lang="es-ES" altLang="es-ES" sz="1846" i="1" kern="0">
                              <a:solidFill>
                                <a:schemeClr val="accent4"/>
                              </a:solidFill>
                              <a:latin typeface="Cambria Math" panose="02040503050406030204" pitchFamily="18" charset="0"/>
                            </a:rPr>
                          </m:ctrlPr>
                        </m:fPr>
                        <m:num>
                          <m:r>
                            <a:rPr lang="es-ES" altLang="es-ES" sz="1846" i="1" kern="0">
                              <a:solidFill>
                                <a:schemeClr val="accent4"/>
                              </a:solidFill>
                              <a:latin typeface="Cambria Math"/>
                              <a:ea typeface="Cambria Math"/>
                            </a:rPr>
                            <m:t>𝜔</m:t>
                          </m:r>
                        </m:num>
                        <m:den>
                          <m:r>
                            <a:rPr lang="es-ES" altLang="es-ES" sz="1846" i="1" kern="0">
                              <a:solidFill>
                                <a:schemeClr val="accent4"/>
                              </a:solidFill>
                              <a:latin typeface="Cambria Math"/>
                            </a:rPr>
                            <m:t>𝑘</m:t>
                          </m:r>
                        </m:den>
                      </m:f>
                    </m:oMath>
                  </m:oMathPara>
                </a14:m>
                <a:endParaRPr lang="es-ES" altLang="es-ES" sz="1662" kern="0" dirty="0">
                  <a:solidFill>
                    <a:schemeClr val="accent4"/>
                  </a:solidFill>
                  <a:latin typeface="Trebuchet MS" panose="020B0603020202020204" pitchFamily="34" charset="0"/>
                </a:endParaRPr>
              </a:p>
              <a:p>
                <a:pPr eaLnBrk="1" hangingPunct="1">
                  <a:lnSpc>
                    <a:spcPct val="150000"/>
                  </a:lnSpc>
                </a:pPr>
                <a:r>
                  <a:rPr lang="es-ES" altLang="es-ES" sz="1662" kern="0" dirty="0">
                    <a:solidFill>
                      <a:schemeClr val="accent4"/>
                    </a:solidFill>
                    <a:latin typeface="Trebuchet MS" panose="020B0603020202020204" pitchFamily="34" charset="0"/>
                  </a:rPr>
                  <a:t>Transporte por unidad de tiempo y longitud de cresta (</a:t>
                </a:r>
                <a:r>
                  <a:rPr lang="es-ES" altLang="es-ES" sz="1662" i="1" kern="0" dirty="0">
                    <a:solidFill>
                      <a:schemeClr val="accent4"/>
                    </a:solidFill>
                    <a:latin typeface="Cambria Math" panose="02040503050406030204" pitchFamily="18" charset="0"/>
                    <a:ea typeface="Cambria Math" panose="02040503050406030204" pitchFamily="18" charset="0"/>
                  </a:rPr>
                  <a:t>y</a:t>
                </a:r>
                <a:r>
                  <a:rPr lang="es-ES" altLang="es-ES" sz="1662" kern="0" dirty="0">
                    <a:solidFill>
                      <a:schemeClr val="accent4"/>
                    </a:solidFill>
                    <a:latin typeface="Trebuchet MS" panose="020B0603020202020204" pitchFamily="34" charset="0"/>
                  </a:rPr>
                  <a:t>) en dirección </a:t>
                </a:r>
                <a:r>
                  <a:rPr lang="es-ES" altLang="es-ES" sz="1662" i="1" kern="0" dirty="0" smtClean="0">
                    <a:solidFill>
                      <a:schemeClr val="accent4"/>
                    </a:solidFill>
                    <a:latin typeface="Cambria Math" panose="02040503050406030204" pitchFamily="18" charset="0"/>
                    <a:ea typeface="Cambria Math" panose="02040503050406030204" pitchFamily="18" charset="0"/>
                  </a:rPr>
                  <a:t>x </a:t>
                </a:r>
                <a:r>
                  <a:rPr lang="es-ES" altLang="es-ES" sz="1662" kern="0" dirty="0" smtClean="0">
                    <a:solidFill>
                      <a:schemeClr val="accent4"/>
                    </a:solidFill>
                    <a:latin typeface="Trebuchet MS" panose="020B0603020202020204" pitchFamily="34" charset="0"/>
                  </a:rPr>
                  <a:t>:  </a:t>
                </a:r>
                <a14:m>
                  <m:oMath xmlns:m="http://schemas.openxmlformats.org/officeDocument/2006/math">
                    <m:r>
                      <a:rPr lang="es-ES" altLang="es-ES" sz="1662" i="1" kern="0">
                        <a:solidFill>
                          <a:schemeClr val="accent4"/>
                        </a:solidFill>
                        <a:latin typeface="Cambria Math" panose="02040503050406030204" pitchFamily="18" charset="0"/>
                      </a:rPr>
                      <m:t>𝑇</m:t>
                    </m:r>
                    <m:r>
                      <a:rPr lang="es-ES" altLang="es-ES" sz="1662" i="1" kern="0">
                        <a:solidFill>
                          <a:schemeClr val="accent4"/>
                        </a:solidFill>
                        <a:latin typeface="Cambria Math" panose="02040503050406030204" pitchFamily="18" charset="0"/>
                      </a:rPr>
                      <m:t>=</m:t>
                    </m:r>
                    <m:r>
                      <a:rPr lang="es-ES" altLang="es-ES" sz="1662" i="1" kern="0">
                        <a:solidFill>
                          <a:schemeClr val="accent4"/>
                        </a:solidFill>
                        <a:latin typeface="Cambria Math" panose="02040503050406030204" pitchFamily="18" charset="0"/>
                      </a:rPr>
                      <m:t>𝐸</m:t>
                    </m:r>
                    <m:sSub>
                      <m:sSubPr>
                        <m:ctrlPr>
                          <a:rPr lang="es-ES" altLang="es-ES" sz="1662" i="1" kern="0">
                            <a:solidFill>
                              <a:schemeClr val="accent4"/>
                            </a:solidFill>
                            <a:latin typeface="Cambria Math" panose="02040503050406030204" pitchFamily="18" charset="0"/>
                          </a:rPr>
                        </m:ctrlPr>
                      </m:sSubPr>
                      <m:e>
                        <m:r>
                          <a:rPr lang="es-ES" altLang="es-ES" sz="1662" b="0" i="1" kern="0" smtClean="0">
                            <a:solidFill>
                              <a:schemeClr val="accent4"/>
                            </a:solidFill>
                            <a:latin typeface="Cambria Math" panose="02040503050406030204" pitchFamily="18" charset="0"/>
                          </a:rPr>
                          <m:t> </m:t>
                        </m:r>
                        <m:r>
                          <a:rPr lang="es-ES" altLang="es-ES" sz="1662" i="1" kern="0">
                            <a:solidFill>
                              <a:schemeClr val="accent4"/>
                            </a:solidFill>
                            <a:latin typeface="Cambria Math" panose="02040503050406030204" pitchFamily="18" charset="0"/>
                          </a:rPr>
                          <m:t>𝑐</m:t>
                        </m:r>
                      </m:e>
                      <m:sub>
                        <m:r>
                          <a:rPr lang="es-ES" altLang="es-ES" sz="1662" i="1" kern="0">
                            <a:solidFill>
                              <a:schemeClr val="accent4"/>
                            </a:solidFill>
                            <a:latin typeface="Cambria Math" panose="02040503050406030204" pitchFamily="18" charset="0"/>
                          </a:rPr>
                          <m:t>𝑔</m:t>
                        </m:r>
                      </m:sub>
                    </m:sSub>
                  </m:oMath>
                </a14:m>
                <a:endParaRPr lang="es-ES" altLang="es-ES" sz="1662" kern="0" dirty="0">
                  <a:solidFill>
                    <a:schemeClr val="accent4"/>
                  </a:solidFill>
                  <a:latin typeface="Trebuchet MS" panose="020B0603020202020204" pitchFamily="34" charset="0"/>
                </a:endParaRPr>
              </a:p>
            </p:txBody>
          </p:sp>
        </mc:Choice>
        <mc:Fallback xmlns="">
          <p:sp>
            <p:nvSpPr>
              <p:cNvPr id="7" name="Rectangle 28"/>
              <p:cNvSpPr txBox="1">
                <a:spLocks noRot="1" noChangeAspect="1" noMove="1" noResize="1" noEditPoints="1" noAdjustHandles="1" noChangeArrowheads="1" noChangeShapeType="1" noTextEdit="1"/>
              </p:cNvSpPr>
              <p:nvPr/>
            </p:nvSpPr>
            <p:spPr bwMode="auto">
              <a:xfrm>
                <a:off x="437293" y="3337695"/>
                <a:ext cx="4743450" cy="2066191"/>
              </a:xfrm>
              <a:prstGeom prst="rect">
                <a:avLst/>
              </a:prstGeom>
              <a:blipFill rotWithShape="0">
                <a:blip r:embed="rId5"/>
                <a:stretch>
                  <a:fillRect l="-900" r="-386"/>
                </a:stretch>
              </a:blipFill>
              <a:ln w="9525">
                <a:noFill/>
                <a:miter lim="800000"/>
                <a:headEnd/>
                <a:tailEnd/>
              </a:ln>
              <a:extLst>
                <a:ext uri="{909E8E84-426E-40DD-AFC4-6F175D3DCCD1}">
                  <a14:hiddenFill xmlns:a14="http://schemas.microsoft.com/office/drawing/2010/main">
                    <a:solidFill>
                      <a:srgbClr val="FFFFFF"/>
                    </a:solidFill>
                  </a14:hiddenFill>
                </a:ext>
              </a:extLst>
            </p:spPr>
            <p:txBody>
              <a:bodyPr/>
              <a:lstStyle/>
              <a:p>
                <a:r>
                  <a:rPr lang="es-ES">
                    <a:noFill/>
                  </a:rPr>
                  <a:t> </a:t>
                </a:r>
              </a:p>
            </p:txBody>
          </p:sp>
        </mc:Fallback>
      </mc:AlternateContent>
      <p:sp>
        <p:nvSpPr>
          <p:cNvPr id="3" name="2 Rectángulo"/>
          <p:cNvSpPr/>
          <p:nvPr/>
        </p:nvSpPr>
        <p:spPr>
          <a:xfrm>
            <a:off x="3634752" y="4797152"/>
            <a:ext cx="985692" cy="47884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4"/>
          <p:cNvSpPr txBox="1">
            <a:spLocks noChangeArrowheads="1"/>
          </p:cNvSpPr>
          <p:nvPr/>
        </p:nvSpPr>
        <p:spPr bwMode="auto">
          <a:xfrm>
            <a:off x="971600" y="71753"/>
            <a:ext cx="6582864" cy="523220"/>
          </a:xfrm>
          <a:prstGeom prst="rect">
            <a:avLst/>
          </a:prstGeo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eaLnBrk="1" hangingPunct="1">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altLang="es-ES" dirty="0"/>
              <a:t>Transporte de energía en las </a:t>
            </a:r>
            <a:r>
              <a:rPr lang="es-ES" altLang="es-ES" dirty="0" smtClean="0"/>
              <a:t>olas</a:t>
            </a:r>
            <a:endParaRPr lang="es-ES" altLang="es-ES" dirty="0"/>
          </a:p>
        </p:txBody>
      </p:sp>
      <p:sp>
        <p:nvSpPr>
          <p:cNvPr id="9" name="3 Rectángulo"/>
          <p:cNvSpPr/>
          <p:nvPr/>
        </p:nvSpPr>
        <p:spPr>
          <a:xfrm>
            <a:off x="437293" y="5336802"/>
            <a:ext cx="8706707" cy="1192378"/>
          </a:xfrm>
          <a:prstGeom prst="rect">
            <a:avLst/>
          </a:prstGeom>
        </p:spPr>
        <p:txBody>
          <a:bodyPr wrap="square">
            <a:spAutoFit/>
          </a:bodyPr>
          <a:lstStyle/>
          <a:p>
            <a:pPr marL="342900" indent="-342900">
              <a:spcBef>
                <a:spcPts val="0"/>
              </a:spcBef>
              <a:buClr>
                <a:srgbClr val="BD3632"/>
              </a:buClr>
              <a:buFont typeface="Arial" panose="020B0604020202020204" pitchFamily="34" charset="0"/>
              <a:buChar char="•"/>
            </a:pPr>
            <a:r>
              <a:rPr lang="es-ES" altLang="es-ES" sz="1662" kern="0" dirty="0">
                <a:solidFill>
                  <a:schemeClr val="accent4"/>
                </a:solidFill>
                <a:latin typeface="Trebuchet MS" panose="020B0603020202020204" pitchFamily="34" charset="0"/>
              </a:rPr>
              <a:t>Las elevaciones son mayores cuando las partículas se mueven en la dirección de propagación.</a:t>
            </a:r>
          </a:p>
          <a:p>
            <a:pPr marL="342900" indent="-342900">
              <a:spcBef>
                <a:spcPts val="600"/>
              </a:spcBef>
              <a:buClr>
                <a:srgbClr val="BD3632"/>
              </a:buClr>
              <a:buFont typeface="Arial" panose="020B0604020202020204" pitchFamily="34" charset="0"/>
              <a:buChar char="•"/>
            </a:pPr>
            <a:r>
              <a:rPr lang="es-ES" altLang="es-ES" sz="1662" kern="0" dirty="0">
                <a:solidFill>
                  <a:schemeClr val="accent4"/>
                </a:solidFill>
                <a:latin typeface="Trebuchet MS" panose="020B0603020202020204" pitchFamily="34" charset="0"/>
              </a:rPr>
              <a:t>El resultado neto promediado en el tiempo es el de un transporte neto en la dirección de propagación.</a:t>
            </a:r>
          </a:p>
        </p:txBody>
      </p:sp>
    </p:spTree>
    <p:extLst>
      <p:ext uri="{BB962C8B-B14F-4D97-AF65-F5344CB8AC3E}">
        <p14:creationId xmlns:p14="http://schemas.microsoft.com/office/powerpoint/2010/main" val="24570110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8"/>
          <p:cNvSpPr txBox="1">
            <a:spLocks noChangeArrowheads="1"/>
          </p:cNvSpPr>
          <p:nvPr/>
        </p:nvSpPr>
        <p:spPr bwMode="auto">
          <a:xfrm>
            <a:off x="1403244" y="-95257"/>
            <a:ext cx="5804440" cy="7762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eaLnBrk="1" hangingPunct="1">
              <a:lnSpc>
                <a:spcPct val="150000"/>
              </a:lnSpc>
              <a:buNone/>
            </a:pPr>
            <a:r>
              <a:rPr lang="es-ES_tradnl" altLang="es-ES" sz="2800" b="1" kern="0" dirty="0">
                <a:solidFill>
                  <a:srgbClr val="C00000"/>
                </a:solidFill>
                <a:latin typeface="Trebuchet MS" panose="020B0603020202020204" pitchFamily="34" charset="0"/>
              </a:rPr>
              <a:t>Validez de la teoría lineal</a:t>
            </a:r>
          </a:p>
        </p:txBody>
      </p:sp>
      <p:sp>
        <p:nvSpPr>
          <p:cNvPr id="1032" name="Rectangle 27"/>
          <p:cNvSpPr>
            <a:spLocks noGrp="1" noChangeArrowheads="1"/>
          </p:cNvSpPr>
          <p:nvPr>
            <p:ph type="title"/>
          </p:nvPr>
        </p:nvSpPr>
        <p:spPr/>
        <p:txBody>
          <a:bodyPr/>
          <a:lstStyle/>
          <a:p>
            <a:pPr eaLnBrk="1" hangingPunct="1"/>
            <a:r>
              <a:rPr lang="es-ES" altLang="es-ES" dirty="0" smtClean="0"/>
              <a:t>3.- Olas no lineales</a:t>
            </a:r>
          </a:p>
        </p:txBody>
      </p:sp>
      <p:sp>
        <p:nvSpPr>
          <p:cNvPr id="4" name="CuadroTexto 3"/>
          <p:cNvSpPr txBox="1"/>
          <p:nvPr/>
        </p:nvSpPr>
        <p:spPr>
          <a:xfrm>
            <a:off x="7188244" y="5619926"/>
            <a:ext cx="1231245" cy="646331"/>
          </a:xfrm>
          <a:prstGeom prst="rect">
            <a:avLst/>
          </a:prstGeom>
          <a:noFill/>
        </p:spPr>
        <p:txBody>
          <a:bodyPr wrap="square" rtlCol="0">
            <a:spAutoFit/>
          </a:bodyPr>
          <a:lstStyle/>
          <a:p>
            <a:r>
              <a:rPr lang="es-ES" dirty="0" smtClean="0">
                <a:solidFill>
                  <a:schemeClr val="bg1"/>
                </a:solidFill>
              </a:rPr>
              <a:t>1801-1892</a:t>
            </a:r>
            <a:endParaRPr lang="es-ES" dirty="0">
              <a:solidFill>
                <a:schemeClr val="bg1"/>
              </a:solidFill>
            </a:endParaRPr>
          </a:p>
        </p:txBody>
      </p:sp>
      <p:pic>
        <p:nvPicPr>
          <p:cNvPr id="7" name="Imagen 6"/>
          <p:cNvPicPr>
            <a:picLocks noChangeAspect="1"/>
          </p:cNvPicPr>
          <p:nvPr/>
        </p:nvPicPr>
        <p:blipFill>
          <a:blip r:embed="rId3"/>
          <a:stretch>
            <a:fillRect/>
          </a:stretch>
        </p:blipFill>
        <p:spPr>
          <a:xfrm>
            <a:off x="4726607" y="1861740"/>
            <a:ext cx="4351987" cy="4886919"/>
          </a:xfrm>
          <a:prstGeom prst="rect">
            <a:avLst/>
          </a:prstGeom>
        </p:spPr>
      </p:pic>
      <p:pic>
        <p:nvPicPr>
          <p:cNvPr id="8" name="Imagen 7"/>
          <p:cNvPicPr>
            <a:picLocks noChangeAspect="1"/>
          </p:cNvPicPr>
          <p:nvPr/>
        </p:nvPicPr>
        <p:blipFill rotWithShape="1">
          <a:blip r:embed="rId4"/>
          <a:srcRect b="71289"/>
          <a:stretch/>
        </p:blipFill>
        <p:spPr>
          <a:xfrm>
            <a:off x="410458" y="2373711"/>
            <a:ext cx="4171190" cy="660924"/>
          </a:xfrm>
          <a:prstGeom prst="rect">
            <a:avLst/>
          </a:prstGeom>
        </p:spPr>
      </p:pic>
      <p:pic>
        <p:nvPicPr>
          <p:cNvPr id="12" name="Imagen 11"/>
          <p:cNvPicPr>
            <a:picLocks noChangeAspect="1"/>
          </p:cNvPicPr>
          <p:nvPr/>
        </p:nvPicPr>
        <p:blipFill rotWithShape="1">
          <a:blip r:embed="rId4"/>
          <a:srcRect t="29882"/>
          <a:stretch/>
        </p:blipFill>
        <p:spPr>
          <a:xfrm>
            <a:off x="410457" y="4140649"/>
            <a:ext cx="4022269" cy="1556481"/>
          </a:xfrm>
          <a:prstGeom prst="rect">
            <a:avLst/>
          </a:prstGeom>
        </p:spPr>
      </p:pic>
      <p:sp>
        <p:nvSpPr>
          <p:cNvPr id="10" name="CuadroTexto 9"/>
          <p:cNvSpPr txBox="1"/>
          <p:nvPr/>
        </p:nvSpPr>
        <p:spPr>
          <a:xfrm>
            <a:off x="1532707" y="2132856"/>
            <a:ext cx="1826142" cy="2308324"/>
          </a:xfrm>
          <a:prstGeom prst="rect">
            <a:avLst/>
          </a:prstGeom>
          <a:noFill/>
        </p:spPr>
        <p:txBody>
          <a:bodyPr wrap="none" rtlCol="0">
            <a:spAutoFit/>
          </a:bodyPr>
          <a:lstStyle/>
          <a:p>
            <a:pPr algn="ctr"/>
            <a:r>
              <a:rPr lang="es-ES" dirty="0" smtClean="0"/>
              <a:t>Ola lineal</a:t>
            </a:r>
          </a:p>
          <a:p>
            <a:pPr algn="ctr"/>
            <a:endParaRPr lang="es-ES" dirty="0">
              <a:latin typeface="Trebuchet MS" panose="020B0603020202020204" pitchFamily="34" charset="0"/>
            </a:endParaRPr>
          </a:p>
          <a:p>
            <a:pPr algn="ctr"/>
            <a:endParaRPr lang="es-ES" dirty="0" smtClean="0"/>
          </a:p>
          <a:p>
            <a:pPr algn="ctr"/>
            <a:endParaRPr lang="es-ES" dirty="0"/>
          </a:p>
          <a:p>
            <a:pPr algn="ctr"/>
            <a:endParaRPr lang="es-ES" dirty="0" smtClean="0"/>
          </a:p>
          <a:p>
            <a:pPr algn="ctr"/>
            <a:endParaRPr lang="es-ES" dirty="0"/>
          </a:p>
          <a:p>
            <a:pPr algn="ctr"/>
            <a:endParaRPr lang="es-ES" dirty="0" smtClean="0"/>
          </a:p>
          <a:p>
            <a:pPr algn="ctr"/>
            <a:r>
              <a:rPr lang="es-ES" dirty="0" smtClean="0"/>
              <a:t>Olas no lineales</a:t>
            </a:r>
            <a:endParaRPr lang="es-ES" dirty="0"/>
          </a:p>
        </p:txBody>
      </p:sp>
      <p:sp>
        <p:nvSpPr>
          <p:cNvPr id="13" name="CuadroTexto 12"/>
          <p:cNvSpPr txBox="1"/>
          <p:nvPr/>
        </p:nvSpPr>
        <p:spPr>
          <a:xfrm>
            <a:off x="2803213" y="4698195"/>
            <a:ext cx="1889459" cy="1115305"/>
          </a:xfrm>
          <a:prstGeom prst="rect">
            <a:avLst/>
          </a:prstGeom>
          <a:noFill/>
        </p:spPr>
        <p:txBody>
          <a:bodyPr wrap="square" rtlCol="0">
            <a:spAutoFit/>
          </a:bodyPr>
          <a:lstStyle/>
          <a:p>
            <a:r>
              <a:rPr lang="es-ES" sz="1108" dirty="0"/>
              <a:t>Pendientes grandes</a:t>
            </a:r>
          </a:p>
          <a:p>
            <a:endParaRPr lang="es-ES" sz="1108" dirty="0"/>
          </a:p>
          <a:p>
            <a:endParaRPr lang="es-ES" sz="1108" dirty="0"/>
          </a:p>
          <a:p>
            <a:endParaRPr lang="es-ES" sz="1108" dirty="0"/>
          </a:p>
          <a:p>
            <a:endParaRPr lang="es-ES" sz="1108" dirty="0"/>
          </a:p>
          <a:p>
            <a:r>
              <a:rPr lang="es-ES" sz="1108" dirty="0"/>
              <a:t>Aguas someras</a:t>
            </a:r>
          </a:p>
        </p:txBody>
      </p:sp>
      <p:sp>
        <p:nvSpPr>
          <p:cNvPr id="2" name="Rectángulo 1"/>
          <p:cNvSpPr/>
          <p:nvPr/>
        </p:nvSpPr>
        <p:spPr>
          <a:xfrm>
            <a:off x="294920" y="499871"/>
            <a:ext cx="8653701" cy="1477328"/>
          </a:xfrm>
          <a:prstGeom prst="rect">
            <a:avLst/>
          </a:prstGeom>
        </p:spPr>
        <p:txBody>
          <a:bodyPr wrap="square">
            <a:spAutoFit/>
          </a:bodyPr>
          <a:lstStyle/>
          <a:p>
            <a:pPr eaLnBrk="1" hangingPunct="1"/>
            <a:r>
              <a:rPr lang="es-ES_tradnl" altLang="es-ES" kern="0" dirty="0" smtClean="0">
                <a:latin typeface="Trebuchet MS" panose="020B0603020202020204" pitchFamily="34" charset="0"/>
              </a:rPr>
              <a:t>Stokes obtuvo correcciones no lineales que se ajustan a lo observado en olas de altura finita en </a:t>
            </a:r>
            <a:r>
              <a:rPr lang="es-ES_tradnl" altLang="es-ES" kern="0" dirty="0" err="1" smtClean="0">
                <a:latin typeface="Trebuchet MS" panose="020B0603020202020204" pitchFamily="34" charset="0"/>
              </a:rPr>
              <a:t>en</a:t>
            </a:r>
            <a:r>
              <a:rPr lang="es-ES_tradnl" altLang="es-ES" kern="0" dirty="0" smtClean="0">
                <a:latin typeface="Trebuchet MS" panose="020B0603020202020204" pitchFamily="34" charset="0"/>
              </a:rPr>
              <a:t> aguas abiertas.</a:t>
            </a:r>
          </a:p>
          <a:p>
            <a:pPr eaLnBrk="1" hangingPunct="1"/>
            <a:endParaRPr lang="es-ES_tradnl" altLang="es-ES" kern="0" dirty="0" smtClean="0">
              <a:latin typeface="Trebuchet MS" panose="020B0603020202020204" pitchFamily="34" charset="0"/>
            </a:endParaRPr>
          </a:p>
          <a:p>
            <a:pPr eaLnBrk="1" hangingPunct="1"/>
            <a:r>
              <a:rPr lang="es-ES_tradnl" altLang="es-ES" kern="0" dirty="0" err="1" smtClean="0">
                <a:latin typeface="Trebuchet MS" panose="020B0603020202020204" pitchFamily="34" charset="0"/>
              </a:rPr>
              <a:t>Korteweg</a:t>
            </a:r>
            <a:r>
              <a:rPr lang="es-ES_tradnl" altLang="es-ES" kern="0" dirty="0" smtClean="0">
                <a:latin typeface="Trebuchet MS" panose="020B0603020202020204" pitchFamily="34" charset="0"/>
              </a:rPr>
              <a:t> y De </a:t>
            </a:r>
            <a:r>
              <a:rPr lang="es-ES_tradnl" altLang="es-ES" kern="0" dirty="0" err="1" smtClean="0">
                <a:latin typeface="Trebuchet MS" panose="020B0603020202020204" pitchFamily="34" charset="0"/>
              </a:rPr>
              <a:t>Vries</a:t>
            </a:r>
            <a:r>
              <a:rPr lang="es-ES_tradnl" altLang="es-ES" kern="0" dirty="0" smtClean="0">
                <a:latin typeface="Trebuchet MS" panose="020B0603020202020204" pitchFamily="34" charset="0"/>
              </a:rPr>
              <a:t> añadieron términos no lineales para describir mejor la evolución de ola en aguas poco profundas</a:t>
            </a:r>
            <a:endParaRPr lang="es-ES_tradnl" altLang="es-ES" kern="0" dirty="0">
              <a:latin typeface="Trebuchet MS" panose="020B0603020202020204" pitchFamily="34" charset="0"/>
            </a:endParaRPr>
          </a:p>
        </p:txBody>
      </p:sp>
    </p:spTree>
    <p:extLst>
      <p:ext uri="{BB962C8B-B14F-4D97-AF65-F5344CB8AC3E}">
        <p14:creationId xmlns:p14="http://schemas.microsoft.com/office/powerpoint/2010/main" val="24905049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ChangeArrowheads="1"/>
          </p:cNvSpPr>
          <p:nvPr>
            <p:ph type="title"/>
          </p:nvPr>
        </p:nvSpPr>
        <p:spPr bwMode="auto">
          <a:xfrm>
            <a:off x="250825" y="-17145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cs typeface="Times New Roman" panose="02020603050405020304" pitchFamily="18" charset="0"/>
              </a:rPr>
              <a:t>Ruptura del oleaje</a:t>
            </a:r>
            <a:endParaRPr lang="es-ES" sz="2800" b="1" dirty="0" smtClean="0">
              <a:solidFill>
                <a:srgbClr val="C00000"/>
              </a:solidFill>
              <a:latin typeface="Trebuchet MS" panose="020B0603020202020204" pitchFamily="34" charset="0"/>
            </a:endParaRPr>
          </a:p>
        </p:txBody>
      </p:sp>
      <p:graphicFrame>
        <p:nvGraphicFramePr>
          <p:cNvPr id="75780" name="Object 4"/>
          <p:cNvGraphicFramePr>
            <a:graphicFrameLocks noGrp="1" noChangeAspect="1"/>
          </p:cNvGraphicFramePr>
          <p:nvPr>
            <p:ph sz="quarter" idx="2"/>
          </p:nvPr>
        </p:nvGraphicFramePr>
        <p:xfrm>
          <a:off x="5219700" y="765175"/>
          <a:ext cx="1008063" cy="715963"/>
        </p:xfrm>
        <a:graphic>
          <a:graphicData uri="http://schemas.openxmlformats.org/presentationml/2006/ole">
            <mc:AlternateContent xmlns:mc="http://schemas.openxmlformats.org/markup-compatibility/2006">
              <mc:Choice xmlns:v="urn:schemas-microsoft-com:vml" Requires="v">
                <p:oleObj spid="_x0000_s63615" name="Ecuación" r:id="rId3" imgW="482391" imgH="342751" progId="Equation.3">
                  <p:embed/>
                </p:oleObj>
              </mc:Choice>
              <mc:Fallback>
                <p:oleObj name="Ecuación" r:id="rId3" imgW="482391" imgH="34275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765175"/>
                        <a:ext cx="1008063"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781" name="Object 6"/>
          <p:cNvGraphicFramePr>
            <a:graphicFrameLocks noGrp="1" noChangeAspect="1"/>
          </p:cNvGraphicFramePr>
          <p:nvPr>
            <p:ph sz="quarter" idx="3"/>
          </p:nvPr>
        </p:nvGraphicFramePr>
        <p:xfrm>
          <a:off x="323850" y="1463675"/>
          <a:ext cx="3671888" cy="669925"/>
        </p:xfrm>
        <a:graphic>
          <a:graphicData uri="http://schemas.openxmlformats.org/presentationml/2006/ole">
            <mc:AlternateContent xmlns:mc="http://schemas.openxmlformats.org/markup-compatibility/2006">
              <mc:Choice xmlns:v="urn:schemas-microsoft-com:vml" Requires="v">
                <p:oleObj spid="_x0000_s63616" name="Ecuación" r:id="rId5" imgW="1879600" imgH="342900" progId="Equation.3">
                  <p:embed/>
                </p:oleObj>
              </mc:Choice>
              <mc:Fallback>
                <p:oleObj name="Ecuación" r:id="rId5" imgW="1879600" imgH="3429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1463675"/>
                        <a:ext cx="3671888"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5782" name="Object 8"/>
          <p:cNvGraphicFramePr>
            <a:graphicFrameLocks noChangeAspect="1"/>
          </p:cNvGraphicFramePr>
          <p:nvPr/>
        </p:nvGraphicFramePr>
        <p:xfrm>
          <a:off x="468313" y="2781300"/>
          <a:ext cx="3384550" cy="1671638"/>
        </p:xfrm>
        <a:graphic>
          <a:graphicData uri="http://schemas.openxmlformats.org/presentationml/2006/ole">
            <mc:AlternateContent xmlns:mc="http://schemas.openxmlformats.org/markup-compatibility/2006">
              <mc:Choice xmlns:v="urn:schemas-microsoft-com:vml" Requires="v">
                <p:oleObj spid="_x0000_s63617" name="Ecuación" r:id="rId7" imgW="1816100" imgH="1041400" progId="Equation.3">
                  <p:embed/>
                </p:oleObj>
              </mc:Choice>
              <mc:Fallback>
                <p:oleObj name="Ecuación" r:id="rId7" imgW="1816100" imgH="1041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2781300"/>
                        <a:ext cx="3384550" cy="167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5783" name="Group 9"/>
          <p:cNvGrpSpPr>
            <a:grpSpLocks noChangeAspect="1"/>
          </p:cNvGrpSpPr>
          <p:nvPr/>
        </p:nvGrpSpPr>
        <p:grpSpPr bwMode="auto">
          <a:xfrm>
            <a:off x="3851275" y="2636838"/>
            <a:ext cx="3744913" cy="2209800"/>
            <a:chOff x="2272" y="1158"/>
            <a:chExt cx="7200" cy="4320"/>
          </a:xfrm>
        </p:grpSpPr>
        <p:sp>
          <p:nvSpPr>
            <p:cNvPr id="75790" name="AutoShape 10"/>
            <p:cNvSpPr>
              <a:spLocks noChangeAspect="1" noChangeArrowheads="1"/>
            </p:cNvSpPr>
            <p:nvPr/>
          </p:nvSpPr>
          <p:spPr bwMode="auto">
            <a:xfrm>
              <a:off x="2272" y="1158"/>
              <a:ext cx="720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75791" name="Freeform 11"/>
            <p:cNvSpPr>
              <a:spLocks/>
            </p:cNvSpPr>
            <p:nvPr/>
          </p:nvSpPr>
          <p:spPr bwMode="auto">
            <a:xfrm>
              <a:off x="2600" y="1737"/>
              <a:ext cx="5452" cy="468"/>
            </a:xfrm>
            <a:custGeom>
              <a:avLst/>
              <a:gdLst>
                <a:gd name="T0" fmla="*/ 0 w 6407"/>
                <a:gd name="T1" fmla="*/ 412 h 546"/>
                <a:gd name="T2" fmla="*/ 318 w 6407"/>
                <a:gd name="T3" fmla="*/ 363 h 546"/>
                <a:gd name="T4" fmla="*/ 705 w 6407"/>
                <a:gd name="T5" fmla="*/ 4 h 546"/>
                <a:gd name="T6" fmla="*/ 1091 w 6407"/>
                <a:gd name="T7" fmla="*/ 375 h 546"/>
                <a:gd name="T8" fmla="*/ 1602 w 6407"/>
                <a:gd name="T9" fmla="*/ 452 h 546"/>
                <a:gd name="T10" fmla="*/ 2248 w 6407"/>
                <a:gd name="T11" fmla="*/ 393 h 546"/>
                <a:gd name="T12" fmla="*/ 2644 w 6407"/>
                <a:gd name="T13" fmla="*/ 6 h 546"/>
                <a:gd name="T14" fmla="*/ 2991 w 6407"/>
                <a:gd name="T15" fmla="*/ 355 h 546"/>
                <a:gd name="T16" fmla="*/ 3502 w 6407"/>
                <a:gd name="T17" fmla="*/ 442 h 546"/>
                <a:gd name="T18" fmla="*/ 4149 w 6407"/>
                <a:gd name="T19" fmla="*/ 393 h 546"/>
                <a:gd name="T20" fmla="*/ 4506 w 6407"/>
                <a:gd name="T21" fmla="*/ 35 h 546"/>
                <a:gd name="T22" fmla="*/ 4892 w 6407"/>
                <a:gd name="T23" fmla="*/ 364 h 546"/>
                <a:gd name="T24" fmla="*/ 5452 w 6407"/>
                <a:gd name="T25" fmla="*/ 403 h 5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07" h="546">
                  <a:moveTo>
                    <a:pt x="0" y="481"/>
                  </a:moveTo>
                  <a:cubicBezTo>
                    <a:pt x="62" y="471"/>
                    <a:pt x="236" y="503"/>
                    <a:pt x="374" y="424"/>
                  </a:cubicBezTo>
                  <a:cubicBezTo>
                    <a:pt x="512" y="345"/>
                    <a:pt x="677" y="3"/>
                    <a:pt x="828" y="5"/>
                  </a:cubicBezTo>
                  <a:cubicBezTo>
                    <a:pt x="979" y="7"/>
                    <a:pt x="1106" y="350"/>
                    <a:pt x="1282" y="437"/>
                  </a:cubicBezTo>
                  <a:cubicBezTo>
                    <a:pt x="1458" y="524"/>
                    <a:pt x="1656" y="523"/>
                    <a:pt x="1883" y="527"/>
                  </a:cubicBezTo>
                  <a:cubicBezTo>
                    <a:pt x="2110" y="531"/>
                    <a:pt x="2438" y="546"/>
                    <a:pt x="2642" y="459"/>
                  </a:cubicBezTo>
                  <a:cubicBezTo>
                    <a:pt x="2846" y="372"/>
                    <a:pt x="2962" y="14"/>
                    <a:pt x="3107" y="7"/>
                  </a:cubicBezTo>
                  <a:cubicBezTo>
                    <a:pt x="3252" y="0"/>
                    <a:pt x="3347" y="329"/>
                    <a:pt x="3515" y="414"/>
                  </a:cubicBezTo>
                  <a:cubicBezTo>
                    <a:pt x="3683" y="499"/>
                    <a:pt x="3889" y="509"/>
                    <a:pt x="4116" y="516"/>
                  </a:cubicBezTo>
                  <a:cubicBezTo>
                    <a:pt x="4343" y="523"/>
                    <a:pt x="4680" y="537"/>
                    <a:pt x="4876" y="458"/>
                  </a:cubicBezTo>
                  <a:cubicBezTo>
                    <a:pt x="5072" y="379"/>
                    <a:pt x="5150" y="46"/>
                    <a:pt x="5295" y="41"/>
                  </a:cubicBezTo>
                  <a:cubicBezTo>
                    <a:pt x="5440" y="36"/>
                    <a:pt x="5564" y="353"/>
                    <a:pt x="5749" y="425"/>
                  </a:cubicBezTo>
                  <a:cubicBezTo>
                    <a:pt x="5934" y="497"/>
                    <a:pt x="6270" y="461"/>
                    <a:pt x="6407" y="470"/>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75792" name="Freeform 12"/>
            <p:cNvSpPr>
              <a:spLocks/>
            </p:cNvSpPr>
            <p:nvPr/>
          </p:nvSpPr>
          <p:spPr bwMode="auto">
            <a:xfrm>
              <a:off x="2732" y="2756"/>
              <a:ext cx="5452" cy="575"/>
            </a:xfrm>
            <a:custGeom>
              <a:avLst/>
              <a:gdLst>
                <a:gd name="T0" fmla="*/ 0 w 6406"/>
                <a:gd name="T1" fmla="*/ 513 h 671"/>
                <a:gd name="T2" fmla="*/ 318 w 6406"/>
                <a:gd name="T3" fmla="*/ 464 h 671"/>
                <a:gd name="T4" fmla="*/ 650 w 6406"/>
                <a:gd name="T5" fmla="*/ 75 h 671"/>
                <a:gd name="T6" fmla="*/ 709 w 6406"/>
                <a:gd name="T7" fmla="*/ 75 h 671"/>
                <a:gd name="T8" fmla="*/ 1091 w 6406"/>
                <a:gd name="T9" fmla="*/ 476 h 671"/>
                <a:gd name="T10" fmla="*/ 1603 w 6406"/>
                <a:gd name="T11" fmla="*/ 553 h 671"/>
                <a:gd name="T12" fmla="*/ 2249 w 6406"/>
                <a:gd name="T13" fmla="*/ 494 h 671"/>
                <a:gd name="T14" fmla="*/ 2614 w 6406"/>
                <a:gd name="T15" fmla="*/ 71 h 671"/>
                <a:gd name="T16" fmla="*/ 2677 w 6406"/>
                <a:gd name="T17" fmla="*/ 65 h 671"/>
                <a:gd name="T18" fmla="*/ 2991 w 6406"/>
                <a:gd name="T19" fmla="*/ 456 h 671"/>
                <a:gd name="T20" fmla="*/ 3502 w 6406"/>
                <a:gd name="T21" fmla="*/ 543 h 671"/>
                <a:gd name="T22" fmla="*/ 4149 w 6406"/>
                <a:gd name="T23" fmla="*/ 494 h 671"/>
                <a:gd name="T24" fmla="*/ 4469 w 6406"/>
                <a:gd name="T25" fmla="*/ 139 h 671"/>
                <a:gd name="T26" fmla="*/ 4513 w 6406"/>
                <a:gd name="T27" fmla="*/ 126 h 671"/>
                <a:gd name="T28" fmla="*/ 4892 w 6406"/>
                <a:gd name="T29" fmla="*/ 465 h 671"/>
                <a:gd name="T30" fmla="*/ 5452 w 6406"/>
                <a:gd name="T31" fmla="*/ 504 h 67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06" h="671">
                  <a:moveTo>
                    <a:pt x="0" y="599"/>
                  </a:moveTo>
                  <a:cubicBezTo>
                    <a:pt x="62" y="589"/>
                    <a:pt x="247" y="627"/>
                    <a:pt x="374" y="542"/>
                  </a:cubicBezTo>
                  <a:cubicBezTo>
                    <a:pt x="501" y="457"/>
                    <a:pt x="688" y="164"/>
                    <a:pt x="764" y="88"/>
                  </a:cubicBezTo>
                  <a:cubicBezTo>
                    <a:pt x="840" y="12"/>
                    <a:pt x="747" y="10"/>
                    <a:pt x="833" y="88"/>
                  </a:cubicBezTo>
                  <a:cubicBezTo>
                    <a:pt x="919" y="166"/>
                    <a:pt x="1107" y="462"/>
                    <a:pt x="1282" y="555"/>
                  </a:cubicBezTo>
                  <a:cubicBezTo>
                    <a:pt x="1457" y="648"/>
                    <a:pt x="1656" y="641"/>
                    <a:pt x="1883" y="645"/>
                  </a:cubicBezTo>
                  <a:cubicBezTo>
                    <a:pt x="2110" y="649"/>
                    <a:pt x="2444" y="671"/>
                    <a:pt x="2642" y="577"/>
                  </a:cubicBezTo>
                  <a:cubicBezTo>
                    <a:pt x="2840" y="483"/>
                    <a:pt x="2987" y="166"/>
                    <a:pt x="3071" y="83"/>
                  </a:cubicBezTo>
                  <a:cubicBezTo>
                    <a:pt x="3155" y="0"/>
                    <a:pt x="3072" y="1"/>
                    <a:pt x="3146" y="76"/>
                  </a:cubicBezTo>
                  <a:cubicBezTo>
                    <a:pt x="3220" y="151"/>
                    <a:pt x="3352" y="439"/>
                    <a:pt x="3514" y="532"/>
                  </a:cubicBezTo>
                  <a:cubicBezTo>
                    <a:pt x="3676" y="625"/>
                    <a:pt x="3888" y="627"/>
                    <a:pt x="4115" y="634"/>
                  </a:cubicBezTo>
                  <a:cubicBezTo>
                    <a:pt x="4342" y="641"/>
                    <a:pt x="4686" y="655"/>
                    <a:pt x="4875" y="576"/>
                  </a:cubicBezTo>
                  <a:cubicBezTo>
                    <a:pt x="5064" y="497"/>
                    <a:pt x="5180" y="233"/>
                    <a:pt x="5251" y="162"/>
                  </a:cubicBezTo>
                  <a:cubicBezTo>
                    <a:pt x="5322" y="91"/>
                    <a:pt x="5220" y="84"/>
                    <a:pt x="5303" y="147"/>
                  </a:cubicBezTo>
                  <a:cubicBezTo>
                    <a:pt x="5386" y="210"/>
                    <a:pt x="5564" y="470"/>
                    <a:pt x="5748" y="543"/>
                  </a:cubicBezTo>
                  <a:cubicBezTo>
                    <a:pt x="5932" y="616"/>
                    <a:pt x="6269" y="579"/>
                    <a:pt x="6406" y="588"/>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75793" name="Freeform 13"/>
            <p:cNvSpPr>
              <a:spLocks/>
            </p:cNvSpPr>
            <p:nvPr/>
          </p:nvSpPr>
          <p:spPr bwMode="auto">
            <a:xfrm>
              <a:off x="2732" y="3961"/>
              <a:ext cx="5452" cy="596"/>
            </a:xfrm>
            <a:custGeom>
              <a:avLst/>
              <a:gdLst>
                <a:gd name="T0" fmla="*/ 0 w 6406"/>
                <a:gd name="T1" fmla="*/ 542 h 696"/>
                <a:gd name="T2" fmla="*/ 318 w 6406"/>
                <a:gd name="T3" fmla="*/ 493 h 696"/>
                <a:gd name="T4" fmla="*/ 734 w 6406"/>
                <a:gd name="T5" fmla="*/ 143 h 696"/>
                <a:gd name="T6" fmla="*/ 712 w 6406"/>
                <a:gd name="T7" fmla="*/ 17 h 696"/>
                <a:gd name="T8" fmla="*/ 696 w 6406"/>
                <a:gd name="T9" fmla="*/ 168 h 696"/>
                <a:gd name="T10" fmla="*/ 1091 w 6406"/>
                <a:gd name="T11" fmla="*/ 504 h 696"/>
                <a:gd name="T12" fmla="*/ 1603 w 6406"/>
                <a:gd name="T13" fmla="*/ 581 h 696"/>
                <a:gd name="T14" fmla="*/ 2249 w 6406"/>
                <a:gd name="T15" fmla="*/ 523 h 696"/>
                <a:gd name="T16" fmla="*/ 2677 w 6406"/>
                <a:gd name="T17" fmla="*/ 146 h 696"/>
                <a:gd name="T18" fmla="*/ 2655 w 6406"/>
                <a:gd name="T19" fmla="*/ 8 h 696"/>
                <a:gd name="T20" fmla="*/ 2634 w 6406"/>
                <a:gd name="T21" fmla="*/ 167 h 696"/>
                <a:gd name="T22" fmla="*/ 2991 w 6406"/>
                <a:gd name="T23" fmla="*/ 485 h 696"/>
                <a:gd name="T24" fmla="*/ 3502 w 6406"/>
                <a:gd name="T25" fmla="*/ 572 h 696"/>
                <a:gd name="T26" fmla="*/ 4149 w 6406"/>
                <a:gd name="T27" fmla="*/ 522 h 696"/>
                <a:gd name="T28" fmla="*/ 4536 w 6406"/>
                <a:gd name="T29" fmla="*/ 146 h 696"/>
                <a:gd name="T30" fmla="*/ 4520 w 6406"/>
                <a:gd name="T31" fmla="*/ 1 h 696"/>
                <a:gd name="T32" fmla="*/ 4490 w 6406"/>
                <a:gd name="T33" fmla="*/ 151 h 696"/>
                <a:gd name="T34" fmla="*/ 4892 w 6406"/>
                <a:gd name="T35" fmla="*/ 494 h 696"/>
                <a:gd name="T36" fmla="*/ 5452 w 6406"/>
                <a:gd name="T37" fmla="*/ 533 h 6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06" h="696">
                  <a:moveTo>
                    <a:pt x="0" y="633"/>
                  </a:moveTo>
                  <a:cubicBezTo>
                    <a:pt x="62" y="623"/>
                    <a:pt x="230" y="654"/>
                    <a:pt x="374" y="576"/>
                  </a:cubicBezTo>
                  <a:cubicBezTo>
                    <a:pt x="518" y="498"/>
                    <a:pt x="786" y="260"/>
                    <a:pt x="863" y="167"/>
                  </a:cubicBezTo>
                  <a:cubicBezTo>
                    <a:pt x="940" y="74"/>
                    <a:pt x="844" y="15"/>
                    <a:pt x="836" y="20"/>
                  </a:cubicBezTo>
                  <a:cubicBezTo>
                    <a:pt x="828" y="25"/>
                    <a:pt x="744" y="101"/>
                    <a:pt x="818" y="196"/>
                  </a:cubicBezTo>
                  <a:cubicBezTo>
                    <a:pt x="892" y="291"/>
                    <a:pt x="1105" y="509"/>
                    <a:pt x="1282" y="589"/>
                  </a:cubicBezTo>
                  <a:cubicBezTo>
                    <a:pt x="1459" y="669"/>
                    <a:pt x="1656" y="675"/>
                    <a:pt x="1883" y="679"/>
                  </a:cubicBezTo>
                  <a:cubicBezTo>
                    <a:pt x="2110" y="683"/>
                    <a:pt x="2432" y="696"/>
                    <a:pt x="2642" y="611"/>
                  </a:cubicBezTo>
                  <a:cubicBezTo>
                    <a:pt x="2852" y="526"/>
                    <a:pt x="3067" y="270"/>
                    <a:pt x="3146" y="170"/>
                  </a:cubicBezTo>
                  <a:cubicBezTo>
                    <a:pt x="3225" y="70"/>
                    <a:pt x="3127" y="5"/>
                    <a:pt x="3119" y="9"/>
                  </a:cubicBezTo>
                  <a:cubicBezTo>
                    <a:pt x="3111" y="13"/>
                    <a:pt x="3029" y="102"/>
                    <a:pt x="3095" y="195"/>
                  </a:cubicBezTo>
                  <a:cubicBezTo>
                    <a:pt x="3161" y="288"/>
                    <a:pt x="3344" y="487"/>
                    <a:pt x="3514" y="566"/>
                  </a:cubicBezTo>
                  <a:cubicBezTo>
                    <a:pt x="3684" y="645"/>
                    <a:pt x="3888" y="661"/>
                    <a:pt x="4115" y="668"/>
                  </a:cubicBezTo>
                  <a:cubicBezTo>
                    <a:pt x="4342" y="675"/>
                    <a:pt x="4672" y="693"/>
                    <a:pt x="4875" y="610"/>
                  </a:cubicBezTo>
                  <a:cubicBezTo>
                    <a:pt x="5078" y="527"/>
                    <a:pt x="5257" y="271"/>
                    <a:pt x="5330" y="170"/>
                  </a:cubicBezTo>
                  <a:cubicBezTo>
                    <a:pt x="5403" y="69"/>
                    <a:pt x="5320" y="0"/>
                    <a:pt x="5311" y="1"/>
                  </a:cubicBezTo>
                  <a:cubicBezTo>
                    <a:pt x="5302" y="2"/>
                    <a:pt x="5203" y="80"/>
                    <a:pt x="5276" y="176"/>
                  </a:cubicBezTo>
                  <a:cubicBezTo>
                    <a:pt x="5349" y="272"/>
                    <a:pt x="5560" y="503"/>
                    <a:pt x="5748" y="577"/>
                  </a:cubicBezTo>
                  <a:cubicBezTo>
                    <a:pt x="5936" y="651"/>
                    <a:pt x="6269" y="613"/>
                    <a:pt x="6406" y="622"/>
                  </a:cubicBez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75794" name="Text Box 14"/>
            <p:cNvSpPr txBox="1">
              <a:spLocks noChangeArrowheads="1"/>
            </p:cNvSpPr>
            <p:nvPr/>
          </p:nvSpPr>
          <p:spPr bwMode="auto">
            <a:xfrm>
              <a:off x="8553" y="1775"/>
              <a:ext cx="919" cy="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038" tIns="20519" rIns="41038" bIns="20519"/>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900" b="0" i="1" baseline="0">
                  <a:latin typeface="Times New Roman" panose="02020603050405020304" pitchFamily="18" charset="0"/>
                </a:rPr>
                <a:t>(a)</a:t>
              </a:r>
              <a:endParaRPr lang="es-ES" sz="1800" b="0" baseline="0"/>
            </a:p>
          </p:txBody>
        </p:sp>
        <p:sp>
          <p:nvSpPr>
            <p:cNvPr id="75795" name="Text Box 15"/>
            <p:cNvSpPr txBox="1">
              <a:spLocks noChangeArrowheads="1"/>
            </p:cNvSpPr>
            <p:nvPr/>
          </p:nvSpPr>
          <p:spPr bwMode="auto">
            <a:xfrm>
              <a:off x="8706" y="2855"/>
              <a:ext cx="766" cy="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038" tIns="20519" rIns="41038" bIns="20519"/>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900" b="0" i="1" baseline="0">
                  <a:latin typeface="Times New Roman" panose="02020603050405020304" pitchFamily="18" charset="0"/>
                </a:rPr>
                <a:t>(b)</a:t>
              </a:r>
              <a:endParaRPr lang="es-ES" sz="1800" b="0" baseline="0"/>
            </a:p>
          </p:txBody>
        </p:sp>
        <p:sp>
          <p:nvSpPr>
            <p:cNvPr id="75796" name="Text Box 16"/>
            <p:cNvSpPr txBox="1">
              <a:spLocks noChangeArrowheads="1"/>
            </p:cNvSpPr>
            <p:nvPr/>
          </p:nvSpPr>
          <p:spPr bwMode="auto">
            <a:xfrm>
              <a:off x="8706" y="4089"/>
              <a:ext cx="766" cy="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1038" tIns="20519" rIns="41038" bIns="20519"/>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900" b="0" i="1" baseline="0">
                  <a:latin typeface="Times New Roman" panose="02020603050405020304" pitchFamily="18" charset="0"/>
                </a:rPr>
                <a:t>(c)</a:t>
              </a:r>
              <a:endParaRPr lang="es-ES" sz="1800" b="0" baseline="0"/>
            </a:p>
          </p:txBody>
        </p:sp>
      </p:grpSp>
      <p:sp>
        <p:nvSpPr>
          <p:cNvPr id="75784" name="Text Box 17"/>
          <p:cNvSpPr txBox="1">
            <a:spLocks noChangeArrowheads="1"/>
          </p:cNvSpPr>
          <p:nvPr/>
        </p:nvSpPr>
        <p:spPr bwMode="auto">
          <a:xfrm>
            <a:off x="7235825" y="2778125"/>
            <a:ext cx="184150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600" b="0" baseline="0"/>
              <a:t>C-noide</a:t>
            </a:r>
          </a:p>
          <a:p>
            <a:pPr algn="l" eaLnBrk="1" hangingPunct="1"/>
            <a:endParaRPr lang="es-ES" sz="1600" b="0" baseline="0"/>
          </a:p>
          <a:p>
            <a:pPr algn="l" eaLnBrk="1" hangingPunct="1"/>
            <a:endParaRPr lang="es-ES" sz="1600" b="0" baseline="0"/>
          </a:p>
          <a:p>
            <a:pPr algn="l" eaLnBrk="1" hangingPunct="1"/>
            <a:r>
              <a:rPr lang="es-ES" sz="1600" b="0" baseline="0"/>
              <a:t>Cicloide</a:t>
            </a:r>
          </a:p>
          <a:p>
            <a:pPr algn="l" eaLnBrk="1" hangingPunct="1"/>
            <a:endParaRPr lang="es-ES" sz="1600" b="0" baseline="0"/>
          </a:p>
          <a:p>
            <a:pPr algn="l" eaLnBrk="1" hangingPunct="1"/>
            <a:endParaRPr lang="es-ES" sz="1600" b="0" baseline="0"/>
          </a:p>
          <a:p>
            <a:pPr algn="l" eaLnBrk="1" hangingPunct="1"/>
            <a:r>
              <a:rPr lang="es-ES" sz="1600" b="0" baseline="0"/>
              <a:t>Trocoide inestable</a:t>
            </a:r>
          </a:p>
        </p:txBody>
      </p:sp>
      <p:graphicFrame>
        <p:nvGraphicFramePr>
          <p:cNvPr id="75785" name="Object 19"/>
          <p:cNvGraphicFramePr>
            <a:graphicFrameLocks noChangeAspect="1"/>
          </p:cNvGraphicFramePr>
          <p:nvPr/>
        </p:nvGraphicFramePr>
        <p:xfrm>
          <a:off x="4500563" y="4941888"/>
          <a:ext cx="1008062" cy="830262"/>
        </p:xfrm>
        <a:graphic>
          <a:graphicData uri="http://schemas.openxmlformats.org/presentationml/2006/ole">
            <mc:AlternateContent xmlns:mc="http://schemas.openxmlformats.org/markup-compatibility/2006">
              <mc:Choice xmlns:v="urn:schemas-microsoft-com:vml" Requires="v">
                <p:oleObj spid="_x0000_s63618" name="Ecuación" r:id="rId9" imgW="431613" imgH="355446" progId="Equation.3">
                  <p:embed/>
                </p:oleObj>
              </mc:Choice>
              <mc:Fallback>
                <p:oleObj name="Ecuación" r:id="rId9" imgW="431613" imgH="355446"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0563" y="4941888"/>
                        <a:ext cx="1008062" cy="830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5786" name="Object 20"/>
          <p:cNvGraphicFramePr>
            <a:graphicFrameLocks noChangeAspect="1"/>
          </p:cNvGraphicFramePr>
          <p:nvPr/>
        </p:nvGraphicFramePr>
        <p:xfrm>
          <a:off x="3563938" y="5734050"/>
          <a:ext cx="977900" cy="801688"/>
        </p:xfrm>
        <a:graphic>
          <a:graphicData uri="http://schemas.openxmlformats.org/presentationml/2006/ole">
            <mc:AlternateContent xmlns:mc="http://schemas.openxmlformats.org/markup-compatibility/2006">
              <mc:Choice xmlns:v="urn:schemas-microsoft-com:vml" Requires="v">
                <p:oleObj spid="_x0000_s63619" name="Ecuación" r:id="rId11" imgW="418918" imgH="342751" progId="Equation.3">
                  <p:embed/>
                </p:oleObj>
              </mc:Choice>
              <mc:Fallback>
                <p:oleObj name="Ecuación" r:id="rId11" imgW="418918" imgH="342751"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3938" y="5734050"/>
                        <a:ext cx="977900" cy="801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5787" name="Rectangle 22"/>
          <p:cNvSpPr>
            <a:spLocks noChangeArrowheads="1"/>
          </p:cNvSpPr>
          <p:nvPr/>
        </p:nvSpPr>
        <p:spPr bwMode="auto">
          <a:xfrm>
            <a:off x="180975" y="812800"/>
            <a:ext cx="9144000" cy="556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spcBef>
                <a:spcPct val="20000"/>
              </a:spcBef>
            </a:pPr>
            <a:r>
              <a:rPr lang="es-ES" b="0" baseline="0" dirty="0">
                <a:latin typeface="Trebuchet MS" panose="020B0603020202020204" pitchFamily="34" charset="0"/>
              </a:rPr>
              <a:t>Condición de rotura de Stokes</a:t>
            </a:r>
            <a:r>
              <a:rPr lang="es-ES" sz="2400" b="0" baseline="0" dirty="0">
                <a:latin typeface="Trebuchet MS" panose="020B0603020202020204" pitchFamily="34" charset="0"/>
              </a:rPr>
              <a:t>:</a:t>
            </a:r>
            <a:r>
              <a:rPr lang="es-ES" sz="2800" b="0" baseline="0" dirty="0">
                <a:latin typeface="Trebuchet MS" panose="020B0603020202020204" pitchFamily="34" charset="0"/>
              </a:rPr>
              <a:t> </a:t>
            </a:r>
            <a:r>
              <a:rPr lang="es-ES" sz="2400" b="0" baseline="0" dirty="0">
                <a:latin typeface="Trebuchet MS" panose="020B0603020202020204" pitchFamily="34" charset="0"/>
              </a:rPr>
              <a:t> </a:t>
            </a:r>
            <a:r>
              <a:rPr lang="es-ES" sz="2400" b="0" i="1" baseline="0" dirty="0" err="1">
                <a:latin typeface="Trebuchet MS" panose="020B0603020202020204" pitchFamily="34" charset="0"/>
              </a:rPr>
              <a:t>v</a:t>
            </a:r>
            <a:r>
              <a:rPr lang="es-ES" sz="2400" b="0" i="1" dirty="0" err="1">
                <a:latin typeface="Trebuchet MS" panose="020B0603020202020204" pitchFamily="34" charset="0"/>
              </a:rPr>
              <a:t>p</a:t>
            </a:r>
            <a:r>
              <a:rPr lang="es-ES" sz="2400" b="0" i="1" baseline="0" dirty="0">
                <a:latin typeface="Trebuchet MS" panose="020B0603020202020204" pitchFamily="34" charset="0"/>
              </a:rPr>
              <a:t>=c</a:t>
            </a:r>
            <a:r>
              <a:rPr lang="es-ES" sz="2800" b="0" i="1" baseline="0" dirty="0">
                <a:latin typeface="Trebuchet MS" panose="020B0603020202020204" pitchFamily="34" charset="0"/>
              </a:rPr>
              <a:t>  </a:t>
            </a:r>
            <a:r>
              <a:rPr lang="es-ES" sz="2800" b="0" i="1" baseline="0" dirty="0">
                <a:latin typeface="Trebuchet MS" panose="020B0603020202020204" pitchFamily="34" charset="0"/>
                <a:cs typeface="Arial" panose="020B0604020202020204" pitchFamily="34" charset="0"/>
                <a:sym typeface="Wingdings" panose="05000000000000000000" pitchFamily="2" charset="2"/>
              </a:rPr>
              <a:t>→</a:t>
            </a:r>
            <a:endParaRPr lang="es-ES" sz="2800" b="0" i="1" baseline="0" dirty="0">
              <a:latin typeface="Trebuchet MS" panose="020B0603020202020204" pitchFamily="34" charset="0"/>
              <a:cs typeface="Arial" panose="020B0604020202020204" pitchFamily="34" charset="0"/>
            </a:endParaRP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r>
              <a:rPr lang="es-ES" b="0" baseline="0" dirty="0">
                <a:latin typeface="Trebuchet MS" panose="020B0603020202020204" pitchFamily="34" charset="0"/>
              </a:rPr>
              <a:t>  </a:t>
            </a:r>
          </a:p>
          <a:p>
            <a:pPr algn="l" eaLnBrk="1" hangingPunct="1">
              <a:spcBef>
                <a:spcPct val="20000"/>
              </a:spcBef>
            </a:pPr>
            <a:r>
              <a:rPr lang="es-ES" b="0" baseline="0" dirty="0">
                <a:latin typeface="Trebuchet MS" panose="020B0603020202020204" pitchFamily="34" charset="0"/>
              </a:rPr>
              <a:t>Según  la velocidad orbital el superficie</a:t>
            </a:r>
            <a:r>
              <a:rPr lang="es-ES" sz="2800" b="0" baseline="0" dirty="0">
                <a:latin typeface="Trebuchet MS" panose="020B0603020202020204" pitchFamily="34" charset="0"/>
              </a:rPr>
              <a:t> 	</a:t>
            </a: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endParaRPr lang="es-ES" b="0" baseline="0" dirty="0">
              <a:latin typeface="Trebuchet MS" panose="020B0603020202020204" pitchFamily="34" charset="0"/>
            </a:endParaRPr>
          </a:p>
          <a:p>
            <a:pPr algn="l" eaLnBrk="1" hangingPunct="1">
              <a:spcBef>
                <a:spcPct val="20000"/>
              </a:spcBef>
            </a:pPr>
            <a:r>
              <a:rPr lang="es-ES" b="0" baseline="0" dirty="0">
                <a:latin typeface="Trebuchet MS" panose="020B0603020202020204" pitchFamily="34" charset="0"/>
              </a:rPr>
              <a:t>Condición de rotura teórica:   </a:t>
            </a:r>
          </a:p>
          <a:p>
            <a:pPr algn="l" eaLnBrk="1" hangingPunct="1">
              <a:spcBef>
                <a:spcPct val="20000"/>
              </a:spcBef>
            </a:pPr>
            <a:endParaRPr lang="es-ES" sz="2800" b="0" baseline="0" dirty="0">
              <a:latin typeface="Trebuchet MS" panose="020B0603020202020204" pitchFamily="34" charset="0"/>
            </a:endParaRPr>
          </a:p>
          <a:p>
            <a:pPr algn="l" eaLnBrk="1" hangingPunct="1">
              <a:spcBef>
                <a:spcPct val="20000"/>
              </a:spcBef>
            </a:pPr>
            <a:r>
              <a:rPr lang="es-ES" b="0" baseline="0" dirty="0">
                <a:latin typeface="Trebuchet MS" panose="020B0603020202020204" pitchFamily="34" charset="0"/>
              </a:rPr>
              <a:t>Condición de rotura real:</a:t>
            </a:r>
          </a:p>
        </p:txBody>
      </p:sp>
      <p:pic>
        <p:nvPicPr>
          <p:cNvPr id="75788" name="Picture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72225" y="765175"/>
            <a:ext cx="2468563" cy="118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789" name="Line 26"/>
          <p:cNvSpPr>
            <a:spLocks noChangeShapeType="1"/>
          </p:cNvSpPr>
          <p:nvPr/>
        </p:nvSpPr>
        <p:spPr bwMode="auto">
          <a:xfrm>
            <a:off x="7524750" y="1196975"/>
            <a:ext cx="287338" cy="0"/>
          </a:xfrm>
          <a:prstGeom prst="line">
            <a:avLst/>
          </a:prstGeom>
          <a:noFill/>
          <a:ln w="38100">
            <a:solidFill>
              <a:srgbClr val="0033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p>
        </p:txBody>
      </p:sp>
    </p:spTree>
    <p:extLst>
      <p:ext uri="{BB962C8B-B14F-4D97-AF65-F5344CB8AC3E}">
        <p14:creationId xmlns:p14="http://schemas.microsoft.com/office/powerpoint/2010/main" val="2464589683"/>
      </p:ext>
    </p:extLst>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4"/>
          <p:cNvSpPr txBox="1">
            <a:spLocks noChangeArrowheads="1"/>
          </p:cNvSpPr>
          <p:nvPr/>
        </p:nvSpPr>
        <p:spPr bwMode="auto">
          <a:xfrm>
            <a:off x="2288837" y="0"/>
            <a:ext cx="4041491" cy="523220"/>
          </a:xfrm>
          <a:prstGeom prst="rect">
            <a:avLst/>
          </a:prstGeo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eaLnBrk="1" hangingPunct="1">
              <a:defRPr sz="28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altLang="es-ES" dirty="0"/>
              <a:t>La corriente de Stokes</a:t>
            </a:r>
          </a:p>
        </p:txBody>
      </p:sp>
      <p:sp>
        <p:nvSpPr>
          <p:cNvPr id="4" name="CuadroTexto 3"/>
          <p:cNvSpPr txBox="1"/>
          <p:nvPr/>
        </p:nvSpPr>
        <p:spPr>
          <a:xfrm>
            <a:off x="395536" y="4365104"/>
            <a:ext cx="8856984" cy="2077492"/>
          </a:xfrm>
          <a:prstGeom prst="rect">
            <a:avLst/>
          </a:prstGeom>
          <a:noFill/>
        </p:spPr>
        <p:txBody>
          <a:bodyPr wrap="square" rtlCol="0">
            <a:spAutoFit/>
          </a:bodyPr>
          <a:lstStyle/>
          <a:p>
            <a:pPr lvl="3" algn="r">
              <a:spcBef>
                <a:spcPts val="600"/>
              </a:spcBef>
            </a:pPr>
            <a:r>
              <a:rPr lang="es-ES" sz="1400" dirty="0" smtClean="0">
                <a:latin typeface="Arial Narrow" panose="020B0606020202030204" pitchFamily="34" charset="0"/>
              </a:rPr>
              <a:t>Corriente de Stokes en </a:t>
            </a:r>
            <a:r>
              <a:rPr lang="es-ES" sz="1400" dirty="0">
                <a:latin typeface="Arial Narrow" panose="020B0606020202030204" pitchFamily="34" charset="0"/>
              </a:rPr>
              <a:t>olas de aguas </a:t>
            </a:r>
            <a:r>
              <a:rPr lang="es-ES" sz="1400" dirty="0" smtClean="0">
                <a:latin typeface="Arial Narrow" panose="020B0606020202030204" pitchFamily="34" charset="0"/>
              </a:rPr>
              <a:t>profundas (L ~ 2·h)</a:t>
            </a:r>
          </a:p>
          <a:p>
            <a:pPr>
              <a:spcBef>
                <a:spcPts val="600"/>
              </a:spcBef>
            </a:pPr>
            <a:r>
              <a:rPr lang="es-ES" sz="1500" i="0" dirty="0" smtClean="0">
                <a:latin typeface="Trebuchet MS" panose="020B0603020202020204" pitchFamily="34" charset="0"/>
              </a:rPr>
              <a:t>Los círculos rojos representan las posiciones de las partículas y las líneas en color azul claro describen las trayectorias de estas partículas, y los círculos azules claros la posición de las partículas después de cada período de onda. Los puntos blancos son partículas de fluido, también seguidas en el tiempo. La velocidad horizontal media </a:t>
            </a:r>
            <a:r>
              <a:rPr lang="es-ES" sz="1500" i="0" dirty="0" err="1" smtClean="0">
                <a:latin typeface="Trebuchet MS" panose="020B0603020202020204" pitchFamily="34" charset="0"/>
              </a:rPr>
              <a:t>euleriana</a:t>
            </a:r>
            <a:r>
              <a:rPr lang="es-ES" sz="1500" i="0" dirty="0" smtClean="0">
                <a:latin typeface="Trebuchet MS" panose="020B0603020202020204" pitchFamily="34" charset="0"/>
              </a:rPr>
              <a:t> a cierta profundidad es prácticamente cero. </a:t>
            </a:r>
          </a:p>
          <a:p>
            <a:pPr>
              <a:spcBef>
                <a:spcPts val="600"/>
              </a:spcBef>
            </a:pPr>
            <a:r>
              <a:rPr lang="es-ES" sz="1500" i="0" dirty="0" smtClean="0">
                <a:latin typeface="Trebuchet MS" panose="020B0603020202020204" pitchFamily="34" charset="0"/>
              </a:rPr>
              <a:t>El </a:t>
            </a:r>
            <a:r>
              <a:rPr lang="es-ES" sz="1500" i="0" dirty="0">
                <a:latin typeface="Trebuchet MS" panose="020B0603020202020204" pitchFamily="34" charset="0"/>
              </a:rPr>
              <a:t>período de </a:t>
            </a:r>
            <a:r>
              <a:rPr lang="es-ES" sz="1500" i="0" dirty="0" smtClean="0">
                <a:latin typeface="Trebuchet MS" panose="020B0603020202020204" pitchFamily="34" charset="0"/>
              </a:rPr>
              <a:t>onda </a:t>
            </a:r>
            <a:r>
              <a:rPr lang="es-ES" sz="1500" i="0" dirty="0">
                <a:latin typeface="Trebuchet MS" panose="020B0603020202020204" pitchFamily="34" charset="0"/>
              </a:rPr>
              <a:t>experimentado por una partícula de fluido cerca de la superficie libre, es diferente del período de onda en una posición horizontal fija (como lo indican los círculos azul claro). Esto se debe al desplazamiento </a:t>
            </a:r>
            <a:r>
              <a:rPr lang="es-ES" sz="1500" i="0" dirty="0" err="1">
                <a:latin typeface="Trebuchet MS" panose="020B0603020202020204" pitchFamily="34" charset="0"/>
              </a:rPr>
              <a:t>Doppler</a:t>
            </a:r>
            <a:r>
              <a:rPr lang="es-ES" sz="1500" i="0" dirty="0" smtClean="0">
                <a:latin typeface="Trebuchet MS" panose="020B0603020202020204" pitchFamily="34" charset="0"/>
              </a:rPr>
              <a:t>. </a:t>
            </a:r>
            <a:endParaRPr lang="es-ES" sz="1500" i="0" dirty="0">
              <a:latin typeface="Trebuchet MS" panose="020B0603020202020204" pitchFamily="34"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7184" y="2802276"/>
            <a:ext cx="2231241" cy="1464610"/>
          </a:xfrm>
          <a:prstGeom prst="rect">
            <a:avLst/>
          </a:prstGeom>
        </p:spPr>
      </p:pic>
      <p:sp>
        <p:nvSpPr>
          <p:cNvPr id="3" name="Rectángulo 2"/>
          <p:cNvSpPr/>
          <p:nvPr/>
        </p:nvSpPr>
        <p:spPr>
          <a:xfrm>
            <a:off x="611560" y="567196"/>
            <a:ext cx="7848872" cy="830997"/>
          </a:xfrm>
          <a:prstGeom prst="rect">
            <a:avLst/>
          </a:prstGeom>
        </p:spPr>
        <p:txBody>
          <a:bodyPr wrap="square">
            <a:spAutoFit/>
          </a:bodyPr>
          <a:lstStyle/>
          <a:p>
            <a:pPr>
              <a:spcBef>
                <a:spcPts val="600"/>
              </a:spcBef>
            </a:pPr>
            <a:r>
              <a:rPr lang="es-ES" sz="1600" dirty="0">
                <a:latin typeface="Trebuchet MS" panose="020B0603020202020204" pitchFamily="34" charset="0"/>
              </a:rPr>
              <a:t>En la teoría de Stokes las órbitas no se cierran, es decir, no son exactamente armónicas</a:t>
            </a:r>
            <a:r>
              <a:rPr lang="es-ES" sz="1600" dirty="0" smtClean="0">
                <a:latin typeface="Trebuchet MS" panose="020B0603020202020204" pitchFamily="34" charset="0"/>
              </a:rPr>
              <a:t>. Existe una (pequeña) componente de transporte en la dirección de propagación denominada </a:t>
            </a:r>
            <a:r>
              <a:rPr lang="es-ES" sz="1600" i="1" dirty="0" smtClean="0">
                <a:latin typeface="Trebuchet MS" panose="020B0603020202020204" pitchFamily="34" charset="0"/>
              </a:rPr>
              <a:t>deriva de Stokes</a:t>
            </a:r>
            <a:endParaRPr lang="es-ES" sz="1600" i="1" dirty="0">
              <a:latin typeface="Trebuchet MS" panose="020B0603020202020204" pitchFamily="34" charset="0"/>
            </a:endParaRPr>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831"/>
          <a:stretch/>
        </p:blipFill>
        <p:spPr bwMode="auto">
          <a:xfrm>
            <a:off x="4110685" y="3107271"/>
            <a:ext cx="1855985" cy="856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n 7"/>
          <p:cNvPicPr>
            <a:picLocks noChangeAspect="1"/>
          </p:cNvPicPr>
          <p:nvPr/>
        </p:nvPicPr>
        <p:blipFill rotWithShape="1">
          <a:blip r:embed="rId4"/>
          <a:srcRect b="71289"/>
          <a:stretch/>
        </p:blipFill>
        <p:spPr>
          <a:xfrm>
            <a:off x="395536" y="1579221"/>
            <a:ext cx="4032448" cy="638940"/>
          </a:xfrm>
          <a:prstGeom prst="rect">
            <a:avLst/>
          </a:prstGeom>
        </p:spPr>
      </p:pic>
      <p:pic>
        <p:nvPicPr>
          <p:cNvPr id="9" name="Imagen 8"/>
          <p:cNvPicPr>
            <a:picLocks noChangeAspect="1"/>
          </p:cNvPicPr>
          <p:nvPr/>
        </p:nvPicPr>
        <p:blipFill rotWithShape="1">
          <a:blip r:embed="rId4"/>
          <a:srcRect t="29882" b="36978"/>
          <a:stretch/>
        </p:blipFill>
        <p:spPr>
          <a:xfrm>
            <a:off x="548209" y="3107271"/>
            <a:ext cx="3256627" cy="595619"/>
          </a:xfrm>
          <a:prstGeom prst="rect">
            <a:avLst/>
          </a:prstGeom>
        </p:spPr>
      </p:pic>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r="74414"/>
          <a:stretch/>
        </p:blipFill>
        <p:spPr bwMode="auto">
          <a:xfrm>
            <a:off x="4572000" y="1322558"/>
            <a:ext cx="1116413" cy="117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56176" y="1130951"/>
            <a:ext cx="2232248" cy="1671325"/>
          </a:xfrm>
          <a:prstGeom prst="rect">
            <a:avLst/>
          </a:prstGeom>
        </p:spPr>
      </p:pic>
    </p:spTree>
    <p:extLst>
      <p:ext uri="{BB962C8B-B14F-4D97-AF65-F5344CB8AC3E}">
        <p14:creationId xmlns:p14="http://schemas.microsoft.com/office/powerpoint/2010/main" val="22783031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4"/>
          <p:cNvSpPr txBox="1">
            <a:spLocks noChangeArrowheads="1"/>
          </p:cNvSpPr>
          <p:nvPr/>
        </p:nvSpPr>
        <p:spPr bwMode="auto">
          <a:xfrm>
            <a:off x="971600" y="0"/>
            <a:ext cx="65373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800" b="1" i="0" dirty="0" smtClean="0">
                <a:solidFill>
                  <a:srgbClr val="C00000"/>
                </a:solidFill>
                <a:latin typeface="Trebuchet MS" panose="020B0603020202020204" pitchFamily="34" charset="0"/>
              </a:rPr>
              <a:t>Corriente de Stokes en aguas someras</a:t>
            </a:r>
            <a:endParaRPr lang="es-ES" altLang="es-ES" sz="2800" b="1" i="0" dirty="0">
              <a:solidFill>
                <a:srgbClr val="C00000"/>
              </a:solidFill>
              <a:latin typeface="Trebuchet MS" panose="020B0603020202020204" pitchFamily="34" charset="0"/>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306465"/>
            <a:ext cx="7656548" cy="1150125"/>
          </a:xfrm>
          <a:prstGeom prst="rect">
            <a:avLst/>
          </a:prstGeom>
        </p:spPr>
      </p:pic>
      <p:sp>
        <p:nvSpPr>
          <p:cNvPr id="4" name="CuadroTexto 3"/>
          <p:cNvSpPr txBox="1"/>
          <p:nvPr/>
        </p:nvSpPr>
        <p:spPr>
          <a:xfrm>
            <a:off x="322349" y="3456590"/>
            <a:ext cx="8691926" cy="3200876"/>
          </a:xfrm>
          <a:prstGeom prst="rect">
            <a:avLst/>
          </a:prstGeom>
          <a:noFill/>
        </p:spPr>
        <p:txBody>
          <a:bodyPr wrap="square" rtlCol="0">
            <a:spAutoFit/>
          </a:bodyPr>
          <a:lstStyle/>
          <a:p>
            <a:pPr lvl="2">
              <a:spcBef>
                <a:spcPts val="600"/>
              </a:spcBef>
            </a:pPr>
            <a:r>
              <a:rPr lang="es-ES" sz="1600" dirty="0" smtClean="0">
                <a:latin typeface="Arial Narrow" panose="020B0606020202030204" pitchFamily="34" charset="0"/>
              </a:rPr>
              <a:t>Corriente de Stokes para propagación de oleaje en aguas </a:t>
            </a:r>
            <a:r>
              <a:rPr lang="es-ES" sz="1600" dirty="0">
                <a:latin typeface="Arial Narrow" panose="020B0606020202030204" pitchFamily="34" charset="0"/>
              </a:rPr>
              <a:t>poco profundas, </a:t>
            </a:r>
            <a:endParaRPr lang="es-ES" sz="1600" dirty="0" smtClean="0">
              <a:latin typeface="Arial Narrow" panose="020B0606020202030204" pitchFamily="34" charset="0"/>
            </a:endParaRPr>
          </a:p>
          <a:p>
            <a:pPr lvl="2">
              <a:spcBef>
                <a:spcPts val="0"/>
              </a:spcBef>
            </a:pPr>
            <a:r>
              <a:rPr lang="es-ES" sz="1600" dirty="0" smtClean="0">
                <a:latin typeface="Arial Narrow" panose="020B0606020202030204" pitchFamily="34" charset="0"/>
              </a:rPr>
              <a:t>con </a:t>
            </a:r>
            <a:r>
              <a:rPr lang="es-ES" sz="1600" dirty="0">
                <a:latin typeface="Arial Narrow" panose="020B0606020202030204" pitchFamily="34" charset="0"/>
              </a:rPr>
              <a:t>una longitud de onda mucho más larga que la profundidad del agua. </a:t>
            </a:r>
            <a:endParaRPr lang="es-ES" sz="1600" dirty="0" smtClean="0">
              <a:latin typeface="Arial Narrow" panose="020B0606020202030204" pitchFamily="34" charset="0"/>
            </a:endParaRPr>
          </a:p>
          <a:p>
            <a:pPr>
              <a:spcBef>
                <a:spcPts val="600"/>
              </a:spcBef>
            </a:pPr>
            <a:r>
              <a:rPr lang="es-ES" sz="1600" i="0" dirty="0" smtClean="0">
                <a:latin typeface="Trebuchet MS" panose="020B0603020202020204" pitchFamily="34" charset="0"/>
              </a:rPr>
              <a:t>En este ejemplo, la </a:t>
            </a:r>
            <a:r>
              <a:rPr lang="es-ES" sz="1600" i="0" dirty="0">
                <a:latin typeface="Trebuchet MS" panose="020B0603020202020204" pitchFamily="34" charset="0"/>
              </a:rPr>
              <a:t>relación entre la altura de la ola y la profundidad del agua es </a:t>
            </a:r>
            <a:r>
              <a:rPr lang="es-ES" sz="1600" i="1" dirty="0">
                <a:latin typeface="Times New Roman" panose="02020603050405020304" pitchFamily="18" charset="0"/>
                <a:cs typeface="Times New Roman" panose="02020603050405020304" pitchFamily="18" charset="0"/>
              </a:rPr>
              <a:t>H/h</a:t>
            </a:r>
            <a:r>
              <a:rPr lang="es-ES" sz="1600" i="0" dirty="0">
                <a:latin typeface="Times New Roman" panose="02020603050405020304" pitchFamily="18" charset="0"/>
                <a:cs typeface="Times New Roman" panose="02020603050405020304" pitchFamily="18" charset="0"/>
              </a:rPr>
              <a:t>=0,60</a:t>
            </a:r>
            <a:r>
              <a:rPr lang="es-ES" sz="1600" i="0" dirty="0">
                <a:latin typeface="Trebuchet MS" panose="020B0603020202020204" pitchFamily="34" charset="0"/>
              </a:rPr>
              <a:t>, y la relación entre la longitud de onda y la profundidad del agua es </a:t>
            </a:r>
            <a:r>
              <a:rPr lang="es-ES" sz="1600" i="1" dirty="0" smtClean="0">
                <a:latin typeface="Times New Roman" panose="02020603050405020304" pitchFamily="18" charset="0"/>
                <a:cs typeface="Times New Roman" panose="02020603050405020304" pitchFamily="18" charset="0"/>
              </a:rPr>
              <a:t>L/h=12,0.</a:t>
            </a:r>
          </a:p>
          <a:p>
            <a:pPr>
              <a:spcBef>
                <a:spcPts val="600"/>
              </a:spcBef>
            </a:pPr>
            <a:r>
              <a:rPr lang="es-ES" sz="1600" i="0" dirty="0" smtClean="0">
                <a:latin typeface="Trebuchet MS" panose="020B0603020202020204" pitchFamily="34" charset="0"/>
              </a:rPr>
              <a:t>En la figura, los </a:t>
            </a:r>
            <a:r>
              <a:rPr lang="es-ES" sz="1600" i="0" dirty="0">
                <a:latin typeface="Trebuchet MS" panose="020B0603020202020204" pitchFamily="34" charset="0"/>
              </a:rPr>
              <a:t>círculos rojos son las posiciones actuales de las partículas sin masa, que se mueven con la velocidad del flujo. La línea azul claro da el camino de estas partículas, y los círculos azules claros la posición de las partículas después de cada período de onda. Los puntos blancos son partículas de fluido, también seguidas en el tiempo. En el caso que se muestra aquí, la velocidad horizontal media de </a:t>
            </a:r>
            <a:r>
              <a:rPr lang="es-ES" sz="1600" i="0" dirty="0" err="1">
                <a:latin typeface="Trebuchet MS" panose="020B0603020202020204" pitchFamily="34" charset="0"/>
              </a:rPr>
              <a:t>Euleriana</a:t>
            </a:r>
            <a:r>
              <a:rPr lang="es-ES" sz="1600" i="0" dirty="0">
                <a:latin typeface="Trebuchet MS" panose="020B0603020202020204" pitchFamily="34" charset="0"/>
              </a:rPr>
              <a:t> por debajo de la depresión de la onda es cero</a:t>
            </a:r>
            <a:r>
              <a:rPr lang="es-ES" sz="1600" i="0" dirty="0" smtClean="0">
                <a:latin typeface="Trebuchet MS" panose="020B0603020202020204" pitchFamily="34" charset="0"/>
              </a:rPr>
              <a:t>. Obsérvese </a:t>
            </a:r>
            <a:r>
              <a:rPr lang="es-ES" sz="1600" i="0" dirty="0">
                <a:latin typeface="Trebuchet MS" panose="020B0603020202020204" pitchFamily="34" charset="0"/>
              </a:rPr>
              <a:t>que el período de onda, experimentado por una partícula de fluido cerca de la superficie libre, es diferente del período de onda en una posición horizontal fija (como lo indican los círculos azul claro). Esto se debe al desplazamiento </a:t>
            </a:r>
            <a:r>
              <a:rPr lang="es-ES" sz="1600" i="0" dirty="0" err="1">
                <a:latin typeface="Trebuchet MS" panose="020B0603020202020204" pitchFamily="34" charset="0"/>
              </a:rPr>
              <a:t>Doppler</a:t>
            </a:r>
            <a:r>
              <a:rPr lang="es-ES" sz="1600" i="0" dirty="0" smtClean="0">
                <a:latin typeface="Trebuchet MS" panose="020B0603020202020204" pitchFamily="34" charset="0"/>
              </a:rPr>
              <a:t>. </a:t>
            </a:r>
            <a:endParaRPr lang="es-ES" sz="1600" i="0" dirty="0">
              <a:latin typeface="Trebuchet MS" panose="020B06030202020202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762" y="476672"/>
            <a:ext cx="5959041" cy="175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92808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bwMode="auto">
          <a:xfrm>
            <a:off x="175407" y="0"/>
            <a:ext cx="8229600" cy="114300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rPr>
              <a:t>Rompientes en alta mar </a:t>
            </a:r>
          </a:p>
        </p:txBody>
      </p:sp>
      <p:graphicFrame>
        <p:nvGraphicFramePr>
          <p:cNvPr id="27654" name="Object 5"/>
          <p:cNvGraphicFramePr>
            <a:graphicFrameLocks noChangeAspect="1"/>
          </p:cNvGraphicFramePr>
          <p:nvPr/>
        </p:nvGraphicFramePr>
        <p:xfrm>
          <a:off x="-4652963" y="2570163"/>
          <a:ext cx="114300" cy="219075"/>
        </p:xfrm>
        <a:graphic>
          <a:graphicData uri="http://schemas.openxmlformats.org/presentationml/2006/ole">
            <mc:AlternateContent xmlns:mc="http://schemas.openxmlformats.org/markup-compatibility/2006">
              <mc:Choice xmlns:v="urn:schemas-microsoft-com:vml" Requires="v">
                <p:oleObj spid="_x0000_s64564" name="Ecuación" r:id="rId3" imgW="114151" imgH="215619" progId="Equation.3">
                  <p:embed/>
                </p:oleObj>
              </mc:Choice>
              <mc:Fallback>
                <p:oleObj name="Ecuación" r:id="rId3" imgW="114151" imgH="21561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2963" y="2570163"/>
                        <a:ext cx="1143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5" name="Rectangle 6"/>
          <p:cNvSpPr>
            <a:spLocks noChangeArrowheads="1"/>
          </p:cNvSpPr>
          <p:nvPr/>
        </p:nvSpPr>
        <p:spPr bwMode="auto">
          <a:xfrm>
            <a:off x="87682" y="701000"/>
            <a:ext cx="9144000" cy="2332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876300" indent="-342900">
              <a:defRPr>
                <a:solidFill>
                  <a:schemeClr val="tx1"/>
                </a:solidFill>
                <a:latin typeface="Arial" panose="020B0604020202020204" pitchFamily="34" charset="0"/>
              </a:defRPr>
            </a:lvl2pPr>
            <a:lvl3pPr marL="1398588" indent="-342900">
              <a:defRPr>
                <a:solidFill>
                  <a:schemeClr val="tx1"/>
                </a:solidFill>
                <a:latin typeface="Arial" panose="020B0604020202020204" pitchFamily="34" charset="0"/>
              </a:defRPr>
            </a:lvl3pPr>
            <a:lvl4pPr marL="1920875" indent="-342900">
              <a:defRPr>
                <a:solidFill>
                  <a:schemeClr val="tx1"/>
                </a:solidFill>
                <a:latin typeface="Arial" panose="020B0604020202020204" pitchFamily="34" charset="0"/>
              </a:defRPr>
            </a:lvl4pPr>
            <a:lvl5pPr marL="2443163" indent="-342900">
              <a:defRPr>
                <a:solidFill>
                  <a:schemeClr val="tx1"/>
                </a:solidFill>
                <a:latin typeface="Arial" panose="020B0604020202020204" pitchFamily="34" charset="0"/>
              </a:defRPr>
            </a:lvl5pPr>
            <a:lvl6pPr marL="2900363" indent="-342900" eaLnBrk="0" fontAlgn="base" hangingPunct="0">
              <a:spcBef>
                <a:spcPct val="0"/>
              </a:spcBef>
              <a:spcAft>
                <a:spcPct val="0"/>
              </a:spcAft>
              <a:defRPr>
                <a:solidFill>
                  <a:schemeClr val="tx1"/>
                </a:solidFill>
                <a:latin typeface="Arial" panose="020B0604020202020204" pitchFamily="34" charset="0"/>
              </a:defRPr>
            </a:lvl6pPr>
            <a:lvl7pPr marL="3357563" indent="-342900" eaLnBrk="0" fontAlgn="base" hangingPunct="0">
              <a:spcBef>
                <a:spcPct val="0"/>
              </a:spcBef>
              <a:spcAft>
                <a:spcPct val="0"/>
              </a:spcAft>
              <a:defRPr>
                <a:solidFill>
                  <a:schemeClr val="tx1"/>
                </a:solidFill>
                <a:latin typeface="Arial" panose="020B0604020202020204" pitchFamily="34" charset="0"/>
              </a:defRPr>
            </a:lvl7pPr>
            <a:lvl8pPr marL="3814763" indent="-342900" eaLnBrk="0" fontAlgn="base" hangingPunct="0">
              <a:spcBef>
                <a:spcPct val="0"/>
              </a:spcBef>
              <a:spcAft>
                <a:spcPct val="0"/>
              </a:spcAft>
              <a:defRPr>
                <a:solidFill>
                  <a:schemeClr val="tx1"/>
                </a:solidFill>
                <a:latin typeface="Arial" panose="020B0604020202020204" pitchFamily="34" charset="0"/>
              </a:defRPr>
            </a:lvl8pPr>
            <a:lvl9pPr marL="4271963" indent="-3429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sz="1600" dirty="0" smtClean="0">
                <a:latin typeface="Trebuchet MS" panose="020B0603020202020204" pitchFamily="34" charset="0"/>
                <a:ea typeface="MS Mincho" panose="02020609040205080304" pitchFamily="49" charset="-128"/>
                <a:cs typeface="Times New Roman" panose="02020603050405020304" pitchFamily="18" charset="0"/>
              </a:rPr>
              <a:t>Siguiendo la teoría de Stokes, la ola rompe cuando la cresta se desplaza más rápidamente que la propia ola:</a:t>
            </a:r>
            <a:endParaRPr lang="es-ES" sz="1600" dirty="0">
              <a:latin typeface="Trebuchet MS" panose="020B0603020202020204" pitchFamily="34" charset="0"/>
              <a:ea typeface="MS Mincho" panose="02020609040205080304" pitchFamily="49" charset="-128"/>
              <a:cs typeface="Times New Roman" panose="02020603050405020304" pitchFamily="18" charset="0"/>
            </a:endParaRPr>
          </a:p>
          <a:p>
            <a:pPr eaLnBrk="1" hangingPunct="1"/>
            <a:endParaRPr lang="es-ES" sz="1600" dirty="0">
              <a:latin typeface="Trebuchet MS" panose="020B0603020202020204" pitchFamily="34" charset="0"/>
              <a:ea typeface="MS Mincho" panose="02020609040205080304" pitchFamily="49" charset="-128"/>
              <a:cs typeface="Times New Roman" panose="02020603050405020304" pitchFamily="18" charset="0"/>
            </a:endParaRPr>
          </a:p>
          <a:p>
            <a:pPr eaLnBrk="1" hangingPunct="1">
              <a:lnSpc>
                <a:spcPct val="70000"/>
              </a:lnSpc>
            </a:pPr>
            <a:r>
              <a:rPr lang="es-ES" sz="1600" i="1" u="sng" dirty="0">
                <a:latin typeface="Trebuchet MS" panose="020B0603020202020204" pitchFamily="34" charset="0"/>
                <a:ea typeface="MS Mincho" panose="02020609040205080304" pitchFamily="49" charset="-128"/>
                <a:cs typeface="Times New Roman" panose="02020603050405020304" pitchFamily="18" charset="0"/>
              </a:rPr>
              <a:t>Mar de viento</a:t>
            </a:r>
            <a:r>
              <a:rPr lang="es-ES" sz="1600" dirty="0">
                <a:latin typeface="Trebuchet MS" panose="020B0603020202020204" pitchFamily="34" charset="0"/>
                <a:ea typeface="MS Mincho" panose="02020609040205080304" pitchFamily="49" charset="-128"/>
                <a:cs typeface="Times New Roman" panose="02020603050405020304" pitchFamily="18" charset="0"/>
              </a:rPr>
              <a:t>: cuando su pendiente alcanza el </a:t>
            </a:r>
            <a:r>
              <a:rPr lang="es-ES" sz="1600" b="1" dirty="0">
                <a:latin typeface="Trebuchet MS" panose="020B0603020202020204" pitchFamily="34" charset="0"/>
                <a:ea typeface="MS Mincho" panose="02020609040205080304" pitchFamily="49" charset="-128"/>
                <a:cs typeface="Times New Roman" panose="02020603050405020304" pitchFamily="18" charset="0"/>
              </a:rPr>
              <a:t>valor límite                    </a:t>
            </a:r>
            <a:r>
              <a:rPr lang="es-ES" sz="1600" dirty="0">
                <a:latin typeface="Trebuchet MS" panose="020B0603020202020204" pitchFamily="34" charset="0"/>
                <a:ea typeface="MS Mincho" panose="02020609040205080304" pitchFamily="49" charset="-128"/>
                <a:cs typeface="Times New Roman" panose="02020603050405020304" pitchFamily="18" charset="0"/>
              </a:rPr>
              <a:t>, o incluso antes. En </a:t>
            </a:r>
          </a:p>
          <a:p>
            <a:pPr eaLnBrk="1" hangingPunct="1">
              <a:lnSpc>
                <a:spcPct val="70000"/>
              </a:lnSpc>
            </a:pPr>
            <a:endParaRPr lang="es-ES" sz="1600" dirty="0">
              <a:latin typeface="Trebuchet MS" panose="020B0603020202020204" pitchFamily="34" charset="0"/>
              <a:ea typeface="MS Mincho" panose="02020609040205080304" pitchFamily="49" charset="-128"/>
              <a:cs typeface="Times New Roman" panose="02020603050405020304" pitchFamily="18" charset="0"/>
            </a:endParaRPr>
          </a:p>
          <a:p>
            <a:pPr eaLnBrk="1" hangingPunct="1">
              <a:lnSpc>
                <a:spcPct val="70000"/>
              </a:lnSpc>
            </a:pPr>
            <a:r>
              <a:rPr lang="es-ES" sz="1600" dirty="0">
                <a:latin typeface="Trebuchet MS" panose="020B0603020202020204" pitchFamily="34" charset="0"/>
                <a:ea typeface="MS Mincho" panose="02020609040205080304" pitchFamily="49" charset="-128"/>
                <a:cs typeface="Times New Roman" panose="02020603050405020304" pitchFamily="18" charset="0"/>
              </a:rPr>
              <a:t>este caso de perfil límite, la velocidad de las partículas es similar a la velocidad de propagación. </a:t>
            </a:r>
          </a:p>
          <a:p>
            <a:pPr eaLnBrk="1" hangingPunct="1"/>
            <a:endParaRPr lang="es-ES" sz="1600" dirty="0">
              <a:latin typeface="Trebuchet MS" panose="020B0603020202020204" pitchFamily="34" charset="0"/>
              <a:ea typeface="MS Mincho" panose="02020609040205080304" pitchFamily="49" charset="-128"/>
              <a:cs typeface="Times New Roman" panose="02020603050405020304" pitchFamily="18" charset="0"/>
            </a:endParaRPr>
          </a:p>
          <a:p>
            <a:pPr eaLnBrk="1" hangingPunct="1"/>
            <a:r>
              <a:rPr lang="es-ES" sz="1600" i="1" u="sng" dirty="0">
                <a:latin typeface="Trebuchet MS" panose="020B0603020202020204" pitchFamily="34" charset="0"/>
                <a:ea typeface="MS Mincho" panose="02020609040205080304" pitchFamily="49" charset="-128"/>
                <a:cs typeface="Times New Roman" panose="02020603050405020304" pitchFamily="18" charset="0"/>
              </a:rPr>
              <a:t>Mar de fondo</a:t>
            </a:r>
            <a:r>
              <a:rPr lang="es-ES" sz="1600" dirty="0">
                <a:latin typeface="Trebuchet MS" panose="020B0603020202020204" pitchFamily="34" charset="0"/>
                <a:ea typeface="MS Mincho" panose="02020609040205080304" pitchFamily="49" charset="-128"/>
                <a:cs typeface="Times New Roman" panose="02020603050405020304" pitchFamily="18" charset="0"/>
              </a:rPr>
              <a:t>: con pendientes incluso menores; en algunos casos con valores </a:t>
            </a:r>
            <a:r>
              <a:rPr lang="es-ES" sz="1600" i="1"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600" dirty="0">
                <a:latin typeface="Trebuchet MS" panose="020B0603020202020204" pitchFamily="34" charset="0"/>
                <a:ea typeface="MS Mincho" panose="02020609040205080304" pitchFamily="49" charset="-128"/>
                <a:cs typeface="Times New Roman" panose="02020603050405020304" pitchFamily="18" charset="0"/>
              </a:rPr>
              <a:t> </a:t>
            </a:r>
            <a:r>
              <a:rPr lang="es-ES" sz="1600" dirty="0">
                <a:latin typeface="Arial Unicode MS" panose="020B0604020202020204" pitchFamily="34" charset="-128"/>
                <a:ea typeface="Arial Unicode MS" panose="020B0604020202020204" pitchFamily="34" charset="-128"/>
                <a:cs typeface="Arial Unicode MS" panose="020B0604020202020204" pitchFamily="34" charset="-128"/>
              </a:rPr>
              <a:t>~</a:t>
            </a:r>
            <a:r>
              <a:rPr lang="es-ES" sz="1600" dirty="0">
                <a:latin typeface="Trebuchet MS" panose="020B0603020202020204" pitchFamily="34" charset="0"/>
                <a:ea typeface="Arial Unicode MS" panose="020B0604020202020204" pitchFamily="34" charset="-128"/>
                <a:cs typeface="Arial Unicode MS" panose="020B0604020202020204" pitchFamily="34" charset="-128"/>
              </a:rPr>
              <a:t> </a:t>
            </a:r>
            <a:r>
              <a:rPr lang="es-ES" sz="1600" dirty="0" smtClean="0">
                <a:latin typeface="Trebuchet MS" panose="020B0603020202020204" pitchFamily="34" charset="0"/>
                <a:ea typeface="Arial Unicode MS" panose="020B0604020202020204" pitchFamily="34" charset="-128"/>
                <a:cs typeface="Arial Unicode MS" panose="020B0604020202020204" pitchFamily="34" charset="-128"/>
              </a:rPr>
              <a:t>1/20</a:t>
            </a:r>
            <a:endParaRPr lang="es-ES" sz="1600" i="1" dirty="0">
              <a:latin typeface="Trebuchet MS" panose="020B0603020202020204" pitchFamily="34" charset="0"/>
              <a:ea typeface="Arial Unicode MS" panose="020B0604020202020204" pitchFamily="34" charset="-128"/>
              <a:cs typeface="Arial Unicode MS" panose="020B0604020202020204" pitchFamily="34" charset="-128"/>
              <a:sym typeface="Symbol" panose="05050102010706020507" pitchFamily="18" charset="2"/>
            </a:endParaRPr>
          </a:p>
          <a:p>
            <a:pPr eaLnBrk="1" hangingPunct="1"/>
            <a:endParaRPr lang="es-ES" sz="1600" dirty="0">
              <a:latin typeface="Trebuchet MS" panose="020B0603020202020204" pitchFamily="34" charset="0"/>
              <a:ea typeface="Arial Unicode MS" panose="020B0604020202020204" pitchFamily="34" charset="-128"/>
              <a:cs typeface="Arial Unicode MS" panose="020B0604020202020204" pitchFamily="34" charset="-128"/>
            </a:endParaRPr>
          </a:p>
          <a:p>
            <a:pPr eaLnBrk="1" hangingPunct="1"/>
            <a:endParaRPr lang="es-ES" sz="1600" dirty="0">
              <a:latin typeface="Trebuchet MS" panose="020B0603020202020204" pitchFamily="34" charset="0"/>
              <a:ea typeface="Arial Unicode MS" panose="020B0604020202020204" pitchFamily="34" charset="-128"/>
              <a:cs typeface="Arial Unicode MS" panose="020B0604020202020204" pitchFamily="34" charset="-128"/>
            </a:endParaRPr>
          </a:p>
        </p:txBody>
      </p:sp>
      <p:sp>
        <p:nvSpPr>
          <p:cNvPr id="27656" name="Rectangle 7"/>
          <p:cNvSpPr>
            <a:spLocks noChangeArrowheads="1"/>
          </p:cNvSpPr>
          <p:nvPr/>
        </p:nvSpPr>
        <p:spPr bwMode="auto">
          <a:xfrm>
            <a:off x="-3776663" y="2789238"/>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p>
        </p:txBody>
      </p:sp>
      <p:graphicFrame>
        <p:nvGraphicFramePr>
          <p:cNvPr id="27657" name="Object 8"/>
          <p:cNvGraphicFramePr>
            <a:graphicFrameLocks noGrp="1" noChangeAspect="1"/>
          </p:cNvGraphicFramePr>
          <p:nvPr>
            <p:ph sz="half" idx="2"/>
            <p:extLst>
              <p:ext uri="{D42A27DB-BD31-4B8C-83A1-F6EECF244321}">
                <p14:modId xmlns:p14="http://schemas.microsoft.com/office/powerpoint/2010/main" val="1204797415"/>
              </p:ext>
            </p:extLst>
          </p:nvPr>
        </p:nvGraphicFramePr>
        <p:xfrm>
          <a:off x="5724128" y="1247772"/>
          <a:ext cx="955675" cy="504825"/>
        </p:xfrm>
        <a:graphic>
          <a:graphicData uri="http://schemas.openxmlformats.org/presentationml/2006/ole">
            <mc:AlternateContent xmlns:mc="http://schemas.openxmlformats.org/markup-compatibility/2006">
              <mc:Choice xmlns:v="urn:schemas-microsoft-com:vml" Requires="v">
                <p:oleObj spid="_x0000_s64565" name="Ecuación" r:id="rId5" imgW="672808" imgH="355446" progId="Equation.3">
                  <p:embed/>
                </p:oleObj>
              </mc:Choice>
              <mc:Fallback>
                <p:oleObj name="Ecuación" r:id="rId5" imgW="672808" imgH="355446"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128" y="1247772"/>
                        <a:ext cx="955675" cy="504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7653" name="Text Box 4"/>
          <p:cNvSpPr txBox="1">
            <a:spLocks noChangeArrowheads="1"/>
          </p:cNvSpPr>
          <p:nvPr/>
        </p:nvSpPr>
        <p:spPr bwMode="auto">
          <a:xfrm>
            <a:off x="87682" y="4757964"/>
            <a:ext cx="3552665"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sz="2000" dirty="0">
                <a:latin typeface="Trebuchet MS" panose="020B0603020202020204" pitchFamily="34" charset="0"/>
              </a:rPr>
              <a:t>Pendiente </a:t>
            </a:r>
            <a:r>
              <a:rPr lang="es-ES" sz="2000" dirty="0" smtClean="0">
                <a:latin typeface="Trebuchet MS" panose="020B0603020202020204" pitchFamily="34" charset="0"/>
              </a:rPr>
              <a:t>máxima según la teoría de Stokes:</a:t>
            </a:r>
            <a:endParaRPr lang="es-ES" sz="2000" dirty="0">
              <a:latin typeface="Trebuchet MS" panose="020B0603020202020204" pitchFamily="34" charset="0"/>
            </a:endParaRPr>
          </a:p>
          <a:p>
            <a:pPr eaLnBrk="1" hangingPunct="1"/>
            <a:r>
              <a:rPr lang="es-ES" sz="2000" dirty="0">
                <a:latin typeface="+mj-lt"/>
              </a:rPr>
              <a:t> </a:t>
            </a:r>
            <a:r>
              <a:rPr lang="el-GR" sz="2000" i="1" dirty="0">
                <a:latin typeface="+mj-lt"/>
                <a:cs typeface="Arial" panose="020B0604020202020204" pitchFamily="34" charset="0"/>
              </a:rPr>
              <a:t>γ</a:t>
            </a:r>
            <a:r>
              <a:rPr lang="es-ES" sz="2000" baseline="-25000" dirty="0">
                <a:latin typeface="+mj-lt"/>
                <a:cs typeface="Arial" panose="020B0604020202020204" pitchFamily="34" charset="0"/>
              </a:rPr>
              <a:t>MAX</a:t>
            </a:r>
            <a:r>
              <a:rPr lang="es-ES" sz="2000" dirty="0">
                <a:latin typeface="+mj-lt"/>
                <a:cs typeface="Arial" panose="020B0604020202020204" pitchFamily="34" charset="0"/>
              </a:rPr>
              <a:t>= </a:t>
            </a:r>
            <a:r>
              <a:rPr lang="es-ES" sz="2000" dirty="0">
                <a:latin typeface="+mj-lt"/>
              </a:rPr>
              <a:t>(</a:t>
            </a:r>
            <a:r>
              <a:rPr lang="es-ES" sz="2000" i="1" dirty="0">
                <a:latin typeface="+mj-lt"/>
              </a:rPr>
              <a:t>H/L</a:t>
            </a:r>
            <a:r>
              <a:rPr lang="es-ES" sz="2000" dirty="0">
                <a:latin typeface="+mj-lt"/>
              </a:rPr>
              <a:t>)</a:t>
            </a:r>
            <a:r>
              <a:rPr lang="es-ES" sz="2000" baseline="-25000" dirty="0">
                <a:latin typeface="+mj-lt"/>
              </a:rPr>
              <a:t>MAX</a:t>
            </a:r>
            <a:r>
              <a:rPr lang="es-ES" sz="2000" dirty="0">
                <a:latin typeface="+mj-lt"/>
              </a:rPr>
              <a:t> </a:t>
            </a:r>
            <a:r>
              <a:rPr lang="es-ES" sz="2000" dirty="0">
                <a:latin typeface="+mj-lt"/>
                <a:cs typeface="Arial" panose="020B0604020202020204" pitchFamily="34" charset="0"/>
              </a:rPr>
              <a:t>~ </a:t>
            </a:r>
            <a:r>
              <a:rPr lang="es-ES" sz="2000" dirty="0">
                <a:latin typeface="+mj-lt"/>
                <a:sym typeface="Symbol" panose="05050102010706020507" pitchFamily="18" charset="2"/>
              </a:rPr>
              <a:t>1 / </a:t>
            </a:r>
            <a:r>
              <a:rPr lang="es-ES" sz="2000" dirty="0" smtClean="0">
                <a:latin typeface="+mj-lt"/>
                <a:sym typeface="Symbol" panose="05050102010706020507" pitchFamily="18" charset="2"/>
              </a:rPr>
              <a:t>7</a:t>
            </a:r>
          </a:p>
          <a:p>
            <a:pPr eaLnBrk="1" hangingPunct="1"/>
            <a:endParaRPr lang="es-ES" sz="2000" dirty="0">
              <a:latin typeface="+mj-lt"/>
              <a:sym typeface="Symbol" panose="05050102010706020507" pitchFamily="18" charset="2"/>
            </a:endParaRPr>
          </a:p>
          <a:p>
            <a:pPr eaLnBrk="1" hangingPunct="1"/>
            <a:r>
              <a:rPr lang="es-ES" sz="2000" dirty="0" smtClean="0">
                <a:latin typeface="+mj-lt"/>
                <a:sym typeface="Symbol" panose="05050102010706020507" pitchFamily="18" charset="2"/>
              </a:rPr>
              <a:t>Ángulo límite: 120º</a:t>
            </a:r>
            <a:endParaRPr lang="es-ES" sz="2000" dirty="0">
              <a:latin typeface="+mj-lt"/>
              <a:sym typeface="Symbol" panose="05050102010706020507" pitchFamily="18" charset="2"/>
            </a:endParaRPr>
          </a:p>
        </p:txBody>
      </p:sp>
      <p:pic>
        <p:nvPicPr>
          <p:cNvPr id="11" name="Imagen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0347" y="3005958"/>
            <a:ext cx="5313871" cy="3234530"/>
          </a:xfrm>
          <a:prstGeom prst="rect">
            <a:avLst/>
          </a:prstGeom>
        </p:spPr>
      </p:pic>
      <p:sp>
        <p:nvSpPr>
          <p:cNvPr id="13" name="CuadroTexto 12"/>
          <p:cNvSpPr txBox="1"/>
          <p:nvPr/>
        </p:nvSpPr>
        <p:spPr>
          <a:xfrm>
            <a:off x="6869588" y="4330835"/>
            <a:ext cx="1701107" cy="584775"/>
          </a:xfrm>
          <a:prstGeom prst="rect">
            <a:avLst/>
          </a:prstGeom>
          <a:noFill/>
        </p:spPr>
        <p:txBody>
          <a:bodyPr wrap="none" rtlCol="0">
            <a:spAutoFit/>
          </a:bodyPr>
          <a:lstStyle/>
          <a:p>
            <a:r>
              <a:rPr lang="es-ES" sz="1600" b="1" dirty="0" err="1" smtClean="0"/>
              <a:t>Decrestamiento</a:t>
            </a:r>
            <a:endParaRPr lang="es-ES" sz="1600" b="1" dirty="0" smtClean="0"/>
          </a:p>
          <a:p>
            <a:r>
              <a:rPr lang="es-ES" sz="1600" b="1" i="1" dirty="0" err="1" smtClean="0"/>
              <a:t>Whitecapping</a:t>
            </a:r>
            <a:endParaRPr lang="es-ES" sz="1600" b="1" i="1" dirty="0"/>
          </a:p>
        </p:txBody>
      </p:sp>
      <p:pic>
        <p:nvPicPr>
          <p:cNvPr id="3" name="Imagen 2"/>
          <p:cNvPicPr>
            <a:picLocks noChangeAspect="1"/>
          </p:cNvPicPr>
          <p:nvPr/>
        </p:nvPicPr>
        <p:blipFill>
          <a:blip r:embed="rId8"/>
          <a:stretch>
            <a:fillRect/>
          </a:stretch>
        </p:blipFill>
        <p:spPr>
          <a:xfrm>
            <a:off x="175407" y="3278653"/>
            <a:ext cx="3321546" cy="1479311"/>
          </a:xfrm>
          <a:prstGeom prst="rect">
            <a:avLst/>
          </a:prstGeom>
        </p:spPr>
      </p:pic>
    </p:spTree>
    <p:extLst>
      <p:ext uri="{BB962C8B-B14F-4D97-AF65-F5344CB8AC3E}">
        <p14:creationId xmlns:p14="http://schemas.microsoft.com/office/powerpoint/2010/main" val="3028887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bwMode="auto">
          <a:xfrm>
            <a:off x="685800" y="-315416"/>
            <a:ext cx="66294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rPr>
              <a:t>Generación de oleaje. Alcance o </a:t>
            </a:r>
            <a:r>
              <a:rPr lang="es-ES" sz="2800" b="1" i="1" dirty="0" err="1">
                <a:solidFill>
                  <a:srgbClr val="C00000"/>
                </a:solidFill>
                <a:latin typeface="Trebuchet MS" panose="020B0603020202020204" pitchFamily="34" charset="0"/>
              </a:rPr>
              <a:t>f</a:t>
            </a:r>
            <a:r>
              <a:rPr lang="es-ES" sz="2800" b="1" i="1" dirty="0" err="1" smtClean="0">
                <a:solidFill>
                  <a:srgbClr val="C00000"/>
                </a:solidFill>
                <a:latin typeface="Trebuchet MS" panose="020B0603020202020204" pitchFamily="34" charset="0"/>
              </a:rPr>
              <a:t>etch</a:t>
            </a:r>
            <a:endParaRPr lang="es-ES" sz="2800" b="1" i="1" dirty="0" smtClean="0">
              <a:solidFill>
                <a:srgbClr val="C00000"/>
              </a:solidFill>
              <a:latin typeface="Trebuchet MS" panose="020B0603020202020204" pitchFamily="34" charset="0"/>
            </a:endParaRPr>
          </a:p>
        </p:txBody>
      </p:sp>
      <p:pic>
        <p:nvPicPr>
          <p:cNvPr id="46084" name="Picture 3" descr="fetch_defin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333500"/>
            <a:ext cx="3810000" cy="552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477" name="Text Box 5"/>
          <p:cNvSpPr txBox="1">
            <a:spLocks noChangeArrowheads="1"/>
          </p:cNvSpPr>
          <p:nvPr/>
        </p:nvSpPr>
        <p:spPr bwMode="auto">
          <a:xfrm>
            <a:off x="36513" y="4806950"/>
            <a:ext cx="5297487"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500" baseline="0" dirty="0">
                <a:latin typeface="Trebuchet MS" panose="020B0603020202020204" pitchFamily="34" charset="0"/>
              </a:rPr>
              <a:t>Fronteras de la zona generadora</a:t>
            </a:r>
          </a:p>
          <a:p>
            <a:pPr algn="l" eaLnBrk="1" hangingPunct="1"/>
            <a:r>
              <a:rPr lang="es-ES" sz="1500" b="0" baseline="0" dirty="0">
                <a:latin typeface="Trebuchet MS" panose="020B0603020202020204" pitchFamily="34" charset="0"/>
              </a:rPr>
              <a:t>No existe un criterio fijo para determinar las fronteras exactas de una zona generadora, </a:t>
            </a:r>
            <a:r>
              <a:rPr lang="es-ES" sz="1500" b="0" baseline="0" dirty="0" smtClean="0">
                <a:latin typeface="Trebuchet MS" panose="020B0603020202020204" pitchFamily="34" charset="0"/>
              </a:rPr>
              <a:t>puesto que en </a:t>
            </a:r>
            <a:r>
              <a:rPr lang="es-ES" sz="1500" b="0" baseline="0" dirty="0">
                <a:latin typeface="Trebuchet MS" panose="020B0603020202020204" pitchFamily="34" charset="0"/>
              </a:rPr>
              <a:t>condiciones reales existen diferencias  sutiles en la velocidad y dirección del viento. Ahora bien, una vez que la velocidad del viento disminuye o empieza a cambiar su dirección, las olas </a:t>
            </a:r>
            <a:r>
              <a:rPr lang="es-ES" sz="1500" b="0" baseline="0" dirty="0" smtClean="0">
                <a:latin typeface="Trebuchet MS" panose="020B0603020202020204" pitchFamily="34" charset="0"/>
              </a:rPr>
              <a:t>generadas dejan </a:t>
            </a:r>
            <a:r>
              <a:rPr lang="es-ES" sz="1500" b="0" baseline="0" dirty="0">
                <a:latin typeface="Trebuchet MS" panose="020B0603020202020204" pitchFamily="34" charset="0"/>
              </a:rPr>
              <a:t>de crecer.</a:t>
            </a:r>
          </a:p>
        </p:txBody>
      </p:sp>
    </p:spTree>
    <p:extLst>
      <p:ext uri="{BB962C8B-B14F-4D97-AF65-F5344CB8AC3E}">
        <p14:creationId xmlns:p14="http://schemas.microsoft.com/office/powerpoint/2010/main" val="2613084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 calcmode="lin" valueType="num">
                                      <p:cBhvr additive="base">
                                        <p:cTn id="7" dur="500" fill="hold"/>
                                        <p:tgtEl>
                                          <p:spTgt spid="105476"/>
                                        </p:tgtEl>
                                        <p:attrNameLst>
                                          <p:attrName>ppt_x</p:attrName>
                                        </p:attrNameLst>
                                      </p:cBhvr>
                                      <p:tavLst>
                                        <p:tav tm="0">
                                          <p:val>
                                            <p:strVal val="#ppt_x"/>
                                          </p:val>
                                        </p:tav>
                                        <p:tav tm="100000">
                                          <p:val>
                                            <p:strVal val="#ppt_x"/>
                                          </p:val>
                                        </p:tav>
                                      </p:tavLst>
                                    </p:anim>
                                    <p:anim calcmode="lin" valueType="num">
                                      <p:cBhvr additive="base">
                                        <p:cTn id="8" dur="500" fill="hold"/>
                                        <p:tgtEl>
                                          <p:spTgt spid="10547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5477"/>
                                        </p:tgtEl>
                                        <p:attrNameLst>
                                          <p:attrName>style.visibility</p:attrName>
                                        </p:attrNameLst>
                                      </p:cBhvr>
                                      <p:to>
                                        <p:strVal val="visible"/>
                                      </p:to>
                                    </p:set>
                                    <p:animEffect transition="in" filter="fade">
                                      <p:cBhvr>
                                        <p:cTn id="12" dur="2000"/>
                                        <p:tgtEl>
                                          <p:spTgt spid="105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ynamic_fetch5_movie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379272" y="3082532"/>
            <a:ext cx="4680459" cy="3463540"/>
          </a:xfrm>
          <a:prstGeom prst="rect">
            <a:avLst/>
          </a:prstGeom>
        </p:spPr>
      </p:pic>
      <p:pic>
        <p:nvPicPr>
          <p:cNvPr id="6" name="dynamic_fetch_intro">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9804" y="449936"/>
            <a:ext cx="3657600" cy="2667000"/>
          </a:xfrm>
          <a:prstGeom prst="rect">
            <a:avLst/>
          </a:prstGeom>
        </p:spPr>
      </p:pic>
      <p:sp>
        <p:nvSpPr>
          <p:cNvPr id="47107" name="Rectangle 2"/>
          <p:cNvSpPr>
            <a:spLocks noGrp="1" noChangeArrowheads="1"/>
          </p:cNvSpPr>
          <p:nvPr>
            <p:ph type="title"/>
          </p:nvPr>
        </p:nvSpPr>
        <p:spPr bwMode="auto">
          <a:xfrm>
            <a:off x="1506736" y="-304432"/>
            <a:ext cx="66294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rPr>
              <a:t>Alcance o </a:t>
            </a:r>
            <a:r>
              <a:rPr lang="es-ES" sz="2800" b="1" i="1" dirty="0" err="1" smtClean="0">
                <a:solidFill>
                  <a:srgbClr val="C00000"/>
                </a:solidFill>
              </a:rPr>
              <a:t>fetch</a:t>
            </a:r>
            <a:r>
              <a:rPr lang="es-ES" sz="2800" b="1" dirty="0" smtClean="0">
                <a:solidFill>
                  <a:srgbClr val="C00000"/>
                </a:solidFill>
              </a:rPr>
              <a:t> dinámico</a:t>
            </a:r>
          </a:p>
        </p:txBody>
      </p:sp>
      <p:pic>
        <p:nvPicPr>
          <p:cNvPr id="106499" name="Picture 3" descr="000-3d-model-Small Cinema Camera">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90248" y="3384241"/>
            <a:ext cx="563431" cy="549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1" name="Text Box 6"/>
          <p:cNvSpPr txBox="1">
            <a:spLocks noChangeArrowheads="1"/>
          </p:cNvSpPr>
          <p:nvPr/>
        </p:nvSpPr>
        <p:spPr bwMode="auto">
          <a:xfrm>
            <a:off x="3995936" y="620713"/>
            <a:ext cx="530046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600" b="0" baseline="0" dirty="0">
                <a:latin typeface="Trebuchet MS" panose="020B0603020202020204" pitchFamily="34" charset="0"/>
              </a:rPr>
              <a:t>Las olas del cuadrante derecho de </a:t>
            </a:r>
            <a:r>
              <a:rPr lang="es-ES" sz="1600" b="0" baseline="0" dirty="0" smtClean="0">
                <a:latin typeface="Trebuchet MS" panose="020B0603020202020204" pitchFamily="34" charset="0"/>
              </a:rPr>
              <a:t>una </a:t>
            </a:r>
            <a:r>
              <a:rPr lang="es-ES" sz="1600" b="0" baseline="0" dirty="0">
                <a:latin typeface="Trebuchet MS" panose="020B0603020202020204" pitchFamily="34" charset="0"/>
              </a:rPr>
              <a:t>depresión (en el sentido de su trayectoria) pueden crecer más de lo </a:t>
            </a:r>
            <a:r>
              <a:rPr lang="es-ES" sz="1600" b="0" baseline="0" dirty="0" smtClean="0">
                <a:latin typeface="Trebuchet MS" panose="020B0603020202020204" pitchFamily="34" charset="0"/>
              </a:rPr>
              <a:t>esperado al desplazarse en </a:t>
            </a:r>
            <a:r>
              <a:rPr lang="es-ES" sz="1600" b="0" baseline="0" dirty="0">
                <a:latin typeface="Trebuchet MS" panose="020B0603020202020204" pitchFamily="34" charset="0"/>
              </a:rPr>
              <a:t>la misma dirección que la zona generadora</a:t>
            </a:r>
            <a:r>
              <a:rPr lang="es-ES" sz="1600" b="0" baseline="0" dirty="0" smtClean="0">
                <a:latin typeface="Trebuchet MS" panose="020B0603020202020204" pitchFamily="34" charset="0"/>
              </a:rPr>
              <a:t>. Un ciclón </a:t>
            </a:r>
            <a:r>
              <a:rPr lang="es-ES" sz="1600" b="0" baseline="0" dirty="0">
                <a:latin typeface="Trebuchet MS" panose="020B0603020202020204" pitchFamily="34" charset="0"/>
              </a:rPr>
              <a:t>en transición </a:t>
            </a:r>
            <a:r>
              <a:rPr lang="es-ES" sz="1600" b="0" baseline="0" dirty="0" err="1">
                <a:latin typeface="Trebuchet MS" panose="020B0603020202020204" pitchFamily="34" charset="0"/>
              </a:rPr>
              <a:t>extratropical</a:t>
            </a:r>
            <a:r>
              <a:rPr lang="es-ES" sz="1600" b="0" baseline="0" dirty="0">
                <a:latin typeface="Trebuchet MS" panose="020B0603020202020204" pitchFamily="34" charset="0"/>
              </a:rPr>
              <a:t> con  trayectoria rectilínea </a:t>
            </a:r>
            <a:r>
              <a:rPr lang="es-ES" sz="1600" b="0" baseline="0" dirty="0" smtClean="0">
                <a:latin typeface="Trebuchet MS" panose="020B0603020202020204" pitchFamily="34" charset="0"/>
              </a:rPr>
              <a:t>(</a:t>
            </a:r>
            <a:r>
              <a:rPr lang="es-ES" sz="1600" b="0" i="1" baseline="0" dirty="0" err="1" smtClean="0">
                <a:latin typeface="Trebuchet MS" panose="020B0603020202020204" pitchFamily="34" charset="0"/>
              </a:rPr>
              <a:t>fetch</a:t>
            </a:r>
            <a:r>
              <a:rPr lang="es-ES" sz="1600" b="0" baseline="0" dirty="0" smtClean="0">
                <a:latin typeface="Trebuchet MS" panose="020B0603020202020204" pitchFamily="34" charset="0"/>
              </a:rPr>
              <a:t> delimitado con </a:t>
            </a:r>
            <a:r>
              <a:rPr lang="es-ES" sz="1600" b="0" baseline="0" dirty="0">
                <a:latin typeface="Trebuchet MS" panose="020B0603020202020204" pitchFamily="34" charset="0"/>
              </a:rPr>
              <a:t>puntos </a:t>
            </a:r>
            <a:r>
              <a:rPr lang="es-ES" sz="1600" b="0" baseline="0" dirty="0" smtClean="0">
                <a:latin typeface="Trebuchet MS" panose="020B0603020202020204" pitchFamily="34" charset="0"/>
              </a:rPr>
              <a:t>blancos), </a:t>
            </a:r>
            <a:r>
              <a:rPr lang="es-ES" sz="1600" b="0" baseline="0" dirty="0">
                <a:latin typeface="Trebuchet MS" panose="020B0603020202020204" pitchFamily="34" charset="0"/>
              </a:rPr>
              <a:t>donde las olas son afectadas por los vientos generadores durante más tiempo, dando lugar  a un crecimiento continuo. La distancia sobre la cual las olas crecen se denomina </a:t>
            </a:r>
            <a:r>
              <a:rPr lang="es-ES" sz="1600" b="0" i="1" baseline="0" dirty="0" err="1">
                <a:latin typeface="Trebuchet MS" panose="020B0603020202020204" pitchFamily="34" charset="0"/>
              </a:rPr>
              <a:t>fetch</a:t>
            </a:r>
            <a:r>
              <a:rPr lang="es-ES" sz="1600" b="0" i="1" baseline="0" dirty="0">
                <a:latin typeface="Trebuchet MS" panose="020B0603020202020204" pitchFamily="34" charset="0"/>
              </a:rPr>
              <a:t> </a:t>
            </a:r>
            <a:r>
              <a:rPr lang="es-ES" sz="1600" b="0" baseline="0" dirty="0">
                <a:latin typeface="Trebuchet MS" panose="020B0603020202020204" pitchFamily="34" charset="0"/>
              </a:rPr>
              <a:t> efectivo o </a:t>
            </a:r>
            <a:r>
              <a:rPr lang="es-ES" sz="1600" b="0" i="1" baseline="0" dirty="0">
                <a:latin typeface="Trebuchet MS" panose="020B0603020202020204" pitchFamily="34" charset="0"/>
              </a:rPr>
              <a:t>dinámico</a:t>
            </a:r>
            <a:r>
              <a:rPr lang="es-ES" sz="1600" b="0" baseline="0" dirty="0">
                <a:latin typeface="Trebuchet MS" panose="020B0603020202020204" pitchFamily="34" charset="0"/>
              </a:rPr>
              <a:t>.</a:t>
            </a:r>
          </a:p>
        </p:txBody>
      </p:sp>
      <p:pic>
        <p:nvPicPr>
          <p:cNvPr id="9" name="Picture 3" descr="000-3d-model-Small Cinema Camera">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4870" y="449936"/>
            <a:ext cx="663059" cy="64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hlinkClick r:id="rId12"/>
          </p:cNvPr>
          <p:cNvSpPr/>
          <p:nvPr/>
        </p:nvSpPr>
        <p:spPr>
          <a:xfrm>
            <a:off x="406400" y="3287713"/>
            <a:ext cx="3733552" cy="3230214"/>
          </a:xfrm>
          <a:prstGeom prst="rect">
            <a:avLst/>
          </a:prstGeom>
          <a:solidFill>
            <a:schemeClr val="bg1"/>
          </a:solidFill>
          <a:ln w="317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p:txBody>
      </p:sp>
      <p:pic>
        <p:nvPicPr>
          <p:cNvPr id="4" name="Imagen 3">
            <a:hlinkClick r:id="rId12"/>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13358" y="3313425"/>
            <a:ext cx="3726594" cy="3170141"/>
          </a:xfrm>
          <a:prstGeom prst="rect">
            <a:avLst/>
          </a:prstGeom>
        </p:spPr>
      </p:pic>
      <p:sp>
        <p:nvSpPr>
          <p:cNvPr id="3" name="CuadroTexto 2"/>
          <p:cNvSpPr txBox="1"/>
          <p:nvPr/>
        </p:nvSpPr>
        <p:spPr>
          <a:xfrm>
            <a:off x="660290" y="6509278"/>
            <a:ext cx="3219151" cy="338554"/>
          </a:xfrm>
          <a:prstGeom prst="rect">
            <a:avLst/>
          </a:prstGeom>
          <a:solidFill>
            <a:schemeClr val="bg1"/>
          </a:solidFill>
        </p:spPr>
        <p:txBody>
          <a:bodyPr wrap="none" rtlCol="0">
            <a:spAutoFit/>
          </a:bodyPr>
          <a:lstStyle/>
          <a:p>
            <a:r>
              <a:rPr lang="es-ES" sz="1600" dirty="0">
                <a:solidFill>
                  <a:srgbClr val="C00000"/>
                </a:solidFill>
              </a:rPr>
              <a:t>Calculadora de alcance </a:t>
            </a:r>
            <a:r>
              <a:rPr lang="es-ES" sz="1600" dirty="0" smtClean="0">
                <a:solidFill>
                  <a:srgbClr val="C00000"/>
                </a:solidFill>
              </a:rPr>
              <a:t>dinámico</a:t>
            </a:r>
            <a:endParaRPr lang="es-ES" sz="1600" dirty="0"/>
          </a:p>
        </p:txBody>
      </p:sp>
      <p:sp>
        <p:nvSpPr>
          <p:cNvPr id="5" name="CuadroTexto 4"/>
          <p:cNvSpPr txBox="1"/>
          <p:nvPr/>
        </p:nvSpPr>
        <p:spPr>
          <a:xfrm>
            <a:off x="660290" y="6084407"/>
            <a:ext cx="3718983" cy="461665"/>
          </a:xfrm>
          <a:prstGeom prst="rect">
            <a:avLst/>
          </a:prstGeom>
          <a:noFill/>
        </p:spPr>
        <p:txBody>
          <a:bodyPr wrap="square" rtlCol="0">
            <a:spAutoFit/>
          </a:bodyPr>
          <a:lstStyle/>
          <a:p>
            <a:r>
              <a:rPr lang="es-ES" sz="1200" dirty="0" smtClean="0">
                <a:hlinkClick r:id="rId12"/>
              </a:rPr>
              <a:t>https://www.meted.ucar.edu/marine/mod2_wlc_gen_es/dyn_fetch_calc/dyn_fetch_calc.htm</a:t>
            </a:r>
            <a:endParaRPr lang="es-ES" sz="1200" dirty="0"/>
          </a:p>
        </p:txBody>
      </p:sp>
      <p:pic>
        <p:nvPicPr>
          <p:cNvPr id="14" name="Picture 4" descr="dynamic_fetch5_still">
            <a:hlinkClick r:id="rId8"/>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92657" y="3384241"/>
            <a:ext cx="4453687" cy="302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567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06499"/>
                                        </p:tgtEl>
                                        <p:attrNameLst>
                                          <p:attrName>style.visibility</p:attrName>
                                        </p:attrNameLst>
                                      </p:cBhvr>
                                      <p:to>
                                        <p:strVal val="visible"/>
                                      </p:to>
                                    </p:set>
                                    <p:anim calcmode="lin" valueType="num">
                                      <p:cBhvr additive="base">
                                        <p:cTn id="7" dur="500" fill="hold"/>
                                        <p:tgtEl>
                                          <p:spTgt spid="106499"/>
                                        </p:tgtEl>
                                        <p:attrNameLst>
                                          <p:attrName>ppt_x</p:attrName>
                                        </p:attrNameLst>
                                      </p:cBhvr>
                                      <p:tavLst>
                                        <p:tav tm="0">
                                          <p:val>
                                            <p:strVal val="#ppt_x"/>
                                          </p:val>
                                        </p:tav>
                                        <p:tav tm="100000">
                                          <p:val>
                                            <p:strVal val="#ppt_x"/>
                                          </p:val>
                                        </p:tav>
                                      </p:tavLst>
                                    </p:anim>
                                    <p:anim calcmode="lin" valueType="num">
                                      <p:cBhvr additive="base">
                                        <p:cTn id="8" dur="500" fill="hold"/>
                                        <p:tgtEl>
                                          <p:spTgt spid="1064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14" presetClass="entr" presetSubtype="1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randombar(horizont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6"/>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6"/>
                                        </p:tgtEl>
                                      </p:cBhvr>
                                    </p:cmd>
                                  </p:childTnLst>
                                </p:cTn>
                              </p:par>
                            </p:childTnLst>
                          </p:cTn>
                        </p:par>
                      </p:childTnLst>
                    </p:cTn>
                  </p:par>
                </p:childTnLst>
              </p:cTn>
              <p:nextCondLst>
                <p:cond evt="onClick" delay="0">
                  <p:tgtEl>
                    <p:spTgt spid="6"/>
                  </p:tgtEl>
                </p:cond>
              </p:nextCondLst>
            </p:seq>
            <p:video>
              <p:cMediaNode vol="80000">
                <p:cTn id="30" fill="hold" display="0">
                  <p:stCondLst>
                    <p:cond delay="indefinite"/>
                  </p:stCondLst>
                </p:cTn>
                <p:tgtEl>
                  <p:spTgt spid="6"/>
                </p:tgtEl>
              </p:cMediaNode>
            </p:video>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7"/>
                                        </p:tgtEl>
                                      </p:cBhvr>
                                    </p:cmd>
                                  </p:childTnLst>
                                </p:cTn>
                              </p:par>
                            </p:childTnLst>
                          </p:cTn>
                        </p:par>
                      </p:childTnLst>
                    </p:cTn>
                  </p:par>
                </p:childTnLst>
              </p:cTn>
              <p:nextCondLst>
                <p:cond evt="onClick" delay="0">
                  <p:tgtEl>
                    <p:spTgt spid="7"/>
                  </p:tgtEl>
                </p:cond>
              </p:nextCondLst>
            </p:seq>
            <p:video>
              <p:cMediaNode vol="80000">
                <p:cTn id="36" fill="hold" display="0">
                  <p:stCondLst>
                    <p:cond delay="indefinite"/>
                  </p:stCondLst>
                </p:cTn>
                <p:tgtEl>
                  <p:spTgt spid="7"/>
                </p:tgtEl>
              </p:cMediaNode>
            </p:video>
          </p:childTnLst>
        </p:cTn>
      </p:par>
    </p:tnLst>
    <p:bldLst>
      <p:bldP spid="2" grpId="0" animBg="1"/>
      <p:bldP spid="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bwMode="auto">
          <a:xfrm>
            <a:off x="432382" y="-315416"/>
            <a:ext cx="6071675"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rPr>
              <a:t>Limitaciones en el </a:t>
            </a:r>
            <a:r>
              <a:rPr lang="es-ES" sz="2800" b="1" i="1" dirty="0" err="1" smtClean="0">
                <a:solidFill>
                  <a:srgbClr val="C00000"/>
                </a:solidFill>
                <a:latin typeface="Trebuchet MS" panose="020B0603020202020204" pitchFamily="34" charset="0"/>
              </a:rPr>
              <a:t>fetch</a:t>
            </a:r>
            <a:endParaRPr lang="es-ES" sz="2800" b="1" i="1" dirty="0" smtClean="0">
              <a:solidFill>
                <a:srgbClr val="C00000"/>
              </a:solidFill>
              <a:latin typeface="Trebuchet MS" panose="020B0603020202020204" pitchFamily="34" charset="0"/>
            </a:endParaRPr>
          </a:p>
        </p:txBody>
      </p:sp>
      <p:pic>
        <p:nvPicPr>
          <p:cNvPr id="48133" name="Picture 8" descr="lake_michigan_map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93053"/>
            <a:ext cx="3284538"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Rectangle 10"/>
          <p:cNvSpPr>
            <a:spLocks noChangeArrowheads="1"/>
          </p:cNvSpPr>
          <p:nvPr/>
        </p:nvSpPr>
        <p:spPr bwMode="auto">
          <a:xfrm>
            <a:off x="3929926" y="657936"/>
            <a:ext cx="5148263" cy="3046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400" b="0" dirty="0">
                <a:latin typeface="+mj-lt"/>
              </a:rPr>
              <a:t>Si bien la velocidad del viento es el principal factor limitante para el crecimiento de las olas, el tamaño de la zona de alcance del viento o </a:t>
            </a:r>
            <a:r>
              <a:rPr lang="es-ES" sz="2400" b="0" i="1" dirty="0" err="1">
                <a:latin typeface="+mj-lt"/>
              </a:rPr>
              <a:t>fetch</a:t>
            </a:r>
            <a:r>
              <a:rPr lang="es-ES" sz="2400" b="0" dirty="0">
                <a:latin typeface="+mj-lt"/>
              </a:rPr>
              <a:t>  también es importante. El tamaño de la zona de alcance puede verse limitado principalmente por la acción de bloqueo de tierra firme o por la extensión del área de influencia del viento</a:t>
            </a:r>
            <a:r>
              <a:rPr lang="es-ES" sz="2400" b="0" dirty="0" smtClean="0">
                <a:latin typeface="+mj-lt"/>
              </a:rPr>
              <a:t>.</a:t>
            </a:r>
          </a:p>
          <a:p>
            <a:pPr algn="l" eaLnBrk="1" hangingPunct="1"/>
            <a:endParaRPr lang="es-ES" sz="2400" b="0" dirty="0">
              <a:latin typeface="+mj-lt"/>
            </a:endParaRPr>
          </a:p>
          <a:p>
            <a:pPr algn="l" eaLnBrk="1" hangingPunct="1"/>
            <a:r>
              <a:rPr lang="es-ES" sz="2400" b="0" dirty="0">
                <a:latin typeface="+mj-lt"/>
              </a:rPr>
              <a:t>Un ejemplo de limitación por tierra firme ocurre en </a:t>
            </a:r>
            <a:r>
              <a:rPr lang="es-ES" sz="2400" b="0" dirty="0" smtClean="0">
                <a:latin typeface="+mj-lt"/>
              </a:rPr>
              <a:t>grandes lagos</a:t>
            </a:r>
            <a:r>
              <a:rPr lang="es-ES" sz="2400" b="0" dirty="0">
                <a:latin typeface="+mj-lt"/>
              </a:rPr>
              <a:t>. Aquí la superficie de agua está limitada, de manera que la zona de alcance no puede exceder el tamaño del lago.</a:t>
            </a:r>
          </a:p>
        </p:txBody>
      </p:sp>
      <p:sp>
        <p:nvSpPr>
          <p:cNvPr id="48136" name="Rectangle 11"/>
          <p:cNvSpPr>
            <a:spLocks noChangeArrowheads="1"/>
          </p:cNvSpPr>
          <p:nvPr/>
        </p:nvSpPr>
        <p:spPr bwMode="auto">
          <a:xfrm>
            <a:off x="296333" y="4921440"/>
            <a:ext cx="4563005" cy="1569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400" b="0" dirty="0">
                <a:latin typeface="+mj-lt"/>
              </a:rPr>
              <a:t>Igualmente, los pronósticos de oleaje generado por vientos de tierra podrán determinarse con bastante precisión, ya que el </a:t>
            </a:r>
            <a:r>
              <a:rPr lang="es-ES" sz="2400" b="0" i="1" dirty="0" err="1">
                <a:latin typeface="+mj-lt"/>
              </a:rPr>
              <a:t>fetch</a:t>
            </a:r>
            <a:r>
              <a:rPr lang="es-ES" sz="2400" b="0" dirty="0">
                <a:latin typeface="+mj-lt"/>
              </a:rPr>
              <a:t> estará perfectamente delimitado, como ocurre </a:t>
            </a:r>
            <a:r>
              <a:rPr lang="es-ES" sz="2400" b="0" dirty="0" smtClean="0">
                <a:latin typeface="+mj-lt"/>
              </a:rPr>
              <a:t>en los campos de regatas de </a:t>
            </a:r>
            <a:r>
              <a:rPr lang="es-ES" sz="2400" b="0" dirty="0">
                <a:latin typeface="+mj-lt"/>
              </a:rPr>
              <a:t>la bahía de Cádiz cuando sopla viento de Levante (dirección 120-130).</a:t>
            </a:r>
          </a:p>
        </p:txBody>
      </p:sp>
      <p:grpSp>
        <p:nvGrpSpPr>
          <p:cNvPr id="4" name="Grupo 3"/>
          <p:cNvGrpSpPr/>
          <p:nvPr/>
        </p:nvGrpSpPr>
        <p:grpSpPr>
          <a:xfrm>
            <a:off x="5165989" y="3856039"/>
            <a:ext cx="3671887" cy="2757487"/>
            <a:chOff x="4859338" y="3284538"/>
            <a:chExt cx="3671887" cy="2757487"/>
          </a:xfrm>
        </p:grpSpPr>
        <p:pic>
          <p:nvPicPr>
            <p:cNvPr id="4813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3284538"/>
              <a:ext cx="3671887" cy="27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rot="1531162">
              <a:off x="6333142" y="4707418"/>
              <a:ext cx="1872629" cy="307777"/>
            </a:xfrm>
            <a:prstGeom prst="rect">
              <a:avLst/>
            </a:prstGeom>
            <a:noFill/>
          </p:spPr>
          <p:txBody>
            <a:bodyPr wrap="none" rtlCol="0">
              <a:spAutoFit/>
            </a:bodyPr>
            <a:lstStyle/>
            <a:p>
              <a:r>
                <a:rPr lang="es-ES" sz="1400" i="1" dirty="0" err="1">
                  <a:solidFill>
                    <a:srgbClr val="FF0000"/>
                  </a:solidFill>
                </a:rPr>
                <a:t>f</a:t>
              </a:r>
              <a:r>
                <a:rPr lang="es-ES" sz="1400" i="1" dirty="0" err="1" smtClean="0">
                  <a:solidFill>
                    <a:srgbClr val="FF0000"/>
                  </a:solidFill>
                </a:rPr>
                <a:t>etch</a:t>
              </a:r>
              <a:r>
                <a:rPr lang="es-ES" sz="1400" dirty="0" smtClean="0">
                  <a:solidFill>
                    <a:srgbClr val="FF0000"/>
                  </a:solidFill>
                </a:rPr>
                <a:t> ~ 7 NM (13 km)</a:t>
              </a:r>
              <a:endParaRPr lang="es-ES" sz="1400" dirty="0">
                <a:solidFill>
                  <a:srgbClr val="FF0000"/>
                </a:solidFill>
              </a:endParaRPr>
            </a:p>
          </p:txBody>
        </p:sp>
        <p:sp>
          <p:nvSpPr>
            <p:cNvPr id="3" name="Triángulo rectángulo 2"/>
            <p:cNvSpPr/>
            <p:nvPr/>
          </p:nvSpPr>
          <p:spPr>
            <a:xfrm>
              <a:off x="5871622" y="4279294"/>
              <a:ext cx="761818" cy="398992"/>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134" name="Line 9"/>
            <p:cNvSpPr>
              <a:spLocks noChangeShapeType="1"/>
            </p:cNvSpPr>
            <p:nvPr/>
          </p:nvSpPr>
          <p:spPr bwMode="auto">
            <a:xfrm>
              <a:off x="6197407" y="4567767"/>
              <a:ext cx="1774102" cy="829732"/>
            </a:xfrm>
            <a:prstGeom prst="line">
              <a:avLst/>
            </a:prstGeom>
            <a:noFill/>
            <a:ln w="41275">
              <a:solidFill>
                <a:srgbClr val="FF3300"/>
              </a:solidFill>
              <a:round/>
              <a:headEnd type="triangle"/>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ES">
                <a:latin typeface="+mj-lt"/>
              </a:endParaRPr>
            </a:p>
          </p:txBody>
        </p:sp>
      </p:grpSp>
    </p:spTree>
    <p:extLst>
      <p:ext uri="{BB962C8B-B14F-4D97-AF65-F5344CB8AC3E}">
        <p14:creationId xmlns:p14="http://schemas.microsoft.com/office/powerpoint/2010/main" val="1654269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duration_prefrontal_limi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35696" y="692793"/>
            <a:ext cx="5433392" cy="3803374"/>
          </a:xfrm>
          <a:prstGeom prst="rect">
            <a:avLst/>
          </a:prstGeom>
        </p:spPr>
      </p:pic>
      <p:pic>
        <p:nvPicPr>
          <p:cNvPr id="49157" name="Picture 4" descr="000-3d-model-Small Cinema Camer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168" y="1016172"/>
            <a:ext cx="103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 Box 5"/>
          <p:cNvSpPr txBox="1">
            <a:spLocks noChangeArrowheads="1"/>
          </p:cNvSpPr>
          <p:nvPr/>
        </p:nvSpPr>
        <p:spPr bwMode="auto">
          <a:xfrm>
            <a:off x="67733" y="4597929"/>
            <a:ext cx="9144000" cy="192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700" b="0" baseline="0" dirty="0" smtClean="0">
                <a:latin typeface="Trebuchet MS" panose="020B0603020202020204" pitchFamily="34" charset="0"/>
              </a:rPr>
              <a:t>Aun </a:t>
            </a:r>
            <a:r>
              <a:rPr lang="es-ES" sz="1700" b="0" baseline="0" dirty="0">
                <a:latin typeface="Trebuchet MS" panose="020B0603020202020204" pitchFamily="34" charset="0"/>
              </a:rPr>
              <a:t>cuando la velocidad y el alcance del viento sean adecuados, la persistencia puede ser un factor limitante para el crecimiento de las olas. </a:t>
            </a:r>
            <a:endParaRPr lang="es-ES" sz="1700" b="0" baseline="0" dirty="0" smtClean="0">
              <a:latin typeface="Trebuchet MS" panose="020B0603020202020204" pitchFamily="34" charset="0"/>
            </a:endParaRPr>
          </a:p>
          <a:p>
            <a:pPr algn="l" eaLnBrk="1" hangingPunct="1"/>
            <a:endParaRPr lang="es-ES" sz="1700" b="0" baseline="0" dirty="0">
              <a:latin typeface="Trebuchet MS" panose="020B0603020202020204" pitchFamily="34" charset="0"/>
            </a:endParaRPr>
          </a:p>
          <a:p>
            <a:pPr algn="l" eaLnBrk="1" hangingPunct="1"/>
            <a:r>
              <a:rPr lang="es-ES" sz="1700" b="0" baseline="0" dirty="0" smtClean="0">
                <a:latin typeface="Trebuchet MS" panose="020B0603020202020204" pitchFamily="34" charset="0"/>
              </a:rPr>
              <a:t>En áreas </a:t>
            </a:r>
            <a:r>
              <a:rPr lang="es-ES" sz="1700" b="0" baseline="0" dirty="0" err="1" smtClean="0">
                <a:latin typeface="Trebuchet MS" panose="020B0603020202020204" pitchFamily="34" charset="0"/>
              </a:rPr>
              <a:t>depresionarias</a:t>
            </a:r>
            <a:r>
              <a:rPr lang="es-ES" sz="1700" b="0" baseline="0" dirty="0" smtClean="0">
                <a:latin typeface="Trebuchet MS" panose="020B0603020202020204" pitchFamily="34" charset="0"/>
              </a:rPr>
              <a:t> que </a:t>
            </a:r>
            <a:r>
              <a:rPr lang="es-ES" sz="1700" b="0" baseline="0" dirty="0">
                <a:latin typeface="Trebuchet MS" panose="020B0603020202020204" pitchFamily="34" charset="0"/>
              </a:rPr>
              <a:t>se mueven </a:t>
            </a:r>
            <a:r>
              <a:rPr lang="es-ES" sz="1700" b="0" baseline="0" dirty="0" smtClean="0">
                <a:latin typeface="Trebuchet MS" panose="020B0603020202020204" pitchFamily="34" charset="0"/>
              </a:rPr>
              <a:t>con rapidez, donde la </a:t>
            </a:r>
            <a:r>
              <a:rPr lang="es-ES" sz="1700" b="0" baseline="0" dirty="0">
                <a:latin typeface="Trebuchet MS" panose="020B0603020202020204" pitchFamily="34" charset="0"/>
              </a:rPr>
              <a:t>alineación </a:t>
            </a:r>
            <a:r>
              <a:rPr lang="es-ES" sz="1700" b="0" baseline="0" dirty="0" smtClean="0">
                <a:latin typeface="Trebuchet MS" panose="020B0603020202020204" pitchFamily="34" charset="0"/>
              </a:rPr>
              <a:t>del </a:t>
            </a:r>
            <a:r>
              <a:rPr lang="es-ES" sz="1700" b="0" baseline="0" dirty="0">
                <a:latin typeface="Trebuchet MS" panose="020B0603020202020204" pitchFamily="34" charset="0"/>
              </a:rPr>
              <a:t>área de fuertes vientos </a:t>
            </a:r>
            <a:r>
              <a:rPr lang="es-ES" sz="1700" b="0" baseline="0" dirty="0" err="1">
                <a:latin typeface="Trebuchet MS" panose="020B0603020202020204" pitchFamily="34" charset="0"/>
              </a:rPr>
              <a:t>prefrontales</a:t>
            </a:r>
            <a:r>
              <a:rPr lang="es-ES" sz="1700" b="0" baseline="0" dirty="0">
                <a:latin typeface="Trebuchet MS" panose="020B0603020202020204" pitchFamily="34" charset="0"/>
              </a:rPr>
              <a:t> forma un ángulo </a:t>
            </a:r>
            <a:r>
              <a:rPr lang="es-ES" sz="1700" b="0" baseline="0" dirty="0" smtClean="0">
                <a:latin typeface="Trebuchet MS" panose="020B0603020202020204" pitchFamily="34" charset="0"/>
              </a:rPr>
              <a:t>abrupto con </a:t>
            </a:r>
            <a:r>
              <a:rPr lang="es-ES" sz="1700" b="0" baseline="0" dirty="0">
                <a:latin typeface="Trebuchet MS" panose="020B0603020202020204" pitchFamily="34" charset="0"/>
              </a:rPr>
              <a:t>respecto a la dirección de movimiento general de la </a:t>
            </a:r>
            <a:r>
              <a:rPr lang="es-ES" sz="1700" b="0" baseline="0" dirty="0" smtClean="0">
                <a:latin typeface="Trebuchet MS" panose="020B0603020202020204" pitchFamily="34" charset="0"/>
              </a:rPr>
              <a:t>depresión y del frente. </a:t>
            </a:r>
            <a:r>
              <a:rPr lang="es-ES" sz="1700" b="0" baseline="0" dirty="0">
                <a:latin typeface="Trebuchet MS" panose="020B0603020202020204" pitchFamily="34" charset="0"/>
              </a:rPr>
              <a:t>En este caso, el </a:t>
            </a:r>
            <a:r>
              <a:rPr lang="es-ES" sz="1700" b="0" i="1" baseline="0" dirty="0" err="1" smtClean="0">
                <a:latin typeface="Trebuchet MS" panose="020B0603020202020204" pitchFamily="34" charset="0"/>
              </a:rPr>
              <a:t>fetch</a:t>
            </a:r>
            <a:r>
              <a:rPr lang="es-ES" sz="1700" b="0" baseline="0" dirty="0" smtClean="0">
                <a:latin typeface="Trebuchet MS" panose="020B0603020202020204" pitchFamily="34" charset="0"/>
              </a:rPr>
              <a:t> estará en continuo movimiento y afectará a </a:t>
            </a:r>
            <a:r>
              <a:rPr lang="es-ES" sz="1700" b="0" baseline="0" dirty="0">
                <a:latin typeface="Trebuchet MS" panose="020B0603020202020204" pitchFamily="34" charset="0"/>
              </a:rPr>
              <a:t>diferentes </a:t>
            </a:r>
            <a:r>
              <a:rPr lang="es-ES" sz="1700" b="0" baseline="0" dirty="0" smtClean="0">
                <a:latin typeface="Trebuchet MS" panose="020B0603020202020204" pitchFamily="34" charset="0"/>
              </a:rPr>
              <a:t>zonas marítimas por </a:t>
            </a:r>
            <a:r>
              <a:rPr lang="es-ES" sz="1700" b="0" baseline="0" dirty="0">
                <a:latin typeface="Trebuchet MS" panose="020B0603020202020204" pitchFamily="34" charset="0"/>
              </a:rPr>
              <a:t>períodos cortos de tiempo. </a:t>
            </a:r>
          </a:p>
        </p:txBody>
      </p:sp>
      <p:sp>
        <p:nvSpPr>
          <p:cNvPr id="2" name="Título 1"/>
          <p:cNvSpPr>
            <a:spLocks noGrp="1"/>
          </p:cNvSpPr>
          <p:nvPr>
            <p:ph type="title"/>
          </p:nvPr>
        </p:nvSpPr>
        <p:spPr/>
        <p:txBody>
          <a:bodyPr/>
          <a:lstStyle/>
          <a:p>
            <a:endParaRPr lang="es-ES" dirty="0"/>
          </a:p>
        </p:txBody>
      </p:sp>
      <p:sp>
        <p:nvSpPr>
          <p:cNvPr id="8" name="Rectangle 2"/>
          <p:cNvSpPr txBox="1">
            <a:spLocks noChangeArrowheads="1"/>
          </p:cNvSpPr>
          <p:nvPr/>
        </p:nvSpPr>
        <p:spPr bwMode="auto">
          <a:xfrm>
            <a:off x="36513" y="-228590"/>
            <a:ext cx="66294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1108">
                <a:solidFill>
                  <a:srgbClr val="BD3632"/>
                </a:solidFill>
                <a:latin typeface="+mj-lt"/>
                <a:ea typeface="+mj-ea"/>
                <a:cs typeface="+mj-cs"/>
              </a:defRPr>
            </a:lvl1pPr>
            <a:lvl2pPr algn="l" rtl="0" eaLnBrk="0" fontAlgn="base" hangingPunct="0">
              <a:spcBef>
                <a:spcPct val="0"/>
              </a:spcBef>
              <a:spcAft>
                <a:spcPct val="0"/>
              </a:spcAft>
              <a:defRPr sz="1108">
                <a:solidFill>
                  <a:srgbClr val="BD3632"/>
                </a:solidFill>
                <a:latin typeface="Trebuchet MS" pitchFamily="34" charset="0"/>
              </a:defRPr>
            </a:lvl2pPr>
            <a:lvl3pPr algn="l" rtl="0" eaLnBrk="0" fontAlgn="base" hangingPunct="0">
              <a:spcBef>
                <a:spcPct val="0"/>
              </a:spcBef>
              <a:spcAft>
                <a:spcPct val="0"/>
              </a:spcAft>
              <a:defRPr sz="1108">
                <a:solidFill>
                  <a:srgbClr val="BD3632"/>
                </a:solidFill>
                <a:latin typeface="Trebuchet MS" pitchFamily="34" charset="0"/>
              </a:defRPr>
            </a:lvl3pPr>
            <a:lvl4pPr algn="l" rtl="0" eaLnBrk="0" fontAlgn="base" hangingPunct="0">
              <a:spcBef>
                <a:spcPct val="0"/>
              </a:spcBef>
              <a:spcAft>
                <a:spcPct val="0"/>
              </a:spcAft>
              <a:defRPr sz="1108">
                <a:solidFill>
                  <a:srgbClr val="BD3632"/>
                </a:solidFill>
                <a:latin typeface="Trebuchet MS" pitchFamily="34" charset="0"/>
              </a:defRPr>
            </a:lvl4pPr>
            <a:lvl5pPr algn="l" rtl="0" eaLnBrk="0" fontAlgn="base" hangingPunct="0">
              <a:spcBef>
                <a:spcPct val="0"/>
              </a:spcBef>
              <a:spcAft>
                <a:spcPct val="0"/>
              </a:spcAft>
              <a:defRPr sz="1108">
                <a:solidFill>
                  <a:srgbClr val="BD3632"/>
                </a:solidFill>
                <a:latin typeface="Trebuchet MS" pitchFamily="34" charset="0"/>
              </a:defRPr>
            </a:lvl5pPr>
            <a:lvl6pPr marL="422041" algn="l" rtl="0" fontAlgn="base">
              <a:spcBef>
                <a:spcPct val="0"/>
              </a:spcBef>
              <a:spcAft>
                <a:spcPct val="0"/>
              </a:spcAft>
              <a:defRPr sz="1108">
                <a:solidFill>
                  <a:srgbClr val="BD3632"/>
                </a:solidFill>
                <a:latin typeface="Trebuchet MS" pitchFamily="34" charset="0"/>
              </a:defRPr>
            </a:lvl6pPr>
            <a:lvl7pPr marL="844083" algn="l" rtl="0" fontAlgn="base">
              <a:spcBef>
                <a:spcPct val="0"/>
              </a:spcBef>
              <a:spcAft>
                <a:spcPct val="0"/>
              </a:spcAft>
              <a:defRPr sz="1108">
                <a:solidFill>
                  <a:srgbClr val="BD3632"/>
                </a:solidFill>
                <a:latin typeface="Trebuchet MS" pitchFamily="34" charset="0"/>
              </a:defRPr>
            </a:lvl7pPr>
            <a:lvl8pPr marL="1266124" algn="l" rtl="0" fontAlgn="base">
              <a:spcBef>
                <a:spcPct val="0"/>
              </a:spcBef>
              <a:spcAft>
                <a:spcPct val="0"/>
              </a:spcAft>
              <a:defRPr sz="1108">
                <a:solidFill>
                  <a:srgbClr val="BD3632"/>
                </a:solidFill>
                <a:latin typeface="Trebuchet MS" pitchFamily="34" charset="0"/>
              </a:defRPr>
            </a:lvl8pPr>
            <a:lvl9pPr marL="1688165" algn="l" rtl="0" fontAlgn="base">
              <a:spcBef>
                <a:spcPct val="0"/>
              </a:spcBef>
              <a:spcAft>
                <a:spcPct val="0"/>
              </a:spcAft>
              <a:defRPr sz="1108">
                <a:solidFill>
                  <a:srgbClr val="BD3632"/>
                </a:solidFill>
                <a:latin typeface="Trebuchet MS" pitchFamily="34" charset="0"/>
              </a:defRPr>
            </a:lvl9pPr>
          </a:lstStyle>
          <a:p>
            <a:pPr eaLnBrk="1" hangingPunct="1"/>
            <a:r>
              <a:rPr lang="es-ES" sz="2800" b="1" kern="0" dirty="0" smtClean="0">
                <a:solidFill>
                  <a:srgbClr val="C00000"/>
                </a:solidFill>
                <a:latin typeface="Trebuchet MS" panose="020B0603020202020204" pitchFamily="34" charset="0"/>
              </a:rPr>
              <a:t>Generación de oleaje. Persistencia</a:t>
            </a:r>
            <a:endParaRPr lang="es-ES" sz="2800" b="1" i="1" kern="0" dirty="0" smtClean="0">
              <a:solidFill>
                <a:srgbClr val="C00000"/>
              </a:solidFill>
              <a:latin typeface="Trebuchet MS" panose="020B0603020202020204" pitchFamily="34" charset="0"/>
            </a:endParaRPr>
          </a:p>
        </p:txBody>
      </p:sp>
    </p:spTree>
    <p:extLst>
      <p:ext uri="{BB962C8B-B14F-4D97-AF65-F5344CB8AC3E}">
        <p14:creationId xmlns:p14="http://schemas.microsoft.com/office/powerpoint/2010/main" val="2801965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bwMode="auto">
          <a:xfrm>
            <a:off x="152400" y="-228600"/>
            <a:ext cx="88392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rPr>
              <a:t>Persistencia. Efectos de </a:t>
            </a:r>
            <a:r>
              <a:rPr lang="es-ES" sz="2800" b="1" dirty="0" err="1" smtClean="0">
                <a:solidFill>
                  <a:srgbClr val="C00000"/>
                </a:solidFill>
              </a:rPr>
              <a:t>mesoscala</a:t>
            </a:r>
            <a:endParaRPr lang="es-ES" sz="2800" b="1" dirty="0" smtClean="0">
              <a:solidFill>
                <a:srgbClr val="C00000"/>
              </a:solidFill>
            </a:endParaRPr>
          </a:p>
        </p:txBody>
      </p:sp>
      <p:sp>
        <p:nvSpPr>
          <p:cNvPr id="50180" name="Text Box 3"/>
          <p:cNvSpPr txBox="1">
            <a:spLocks noChangeArrowheads="1"/>
          </p:cNvSpPr>
          <p:nvPr/>
        </p:nvSpPr>
        <p:spPr bwMode="auto">
          <a:xfrm>
            <a:off x="98425" y="4219575"/>
            <a:ext cx="8893175"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700" b="0" baseline="0" dirty="0">
                <a:latin typeface="Trebuchet MS" panose="020B0603020202020204" pitchFamily="34" charset="0"/>
              </a:rPr>
              <a:t>Episodios de </a:t>
            </a:r>
            <a:r>
              <a:rPr lang="es-ES" sz="1700" baseline="0" dirty="0" err="1">
                <a:latin typeface="Trebuchet MS" panose="020B0603020202020204" pitchFamily="34" charset="0"/>
              </a:rPr>
              <a:t>mesoescala</a:t>
            </a:r>
            <a:r>
              <a:rPr lang="es-ES" sz="1700" b="0" baseline="0" dirty="0">
                <a:latin typeface="Trebuchet MS" panose="020B0603020202020204" pitchFamily="34" charset="0"/>
              </a:rPr>
              <a:t> tales como los frentes de racha de las tormentas, las brisas marinas y las brisas terrestres, suelen ser de </a:t>
            </a:r>
            <a:r>
              <a:rPr lang="es-ES" sz="1700" b="0" baseline="0" dirty="0" smtClean="0">
                <a:latin typeface="Trebuchet MS" panose="020B0603020202020204" pitchFamily="34" charset="0"/>
              </a:rPr>
              <a:t>duración limitada. </a:t>
            </a:r>
            <a:r>
              <a:rPr lang="es-ES" sz="1700" b="0" baseline="0" dirty="0">
                <a:latin typeface="Trebuchet MS" panose="020B0603020202020204" pitchFamily="34" charset="0"/>
              </a:rPr>
              <a:t>Aunque los eventos de viento fuerte de larga duración pueden crear zonas </a:t>
            </a:r>
            <a:r>
              <a:rPr lang="es-ES" sz="1700" b="0" baseline="0" dirty="0" smtClean="0">
                <a:latin typeface="Trebuchet MS" panose="020B0603020202020204" pitchFamily="34" charset="0"/>
              </a:rPr>
              <a:t>generadoras persistentes durante varios </a:t>
            </a:r>
            <a:r>
              <a:rPr lang="es-ES" sz="1700" b="0" baseline="0" dirty="0">
                <a:latin typeface="Trebuchet MS" panose="020B0603020202020204" pitchFamily="34" charset="0"/>
              </a:rPr>
              <a:t>días, si </a:t>
            </a:r>
            <a:r>
              <a:rPr lang="es-ES" sz="1700" b="0" baseline="0" dirty="0" smtClean="0">
                <a:latin typeface="Trebuchet MS" panose="020B0603020202020204" pitchFamily="34" charset="0"/>
              </a:rPr>
              <a:t>una zona generadora se </a:t>
            </a:r>
            <a:r>
              <a:rPr lang="es-ES" sz="1700" b="0" baseline="0" dirty="0">
                <a:latin typeface="Trebuchet MS" panose="020B0603020202020204" pitchFamily="34" charset="0"/>
              </a:rPr>
              <a:t>mueve en sentido perpendicular a la </a:t>
            </a:r>
            <a:r>
              <a:rPr lang="es-ES" sz="1700" b="0" baseline="0" dirty="0" smtClean="0">
                <a:latin typeface="Trebuchet MS" panose="020B0603020202020204" pitchFamily="34" charset="0"/>
              </a:rPr>
              <a:t>dirección de desplazamiento </a:t>
            </a:r>
            <a:r>
              <a:rPr lang="es-ES" sz="1700" b="0" baseline="0" dirty="0">
                <a:latin typeface="Trebuchet MS" panose="020B0603020202020204" pitchFamily="34" charset="0"/>
              </a:rPr>
              <a:t>de una tormenta, la duración del viento será corta sobre </a:t>
            </a:r>
            <a:r>
              <a:rPr lang="es-ES" sz="1700" b="0" baseline="0" dirty="0" smtClean="0">
                <a:latin typeface="Trebuchet MS" panose="020B0603020202020204" pitchFamily="34" charset="0"/>
              </a:rPr>
              <a:t>las zonas marítimas afectadas. </a:t>
            </a:r>
            <a:r>
              <a:rPr lang="es-ES" sz="1700" b="0" baseline="0" dirty="0">
                <a:latin typeface="Trebuchet MS" panose="020B0603020202020204" pitchFamily="34" charset="0"/>
              </a:rPr>
              <a:t>Esto puede ocurrir en el lado frontal y trasero de un huracán </a:t>
            </a:r>
            <a:r>
              <a:rPr lang="es-ES" sz="1700" b="0" baseline="0" dirty="0" smtClean="0">
                <a:latin typeface="Trebuchet MS" panose="020B0603020202020204" pitchFamily="34" charset="0"/>
              </a:rPr>
              <a:t>en transición </a:t>
            </a:r>
            <a:r>
              <a:rPr lang="es-ES" sz="1700" b="0" baseline="0" dirty="0" err="1" smtClean="0">
                <a:latin typeface="Trebuchet MS" panose="020B0603020202020204" pitchFamily="34" charset="0"/>
              </a:rPr>
              <a:t>extratropical</a:t>
            </a:r>
            <a:r>
              <a:rPr lang="es-ES" sz="1700" b="0" baseline="0" dirty="0" smtClean="0">
                <a:latin typeface="Trebuchet MS" panose="020B0603020202020204" pitchFamily="34" charset="0"/>
              </a:rPr>
              <a:t> o </a:t>
            </a:r>
            <a:r>
              <a:rPr lang="es-ES" sz="1700" b="0" baseline="0" dirty="0">
                <a:latin typeface="Trebuchet MS" panose="020B0603020202020204" pitchFamily="34" charset="0"/>
              </a:rPr>
              <a:t>en los alrededores de zonas </a:t>
            </a:r>
            <a:r>
              <a:rPr lang="es-ES" sz="1700" b="0" baseline="0" dirty="0" smtClean="0">
                <a:latin typeface="Trebuchet MS" panose="020B0603020202020204" pitchFamily="34" charset="0"/>
              </a:rPr>
              <a:t>de bajas presiones profundas a escala </a:t>
            </a:r>
            <a:r>
              <a:rPr lang="es-ES" sz="1700" b="0" baseline="0" dirty="0">
                <a:latin typeface="Trebuchet MS" panose="020B0603020202020204" pitchFamily="34" charset="0"/>
              </a:rPr>
              <a:t>sinóptica. </a:t>
            </a:r>
          </a:p>
        </p:txBody>
      </p:sp>
      <p:pic>
        <p:nvPicPr>
          <p:cNvPr id="50181" name="Picture 4" descr="duration_mesoscale_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850" y="558800"/>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5" descr="000-3d-model-Small Cinema Camera">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0350" y="2830513"/>
            <a:ext cx="103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412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etch_energy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481" y="3413751"/>
            <a:ext cx="4612494" cy="3413246"/>
          </a:xfrm>
          <a:prstGeom prst="rect">
            <a:avLst/>
          </a:prstGeom>
        </p:spPr>
      </p:pic>
      <p:pic>
        <p:nvPicPr>
          <p:cNvPr id="3" name="fetch_wave_growth">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785180" y="803276"/>
            <a:ext cx="4358820" cy="3051174"/>
          </a:xfrm>
          <a:prstGeom prst="rect">
            <a:avLst/>
          </a:prstGeom>
        </p:spPr>
      </p:pic>
      <p:sp>
        <p:nvSpPr>
          <p:cNvPr id="52227" name="Rectangle 2"/>
          <p:cNvSpPr>
            <a:spLocks noGrp="1" noChangeArrowheads="1"/>
          </p:cNvSpPr>
          <p:nvPr>
            <p:ph type="title"/>
          </p:nvPr>
        </p:nvSpPr>
        <p:spPr bwMode="auto">
          <a:xfrm>
            <a:off x="169334" y="-192087"/>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rPr>
              <a:t>Anchura de la zona generadora</a:t>
            </a:r>
          </a:p>
        </p:txBody>
      </p:sp>
      <p:pic>
        <p:nvPicPr>
          <p:cNvPr id="52229" name="Picture 4" descr="000-3d-model-Small Cinema Camera">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05775" y="803276"/>
            <a:ext cx="103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8" name="Picture 6" descr="000-3d-model-Small Cinema Camera">
            <a:hlinkClick r:id="rId10"/>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519" y="5814172"/>
            <a:ext cx="10382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9" name="Text Box 7"/>
          <p:cNvSpPr txBox="1">
            <a:spLocks noChangeArrowheads="1"/>
          </p:cNvSpPr>
          <p:nvPr/>
        </p:nvSpPr>
        <p:spPr bwMode="auto">
          <a:xfrm>
            <a:off x="4811712" y="3854450"/>
            <a:ext cx="4283075"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a:r>
              <a:rPr lang="es-ES" sz="1700" b="0" baseline="0" dirty="0" smtClean="0">
                <a:latin typeface="Trebuchet MS" panose="020B0603020202020204" pitchFamily="34" charset="0"/>
              </a:rPr>
              <a:t>Comparando dos zonas generadoras de diferente anchura, aunque </a:t>
            </a:r>
            <a:r>
              <a:rPr lang="es-ES" sz="1700" b="0" baseline="0" dirty="0">
                <a:latin typeface="Trebuchet MS" panose="020B0603020202020204" pitchFamily="34" charset="0"/>
              </a:rPr>
              <a:t>se disipa la misma cantidad de energía por los lados de ambas zonas de alcance del viento, la cantidad que se pierde como porcentaje de la energía total de la zona de generación de olas es mayor en la zona más pequeña. Por lo tanto, podemos decir que una zona de alcance más angosta producirá olas más pequeñas.</a:t>
            </a:r>
          </a:p>
        </p:txBody>
      </p:sp>
      <p:sp>
        <p:nvSpPr>
          <p:cNvPr id="2" name="CuadroTexto 1"/>
          <p:cNvSpPr txBox="1"/>
          <p:nvPr/>
        </p:nvSpPr>
        <p:spPr>
          <a:xfrm>
            <a:off x="79375" y="762000"/>
            <a:ext cx="4546600" cy="2446824"/>
          </a:xfrm>
          <a:prstGeom prst="rect">
            <a:avLst/>
          </a:prstGeom>
          <a:noFill/>
        </p:spPr>
        <p:txBody>
          <a:bodyPr wrap="square" rtlCol="0">
            <a:spAutoFit/>
          </a:bodyPr>
          <a:lstStyle/>
          <a:p>
            <a:r>
              <a:rPr lang="es-ES" sz="1700" dirty="0" smtClean="0"/>
              <a:t>No existen dos </a:t>
            </a:r>
            <a:r>
              <a:rPr lang="es-ES" sz="1700" dirty="0"/>
              <a:t>zonas </a:t>
            </a:r>
            <a:r>
              <a:rPr lang="es-ES" sz="1700" dirty="0" smtClean="0"/>
              <a:t>generadoras iguales</a:t>
            </a:r>
            <a:r>
              <a:rPr lang="es-ES" sz="1700" dirty="0"/>
              <a:t>. Algunas son largas y estrechas, mientras otras son cortas y anchas. Las dimensiones </a:t>
            </a:r>
            <a:r>
              <a:rPr lang="es-ES" sz="1700" dirty="0" smtClean="0"/>
              <a:t>longitudinales de </a:t>
            </a:r>
            <a:r>
              <a:rPr lang="es-ES" sz="1700" dirty="0"/>
              <a:t>la zona </a:t>
            </a:r>
            <a:r>
              <a:rPr lang="es-ES" sz="1700" dirty="0" smtClean="0"/>
              <a:t>generadora con un campo de viento homogéneo afectan </a:t>
            </a:r>
            <a:r>
              <a:rPr lang="es-ES" sz="1700" dirty="0"/>
              <a:t>al crecimiento de las olas, </a:t>
            </a:r>
            <a:r>
              <a:rPr lang="es-ES" sz="1700" dirty="0" smtClean="0"/>
              <a:t>puesto que </a:t>
            </a:r>
            <a:r>
              <a:rPr lang="es-ES" sz="1700" dirty="0"/>
              <a:t>determinan la cantidad de energía que </a:t>
            </a:r>
            <a:r>
              <a:rPr lang="es-ES" sz="1700" dirty="0" smtClean="0"/>
              <a:t>se transfiere de la atmósfera a la superficie marina. </a:t>
            </a:r>
            <a:endParaRPr lang="es-ES" sz="1700" dirty="0"/>
          </a:p>
        </p:txBody>
      </p:sp>
    </p:spTree>
    <p:extLst>
      <p:ext uri="{BB962C8B-B14F-4D97-AF65-F5344CB8AC3E}">
        <p14:creationId xmlns:p14="http://schemas.microsoft.com/office/powerpoint/2010/main" val="433935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0599"/>
                                        </p:tgtEl>
                                        <p:attrNameLst>
                                          <p:attrName>style.visibility</p:attrName>
                                        </p:attrNameLst>
                                      </p:cBhvr>
                                      <p:to>
                                        <p:strVal val="visible"/>
                                      </p:to>
                                    </p:set>
                                    <p:anim calcmode="lin" valueType="num">
                                      <p:cBhvr additive="base">
                                        <p:cTn id="7" dur="500" fill="hold"/>
                                        <p:tgtEl>
                                          <p:spTgt spid="110599"/>
                                        </p:tgtEl>
                                        <p:attrNameLst>
                                          <p:attrName>ppt_x</p:attrName>
                                        </p:attrNameLst>
                                      </p:cBhvr>
                                      <p:tavLst>
                                        <p:tav tm="0">
                                          <p:val>
                                            <p:strVal val="#ppt_x"/>
                                          </p:val>
                                        </p:tav>
                                        <p:tav tm="100000">
                                          <p:val>
                                            <p:strVal val="#ppt_x"/>
                                          </p:val>
                                        </p:tav>
                                      </p:tavLst>
                                    </p:anim>
                                    <p:anim calcmode="lin" valueType="num">
                                      <p:cBhvr additive="base">
                                        <p:cTn id="8" dur="500" fill="hold"/>
                                        <p:tgtEl>
                                          <p:spTgt spid="110599"/>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0598"/>
                                        </p:tgtEl>
                                        <p:attrNameLst>
                                          <p:attrName>style.visibility</p:attrName>
                                        </p:attrNameLst>
                                      </p:cBhvr>
                                      <p:to>
                                        <p:strVal val="visible"/>
                                      </p:to>
                                    </p:set>
                                    <p:animEffect transition="in" filter="fade">
                                      <p:cBhvr>
                                        <p:cTn id="11" dur="2000"/>
                                        <p:tgtEl>
                                          <p:spTgt spid="11059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video>
              <p:cMediaNode vol="80000">
                <p:cTn id="23" fill="hold" display="0">
                  <p:stCondLst>
                    <p:cond delay="indefinite"/>
                  </p:stCondLst>
                </p:cTn>
                <p:tgtEl>
                  <p:spTgt spid="4"/>
                </p:tgtEl>
              </p:cMediaNode>
            </p:video>
          </p:childTnLst>
        </p:cTn>
      </p:par>
    </p:tnLst>
    <p:bldLst>
      <p:bldP spid="110599"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7" name="Group 2"/>
          <p:cNvGrpSpPr>
            <a:grpSpLocks/>
          </p:cNvGrpSpPr>
          <p:nvPr/>
        </p:nvGrpSpPr>
        <p:grpSpPr bwMode="auto">
          <a:xfrm>
            <a:off x="4384675" y="2781300"/>
            <a:ext cx="4724400" cy="3543300"/>
            <a:chOff x="2352" y="1968"/>
            <a:chExt cx="2976" cy="2232"/>
          </a:xfrm>
        </p:grpSpPr>
        <p:pic>
          <p:nvPicPr>
            <p:cNvPr id="41991" name="Picture 3" descr="fully_developed_seas_conce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 y="1968"/>
              <a:ext cx="2976" cy="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Text Box 4"/>
            <p:cNvSpPr txBox="1">
              <a:spLocks noChangeArrowheads="1"/>
            </p:cNvSpPr>
            <p:nvPr/>
          </p:nvSpPr>
          <p:spPr bwMode="auto">
            <a:xfrm>
              <a:off x="2976" y="3915"/>
              <a:ext cx="34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400" baseline="0">
                  <a:latin typeface="Trebuchet MS" panose="020B0603020202020204" pitchFamily="34" charset="0"/>
                </a:rPr>
                <a:t>24 h</a:t>
              </a:r>
            </a:p>
          </p:txBody>
        </p:sp>
        <p:sp>
          <p:nvSpPr>
            <p:cNvPr id="41993" name="Text Box 5"/>
            <p:cNvSpPr txBox="1">
              <a:spLocks noChangeArrowheads="1"/>
            </p:cNvSpPr>
            <p:nvPr/>
          </p:nvSpPr>
          <p:spPr bwMode="auto">
            <a:xfrm>
              <a:off x="3566" y="3923"/>
              <a:ext cx="34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400" baseline="0">
                  <a:latin typeface="Trebuchet MS" panose="020B0603020202020204" pitchFamily="34" charset="0"/>
                </a:rPr>
                <a:t>48 h</a:t>
              </a:r>
            </a:p>
          </p:txBody>
        </p:sp>
        <p:sp>
          <p:nvSpPr>
            <p:cNvPr id="41994" name="Text Box 6"/>
            <p:cNvSpPr txBox="1">
              <a:spLocks noChangeArrowheads="1"/>
            </p:cNvSpPr>
            <p:nvPr/>
          </p:nvSpPr>
          <p:spPr bwMode="auto">
            <a:xfrm>
              <a:off x="4580" y="3917"/>
              <a:ext cx="34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400" baseline="0">
                  <a:latin typeface="Trebuchet MS" panose="020B0603020202020204" pitchFamily="34" charset="0"/>
                </a:rPr>
                <a:t>96 h</a:t>
              </a:r>
            </a:p>
          </p:txBody>
        </p:sp>
      </p:grpSp>
      <p:sp>
        <p:nvSpPr>
          <p:cNvPr id="41988" name="Rectangle 7"/>
          <p:cNvSpPr>
            <a:spLocks noGrp="1" noChangeArrowheads="1"/>
          </p:cNvSpPr>
          <p:nvPr>
            <p:ph type="title"/>
          </p:nvPr>
        </p:nvSpPr>
        <p:spPr bwMode="auto">
          <a:xfrm>
            <a:off x="468313" y="-234950"/>
            <a:ext cx="82296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rPr>
              <a:t>Mar plenamente desarrollada</a:t>
            </a:r>
          </a:p>
        </p:txBody>
      </p:sp>
      <p:sp>
        <p:nvSpPr>
          <p:cNvPr id="41989" name="Rectangle 8"/>
          <p:cNvSpPr>
            <a:spLocks noChangeArrowheads="1"/>
          </p:cNvSpPr>
          <p:nvPr/>
        </p:nvSpPr>
        <p:spPr bwMode="auto">
          <a:xfrm>
            <a:off x="101600" y="615355"/>
            <a:ext cx="90424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1800" b="0" baseline="0" dirty="0">
                <a:latin typeface="Trebuchet MS" panose="020B0603020202020204" pitchFamily="34" charset="0"/>
              </a:rPr>
              <a:t>El </a:t>
            </a:r>
            <a:r>
              <a:rPr lang="en-US" sz="1800" b="0" baseline="0" dirty="0" err="1">
                <a:latin typeface="Trebuchet MS" panose="020B0603020202020204" pitchFamily="34" charset="0"/>
              </a:rPr>
              <a:t>crecimiento</a:t>
            </a:r>
            <a:r>
              <a:rPr lang="en-US" sz="1800" b="0" baseline="0" dirty="0">
                <a:latin typeface="Trebuchet MS" panose="020B0603020202020204" pitchFamily="34" charset="0"/>
              </a:rPr>
              <a:t> de </a:t>
            </a:r>
            <a:r>
              <a:rPr lang="en-US" sz="1800" b="0" baseline="0" dirty="0" err="1">
                <a:latin typeface="Trebuchet MS" panose="020B0603020202020204" pitchFamily="34" charset="0"/>
              </a:rPr>
              <a:t>las</a:t>
            </a:r>
            <a:r>
              <a:rPr lang="en-US" sz="1800" b="0" baseline="0" dirty="0">
                <a:latin typeface="Trebuchet MS" panose="020B0603020202020204" pitchFamily="34" charset="0"/>
              </a:rPr>
              <a:t> </a:t>
            </a:r>
            <a:r>
              <a:rPr lang="en-US" sz="1800" b="0" baseline="0" dirty="0" err="1">
                <a:latin typeface="Trebuchet MS" panose="020B0603020202020204" pitchFamily="34" charset="0"/>
              </a:rPr>
              <a:t>olas</a:t>
            </a:r>
            <a:r>
              <a:rPr lang="en-US" sz="1800" b="0" baseline="0" dirty="0">
                <a:latin typeface="Trebuchet MS" panose="020B0603020202020204" pitchFamily="34" charset="0"/>
              </a:rPr>
              <a:t> </a:t>
            </a:r>
            <a:r>
              <a:rPr lang="en-US" sz="1800" b="0" baseline="0" dirty="0" err="1">
                <a:latin typeface="Trebuchet MS" panose="020B0603020202020204" pitchFamily="34" charset="0"/>
              </a:rPr>
              <a:t>está</a:t>
            </a:r>
            <a:r>
              <a:rPr lang="en-US" sz="1800" b="0" baseline="0" dirty="0">
                <a:latin typeface="Trebuchet MS" panose="020B0603020202020204" pitchFamily="34" charset="0"/>
              </a:rPr>
              <a:t> </a:t>
            </a:r>
            <a:r>
              <a:rPr lang="en-US" sz="1800" b="0" baseline="0" dirty="0" err="1">
                <a:latin typeface="Trebuchet MS" panose="020B0603020202020204" pitchFamily="34" charset="0"/>
              </a:rPr>
              <a:t>determinado</a:t>
            </a:r>
            <a:r>
              <a:rPr lang="en-US" sz="1800" b="0" baseline="0" dirty="0">
                <a:latin typeface="Trebuchet MS" panose="020B0603020202020204" pitchFamily="34" charset="0"/>
              </a:rPr>
              <a:t> </a:t>
            </a:r>
            <a:r>
              <a:rPr lang="en-US" sz="1800" b="0" baseline="0" dirty="0" err="1">
                <a:latin typeface="Trebuchet MS" panose="020B0603020202020204" pitchFamily="34" charset="0"/>
              </a:rPr>
              <a:t>básicamente</a:t>
            </a:r>
            <a:r>
              <a:rPr lang="en-US" sz="1800" b="0" baseline="0" dirty="0">
                <a:latin typeface="Trebuchet MS" panose="020B0603020202020204" pitchFamily="34" charset="0"/>
              </a:rPr>
              <a:t> </a:t>
            </a:r>
            <a:r>
              <a:rPr lang="en-US" sz="1800" b="0" baseline="0" dirty="0" err="1">
                <a:latin typeface="Trebuchet MS" panose="020B0603020202020204" pitchFamily="34" charset="0"/>
              </a:rPr>
              <a:t>por</a:t>
            </a:r>
            <a:r>
              <a:rPr lang="en-US" sz="1800" b="0" baseline="0" dirty="0">
                <a:latin typeface="Trebuchet MS" panose="020B0603020202020204" pitchFamily="34" charset="0"/>
              </a:rPr>
              <a:t> la </a:t>
            </a:r>
            <a:r>
              <a:rPr lang="en-US" sz="1800" baseline="0" dirty="0" err="1">
                <a:latin typeface="Trebuchet MS" panose="020B0603020202020204" pitchFamily="34" charset="0"/>
              </a:rPr>
              <a:t>velocidad</a:t>
            </a:r>
            <a:r>
              <a:rPr lang="en-US" sz="1800" baseline="0" dirty="0">
                <a:latin typeface="Trebuchet MS" panose="020B0603020202020204" pitchFamily="34" charset="0"/>
              </a:rPr>
              <a:t> del </a:t>
            </a:r>
            <a:r>
              <a:rPr lang="en-US" sz="1800" baseline="0" dirty="0" err="1">
                <a:latin typeface="Trebuchet MS" panose="020B0603020202020204" pitchFamily="34" charset="0"/>
              </a:rPr>
              <a:t>viento</a:t>
            </a:r>
            <a:r>
              <a:rPr lang="en-US" sz="1800" b="0" baseline="0" dirty="0">
                <a:latin typeface="Trebuchet MS" panose="020B0603020202020204" pitchFamily="34" charset="0"/>
              </a:rPr>
              <a:t>. Con </a:t>
            </a:r>
            <a:r>
              <a:rPr lang="en-US" sz="1800" b="0" baseline="0" dirty="0" err="1" smtClean="0">
                <a:latin typeface="Trebuchet MS" panose="020B0603020202020204" pitchFamily="34" charset="0"/>
              </a:rPr>
              <a:t>vientos</a:t>
            </a:r>
            <a:r>
              <a:rPr lang="en-US" sz="1800" b="0" baseline="0" dirty="0" smtClean="0">
                <a:latin typeface="Trebuchet MS" panose="020B0603020202020204" pitchFamily="34" charset="0"/>
              </a:rPr>
              <a:t> </a:t>
            </a:r>
            <a:r>
              <a:rPr lang="en-US" sz="1800" b="0" baseline="0" dirty="0" err="1" smtClean="0">
                <a:latin typeface="Trebuchet MS" panose="020B0603020202020204" pitchFamily="34" charset="0"/>
              </a:rPr>
              <a:t>fuertes</a:t>
            </a:r>
            <a:r>
              <a:rPr lang="en-US" sz="1800" b="0" baseline="0" dirty="0" smtClean="0">
                <a:latin typeface="Trebuchet MS" panose="020B0603020202020204" pitchFamily="34" charset="0"/>
              </a:rPr>
              <a:t>, el </a:t>
            </a:r>
            <a:r>
              <a:rPr lang="en-US" sz="1800" b="0" baseline="0" dirty="0" err="1" smtClean="0">
                <a:latin typeface="Trebuchet MS" panose="020B0603020202020204" pitchFamily="34" charset="0"/>
              </a:rPr>
              <a:t>crecimiento</a:t>
            </a:r>
            <a:r>
              <a:rPr lang="en-US" sz="1800" b="0" baseline="0" dirty="0" smtClean="0">
                <a:latin typeface="Trebuchet MS" panose="020B0603020202020204" pitchFamily="34" charset="0"/>
              </a:rPr>
              <a:t> del </a:t>
            </a:r>
            <a:r>
              <a:rPr lang="en-US" sz="1800" b="0" baseline="0" dirty="0" err="1" smtClean="0">
                <a:latin typeface="Trebuchet MS" panose="020B0603020202020204" pitchFamily="34" charset="0"/>
              </a:rPr>
              <a:t>oleaje</a:t>
            </a:r>
            <a:r>
              <a:rPr lang="en-US" sz="1800" b="0" baseline="0" dirty="0" smtClean="0">
                <a:latin typeface="Trebuchet MS" panose="020B0603020202020204" pitchFamily="34" charset="0"/>
              </a:rPr>
              <a:t> </a:t>
            </a:r>
            <a:r>
              <a:rPr lang="en-US" sz="1800" b="0" baseline="0" dirty="0" err="1">
                <a:latin typeface="Trebuchet MS" panose="020B0603020202020204" pitchFamily="34" charset="0"/>
              </a:rPr>
              <a:t>suele</a:t>
            </a:r>
            <a:r>
              <a:rPr lang="en-US" sz="1800" b="0" baseline="0" dirty="0">
                <a:latin typeface="Trebuchet MS" panose="020B0603020202020204" pitchFamily="34" charset="0"/>
              </a:rPr>
              <a:t> </a:t>
            </a:r>
            <a:r>
              <a:rPr lang="en-US" sz="1800" b="0" baseline="0" dirty="0" err="1">
                <a:latin typeface="Trebuchet MS" panose="020B0603020202020204" pitchFamily="34" charset="0"/>
              </a:rPr>
              <a:t>estar</a:t>
            </a:r>
            <a:r>
              <a:rPr lang="en-US" sz="1800" b="0" baseline="0" dirty="0">
                <a:latin typeface="Trebuchet MS" panose="020B0603020202020204" pitchFamily="34" charset="0"/>
              </a:rPr>
              <a:t> </a:t>
            </a:r>
            <a:r>
              <a:rPr lang="en-US" sz="1800" b="0" baseline="0" dirty="0" err="1" smtClean="0">
                <a:latin typeface="Trebuchet MS" panose="020B0603020202020204" pitchFamily="34" charset="0"/>
              </a:rPr>
              <a:t>limitado</a:t>
            </a:r>
            <a:r>
              <a:rPr lang="en-US" sz="1800" b="0" baseline="0" dirty="0" smtClean="0">
                <a:latin typeface="Trebuchet MS" panose="020B0603020202020204" pitchFamily="34" charset="0"/>
              </a:rPr>
              <a:t> </a:t>
            </a:r>
            <a:r>
              <a:rPr lang="en-US" sz="1800" b="0" baseline="0" dirty="0" err="1">
                <a:latin typeface="Trebuchet MS" panose="020B0603020202020204" pitchFamily="34" charset="0"/>
              </a:rPr>
              <a:t>por</a:t>
            </a:r>
            <a:r>
              <a:rPr lang="en-US" sz="1800" b="0" baseline="0" dirty="0">
                <a:latin typeface="Trebuchet MS" panose="020B0603020202020204" pitchFamily="34" charset="0"/>
              </a:rPr>
              <a:t> la </a:t>
            </a:r>
            <a:r>
              <a:rPr lang="en-US" sz="1800" baseline="0" dirty="0" err="1">
                <a:latin typeface="Trebuchet MS" panose="020B0603020202020204" pitchFamily="34" charset="0"/>
              </a:rPr>
              <a:t>duración</a:t>
            </a:r>
            <a:r>
              <a:rPr lang="en-US" sz="1800" b="0" baseline="0" dirty="0">
                <a:latin typeface="Trebuchet MS" panose="020B0603020202020204" pitchFamily="34" charset="0"/>
              </a:rPr>
              <a:t> </a:t>
            </a:r>
            <a:r>
              <a:rPr lang="en-US" sz="1800" b="0" baseline="0" dirty="0" smtClean="0">
                <a:latin typeface="Trebuchet MS" panose="020B0603020202020204" pitchFamily="34" charset="0"/>
              </a:rPr>
              <a:t>o </a:t>
            </a:r>
            <a:r>
              <a:rPr lang="en-US" sz="1800" b="0" baseline="0" dirty="0">
                <a:latin typeface="Trebuchet MS" panose="020B0603020202020204" pitchFamily="34" charset="0"/>
              </a:rPr>
              <a:t>el </a:t>
            </a:r>
            <a:r>
              <a:rPr lang="en-US" sz="1800" baseline="0" dirty="0">
                <a:latin typeface="Trebuchet MS" panose="020B0603020202020204" pitchFamily="34" charset="0"/>
              </a:rPr>
              <a:t>fetch</a:t>
            </a:r>
            <a:r>
              <a:rPr lang="en-US" sz="1800" b="0" baseline="0" dirty="0">
                <a:latin typeface="Trebuchet MS" panose="020B0603020202020204" pitchFamily="34" charset="0"/>
              </a:rPr>
              <a:t>. </a:t>
            </a:r>
          </a:p>
          <a:p>
            <a:pPr algn="l" eaLnBrk="1" hangingPunct="1"/>
            <a:endParaRPr lang="en-US" sz="1800" b="0" baseline="0" dirty="0">
              <a:latin typeface="Trebuchet MS" panose="020B0603020202020204" pitchFamily="34" charset="0"/>
            </a:endParaRPr>
          </a:p>
          <a:p>
            <a:pPr algn="l" eaLnBrk="1" hangingPunct="1"/>
            <a:r>
              <a:rPr lang="en-US" sz="1800" b="0" baseline="0" dirty="0" err="1">
                <a:latin typeface="Trebuchet MS" panose="020B0603020202020204" pitchFamily="34" charset="0"/>
              </a:rPr>
              <a:t>Es</a:t>
            </a:r>
            <a:r>
              <a:rPr lang="en-US" sz="1800" b="0" baseline="0" dirty="0">
                <a:latin typeface="Trebuchet MS" panose="020B0603020202020204" pitchFamily="34" charset="0"/>
              </a:rPr>
              <a:t> </a:t>
            </a:r>
            <a:r>
              <a:rPr lang="en-US" sz="1800" b="0" baseline="0" dirty="0" err="1">
                <a:latin typeface="Trebuchet MS" panose="020B0603020202020204" pitchFamily="34" charset="0"/>
              </a:rPr>
              <a:t>difícil</a:t>
            </a:r>
            <a:r>
              <a:rPr lang="en-US" sz="1800" b="0" baseline="0" dirty="0">
                <a:latin typeface="Trebuchet MS" panose="020B0603020202020204" pitchFamily="34" charset="0"/>
              </a:rPr>
              <a:t> </a:t>
            </a:r>
            <a:r>
              <a:rPr lang="en-US" sz="1800" b="0" baseline="0" dirty="0" err="1">
                <a:latin typeface="Trebuchet MS" panose="020B0603020202020204" pitchFamily="34" charset="0"/>
              </a:rPr>
              <a:t>que</a:t>
            </a:r>
            <a:r>
              <a:rPr lang="en-US" sz="1800" b="0" baseline="0" dirty="0">
                <a:latin typeface="Trebuchet MS" panose="020B0603020202020204" pitchFamily="34" charset="0"/>
              </a:rPr>
              <a:t> la mar se </a:t>
            </a:r>
            <a:r>
              <a:rPr lang="en-US" sz="1800" b="0" baseline="0" dirty="0" err="1">
                <a:latin typeface="Trebuchet MS" panose="020B0603020202020204" pitchFamily="34" charset="0"/>
              </a:rPr>
              <a:t>desarrolle</a:t>
            </a:r>
            <a:r>
              <a:rPr lang="en-US" sz="1800" b="0" baseline="0" dirty="0">
                <a:latin typeface="Trebuchet MS" panose="020B0603020202020204" pitchFamily="34" charset="0"/>
              </a:rPr>
              <a:t> </a:t>
            </a:r>
            <a:r>
              <a:rPr lang="en-US" sz="1800" b="0" baseline="0" dirty="0" err="1">
                <a:latin typeface="Trebuchet MS" panose="020B0603020202020204" pitchFamily="34" charset="0"/>
              </a:rPr>
              <a:t>completamente</a:t>
            </a:r>
            <a:r>
              <a:rPr lang="en-US" sz="1800" b="0" baseline="0" dirty="0">
                <a:latin typeface="Trebuchet MS" panose="020B0603020202020204" pitchFamily="34" charset="0"/>
              </a:rPr>
              <a:t> con </a:t>
            </a:r>
            <a:r>
              <a:rPr lang="en-US" sz="1800" b="0" baseline="0" dirty="0" err="1">
                <a:latin typeface="Trebuchet MS" panose="020B0603020202020204" pitchFamily="34" charset="0"/>
              </a:rPr>
              <a:t>vientos</a:t>
            </a:r>
            <a:r>
              <a:rPr lang="en-US" sz="1800" b="0" baseline="0" dirty="0">
                <a:latin typeface="Trebuchet MS" panose="020B0603020202020204" pitchFamily="34" charset="0"/>
              </a:rPr>
              <a:t> de 40 </a:t>
            </a:r>
            <a:r>
              <a:rPr lang="en-US" sz="1800" b="0" baseline="0" dirty="0" err="1">
                <a:latin typeface="Trebuchet MS" panose="020B0603020202020204" pitchFamily="34" charset="0"/>
              </a:rPr>
              <a:t>kt</a:t>
            </a:r>
            <a:r>
              <a:rPr lang="en-US" sz="1800" b="0" baseline="0" dirty="0">
                <a:latin typeface="Trebuchet MS" panose="020B0603020202020204" pitchFamily="34" charset="0"/>
              </a:rPr>
              <a:t> o </a:t>
            </a:r>
            <a:r>
              <a:rPr lang="en-US" sz="1800" b="0" baseline="0" dirty="0" err="1">
                <a:latin typeface="Trebuchet MS" panose="020B0603020202020204" pitchFamily="34" charset="0"/>
              </a:rPr>
              <a:t>más</a:t>
            </a:r>
            <a:r>
              <a:rPr lang="en-US" sz="1800" b="0" baseline="0" dirty="0">
                <a:latin typeface="Trebuchet MS" panose="020B0603020202020204" pitchFamily="34" charset="0"/>
              </a:rPr>
              <a:t>, </a:t>
            </a:r>
            <a:r>
              <a:rPr lang="en-US" sz="1800" b="0" baseline="0" dirty="0" err="1">
                <a:latin typeface="Trebuchet MS" panose="020B0603020202020204" pitchFamily="34" charset="0"/>
              </a:rPr>
              <a:t>porque</a:t>
            </a:r>
            <a:r>
              <a:rPr lang="en-US" sz="1800" b="0" baseline="0" dirty="0">
                <a:latin typeface="Trebuchet MS" panose="020B0603020202020204" pitchFamily="34" charset="0"/>
              </a:rPr>
              <a:t> se </a:t>
            </a:r>
            <a:r>
              <a:rPr lang="en-US" sz="1800" b="0" baseline="0" dirty="0" err="1">
                <a:latin typeface="Trebuchet MS" panose="020B0603020202020204" pitchFamily="34" charset="0"/>
              </a:rPr>
              <a:t>necesita</a:t>
            </a:r>
            <a:r>
              <a:rPr lang="en-US" sz="1800" b="0" baseline="0" dirty="0">
                <a:latin typeface="Trebuchet MS" panose="020B0603020202020204" pitchFamily="34" charset="0"/>
              </a:rPr>
              <a:t> </a:t>
            </a:r>
            <a:r>
              <a:rPr lang="en-US" sz="1800" b="0" baseline="0" dirty="0" err="1">
                <a:latin typeface="Trebuchet MS" panose="020B0603020202020204" pitchFamily="34" charset="0"/>
              </a:rPr>
              <a:t>una</a:t>
            </a:r>
            <a:r>
              <a:rPr lang="en-US" sz="1800" b="0" baseline="0" dirty="0">
                <a:latin typeface="Trebuchet MS" panose="020B0603020202020204" pitchFamily="34" charset="0"/>
              </a:rPr>
              <a:t> </a:t>
            </a:r>
            <a:r>
              <a:rPr lang="en-US" sz="1800" b="0" baseline="0" dirty="0" err="1">
                <a:latin typeface="Trebuchet MS" panose="020B0603020202020204" pitchFamily="34" charset="0"/>
              </a:rPr>
              <a:t>persistencia</a:t>
            </a:r>
            <a:r>
              <a:rPr lang="en-US" sz="1800" b="0" baseline="0" dirty="0">
                <a:latin typeface="Trebuchet MS" panose="020B0603020202020204" pitchFamily="34" charset="0"/>
              </a:rPr>
              <a:t> (96 h) y un fetch (~3000 km) </a:t>
            </a:r>
            <a:r>
              <a:rPr lang="en-US" sz="1800" b="0" baseline="0" dirty="0" err="1">
                <a:latin typeface="Trebuchet MS" panose="020B0603020202020204" pitchFamily="34" charset="0"/>
              </a:rPr>
              <a:t>muy</a:t>
            </a:r>
            <a:r>
              <a:rPr lang="en-US" sz="1800" b="0" baseline="0" dirty="0">
                <a:latin typeface="Trebuchet MS" panose="020B0603020202020204" pitchFamily="34" charset="0"/>
              </a:rPr>
              <a:t> </a:t>
            </a:r>
            <a:r>
              <a:rPr lang="en-US" sz="1800" b="0" baseline="0" dirty="0" err="1">
                <a:latin typeface="Trebuchet MS" panose="020B0603020202020204" pitchFamily="34" charset="0"/>
              </a:rPr>
              <a:t>grandes</a:t>
            </a:r>
            <a:r>
              <a:rPr lang="en-US" sz="1800" b="0" baseline="0" dirty="0">
                <a:latin typeface="Trebuchet MS" panose="020B0603020202020204" pitchFamily="34" charset="0"/>
              </a:rPr>
              <a:t>. </a:t>
            </a:r>
            <a:r>
              <a:rPr lang="en-US" sz="1800" b="0" baseline="0" dirty="0" err="1">
                <a:latin typeface="Trebuchet MS" panose="020B0603020202020204" pitchFamily="34" charset="0"/>
              </a:rPr>
              <a:t>Aún</a:t>
            </a:r>
            <a:r>
              <a:rPr lang="en-US" sz="1800" b="0" baseline="0" dirty="0">
                <a:latin typeface="Trebuchet MS" panose="020B0603020202020204" pitchFamily="34" charset="0"/>
              </a:rPr>
              <a:t> con </a:t>
            </a:r>
            <a:r>
              <a:rPr lang="en-US" sz="1800" b="0" baseline="0" dirty="0" err="1">
                <a:latin typeface="Trebuchet MS" panose="020B0603020202020204" pitchFamily="34" charset="0"/>
              </a:rPr>
              <a:t>vientos</a:t>
            </a:r>
            <a:r>
              <a:rPr lang="en-US" sz="1800" b="0" baseline="0" dirty="0">
                <a:latin typeface="Trebuchet MS" panose="020B0603020202020204" pitchFamily="34" charset="0"/>
              </a:rPr>
              <a:t> de 25 </a:t>
            </a:r>
            <a:r>
              <a:rPr lang="en-US" sz="1800" b="0" baseline="0" dirty="0" err="1">
                <a:latin typeface="Trebuchet MS" panose="020B0603020202020204" pitchFamily="34" charset="0"/>
              </a:rPr>
              <a:t>kt</a:t>
            </a:r>
            <a:r>
              <a:rPr lang="en-US" sz="1800" b="0" baseline="0" dirty="0">
                <a:latin typeface="Trebuchet MS" panose="020B0603020202020204" pitchFamily="34" charset="0"/>
              </a:rPr>
              <a:t> se </a:t>
            </a:r>
            <a:r>
              <a:rPr lang="en-US" sz="1800" b="0" baseline="0" dirty="0" err="1">
                <a:latin typeface="Trebuchet MS" panose="020B0603020202020204" pitchFamily="34" charset="0"/>
              </a:rPr>
              <a:t>necesitan</a:t>
            </a:r>
            <a:r>
              <a:rPr lang="en-US" sz="1800" b="0" baseline="0" dirty="0">
                <a:latin typeface="Trebuchet MS" panose="020B0603020202020204" pitchFamily="34" charset="0"/>
              </a:rPr>
              <a:t> 48 </a:t>
            </a:r>
            <a:r>
              <a:rPr lang="en-US" sz="1800" b="0" baseline="0" dirty="0" err="1">
                <a:latin typeface="Trebuchet MS" panose="020B0603020202020204" pitchFamily="34" charset="0"/>
              </a:rPr>
              <a:t>horas</a:t>
            </a:r>
            <a:r>
              <a:rPr lang="en-US" sz="1800" b="0" baseline="0" dirty="0">
                <a:latin typeface="Trebuchet MS" panose="020B0603020202020204" pitchFamily="34" charset="0"/>
              </a:rPr>
              <a:t> para </a:t>
            </a:r>
            <a:r>
              <a:rPr lang="en-US" sz="1800" b="0" baseline="0" dirty="0" err="1">
                <a:latin typeface="Trebuchet MS" panose="020B0603020202020204" pitchFamily="34" charset="0"/>
              </a:rPr>
              <a:t>que</a:t>
            </a:r>
            <a:r>
              <a:rPr lang="en-US" sz="1800" b="0" baseline="0" dirty="0">
                <a:latin typeface="Trebuchet MS" panose="020B0603020202020204" pitchFamily="34" charset="0"/>
              </a:rPr>
              <a:t> la mar </a:t>
            </a:r>
            <a:r>
              <a:rPr lang="en-US" sz="1800" b="0" baseline="0" dirty="0" err="1">
                <a:latin typeface="Trebuchet MS" panose="020B0603020202020204" pitchFamily="34" charset="0"/>
              </a:rPr>
              <a:t>llegue</a:t>
            </a:r>
            <a:r>
              <a:rPr lang="en-US" sz="1800" b="0" baseline="0" dirty="0">
                <a:latin typeface="Trebuchet MS" panose="020B0603020202020204" pitchFamily="34" charset="0"/>
              </a:rPr>
              <a:t> a </a:t>
            </a:r>
            <a:r>
              <a:rPr lang="en-US" sz="1800" b="0" baseline="0" dirty="0" err="1">
                <a:latin typeface="Trebuchet MS" panose="020B0603020202020204" pitchFamily="34" charset="0"/>
              </a:rPr>
              <a:t>desarrollarse</a:t>
            </a:r>
            <a:r>
              <a:rPr lang="en-US" sz="1800" b="0" baseline="0" dirty="0">
                <a:latin typeface="Trebuchet MS" panose="020B0603020202020204" pitchFamily="34" charset="0"/>
              </a:rPr>
              <a:t> </a:t>
            </a:r>
            <a:r>
              <a:rPr lang="en-US" sz="1800" b="0" baseline="0" dirty="0" err="1">
                <a:latin typeface="Trebuchet MS" panose="020B0603020202020204" pitchFamily="34" charset="0"/>
              </a:rPr>
              <a:t>completamente</a:t>
            </a:r>
            <a:r>
              <a:rPr lang="en-US" sz="1800" b="0" baseline="0" dirty="0">
                <a:latin typeface="Trebuchet MS" panose="020B0603020202020204" pitchFamily="34" charset="0"/>
              </a:rPr>
              <a:t>.</a:t>
            </a:r>
          </a:p>
          <a:p>
            <a:pPr algn="l" eaLnBrk="1" hangingPunct="1"/>
            <a:endParaRPr lang="en-US" sz="1800" b="0" baseline="0" dirty="0">
              <a:latin typeface="Trebuchet MS" panose="020B0603020202020204" pitchFamily="34" charset="0"/>
            </a:endParaRPr>
          </a:p>
          <a:p>
            <a:pPr algn="l" eaLnBrk="1" hangingPunct="1"/>
            <a:endParaRPr lang="en-US" sz="1600" baseline="0" dirty="0">
              <a:latin typeface="Trebuchet MS" panose="020B0603020202020204" pitchFamily="34" charset="0"/>
            </a:endParaRPr>
          </a:p>
          <a:p>
            <a:pPr algn="l" eaLnBrk="1" hangingPunct="1"/>
            <a:endParaRPr lang="en-US" sz="1600" baseline="0" dirty="0">
              <a:latin typeface="Trebuchet MS" panose="020B0603020202020204" pitchFamily="34" charset="0"/>
            </a:endParaRPr>
          </a:p>
        </p:txBody>
      </p:sp>
      <p:sp>
        <p:nvSpPr>
          <p:cNvPr id="41990" name="Text Box 9"/>
          <p:cNvSpPr txBox="1">
            <a:spLocks noChangeArrowheads="1"/>
          </p:cNvSpPr>
          <p:nvPr/>
        </p:nvSpPr>
        <p:spPr bwMode="auto">
          <a:xfrm>
            <a:off x="142875" y="2978150"/>
            <a:ext cx="4500563" cy="3979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1800" b="0" baseline="0" dirty="0" err="1">
                <a:latin typeface="Trebuchet MS" panose="020B0603020202020204" pitchFamily="34" charset="0"/>
              </a:rPr>
              <a:t>Es</a:t>
            </a:r>
            <a:r>
              <a:rPr lang="en-US" sz="1800" b="0" baseline="0" dirty="0">
                <a:latin typeface="Trebuchet MS" panose="020B0603020202020204" pitchFamily="34" charset="0"/>
              </a:rPr>
              <a:t> mucho </a:t>
            </a:r>
            <a:r>
              <a:rPr lang="en-US" sz="1800" b="0" baseline="0" dirty="0" err="1">
                <a:latin typeface="Trebuchet MS" panose="020B0603020202020204" pitchFamily="34" charset="0"/>
              </a:rPr>
              <a:t>más</a:t>
            </a:r>
            <a:r>
              <a:rPr lang="en-US" sz="1800" b="0" baseline="0" dirty="0">
                <a:latin typeface="Trebuchet MS" panose="020B0603020202020204" pitchFamily="34" charset="0"/>
              </a:rPr>
              <a:t> probable </a:t>
            </a:r>
            <a:r>
              <a:rPr lang="en-US" sz="1800" b="0" baseline="0" dirty="0" err="1">
                <a:latin typeface="Trebuchet MS" panose="020B0603020202020204" pitchFamily="34" charset="0"/>
              </a:rPr>
              <a:t>que</a:t>
            </a:r>
            <a:r>
              <a:rPr lang="en-US" sz="1800" b="0" baseline="0" dirty="0">
                <a:latin typeface="Trebuchet MS" panose="020B0603020202020204" pitchFamily="34" charset="0"/>
              </a:rPr>
              <a:t> se </a:t>
            </a:r>
            <a:r>
              <a:rPr lang="en-US" sz="1800" b="0" baseline="0" dirty="0" err="1">
                <a:latin typeface="Trebuchet MS" panose="020B0603020202020204" pitchFamily="34" charset="0"/>
              </a:rPr>
              <a:t>desarrolle</a:t>
            </a:r>
            <a:r>
              <a:rPr lang="en-US" sz="1800" b="0" baseline="0" dirty="0">
                <a:latin typeface="Trebuchet MS" panose="020B0603020202020204" pitchFamily="34" charset="0"/>
              </a:rPr>
              <a:t> </a:t>
            </a:r>
            <a:r>
              <a:rPr lang="en-US" sz="1800" b="0" baseline="0" dirty="0" err="1">
                <a:latin typeface="Trebuchet MS" panose="020B0603020202020204" pitchFamily="34" charset="0"/>
              </a:rPr>
              <a:t>completamente</a:t>
            </a:r>
            <a:r>
              <a:rPr lang="en-US" sz="1800" b="0" baseline="0" dirty="0">
                <a:latin typeface="Trebuchet MS" panose="020B0603020202020204" pitchFamily="34" charset="0"/>
              </a:rPr>
              <a:t> el </a:t>
            </a:r>
            <a:r>
              <a:rPr lang="en-US" sz="1800" b="0" baseline="0" dirty="0" err="1">
                <a:latin typeface="Trebuchet MS" panose="020B0603020202020204" pitchFamily="34" charset="0"/>
              </a:rPr>
              <a:t>oleaje</a:t>
            </a:r>
            <a:r>
              <a:rPr lang="en-US" sz="1800" b="0" baseline="0" dirty="0">
                <a:latin typeface="Trebuchet MS" panose="020B0603020202020204" pitchFamily="34" charset="0"/>
              </a:rPr>
              <a:t> </a:t>
            </a:r>
            <a:r>
              <a:rPr lang="en-US" sz="1800" b="0" baseline="0" dirty="0" err="1">
                <a:latin typeface="Trebuchet MS" panose="020B0603020202020204" pitchFamily="34" charset="0"/>
              </a:rPr>
              <a:t>asociado</a:t>
            </a:r>
            <a:r>
              <a:rPr lang="en-US" sz="1800" b="0" baseline="0" dirty="0">
                <a:latin typeface="Trebuchet MS" panose="020B0603020202020204" pitchFamily="34" charset="0"/>
              </a:rPr>
              <a:t> a </a:t>
            </a:r>
            <a:r>
              <a:rPr lang="en-US" sz="1800" b="0" baseline="0" dirty="0" err="1">
                <a:latin typeface="Trebuchet MS" panose="020B0603020202020204" pitchFamily="34" charset="0"/>
              </a:rPr>
              <a:t>vientos</a:t>
            </a:r>
            <a:r>
              <a:rPr lang="en-US" sz="1800" b="0" baseline="0" dirty="0">
                <a:latin typeface="Trebuchet MS" panose="020B0603020202020204" pitchFamily="34" charset="0"/>
              </a:rPr>
              <a:t> de 15 </a:t>
            </a:r>
            <a:r>
              <a:rPr lang="en-US" sz="1800" b="0" baseline="0" dirty="0" err="1">
                <a:latin typeface="Trebuchet MS" panose="020B0603020202020204" pitchFamily="34" charset="0"/>
              </a:rPr>
              <a:t>kt</a:t>
            </a:r>
            <a:r>
              <a:rPr lang="en-US" sz="1800" b="0" baseline="0" dirty="0">
                <a:latin typeface="Trebuchet MS" panose="020B0603020202020204" pitchFamily="34" charset="0"/>
              </a:rPr>
              <a:t> o </a:t>
            </a:r>
            <a:r>
              <a:rPr lang="en-US" sz="1800" b="0" baseline="0" dirty="0" err="1">
                <a:latin typeface="Trebuchet MS" panose="020B0603020202020204" pitchFamily="34" charset="0"/>
              </a:rPr>
              <a:t>menos</a:t>
            </a:r>
            <a:r>
              <a:rPr lang="en-US" sz="1800" b="0" baseline="0" dirty="0">
                <a:latin typeface="Trebuchet MS" panose="020B0603020202020204" pitchFamily="34" charset="0"/>
              </a:rPr>
              <a:t>, </a:t>
            </a:r>
            <a:r>
              <a:rPr lang="en-US" sz="1800" b="0" baseline="0" dirty="0" err="1">
                <a:latin typeface="Trebuchet MS" panose="020B0603020202020204" pitchFamily="34" charset="0"/>
              </a:rPr>
              <a:t>que</a:t>
            </a:r>
            <a:r>
              <a:rPr lang="en-US" sz="1800" b="0" baseline="0" dirty="0">
                <a:latin typeface="Trebuchet MS" panose="020B0603020202020204" pitchFamily="34" charset="0"/>
              </a:rPr>
              <a:t> </a:t>
            </a:r>
            <a:r>
              <a:rPr lang="en-US" sz="1800" b="0" baseline="0" dirty="0" err="1">
                <a:latin typeface="Trebuchet MS" panose="020B0603020202020204" pitchFamily="34" charset="0"/>
              </a:rPr>
              <a:t>requieren</a:t>
            </a:r>
            <a:r>
              <a:rPr lang="en-US" sz="1800" b="0" baseline="0" dirty="0">
                <a:latin typeface="Trebuchet MS" panose="020B0603020202020204" pitchFamily="34" charset="0"/>
              </a:rPr>
              <a:t> </a:t>
            </a:r>
            <a:r>
              <a:rPr lang="en-US" sz="1800" b="0" baseline="0" dirty="0" err="1">
                <a:latin typeface="Trebuchet MS" panose="020B0603020202020204" pitchFamily="34" charset="0"/>
              </a:rPr>
              <a:t>menor</a:t>
            </a:r>
            <a:r>
              <a:rPr lang="en-US" sz="1800" b="0" baseline="0" dirty="0">
                <a:latin typeface="Trebuchet MS" panose="020B0603020202020204" pitchFamily="34" charset="0"/>
              </a:rPr>
              <a:t> </a:t>
            </a:r>
            <a:r>
              <a:rPr lang="en-US" sz="1800" b="0" baseline="0" dirty="0" err="1">
                <a:latin typeface="Trebuchet MS" panose="020B0603020202020204" pitchFamily="34" charset="0"/>
              </a:rPr>
              <a:t>persistencia</a:t>
            </a:r>
            <a:r>
              <a:rPr lang="en-US" sz="1800" b="0" baseline="0" dirty="0">
                <a:latin typeface="Trebuchet MS" panose="020B0603020202020204" pitchFamily="34" charset="0"/>
              </a:rPr>
              <a:t> y fetch. Los </a:t>
            </a:r>
            <a:r>
              <a:rPr lang="en-US" sz="1800" b="0" baseline="0" dirty="0" err="1">
                <a:latin typeface="Trebuchet MS" panose="020B0603020202020204" pitchFamily="34" charset="0"/>
              </a:rPr>
              <a:t>vientos</a:t>
            </a:r>
            <a:r>
              <a:rPr lang="en-US" sz="1800" b="0" baseline="0" dirty="0">
                <a:latin typeface="Trebuchet MS" panose="020B0603020202020204" pitchFamily="34" charset="0"/>
              </a:rPr>
              <a:t> </a:t>
            </a:r>
            <a:r>
              <a:rPr lang="en-US" sz="1800" b="0" baseline="0" dirty="0" err="1">
                <a:latin typeface="Trebuchet MS" panose="020B0603020202020204" pitchFamily="34" charset="0"/>
              </a:rPr>
              <a:t>más</a:t>
            </a:r>
            <a:r>
              <a:rPr lang="en-US" sz="1800" b="0" baseline="0" dirty="0">
                <a:latin typeface="Trebuchet MS" panose="020B0603020202020204" pitchFamily="34" charset="0"/>
              </a:rPr>
              <a:t> </a:t>
            </a:r>
            <a:r>
              <a:rPr lang="en-US" sz="1800" b="0" baseline="0" dirty="0" err="1">
                <a:latin typeface="Trebuchet MS" panose="020B0603020202020204" pitchFamily="34" charset="0"/>
              </a:rPr>
              <a:t>intensos</a:t>
            </a:r>
            <a:r>
              <a:rPr lang="en-US" sz="1800" b="0" baseline="0" dirty="0">
                <a:latin typeface="Trebuchet MS" panose="020B0603020202020204" pitchFamily="34" charset="0"/>
              </a:rPr>
              <a:t>  que </a:t>
            </a:r>
            <a:r>
              <a:rPr lang="en-US" sz="1800" b="0" baseline="0" dirty="0" err="1">
                <a:latin typeface="Trebuchet MS" panose="020B0603020202020204" pitchFamily="34" charset="0"/>
              </a:rPr>
              <a:t>afectan</a:t>
            </a:r>
            <a:r>
              <a:rPr lang="en-US" sz="1800" b="0" baseline="0" dirty="0">
                <a:latin typeface="Trebuchet MS" panose="020B0603020202020204" pitchFamily="34" charset="0"/>
              </a:rPr>
              <a:t> a </a:t>
            </a:r>
            <a:r>
              <a:rPr lang="en-US" sz="1800" b="0" baseline="0" dirty="0" err="1">
                <a:latin typeface="Trebuchet MS" panose="020B0603020202020204" pitchFamily="34" charset="0"/>
              </a:rPr>
              <a:t>muchos</a:t>
            </a:r>
            <a:r>
              <a:rPr lang="en-US" sz="1800" b="0" baseline="0" dirty="0">
                <a:latin typeface="Trebuchet MS" panose="020B0603020202020204" pitchFamily="34" charset="0"/>
              </a:rPr>
              <a:t> de los </a:t>
            </a:r>
            <a:r>
              <a:rPr lang="en-US" sz="1800" b="0" baseline="0" dirty="0" err="1">
                <a:latin typeface="Trebuchet MS" panose="020B0603020202020204" pitchFamily="34" charset="0"/>
              </a:rPr>
              <a:t>océanos</a:t>
            </a:r>
            <a:r>
              <a:rPr lang="en-US" sz="1800" b="0" baseline="0" dirty="0">
                <a:latin typeface="Trebuchet MS" panose="020B0603020202020204" pitchFamily="34" charset="0"/>
              </a:rPr>
              <a:t> y </a:t>
            </a:r>
            <a:r>
              <a:rPr lang="en-US" sz="1800" b="0" baseline="0" dirty="0" err="1">
                <a:latin typeface="Trebuchet MS" panose="020B0603020202020204" pitchFamily="34" charset="0"/>
              </a:rPr>
              <a:t>grandes</a:t>
            </a:r>
            <a:r>
              <a:rPr lang="en-US" sz="1800" b="0" baseline="0" dirty="0">
                <a:latin typeface="Trebuchet MS" panose="020B0603020202020204" pitchFamily="34" charset="0"/>
              </a:rPr>
              <a:t> </a:t>
            </a:r>
            <a:r>
              <a:rPr lang="en-US" sz="1800" b="0" baseline="0" dirty="0" err="1">
                <a:latin typeface="Trebuchet MS" panose="020B0603020202020204" pitchFamily="34" charset="0"/>
              </a:rPr>
              <a:t>lagos</a:t>
            </a:r>
            <a:r>
              <a:rPr lang="en-US" sz="1800" b="0" baseline="0" dirty="0">
                <a:latin typeface="Trebuchet MS" panose="020B0603020202020204" pitchFamily="34" charset="0"/>
              </a:rPr>
              <a:t> no son </a:t>
            </a:r>
            <a:r>
              <a:rPr lang="en-US" sz="1800" b="0" baseline="0" dirty="0" err="1">
                <a:latin typeface="Trebuchet MS" panose="020B0603020202020204" pitchFamily="34" charset="0"/>
              </a:rPr>
              <a:t>capaces</a:t>
            </a:r>
            <a:r>
              <a:rPr lang="en-US" sz="1800" b="0" baseline="0" dirty="0">
                <a:latin typeface="Trebuchet MS" panose="020B0603020202020204" pitchFamily="34" charset="0"/>
              </a:rPr>
              <a:t> de </a:t>
            </a:r>
            <a:r>
              <a:rPr lang="en-US" sz="1800" b="0" baseline="0" dirty="0" err="1">
                <a:latin typeface="Trebuchet MS" panose="020B0603020202020204" pitchFamily="34" charset="0"/>
              </a:rPr>
              <a:t>desarrollar</a:t>
            </a:r>
            <a:r>
              <a:rPr lang="en-US" sz="1800" b="0" baseline="0" dirty="0">
                <a:latin typeface="Trebuchet MS" panose="020B0603020202020204" pitchFamily="34" charset="0"/>
              </a:rPr>
              <a:t> </a:t>
            </a:r>
            <a:r>
              <a:rPr lang="en-US" sz="1800" b="0" baseline="0" dirty="0" err="1">
                <a:latin typeface="Trebuchet MS" panose="020B0603020202020204" pitchFamily="34" charset="0"/>
              </a:rPr>
              <a:t>todo</a:t>
            </a:r>
            <a:r>
              <a:rPr lang="en-US" sz="1800" b="0" baseline="0" dirty="0">
                <a:latin typeface="Trebuchet MS" panose="020B0603020202020204" pitchFamily="34" charset="0"/>
              </a:rPr>
              <a:t> </a:t>
            </a:r>
            <a:r>
              <a:rPr lang="en-US" sz="1800" b="0" baseline="0" dirty="0" err="1">
                <a:latin typeface="Trebuchet MS" panose="020B0603020202020204" pitchFamily="34" charset="0"/>
              </a:rPr>
              <a:t>su</a:t>
            </a:r>
            <a:r>
              <a:rPr lang="en-US" sz="1800" b="0" baseline="0" dirty="0">
                <a:latin typeface="Trebuchet MS" panose="020B0603020202020204" pitchFamily="34" charset="0"/>
              </a:rPr>
              <a:t> </a:t>
            </a:r>
            <a:r>
              <a:rPr lang="en-US" sz="1800" b="0" baseline="0" dirty="0" err="1">
                <a:latin typeface="Trebuchet MS" panose="020B0603020202020204" pitchFamily="34" charset="0"/>
              </a:rPr>
              <a:t>potencial</a:t>
            </a:r>
            <a:r>
              <a:rPr lang="en-US" sz="1800" b="0" baseline="0" dirty="0">
                <a:latin typeface="Trebuchet MS" panose="020B0603020202020204" pitchFamily="34" charset="0"/>
              </a:rPr>
              <a:t> </a:t>
            </a:r>
            <a:r>
              <a:rPr lang="en-US" sz="1800" b="0" baseline="0" dirty="0" err="1">
                <a:latin typeface="Trebuchet MS" panose="020B0603020202020204" pitchFamily="34" charset="0"/>
              </a:rPr>
              <a:t>generador</a:t>
            </a:r>
            <a:r>
              <a:rPr lang="en-US" sz="1800" b="0" baseline="0" dirty="0">
                <a:latin typeface="Trebuchet MS" panose="020B0603020202020204" pitchFamily="34" charset="0"/>
              </a:rPr>
              <a:t> de </a:t>
            </a:r>
            <a:r>
              <a:rPr lang="en-US" sz="1800" b="0" baseline="0" dirty="0" err="1">
                <a:latin typeface="Trebuchet MS" panose="020B0603020202020204" pitchFamily="34" charset="0"/>
              </a:rPr>
              <a:t>oleaje</a:t>
            </a:r>
            <a:r>
              <a:rPr lang="en-US" sz="1800" b="0" baseline="0" dirty="0">
                <a:latin typeface="Trebuchet MS" panose="020B0603020202020204" pitchFamily="34" charset="0"/>
              </a:rPr>
              <a:t>, </a:t>
            </a:r>
            <a:r>
              <a:rPr lang="en-US" sz="1800" b="0" baseline="0" dirty="0" err="1">
                <a:latin typeface="Trebuchet MS" panose="020B0603020202020204" pitchFamily="34" charset="0"/>
              </a:rPr>
              <a:t>debido</a:t>
            </a:r>
            <a:r>
              <a:rPr lang="en-US" sz="1800" b="0" baseline="0" dirty="0">
                <a:latin typeface="Trebuchet MS" panose="020B0603020202020204" pitchFamily="34" charset="0"/>
              </a:rPr>
              <a:t> a </a:t>
            </a:r>
            <a:r>
              <a:rPr lang="en-US" sz="1800" b="0" baseline="0" dirty="0" err="1">
                <a:latin typeface="Trebuchet MS" panose="020B0603020202020204" pitchFamily="34" charset="0"/>
              </a:rPr>
              <a:t>condiciones</a:t>
            </a:r>
            <a:r>
              <a:rPr lang="en-US" sz="1800" b="0" baseline="0" dirty="0">
                <a:latin typeface="Trebuchet MS" panose="020B0603020202020204" pitchFamily="34" charset="0"/>
              </a:rPr>
              <a:t> </a:t>
            </a:r>
            <a:r>
              <a:rPr lang="en-US" sz="1800" b="0" baseline="0" dirty="0" err="1">
                <a:latin typeface="Trebuchet MS" panose="020B0603020202020204" pitchFamily="34" charset="0"/>
              </a:rPr>
              <a:t>cambiantes</a:t>
            </a:r>
            <a:r>
              <a:rPr lang="en-US" sz="1800" b="0" baseline="0" dirty="0">
                <a:latin typeface="Trebuchet MS" panose="020B0603020202020204" pitchFamily="34" charset="0"/>
              </a:rPr>
              <a:t> o a </a:t>
            </a:r>
            <a:r>
              <a:rPr lang="en-US" sz="1800" b="0" baseline="0" dirty="0" err="1">
                <a:latin typeface="Trebuchet MS" panose="020B0603020202020204" pitchFamily="34" charset="0"/>
              </a:rPr>
              <a:t>límites</a:t>
            </a:r>
            <a:r>
              <a:rPr lang="en-US" sz="1800" b="0" baseline="0" dirty="0">
                <a:latin typeface="Trebuchet MS" panose="020B0603020202020204" pitchFamily="34" charset="0"/>
              </a:rPr>
              <a:t> en la </a:t>
            </a:r>
            <a:r>
              <a:rPr lang="en-US" sz="1800" baseline="0" dirty="0" err="1">
                <a:solidFill>
                  <a:srgbClr val="C00000"/>
                </a:solidFill>
                <a:latin typeface="Trebuchet MS" panose="020B0603020202020204" pitchFamily="34" charset="0"/>
              </a:rPr>
              <a:t>longitud</a:t>
            </a:r>
            <a:r>
              <a:rPr lang="en-US" sz="1800" baseline="0" dirty="0">
                <a:solidFill>
                  <a:srgbClr val="C00000"/>
                </a:solidFill>
                <a:latin typeface="Trebuchet MS" panose="020B0603020202020204" pitchFamily="34" charset="0"/>
              </a:rPr>
              <a:t> del fetch</a:t>
            </a:r>
            <a:r>
              <a:rPr lang="en-US" sz="1800" baseline="0" dirty="0">
                <a:latin typeface="Trebuchet MS" panose="020B0603020202020204" pitchFamily="34" charset="0"/>
              </a:rPr>
              <a:t> </a:t>
            </a:r>
            <a:r>
              <a:rPr lang="en-US" sz="1800" b="0" baseline="0" dirty="0" smtClean="0">
                <a:latin typeface="Trebuchet MS" panose="020B0603020202020204" pitchFamily="34" charset="0"/>
              </a:rPr>
              <a:t>y/o </a:t>
            </a:r>
            <a:r>
              <a:rPr lang="en-US" sz="1800" b="0" baseline="0" dirty="0">
                <a:latin typeface="Trebuchet MS" panose="020B0603020202020204" pitchFamily="34" charset="0"/>
              </a:rPr>
              <a:t>en la </a:t>
            </a:r>
            <a:r>
              <a:rPr lang="en-US" sz="1800" baseline="0" dirty="0" err="1">
                <a:solidFill>
                  <a:srgbClr val="C00000"/>
                </a:solidFill>
                <a:latin typeface="Trebuchet MS" panose="020B0603020202020204" pitchFamily="34" charset="0"/>
              </a:rPr>
              <a:t>duración</a:t>
            </a:r>
            <a:r>
              <a:rPr lang="en-US" sz="1800" baseline="0" dirty="0">
                <a:solidFill>
                  <a:srgbClr val="C00000"/>
                </a:solidFill>
                <a:latin typeface="Trebuchet MS" panose="020B0603020202020204" pitchFamily="34" charset="0"/>
              </a:rPr>
              <a:t> del </a:t>
            </a:r>
            <a:r>
              <a:rPr lang="en-US" sz="1800" baseline="0" dirty="0" err="1">
                <a:solidFill>
                  <a:srgbClr val="C00000"/>
                </a:solidFill>
                <a:latin typeface="Trebuchet MS" panose="020B0603020202020204" pitchFamily="34" charset="0"/>
              </a:rPr>
              <a:t>viento</a:t>
            </a:r>
            <a:r>
              <a:rPr lang="en-US" sz="1800" b="0" baseline="0" dirty="0">
                <a:latin typeface="Trebuchet MS" panose="020B0603020202020204" pitchFamily="34" charset="0"/>
              </a:rPr>
              <a:t>, que </a:t>
            </a:r>
            <a:r>
              <a:rPr lang="en-US" sz="1800" b="0" baseline="0" dirty="0" err="1">
                <a:latin typeface="Trebuchet MS" panose="020B0603020202020204" pitchFamily="34" charset="0"/>
              </a:rPr>
              <a:t>suelen</a:t>
            </a:r>
            <a:r>
              <a:rPr lang="en-US" sz="1800" b="0" baseline="0" dirty="0">
                <a:latin typeface="Trebuchet MS" panose="020B0603020202020204" pitchFamily="34" charset="0"/>
              </a:rPr>
              <a:t> </a:t>
            </a:r>
            <a:r>
              <a:rPr lang="en-US" sz="1800" b="0" baseline="0" dirty="0" err="1">
                <a:latin typeface="Trebuchet MS" panose="020B0603020202020204" pitchFamily="34" charset="0"/>
              </a:rPr>
              <a:t>denominarse</a:t>
            </a:r>
            <a:r>
              <a:rPr lang="en-US" sz="1800" b="0" baseline="0" dirty="0">
                <a:latin typeface="Trebuchet MS" panose="020B0603020202020204" pitchFamily="34" charset="0"/>
              </a:rPr>
              <a:t> </a:t>
            </a:r>
            <a:r>
              <a:rPr lang="en-US" sz="1800" b="0" u="sng" baseline="0" dirty="0" err="1">
                <a:latin typeface="Trebuchet MS" panose="020B0603020202020204" pitchFamily="34" charset="0"/>
              </a:rPr>
              <a:t>factores</a:t>
            </a:r>
            <a:r>
              <a:rPr lang="en-US" sz="1800" b="0" u="sng" baseline="0" dirty="0">
                <a:latin typeface="Trebuchet MS" panose="020B0603020202020204" pitchFamily="34" charset="0"/>
              </a:rPr>
              <a:t> </a:t>
            </a:r>
            <a:r>
              <a:rPr lang="en-US" sz="1800" b="0" u="sng" baseline="0" dirty="0" err="1">
                <a:latin typeface="Trebuchet MS" panose="020B0603020202020204" pitchFamily="34" charset="0"/>
              </a:rPr>
              <a:t>limitantes</a:t>
            </a:r>
            <a:r>
              <a:rPr lang="en-US" sz="1800" b="0" u="sng" baseline="0" dirty="0">
                <a:latin typeface="Trebuchet MS" panose="020B0603020202020204" pitchFamily="34" charset="0"/>
              </a:rPr>
              <a:t>. </a:t>
            </a:r>
          </a:p>
          <a:p>
            <a:pPr algn="l" eaLnBrk="1" hangingPunct="1"/>
            <a:endParaRPr lang="en-US" sz="1800" baseline="0" dirty="0">
              <a:latin typeface="Trebuchet MS" panose="020B0603020202020204" pitchFamily="34" charset="0"/>
            </a:endParaRPr>
          </a:p>
          <a:p>
            <a:pPr algn="l" eaLnBrk="1" hangingPunct="1">
              <a:lnSpc>
                <a:spcPct val="110000"/>
              </a:lnSpc>
              <a:spcBef>
                <a:spcPct val="20000"/>
              </a:spcBef>
              <a:buFontTx/>
              <a:buChar char="•"/>
            </a:pPr>
            <a:endParaRPr lang="es-ES" sz="1600" baseline="0" dirty="0">
              <a:solidFill>
                <a:schemeClr val="accent2"/>
              </a:solidFill>
              <a:latin typeface="Trebuchet MS" panose="020B0603020202020204" pitchFamily="34" charset="0"/>
            </a:endParaRPr>
          </a:p>
        </p:txBody>
      </p:sp>
    </p:spTree>
    <p:extLst>
      <p:ext uri="{BB962C8B-B14F-4D97-AF65-F5344CB8AC3E}">
        <p14:creationId xmlns:p14="http://schemas.microsoft.com/office/powerpoint/2010/main" val="80183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192" y="28182"/>
            <a:ext cx="2793808" cy="279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884" name="Text Box 4"/>
          <p:cNvSpPr txBox="1">
            <a:spLocks noChangeArrowheads="1"/>
          </p:cNvSpPr>
          <p:nvPr/>
        </p:nvSpPr>
        <p:spPr bwMode="auto">
          <a:xfrm>
            <a:off x="766592" y="3010086"/>
            <a:ext cx="7086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spcBef>
                <a:spcPct val="50000"/>
              </a:spcBef>
            </a:pPr>
            <a:r>
              <a:rPr lang="en-US" sz="1800" baseline="0" dirty="0">
                <a:latin typeface="+mj-lt"/>
              </a:rPr>
              <a:t>(</a:t>
            </a:r>
            <a:r>
              <a:rPr lang="en-US" sz="1800" baseline="0" dirty="0" err="1">
                <a:latin typeface="+mj-lt"/>
              </a:rPr>
              <a:t>Ignorando</a:t>
            </a:r>
            <a:r>
              <a:rPr lang="en-US" sz="1800" baseline="0" dirty="0">
                <a:latin typeface="+mj-lt"/>
              </a:rPr>
              <a:t> </a:t>
            </a:r>
            <a:r>
              <a:rPr lang="en-US" sz="1800" baseline="0" dirty="0" err="1">
                <a:latin typeface="+mj-lt"/>
              </a:rPr>
              <a:t>reflexión</a:t>
            </a:r>
            <a:r>
              <a:rPr lang="en-US" sz="1800" baseline="0" dirty="0">
                <a:latin typeface="+mj-lt"/>
              </a:rPr>
              <a:t>, </a:t>
            </a:r>
            <a:r>
              <a:rPr lang="en-US" sz="1800" baseline="0" dirty="0" err="1">
                <a:latin typeface="+mj-lt"/>
              </a:rPr>
              <a:t>difracción</a:t>
            </a:r>
            <a:r>
              <a:rPr lang="en-US" sz="1800" baseline="0" dirty="0">
                <a:latin typeface="+mj-lt"/>
              </a:rPr>
              <a:t> e </a:t>
            </a:r>
            <a:r>
              <a:rPr lang="en-US" sz="1800" baseline="0" dirty="0" err="1">
                <a:latin typeface="+mj-lt"/>
              </a:rPr>
              <a:t>interacciones</a:t>
            </a:r>
            <a:r>
              <a:rPr lang="en-US" sz="1800" baseline="0" dirty="0">
                <a:latin typeface="+mj-lt"/>
              </a:rPr>
              <a:t> no </a:t>
            </a:r>
            <a:r>
              <a:rPr lang="en-US" sz="1800" baseline="0" dirty="0" err="1">
                <a:latin typeface="+mj-lt"/>
              </a:rPr>
              <a:t>lineales</a:t>
            </a:r>
            <a:r>
              <a:rPr lang="en-US" sz="1800" baseline="0" dirty="0">
                <a:latin typeface="+mj-lt"/>
              </a:rPr>
              <a:t>)</a:t>
            </a:r>
          </a:p>
        </p:txBody>
      </p:sp>
      <p:sp>
        <p:nvSpPr>
          <p:cNvPr id="64516" name="Rectangle 5"/>
          <p:cNvSpPr>
            <a:spLocks noChangeArrowheads="1"/>
          </p:cNvSpPr>
          <p:nvPr/>
        </p:nvSpPr>
        <p:spPr bwMode="auto">
          <a:xfrm>
            <a:off x="-468085" y="-243210"/>
            <a:ext cx="7526867"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n-US" sz="2800" baseline="0" dirty="0" err="1" smtClean="0">
                <a:solidFill>
                  <a:srgbClr val="C00000"/>
                </a:solidFill>
                <a:latin typeface="Trebuchet MS" panose="020B0603020202020204" pitchFamily="34" charset="0"/>
              </a:rPr>
              <a:t>Atenuación</a:t>
            </a:r>
            <a:r>
              <a:rPr lang="en-US" sz="2800" baseline="0" dirty="0" smtClean="0">
                <a:solidFill>
                  <a:srgbClr val="C00000"/>
                </a:solidFill>
                <a:latin typeface="Trebuchet MS" panose="020B0603020202020204" pitchFamily="34" charset="0"/>
              </a:rPr>
              <a:t> </a:t>
            </a:r>
            <a:r>
              <a:rPr lang="en-US" sz="2800" baseline="0" dirty="0">
                <a:solidFill>
                  <a:srgbClr val="C00000"/>
                </a:solidFill>
                <a:latin typeface="Trebuchet MS" panose="020B0603020202020204" pitchFamily="34" charset="0"/>
              </a:rPr>
              <a:t>de la mar de </a:t>
            </a:r>
            <a:r>
              <a:rPr lang="en-US" sz="2800" baseline="0" dirty="0" err="1">
                <a:solidFill>
                  <a:srgbClr val="C00000"/>
                </a:solidFill>
                <a:latin typeface="Trebuchet MS" panose="020B0603020202020204" pitchFamily="34" charset="0"/>
              </a:rPr>
              <a:t>fondo</a:t>
            </a:r>
            <a:endParaRPr lang="en-US" sz="2800" baseline="0" dirty="0">
              <a:solidFill>
                <a:srgbClr val="C00000"/>
              </a:solidFill>
              <a:latin typeface="Trebuchet MS" panose="020B0603020202020204" pitchFamily="34" charset="0"/>
            </a:endParaRPr>
          </a:p>
        </p:txBody>
      </p:sp>
      <p:sp>
        <p:nvSpPr>
          <p:cNvPr id="64517" name="Rectangle 6"/>
          <p:cNvSpPr>
            <a:spLocks noChangeArrowheads="1"/>
          </p:cNvSpPr>
          <p:nvPr/>
        </p:nvSpPr>
        <p:spPr bwMode="auto">
          <a:xfrm>
            <a:off x="323528" y="2425115"/>
            <a:ext cx="83947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n-US" baseline="0" dirty="0">
                <a:latin typeface="+mj-lt"/>
              </a:rPr>
              <a:t>¿</a:t>
            </a:r>
            <a:r>
              <a:rPr lang="en-US" baseline="0" dirty="0" err="1">
                <a:latin typeface="+mj-lt"/>
              </a:rPr>
              <a:t>Qué</a:t>
            </a:r>
            <a:r>
              <a:rPr lang="en-US" baseline="0" dirty="0">
                <a:latin typeface="+mj-lt"/>
              </a:rPr>
              <a:t> </a:t>
            </a:r>
            <a:r>
              <a:rPr lang="en-US" baseline="0" dirty="0" err="1">
                <a:latin typeface="+mj-lt"/>
              </a:rPr>
              <a:t>ocurre</a:t>
            </a:r>
            <a:r>
              <a:rPr lang="en-US" baseline="0" dirty="0">
                <a:latin typeface="+mj-lt"/>
              </a:rPr>
              <a:t> con la mar de </a:t>
            </a:r>
            <a:r>
              <a:rPr lang="en-US" baseline="0" dirty="0" err="1">
                <a:latin typeface="+mj-lt"/>
              </a:rPr>
              <a:t>fondo</a:t>
            </a:r>
            <a:r>
              <a:rPr lang="en-US" baseline="0" dirty="0">
                <a:latin typeface="+mj-lt"/>
              </a:rPr>
              <a:t> al </a:t>
            </a:r>
            <a:r>
              <a:rPr lang="en-US" baseline="0" dirty="0" err="1">
                <a:latin typeface="+mj-lt"/>
              </a:rPr>
              <a:t>abandonar</a:t>
            </a:r>
            <a:r>
              <a:rPr lang="en-US" baseline="0" dirty="0">
                <a:latin typeface="+mj-lt"/>
              </a:rPr>
              <a:t> </a:t>
            </a:r>
            <a:r>
              <a:rPr lang="en-US" baseline="0" dirty="0" err="1">
                <a:latin typeface="+mj-lt"/>
              </a:rPr>
              <a:t>su</a:t>
            </a:r>
            <a:r>
              <a:rPr lang="en-US" baseline="0" dirty="0">
                <a:latin typeface="+mj-lt"/>
              </a:rPr>
              <a:t> </a:t>
            </a:r>
            <a:r>
              <a:rPr lang="en-US" baseline="0" dirty="0" err="1">
                <a:latin typeface="+mj-lt"/>
              </a:rPr>
              <a:t>área</a:t>
            </a:r>
            <a:r>
              <a:rPr lang="en-US" baseline="0" dirty="0">
                <a:latin typeface="+mj-lt"/>
              </a:rPr>
              <a:t> </a:t>
            </a:r>
            <a:r>
              <a:rPr lang="en-US" baseline="0" dirty="0" err="1">
                <a:latin typeface="+mj-lt"/>
              </a:rPr>
              <a:t>generadora</a:t>
            </a:r>
            <a:r>
              <a:rPr lang="en-US" baseline="0" dirty="0">
                <a:latin typeface="+mj-lt"/>
              </a:rPr>
              <a:t>?</a:t>
            </a:r>
            <a:endParaRPr lang="es-ES" baseline="0" dirty="0">
              <a:latin typeface="+mj-lt"/>
            </a:endParaRPr>
          </a:p>
        </p:txBody>
      </p:sp>
      <p:sp>
        <p:nvSpPr>
          <p:cNvPr id="64518" name="Rectangle 7"/>
          <p:cNvSpPr>
            <a:spLocks noGrp="1" noChangeArrowheads="1"/>
          </p:cNvSpPr>
          <p:nvPr>
            <p:ph type="body" idx="1"/>
          </p:nvPr>
        </p:nvSpPr>
        <p:spPr bwMode="auto">
          <a:xfrm>
            <a:off x="110642" y="3536594"/>
            <a:ext cx="8820472" cy="367240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609600" indent="-609600">
              <a:lnSpc>
                <a:spcPct val="90000"/>
              </a:lnSpc>
              <a:spcBef>
                <a:spcPct val="0"/>
              </a:spcBef>
              <a:buFont typeface="Times" panose="02020603050405020304" pitchFamily="18" charset="0"/>
              <a:buAutoNum type="arabicPeriod"/>
            </a:pPr>
            <a:r>
              <a:rPr lang="en-US" sz="2000" b="1" dirty="0" err="1" smtClean="0">
                <a:solidFill>
                  <a:srgbClr val="FF0004"/>
                </a:solidFill>
                <a:latin typeface="Trebuchet MS" panose="020B0603020202020204" pitchFamily="34" charset="0"/>
              </a:rPr>
              <a:t>Dispersión</a:t>
            </a:r>
            <a:r>
              <a:rPr lang="en-US" sz="2000" b="1" dirty="0" smtClean="0">
                <a:solidFill>
                  <a:srgbClr val="FF0004"/>
                </a:solidFill>
                <a:latin typeface="Trebuchet MS" panose="020B0603020202020204" pitchFamily="34" charset="0"/>
              </a:rPr>
              <a:t> </a:t>
            </a:r>
            <a:r>
              <a:rPr lang="en-US" sz="2000" b="1" dirty="0" err="1" smtClean="0">
                <a:solidFill>
                  <a:srgbClr val="FF0004"/>
                </a:solidFill>
                <a:latin typeface="Trebuchet MS" panose="020B0603020202020204" pitchFamily="34" charset="0"/>
              </a:rPr>
              <a:t>selectiva</a:t>
            </a:r>
            <a:r>
              <a:rPr lang="en-US" sz="2000" dirty="0" smtClean="0">
                <a:latin typeface="Trebuchet MS" panose="020B0603020202020204" pitchFamily="34" charset="0"/>
              </a:rPr>
              <a:t>: La mar de </a:t>
            </a:r>
            <a:r>
              <a:rPr lang="en-US" sz="2000" dirty="0" err="1" smtClean="0">
                <a:latin typeface="Trebuchet MS" panose="020B0603020202020204" pitchFamily="34" charset="0"/>
              </a:rPr>
              <a:t>fondo</a:t>
            </a:r>
            <a:r>
              <a:rPr lang="en-US" sz="2000" dirty="0" smtClean="0">
                <a:latin typeface="Trebuchet MS" panose="020B0603020202020204" pitchFamily="34" charset="0"/>
              </a:rPr>
              <a:t> se </a:t>
            </a:r>
            <a:r>
              <a:rPr lang="en-US" sz="2000" dirty="0" err="1" smtClean="0">
                <a:latin typeface="Trebuchet MS" panose="020B0603020202020204" pitchFamily="34" charset="0"/>
              </a:rPr>
              <a:t>dispersa</a:t>
            </a:r>
            <a:r>
              <a:rPr lang="en-US" sz="2000" dirty="0" smtClean="0">
                <a:latin typeface="Trebuchet MS" panose="020B0603020202020204" pitchFamily="34" charset="0"/>
              </a:rPr>
              <a:t> al </a:t>
            </a:r>
            <a:r>
              <a:rPr lang="en-US" sz="2000" dirty="0" err="1" smtClean="0">
                <a:latin typeface="Trebuchet MS" panose="020B0603020202020204" pitchFamily="34" charset="0"/>
              </a:rPr>
              <a:t>propagarse</a:t>
            </a:r>
            <a:r>
              <a:rPr lang="en-US" sz="2000" dirty="0" smtClean="0">
                <a:latin typeface="Trebuchet MS" panose="020B0603020202020204" pitchFamily="34" charset="0"/>
              </a:rPr>
              <a:t> en mar </a:t>
            </a:r>
            <a:r>
              <a:rPr lang="en-US" sz="2000" dirty="0" err="1" smtClean="0">
                <a:latin typeface="Trebuchet MS" panose="020B0603020202020204" pitchFamily="34" charset="0"/>
              </a:rPr>
              <a:t>abierto</a:t>
            </a:r>
            <a:r>
              <a:rPr lang="en-US" sz="2000" dirty="0" smtClean="0">
                <a:latin typeface="Trebuchet MS" panose="020B0603020202020204" pitchFamily="34" charset="0"/>
              </a:rPr>
              <a:t>. Los </a:t>
            </a:r>
            <a:r>
              <a:rPr lang="en-US" sz="2000" dirty="0" err="1" smtClean="0">
                <a:latin typeface="Trebuchet MS" panose="020B0603020202020204" pitchFamily="34" charset="0"/>
              </a:rPr>
              <a:t>grupos</a:t>
            </a:r>
            <a:r>
              <a:rPr lang="en-US" sz="2000" dirty="0" smtClean="0">
                <a:latin typeface="Trebuchet MS" panose="020B0603020202020204" pitchFamily="34" charset="0"/>
              </a:rPr>
              <a:t> de </a:t>
            </a:r>
            <a:r>
              <a:rPr lang="en-US" sz="2000" dirty="0" err="1" smtClean="0">
                <a:latin typeface="Trebuchet MS" panose="020B0603020202020204" pitchFamily="34" charset="0"/>
              </a:rPr>
              <a:t>ondas</a:t>
            </a:r>
            <a:r>
              <a:rPr lang="en-US" sz="2000" dirty="0" smtClean="0">
                <a:latin typeface="Trebuchet MS" panose="020B0603020202020204" pitchFamily="34" charset="0"/>
              </a:rPr>
              <a:t> </a:t>
            </a:r>
            <a:r>
              <a:rPr lang="en-US" sz="2000" dirty="0" err="1" smtClean="0">
                <a:latin typeface="Trebuchet MS" panose="020B0603020202020204" pitchFamily="34" charset="0"/>
              </a:rPr>
              <a:t>más</a:t>
            </a:r>
            <a:r>
              <a:rPr lang="en-US" sz="2000" dirty="0" smtClean="0">
                <a:latin typeface="Trebuchet MS" panose="020B0603020202020204" pitchFamily="34" charset="0"/>
              </a:rPr>
              <a:t> </a:t>
            </a:r>
            <a:r>
              <a:rPr lang="en-US" sz="2000" dirty="0" err="1" smtClean="0">
                <a:latin typeface="Trebuchet MS" panose="020B0603020202020204" pitchFamily="34" charset="0"/>
              </a:rPr>
              <a:t>largas</a:t>
            </a:r>
            <a:r>
              <a:rPr lang="en-US" sz="2000" dirty="0" smtClean="0">
                <a:latin typeface="Trebuchet MS" panose="020B0603020202020204" pitchFamily="34" charset="0"/>
              </a:rPr>
              <a:t> se </a:t>
            </a:r>
            <a:r>
              <a:rPr lang="en-US" sz="2000" dirty="0" err="1" smtClean="0">
                <a:latin typeface="Trebuchet MS" panose="020B0603020202020204" pitchFamily="34" charset="0"/>
              </a:rPr>
              <a:t>desplazan</a:t>
            </a:r>
            <a:r>
              <a:rPr lang="en-US" sz="2000" dirty="0" smtClean="0">
                <a:latin typeface="Trebuchet MS" panose="020B0603020202020204" pitchFamily="34" charset="0"/>
              </a:rPr>
              <a:t> con mayor </a:t>
            </a:r>
            <a:r>
              <a:rPr lang="en-US" sz="2000" dirty="0" err="1" smtClean="0">
                <a:latin typeface="Trebuchet MS" panose="020B0603020202020204" pitchFamily="34" charset="0"/>
              </a:rPr>
              <a:t>velocidad</a:t>
            </a:r>
            <a:r>
              <a:rPr lang="en-US" sz="2000" dirty="0" smtClean="0">
                <a:latin typeface="Trebuchet MS" panose="020B0603020202020204" pitchFamily="34" charset="0"/>
              </a:rPr>
              <a:t>, de </a:t>
            </a:r>
            <a:r>
              <a:rPr lang="en-US" sz="2000" dirty="0" err="1" smtClean="0">
                <a:latin typeface="Trebuchet MS" panose="020B0603020202020204" pitchFamily="34" charset="0"/>
              </a:rPr>
              <a:t>manera</a:t>
            </a:r>
            <a:r>
              <a:rPr lang="en-US" sz="2000" dirty="0" smtClean="0">
                <a:latin typeface="Trebuchet MS" panose="020B0603020202020204" pitchFamily="34" charset="0"/>
              </a:rPr>
              <a:t> </a:t>
            </a:r>
            <a:r>
              <a:rPr lang="en-US" sz="2000" dirty="0" err="1" smtClean="0">
                <a:latin typeface="Trebuchet MS" panose="020B0603020202020204" pitchFamily="34" charset="0"/>
              </a:rPr>
              <a:t>que</a:t>
            </a:r>
            <a:r>
              <a:rPr lang="en-US" sz="2000" dirty="0" smtClean="0">
                <a:latin typeface="Trebuchet MS" panose="020B0603020202020204" pitchFamily="34" charset="0"/>
              </a:rPr>
              <a:t> los </a:t>
            </a:r>
            <a:r>
              <a:rPr lang="en-US" sz="2000" dirty="0" err="1" smtClean="0">
                <a:latin typeface="Trebuchet MS" panose="020B0603020202020204" pitchFamily="34" charset="0"/>
              </a:rPr>
              <a:t>diferentes</a:t>
            </a:r>
            <a:r>
              <a:rPr lang="en-US" sz="2000" dirty="0" smtClean="0">
                <a:latin typeface="Trebuchet MS" panose="020B0603020202020204" pitchFamily="34" charset="0"/>
              </a:rPr>
              <a:t> </a:t>
            </a:r>
            <a:r>
              <a:rPr lang="en-US" sz="2000" dirty="0" err="1" smtClean="0">
                <a:latin typeface="Trebuchet MS" panose="020B0603020202020204" pitchFamily="34" charset="0"/>
              </a:rPr>
              <a:t>grupos</a:t>
            </a:r>
            <a:r>
              <a:rPr lang="en-US" sz="2000" dirty="0" smtClean="0">
                <a:latin typeface="Trebuchet MS" panose="020B0603020202020204" pitchFamily="34" charset="0"/>
              </a:rPr>
              <a:t> de </a:t>
            </a:r>
            <a:r>
              <a:rPr lang="en-US" sz="2000" dirty="0" err="1" smtClean="0">
                <a:latin typeface="Trebuchet MS" panose="020B0603020202020204" pitchFamily="34" charset="0"/>
              </a:rPr>
              <a:t>olas</a:t>
            </a:r>
            <a:r>
              <a:rPr lang="en-US" sz="2000" dirty="0" smtClean="0">
                <a:latin typeface="Trebuchet MS" panose="020B0603020202020204" pitchFamily="34" charset="0"/>
              </a:rPr>
              <a:t> </a:t>
            </a:r>
            <a:r>
              <a:rPr lang="en-US" sz="2000" dirty="0" err="1" smtClean="0">
                <a:latin typeface="Trebuchet MS" panose="020B0603020202020204" pitchFamily="34" charset="0"/>
              </a:rPr>
              <a:t>tienden</a:t>
            </a:r>
            <a:r>
              <a:rPr lang="en-US" sz="2000" dirty="0" smtClean="0">
                <a:latin typeface="Trebuchet MS" panose="020B0603020202020204" pitchFamily="34" charset="0"/>
              </a:rPr>
              <a:t> a </a:t>
            </a:r>
            <a:r>
              <a:rPr lang="en-US" sz="2000" dirty="0" err="1" smtClean="0">
                <a:latin typeface="Trebuchet MS" panose="020B0603020202020204" pitchFamily="34" charset="0"/>
              </a:rPr>
              <a:t>agruparse</a:t>
            </a:r>
            <a:r>
              <a:rPr lang="en-US" sz="2000" dirty="0" smtClean="0">
                <a:latin typeface="Trebuchet MS" panose="020B0603020202020204" pitchFamily="34" charset="0"/>
              </a:rPr>
              <a:t> </a:t>
            </a:r>
            <a:r>
              <a:rPr lang="en-US" sz="2000" dirty="0" err="1" smtClean="0">
                <a:latin typeface="Trebuchet MS" panose="020B0603020202020204" pitchFamily="34" charset="0"/>
              </a:rPr>
              <a:t>individualmente</a:t>
            </a:r>
            <a:r>
              <a:rPr lang="en-US" sz="2000" i="1" dirty="0" smtClean="0">
                <a:latin typeface="Trebuchet MS" panose="020B0603020202020204" pitchFamily="34" charset="0"/>
              </a:rPr>
              <a:t>.</a:t>
            </a:r>
          </a:p>
          <a:p>
            <a:pPr marL="609600" indent="-609600">
              <a:lnSpc>
                <a:spcPct val="90000"/>
              </a:lnSpc>
              <a:spcBef>
                <a:spcPct val="0"/>
              </a:spcBef>
              <a:buFont typeface="Times" panose="02020603050405020304" pitchFamily="18" charset="0"/>
              <a:buAutoNum type="arabicPeriod"/>
            </a:pPr>
            <a:endParaRPr lang="en-US" sz="2000" b="1" dirty="0" smtClean="0">
              <a:solidFill>
                <a:schemeClr val="accent2"/>
              </a:solidFill>
              <a:latin typeface="Trebuchet MS" panose="020B0603020202020204" pitchFamily="34" charset="0"/>
            </a:endParaRPr>
          </a:p>
          <a:p>
            <a:pPr marL="609600" indent="-609600">
              <a:lnSpc>
                <a:spcPct val="90000"/>
              </a:lnSpc>
              <a:spcBef>
                <a:spcPct val="0"/>
              </a:spcBef>
              <a:buFont typeface="Times" panose="02020603050405020304" pitchFamily="18" charset="0"/>
              <a:buAutoNum type="arabicPeriod"/>
            </a:pPr>
            <a:r>
              <a:rPr lang="en-US" sz="2000" b="1" dirty="0" err="1" smtClean="0">
                <a:solidFill>
                  <a:srgbClr val="FF0004"/>
                </a:solidFill>
                <a:latin typeface="Trebuchet MS" panose="020B0603020202020204" pitchFamily="34" charset="0"/>
              </a:rPr>
              <a:t>Disipación</a:t>
            </a:r>
            <a:r>
              <a:rPr lang="en-US" sz="2000" dirty="0" smtClean="0">
                <a:latin typeface="Trebuchet MS" panose="020B0603020202020204" pitchFamily="34" charset="0"/>
              </a:rPr>
              <a:t>: La </a:t>
            </a:r>
            <a:r>
              <a:rPr lang="en-US" sz="2000" dirty="0" err="1" smtClean="0">
                <a:latin typeface="Trebuchet MS" panose="020B0603020202020204" pitchFamily="34" charset="0"/>
              </a:rPr>
              <a:t>amplitud</a:t>
            </a:r>
            <a:r>
              <a:rPr lang="en-US" sz="2000" dirty="0" smtClean="0">
                <a:latin typeface="Trebuchet MS" panose="020B0603020202020204" pitchFamily="34" charset="0"/>
              </a:rPr>
              <a:t> (</a:t>
            </a:r>
            <a:r>
              <a:rPr lang="en-US" sz="2000" dirty="0" err="1" smtClean="0">
                <a:latin typeface="Trebuchet MS" panose="020B0603020202020204" pitchFamily="34" charset="0"/>
              </a:rPr>
              <a:t>altura</a:t>
            </a:r>
            <a:r>
              <a:rPr lang="en-US" sz="2000" dirty="0" smtClean="0">
                <a:latin typeface="Trebuchet MS" panose="020B0603020202020204" pitchFamily="34" charset="0"/>
              </a:rPr>
              <a:t>) del </a:t>
            </a:r>
            <a:r>
              <a:rPr lang="en-US" sz="2000" dirty="0" err="1" smtClean="0">
                <a:latin typeface="Trebuchet MS" panose="020B0603020202020204" pitchFamily="34" charset="0"/>
              </a:rPr>
              <a:t>oleaje</a:t>
            </a:r>
            <a:r>
              <a:rPr lang="en-US" sz="2000" dirty="0" smtClean="0">
                <a:latin typeface="Trebuchet MS" panose="020B0603020202020204" pitchFamily="34" charset="0"/>
              </a:rPr>
              <a:t> se </a:t>
            </a:r>
            <a:r>
              <a:rPr lang="en-US" sz="2000" dirty="0" err="1" smtClean="0">
                <a:latin typeface="Trebuchet MS" panose="020B0603020202020204" pitchFamily="34" charset="0"/>
              </a:rPr>
              <a:t>va</a:t>
            </a:r>
            <a:r>
              <a:rPr lang="en-US" sz="2000" dirty="0" smtClean="0">
                <a:latin typeface="Trebuchet MS" panose="020B0603020202020204" pitchFamily="34" charset="0"/>
              </a:rPr>
              <a:t> </a:t>
            </a:r>
            <a:r>
              <a:rPr lang="en-US" sz="2000" dirty="0" err="1" smtClean="0">
                <a:latin typeface="Trebuchet MS" panose="020B0603020202020204" pitchFamily="34" charset="0"/>
              </a:rPr>
              <a:t>amortiguando</a:t>
            </a:r>
            <a:r>
              <a:rPr lang="en-US" sz="2000" dirty="0" smtClean="0">
                <a:latin typeface="Trebuchet MS" panose="020B0603020202020204" pitchFamily="34" charset="0"/>
              </a:rPr>
              <a:t> a </a:t>
            </a:r>
            <a:r>
              <a:rPr lang="en-US" sz="2000" dirty="0" err="1" smtClean="0">
                <a:latin typeface="Trebuchet MS" panose="020B0603020202020204" pitchFamily="34" charset="0"/>
              </a:rPr>
              <a:t>medida</a:t>
            </a:r>
            <a:r>
              <a:rPr lang="en-US" sz="2000" dirty="0" smtClean="0">
                <a:latin typeface="Trebuchet MS" panose="020B0603020202020204" pitchFamily="34" charset="0"/>
              </a:rPr>
              <a:t> </a:t>
            </a:r>
            <a:r>
              <a:rPr lang="en-US" sz="2000" dirty="0" err="1" smtClean="0">
                <a:latin typeface="Trebuchet MS" panose="020B0603020202020204" pitchFamily="34" charset="0"/>
              </a:rPr>
              <a:t>que</a:t>
            </a:r>
            <a:r>
              <a:rPr lang="en-US" sz="2000" dirty="0" smtClean="0">
                <a:latin typeface="Trebuchet MS" panose="020B0603020202020204" pitchFamily="34" charset="0"/>
              </a:rPr>
              <a:t> se </a:t>
            </a:r>
            <a:r>
              <a:rPr lang="en-US" sz="2000" dirty="0" err="1" smtClean="0">
                <a:latin typeface="Trebuchet MS" panose="020B0603020202020204" pitchFamily="34" charset="0"/>
              </a:rPr>
              <a:t>aleja</a:t>
            </a:r>
            <a:r>
              <a:rPr lang="en-US" sz="2000" dirty="0" smtClean="0">
                <a:latin typeface="Trebuchet MS" panose="020B0603020202020204" pitchFamily="34" charset="0"/>
              </a:rPr>
              <a:t> de </a:t>
            </a:r>
            <a:r>
              <a:rPr lang="en-US" sz="2000" dirty="0" err="1" smtClean="0">
                <a:latin typeface="Trebuchet MS" panose="020B0603020202020204" pitchFamily="34" charset="0"/>
              </a:rPr>
              <a:t>su</a:t>
            </a:r>
            <a:r>
              <a:rPr lang="en-US" sz="2000" dirty="0" smtClean="0">
                <a:latin typeface="Trebuchet MS" panose="020B0603020202020204" pitchFamily="34" charset="0"/>
              </a:rPr>
              <a:t> </a:t>
            </a:r>
            <a:r>
              <a:rPr lang="en-US" sz="2000" dirty="0" err="1" smtClean="0">
                <a:latin typeface="Trebuchet MS" panose="020B0603020202020204" pitchFamily="34" charset="0"/>
              </a:rPr>
              <a:t>zona</a:t>
            </a:r>
            <a:r>
              <a:rPr lang="en-US" sz="2000" dirty="0" smtClean="0">
                <a:latin typeface="Trebuchet MS" panose="020B0603020202020204" pitchFamily="34" charset="0"/>
              </a:rPr>
              <a:t> </a:t>
            </a:r>
            <a:r>
              <a:rPr lang="en-US" sz="2000" dirty="0" err="1" smtClean="0">
                <a:latin typeface="Trebuchet MS" panose="020B0603020202020204" pitchFamily="34" charset="0"/>
              </a:rPr>
              <a:t>generadora</a:t>
            </a:r>
            <a:r>
              <a:rPr lang="en-US" sz="2000" dirty="0" smtClean="0">
                <a:latin typeface="Trebuchet MS" panose="020B0603020202020204" pitchFamily="34" charset="0"/>
              </a:rPr>
              <a:t>.</a:t>
            </a:r>
          </a:p>
          <a:p>
            <a:pPr marL="609600" indent="-609600">
              <a:lnSpc>
                <a:spcPct val="90000"/>
              </a:lnSpc>
              <a:spcBef>
                <a:spcPct val="0"/>
              </a:spcBef>
              <a:buFont typeface="Times" panose="02020603050405020304" pitchFamily="18" charset="0"/>
              <a:buAutoNum type="arabicPeriod"/>
            </a:pPr>
            <a:endParaRPr lang="en-US" sz="2000" dirty="0" smtClean="0">
              <a:solidFill>
                <a:schemeClr val="accent2"/>
              </a:solidFill>
              <a:latin typeface="Trebuchet MS" panose="020B0603020202020204" pitchFamily="34" charset="0"/>
            </a:endParaRPr>
          </a:p>
          <a:p>
            <a:pPr marL="609600" indent="-609600">
              <a:lnSpc>
                <a:spcPct val="90000"/>
              </a:lnSpc>
              <a:spcBef>
                <a:spcPct val="0"/>
              </a:spcBef>
              <a:buFont typeface="Times" panose="02020603050405020304" pitchFamily="18" charset="0"/>
              <a:buAutoNum type="arabicPeriod"/>
            </a:pPr>
            <a:r>
              <a:rPr lang="en-US" sz="2000" b="1" dirty="0" err="1" smtClean="0">
                <a:solidFill>
                  <a:srgbClr val="FF0508"/>
                </a:solidFill>
                <a:latin typeface="Trebuchet MS" panose="020B0603020202020204" pitchFamily="34" charset="0"/>
              </a:rPr>
              <a:t>Extensión</a:t>
            </a:r>
            <a:r>
              <a:rPr lang="en-US" sz="2000" b="1" dirty="0" smtClean="0">
                <a:solidFill>
                  <a:srgbClr val="FF0508"/>
                </a:solidFill>
                <a:latin typeface="Trebuchet MS" panose="020B0603020202020204" pitchFamily="34" charset="0"/>
              </a:rPr>
              <a:t> angular</a:t>
            </a:r>
            <a:r>
              <a:rPr lang="en-US" sz="2000" dirty="0" smtClean="0">
                <a:latin typeface="Trebuchet MS" panose="020B0603020202020204" pitchFamily="34" charset="0"/>
              </a:rPr>
              <a:t>: A </a:t>
            </a:r>
            <a:r>
              <a:rPr lang="en-US" sz="2000" dirty="0" err="1" smtClean="0">
                <a:latin typeface="Trebuchet MS" panose="020B0603020202020204" pitchFamily="34" charset="0"/>
              </a:rPr>
              <a:t>medida</a:t>
            </a:r>
            <a:r>
              <a:rPr lang="en-US" sz="2000" dirty="0" smtClean="0">
                <a:latin typeface="Trebuchet MS" panose="020B0603020202020204" pitchFamily="34" charset="0"/>
              </a:rPr>
              <a:t> </a:t>
            </a:r>
            <a:r>
              <a:rPr lang="en-US" sz="2000" dirty="0" err="1" smtClean="0">
                <a:latin typeface="Trebuchet MS" panose="020B0603020202020204" pitchFamily="34" charset="0"/>
              </a:rPr>
              <a:t>que</a:t>
            </a:r>
            <a:r>
              <a:rPr lang="en-US" sz="2000" dirty="0" smtClean="0">
                <a:latin typeface="Trebuchet MS" panose="020B0603020202020204" pitchFamily="34" charset="0"/>
              </a:rPr>
              <a:t> la mar de </a:t>
            </a:r>
            <a:r>
              <a:rPr lang="en-US" sz="2000" dirty="0" err="1" smtClean="0">
                <a:latin typeface="Trebuchet MS" panose="020B0603020202020204" pitchFamily="34" charset="0"/>
              </a:rPr>
              <a:t>fondo</a:t>
            </a:r>
            <a:r>
              <a:rPr lang="en-US" sz="2000" dirty="0" smtClean="0">
                <a:latin typeface="Trebuchet MS" panose="020B0603020202020204" pitchFamily="34" charset="0"/>
              </a:rPr>
              <a:t> se </a:t>
            </a:r>
            <a:r>
              <a:rPr lang="en-US" sz="2000" dirty="0" err="1" smtClean="0">
                <a:latin typeface="Trebuchet MS" panose="020B0603020202020204" pitchFamily="34" charset="0"/>
              </a:rPr>
              <a:t>propaga</a:t>
            </a:r>
            <a:r>
              <a:rPr lang="en-US" sz="2000" dirty="0" smtClean="0">
                <a:latin typeface="Trebuchet MS" panose="020B0603020202020204" pitchFamily="34" charset="0"/>
              </a:rPr>
              <a:t> se produce </a:t>
            </a:r>
            <a:r>
              <a:rPr lang="en-US" sz="2000" dirty="0" err="1" smtClean="0">
                <a:latin typeface="Trebuchet MS" panose="020B0603020202020204" pitchFamily="34" charset="0"/>
              </a:rPr>
              <a:t>una</a:t>
            </a:r>
            <a:r>
              <a:rPr lang="en-US" sz="2000" dirty="0" smtClean="0">
                <a:latin typeface="Trebuchet MS" panose="020B0603020202020204" pitchFamily="34" charset="0"/>
              </a:rPr>
              <a:t> </a:t>
            </a:r>
            <a:r>
              <a:rPr lang="en-US" sz="2000" dirty="0" err="1" smtClean="0">
                <a:latin typeface="Trebuchet MS" panose="020B0603020202020204" pitchFamily="34" charset="0"/>
              </a:rPr>
              <a:t>extensión</a:t>
            </a:r>
            <a:r>
              <a:rPr lang="en-US" sz="2000" dirty="0" smtClean="0">
                <a:latin typeface="Trebuchet MS" panose="020B0603020202020204" pitchFamily="34" charset="0"/>
              </a:rPr>
              <a:t> angular de la </a:t>
            </a:r>
            <a:r>
              <a:rPr lang="en-US" sz="2000" dirty="0" err="1" smtClean="0">
                <a:latin typeface="Trebuchet MS" panose="020B0603020202020204" pitchFamily="34" charset="0"/>
              </a:rPr>
              <a:t>energía</a:t>
            </a:r>
            <a:r>
              <a:rPr lang="en-US" sz="2000" dirty="0" smtClean="0">
                <a:latin typeface="Trebuchet MS" panose="020B0603020202020204" pitchFamily="34" charset="0"/>
              </a:rPr>
              <a:t> </a:t>
            </a:r>
            <a:r>
              <a:rPr lang="en-US" sz="2000" dirty="0" err="1" smtClean="0">
                <a:latin typeface="Trebuchet MS" panose="020B0603020202020204" pitchFamily="34" charset="0"/>
              </a:rPr>
              <a:t>que</a:t>
            </a:r>
            <a:r>
              <a:rPr lang="en-US" sz="2000" dirty="0" smtClean="0">
                <a:latin typeface="Trebuchet MS" panose="020B0603020202020204" pitchFamily="34" charset="0"/>
              </a:rPr>
              <a:t> reduce la </a:t>
            </a:r>
            <a:r>
              <a:rPr lang="en-US" sz="2000" dirty="0" err="1" smtClean="0">
                <a:latin typeface="Trebuchet MS" panose="020B0603020202020204" pitchFamily="34" charset="0"/>
              </a:rPr>
              <a:t>altura</a:t>
            </a:r>
            <a:r>
              <a:rPr lang="en-US" sz="2000" dirty="0" smtClean="0">
                <a:latin typeface="Trebuchet MS" panose="020B0603020202020204" pitchFamily="34" charset="0"/>
              </a:rPr>
              <a:t> del </a:t>
            </a:r>
            <a:r>
              <a:rPr lang="en-US" sz="2000" dirty="0" err="1" smtClean="0">
                <a:latin typeface="Trebuchet MS" panose="020B0603020202020204" pitchFamily="34" charset="0"/>
              </a:rPr>
              <a:t>oleaje</a:t>
            </a:r>
            <a:r>
              <a:rPr lang="en-US" sz="2000" dirty="0" smtClean="0">
                <a:latin typeface="Trebuchet MS" panose="020B0603020202020204" pitchFamily="34" charset="0"/>
              </a:rPr>
              <a:t>.</a:t>
            </a:r>
            <a:endParaRPr lang="es-ES" sz="2000" dirty="0" smtClean="0">
              <a:latin typeface="Trebuchet MS" panose="020B0603020202020204" pitchFamily="34" charset="0"/>
            </a:endParaRPr>
          </a:p>
        </p:txBody>
      </p:sp>
      <p:sp>
        <p:nvSpPr>
          <p:cNvPr id="2" name="CuadroTexto 1"/>
          <p:cNvSpPr txBox="1"/>
          <p:nvPr/>
        </p:nvSpPr>
        <p:spPr>
          <a:xfrm>
            <a:off x="-114028" y="879693"/>
            <a:ext cx="6818752" cy="507831"/>
          </a:xfrm>
          <a:prstGeom prst="rect">
            <a:avLst/>
          </a:prstGeom>
          <a:noFill/>
        </p:spPr>
        <p:txBody>
          <a:bodyPr wrap="square" rtlCol="0">
            <a:spAutoFit/>
          </a:bodyPr>
          <a:lstStyle/>
          <a:p>
            <a:pPr eaLnBrk="1" hangingPunct="1">
              <a:lnSpc>
                <a:spcPct val="150000"/>
              </a:lnSpc>
            </a:pPr>
            <a:r>
              <a:rPr lang="es-ES_tradnl" altLang="es-ES" dirty="0" smtClean="0"/>
              <a:t>Propagación del oleaje sobre </a:t>
            </a:r>
            <a:r>
              <a:rPr lang="es-ES_tradnl" altLang="es-ES" dirty="0"/>
              <a:t>círculos máximos (ortodrómica)</a:t>
            </a:r>
          </a:p>
        </p:txBody>
      </p:sp>
    </p:spTree>
    <p:extLst>
      <p:ext uri="{BB962C8B-B14F-4D97-AF65-F5344CB8AC3E}">
        <p14:creationId xmlns:p14="http://schemas.microsoft.com/office/powerpoint/2010/main" val="4269313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18">
                                            <p:txEl>
                                              <p:pRg st="0" end="0"/>
                                            </p:txEl>
                                          </p:spTgt>
                                        </p:tgtEl>
                                        <p:attrNameLst>
                                          <p:attrName>style.visibility</p:attrName>
                                        </p:attrNameLst>
                                      </p:cBhvr>
                                      <p:to>
                                        <p:strVal val="visible"/>
                                      </p:to>
                                    </p:set>
                                    <p:anim calcmode="lin" valueType="num">
                                      <p:cBhvr additive="base">
                                        <p:cTn id="7" dur="500" fill="hold"/>
                                        <p:tgtEl>
                                          <p:spTgt spid="6451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518">
                                            <p:txEl>
                                              <p:pRg st="2" end="2"/>
                                            </p:txEl>
                                          </p:spTgt>
                                        </p:tgtEl>
                                        <p:attrNameLst>
                                          <p:attrName>style.visibility</p:attrName>
                                        </p:attrNameLst>
                                      </p:cBhvr>
                                      <p:to>
                                        <p:strVal val="visible"/>
                                      </p:to>
                                    </p:set>
                                    <p:anim calcmode="lin" valueType="num">
                                      <p:cBhvr additive="base">
                                        <p:cTn id="13" dur="500" fill="hold"/>
                                        <p:tgtEl>
                                          <p:spTgt spid="6451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4518">
                                            <p:txEl>
                                              <p:pRg st="4" end="4"/>
                                            </p:txEl>
                                          </p:spTgt>
                                        </p:tgtEl>
                                        <p:attrNameLst>
                                          <p:attrName>style.visibility</p:attrName>
                                        </p:attrNameLst>
                                      </p:cBhvr>
                                      <p:to>
                                        <p:strVal val="visible"/>
                                      </p:to>
                                    </p:set>
                                    <p:anim calcmode="lin" valueType="num">
                                      <p:cBhvr additive="base">
                                        <p:cTn id="19" dur="500" fill="hold"/>
                                        <p:tgtEl>
                                          <p:spTgt spid="6451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2884"/>
                                        </p:tgtEl>
                                        <p:attrNameLst>
                                          <p:attrName>style.visibility</p:attrName>
                                        </p:attrNameLst>
                                      </p:cBhvr>
                                      <p:to>
                                        <p:strVal val="visible"/>
                                      </p:to>
                                    </p:set>
                                    <p:anim calcmode="lin" valueType="num">
                                      <p:cBhvr additive="base">
                                        <p:cTn id="23" dur="500" fill="hold"/>
                                        <p:tgtEl>
                                          <p:spTgt spid="122884"/>
                                        </p:tgtEl>
                                        <p:attrNameLst>
                                          <p:attrName>ppt_x</p:attrName>
                                        </p:attrNameLst>
                                      </p:cBhvr>
                                      <p:tavLst>
                                        <p:tav tm="0">
                                          <p:val>
                                            <p:strVal val="#ppt_x"/>
                                          </p:val>
                                        </p:tav>
                                        <p:tav tm="100000">
                                          <p:val>
                                            <p:strVal val="#ppt_x"/>
                                          </p:val>
                                        </p:tav>
                                      </p:tavLst>
                                    </p:anim>
                                    <p:anim calcmode="lin" valueType="num">
                                      <p:cBhvr additive="base">
                                        <p:cTn id="24" dur="500" fill="hold"/>
                                        <p:tgtEl>
                                          <p:spTgt spid="12288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4517"/>
                                        </p:tgtEl>
                                        <p:attrNameLst>
                                          <p:attrName>style.visibility</p:attrName>
                                        </p:attrNameLst>
                                      </p:cBhvr>
                                      <p:to>
                                        <p:strVal val="visible"/>
                                      </p:to>
                                    </p:set>
                                    <p:anim calcmode="lin" valueType="num">
                                      <p:cBhvr additive="base">
                                        <p:cTn id="27" dur="500" fill="hold"/>
                                        <p:tgtEl>
                                          <p:spTgt spid="64517"/>
                                        </p:tgtEl>
                                        <p:attrNameLst>
                                          <p:attrName>ppt_x</p:attrName>
                                        </p:attrNameLst>
                                      </p:cBhvr>
                                      <p:tavLst>
                                        <p:tav tm="0">
                                          <p:val>
                                            <p:strVal val="#ppt_x"/>
                                          </p:val>
                                        </p:tav>
                                        <p:tav tm="100000">
                                          <p:val>
                                            <p:strVal val="#ppt_x"/>
                                          </p:val>
                                        </p:tav>
                                      </p:tavLst>
                                    </p:anim>
                                    <p:anim calcmode="lin" valueType="num">
                                      <p:cBhvr additive="base">
                                        <p:cTn id="28" dur="500" fill="hold"/>
                                        <p:tgtEl>
                                          <p:spTgt spid="645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p:bldP spid="64517" grpId="0"/>
      <p:bldP spid="64518"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ispersion_lengt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87624" y="661834"/>
            <a:ext cx="4672607" cy="3457729"/>
          </a:xfrm>
          <a:prstGeom prst="rect">
            <a:avLst/>
          </a:prstGeom>
        </p:spPr>
      </p:pic>
      <p:sp>
        <p:nvSpPr>
          <p:cNvPr id="66563" name="Rectangle 2"/>
          <p:cNvSpPr>
            <a:spLocks noGrp="1" noChangeArrowheads="1"/>
          </p:cNvSpPr>
          <p:nvPr>
            <p:ph type="title"/>
          </p:nvPr>
        </p:nvSpPr>
        <p:spPr bwMode="auto">
          <a:xfrm>
            <a:off x="0" y="-235743"/>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latin typeface="Trebuchet MS" panose="020B0603020202020204" pitchFamily="34" charset="0"/>
              </a:rPr>
              <a:t>Dispersión</a:t>
            </a:r>
            <a:r>
              <a:rPr lang="en-US" sz="2800" b="1" dirty="0" smtClean="0">
                <a:solidFill>
                  <a:srgbClr val="C00000"/>
                </a:solidFill>
                <a:latin typeface="Trebuchet MS" panose="020B0603020202020204" pitchFamily="34" charset="0"/>
              </a:rPr>
              <a:t> longitudinal del </a:t>
            </a:r>
            <a:r>
              <a:rPr lang="en-US" sz="2800" b="1" dirty="0" err="1" smtClean="0">
                <a:solidFill>
                  <a:srgbClr val="C00000"/>
                </a:solidFill>
                <a:latin typeface="Trebuchet MS" panose="020B0603020202020204" pitchFamily="34" charset="0"/>
              </a:rPr>
              <a:t>oleaje</a:t>
            </a:r>
            <a:endParaRPr lang="en-US" sz="2800" b="1" dirty="0" smtClean="0">
              <a:solidFill>
                <a:srgbClr val="C00000"/>
              </a:solidFill>
              <a:latin typeface="Trebuchet MS" panose="020B0603020202020204" pitchFamily="34" charset="0"/>
            </a:endParaRPr>
          </a:p>
        </p:txBody>
      </p:sp>
      <p:pic>
        <p:nvPicPr>
          <p:cNvPr id="176135" name="Picture 7" descr="000-3d-model-Small Cinema Camera">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87624" y="661834"/>
            <a:ext cx="781695" cy="76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6" name="Rectangle 8"/>
          <p:cNvSpPr>
            <a:spLocks noChangeArrowheads="1"/>
          </p:cNvSpPr>
          <p:nvPr/>
        </p:nvSpPr>
        <p:spPr bwMode="auto">
          <a:xfrm>
            <a:off x="179388" y="4092575"/>
            <a:ext cx="8964612"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baseline="0" dirty="0">
                <a:latin typeface="+mj-lt"/>
              </a:rPr>
              <a:t>Conforme un grupo de olas se aleja de su área de generación, la dispersión organiza las olas por grupos según su velocidad dentro del espectro de velocidades que se ha producido.</a:t>
            </a:r>
          </a:p>
          <a:p>
            <a:pPr algn="l" eaLnBrk="1" hangingPunct="1"/>
            <a:endParaRPr lang="es-ES" sz="1800" b="0" baseline="0" dirty="0">
              <a:latin typeface="+mj-lt"/>
            </a:endParaRPr>
          </a:p>
          <a:p>
            <a:pPr algn="l" eaLnBrk="1" hangingPunct="1"/>
            <a:r>
              <a:rPr lang="es-ES" sz="1800" b="0" baseline="0" dirty="0">
                <a:latin typeface="+mj-lt"/>
              </a:rPr>
              <a:t>Podemos ver fácilmente que las olas de período más largo sobrepasan rápidamente las olas de período corto, un fenómeno que sólo ocurre en aguas profundas. La dispersión puede afectar en gran medida los pronósticos de olas y de oleaje, ya que el tiempo de viaje depende de la velocidad de los grupos de olas y, por tanto, de su período. </a:t>
            </a:r>
          </a:p>
        </p:txBody>
      </p:sp>
    </p:spTree>
    <p:extLst>
      <p:ext uri="{BB962C8B-B14F-4D97-AF65-F5344CB8AC3E}">
        <p14:creationId xmlns:p14="http://schemas.microsoft.com/office/powerpoint/2010/main" val="2367120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76135"/>
                                        </p:tgtEl>
                                        <p:attrNameLst>
                                          <p:attrName>style.visibility</p:attrName>
                                        </p:attrNameLst>
                                      </p:cBhvr>
                                      <p:to>
                                        <p:strVal val="visible"/>
                                      </p:to>
                                    </p:set>
                                    <p:anim calcmode="lin" valueType="num">
                                      <p:cBhvr additive="base">
                                        <p:cTn id="7" dur="500" fill="hold"/>
                                        <p:tgtEl>
                                          <p:spTgt spid="176135"/>
                                        </p:tgtEl>
                                        <p:attrNameLst>
                                          <p:attrName>ppt_x</p:attrName>
                                        </p:attrNameLst>
                                      </p:cBhvr>
                                      <p:tavLst>
                                        <p:tav tm="0">
                                          <p:val>
                                            <p:strVal val="#ppt_x"/>
                                          </p:val>
                                        </p:tav>
                                        <p:tav tm="100000">
                                          <p:val>
                                            <p:strVal val="#ppt_x"/>
                                          </p:val>
                                        </p:tav>
                                      </p:tavLst>
                                    </p:anim>
                                    <p:anim calcmode="lin" valueType="num">
                                      <p:cBhvr additive="base">
                                        <p:cTn id="8" dur="500" fill="hold"/>
                                        <p:tgtEl>
                                          <p:spTgt spid="1761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2"/>
                                        </p:tgtEl>
                                      </p:cBhvr>
                                    </p:cmd>
                                  </p:childTnLst>
                                </p:cTn>
                              </p:par>
                            </p:childTnLst>
                          </p:cTn>
                        </p:par>
                      </p:childTnLst>
                    </p:cTn>
                  </p:par>
                </p:childTnLst>
              </p:cTn>
              <p:nextCondLst>
                <p:cond evt="onClick" delay="0">
                  <p:tgtEl>
                    <p:spTgt spid="2"/>
                  </p:tgtEl>
                </p:cond>
              </p:nextCondLst>
            </p:seq>
            <p:video>
              <p:cMediaNode vol="80000">
                <p:cTn id="14" fill="hold" display="0">
                  <p:stCondLst>
                    <p:cond delay="indefinite"/>
                  </p:stCondLst>
                </p:cTn>
                <p:tgtEl>
                  <p:spTgt spid="2"/>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bwMode="auto">
          <a:xfrm>
            <a:off x="0" y="-294965"/>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latin typeface="Trebuchet MS" panose="020B0603020202020204" pitchFamily="34" charset="0"/>
              </a:rPr>
              <a:t>Dispersión</a:t>
            </a:r>
            <a:r>
              <a:rPr lang="en-US" sz="2800" b="1" dirty="0" smtClean="0">
                <a:solidFill>
                  <a:srgbClr val="C00000"/>
                </a:solidFill>
                <a:latin typeface="Trebuchet MS" panose="020B0603020202020204" pitchFamily="34" charset="0"/>
              </a:rPr>
              <a:t> longitudinal del </a:t>
            </a:r>
            <a:r>
              <a:rPr lang="en-US" sz="2800" b="1" dirty="0" err="1" smtClean="0">
                <a:solidFill>
                  <a:srgbClr val="C00000"/>
                </a:solidFill>
                <a:latin typeface="Trebuchet MS" panose="020B0603020202020204" pitchFamily="34" charset="0"/>
              </a:rPr>
              <a:t>oleaje</a:t>
            </a:r>
            <a:endParaRPr lang="en-US" sz="2800" b="1" dirty="0" smtClean="0">
              <a:solidFill>
                <a:srgbClr val="C00000"/>
              </a:solidFill>
              <a:latin typeface="Trebuchet MS" panose="020B0603020202020204" pitchFamily="34" charset="0"/>
            </a:endParaRPr>
          </a:p>
        </p:txBody>
      </p:sp>
      <p:pic>
        <p:nvPicPr>
          <p:cNvPr id="65540" name="Picture 4" descr="disper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99" y="3140968"/>
            <a:ext cx="6652745"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Rectangle 6"/>
          <p:cNvSpPr>
            <a:spLocks noChangeArrowheads="1"/>
          </p:cNvSpPr>
          <p:nvPr/>
        </p:nvSpPr>
        <p:spPr bwMode="auto">
          <a:xfrm>
            <a:off x="250825" y="908050"/>
            <a:ext cx="8893175" cy="21729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spcBef>
                <a:spcPct val="20000"/>
              </a:spcBef>
              <a:buFontTx/>
              <a:buChar char="•"/>
            </a:pPr>
            <a:r>
              <a:rPr lang="en-US" b="0" baseline="0" dirty="0" smtClean="0">
                <a:latin typeface="Trebuchet MS" panose="020B0603020202020204" pitchFamily="34" charset="0"/>
              </a:rPr>
              <a:t> </a:t>
            </a:r>
            <a:r>
              <a:rPr lang="en-US" b="0" baseline="0" dirty="0" err="1" smtClean="0">
                <a:latin typeface="Trebuchet MS" panose="020B0603020202020204" pitchFamily="34" charset="0"/>
              </a:rPr>
              <a:t>Dispersión</a:t>
            </a:r>
            <a:r>
              <a:rPr lang="en-US" b="0" baseline="0" dirty="0" smtClean="0">
                <a:latin typeface="Trebuchet MS" panose="020B0603020202020204" pitchFamily="34" charset="0"/>
              </a:rPr>
              <a:t> </a:t>
            </a:r>
            <a:r>
              <a:rPr lang="en-US" b="0" baseline="0" dirty="0" err="1">
                <a:latin typeface="Trebuchet MS" panose="020B0603020202020204" pitchFamily="34" charset="0"/>
              </a:rPr>
              <a:t>selectiva</a:t>
            </a:r>
            <a:r>
              <a:rPr lang="en-US" b="0" baseline="0" dirty="0">
                <a:latin typeface="Trebuchet MS" panose="020B0603020202020204" pitchFamily="34" charset="0"/>
              </a:rPr>
              <a:t>, </a:t>
            </a:r>
            <a:r>
              <a:rPr lang="en-US" b="0" baseline="0" dirty="0" err="1">
                <a:latin typeface="Trebuchet MS" panose="020B0603020202020204" pitchFamily="34" charset="0"/>
              </a:rPr>
              <a:t>según</a:t>
            </a:r>
            <a:r>
              <a:rPr lang="en-US" b="0" baseline="0" dirty="0">
                <a:latin typeface="Trebuchet MS" panose="020B0603020202020204" pitchFamily="34" charset="0"/>
              </a:rPr>
              <a:t> </a:t>
            </a:r>
            <a:r>
              <a:rPr lang="en-US" b="0" baseline="0" dirty="0" err="1">
                <a:latin typeface="Trebuchet MS" panose="020B0603020202020204" pitchFamily="34" charset="0"/>
              </a:rPr>
              <a:t>su</a:t>
            </a:r>
            <a:r>
              <a:rPr lang="en-US" b="0" baseline="0" dirty="0">
                <a:latin typeface="Trebuchet MS" panose="020B0603020202020204" pitchFamily="34" charset="0"/>
              </a:rPr>
              <a:t> </a:t>
            </a:r>
            <a:r>
              <a:rPr lang="en-US" b="0" i="1" baseline="0" dirty="0">
                <a:latin typeface="Trebuchet MS" panose="020B0603020202020204" pitchFamily="34" charset="0"/>
                <a:cs typeface="Times New Roman" panose="02020603050405020304" pitchFamily="18" charset="0"/>
              </a:rPr>
              <a:t>T</a:t>
            </a:r>
          </a:p>
          <a:p>
            <a:pPr algn="l">
              <a:spcBef>
                <a:spcPct val="20000"/>
              </a:spcBef>
              <a:buFontTx/>
              <a:buChar char="•"/>
            </a:pPr>
            <a:r>
              <a:rPr lang="en-US" b="0" baseline="0" dirty="0" smtClean="0">
                <a:latin typeface="Trebuchet MS" panose="020B0603020202020204" pitchFamily="34" charset="0"/>
              </a:rPr>
              <a:t> Durante </a:t>
            </a:r>
            <a:r>
              <a:rPr lang="en-US" b="0" baseline="0" dirty="0">
                <a:latin typeface="Trebuchet MS" panose="020B0603020202020204" pitchFamily="34" charset="0"/>
              </a:rPr>
              <a:t>la </a:t>
            </a:r>
            <a:r>
              <a:rPr lang="en-US" b="0" baseline="0" dirty="0" err="1">
                <a:latin typeface="Trebuchet MS" panose="020B0603020202020204" pitchFamily="34" charset="0"/>
              </a:rPr>
              <a:t>propagación</a:t>
            </a:r>
            <a:r>
              <a:rPr lang="en-US" b="0" baseline="0" dirty="0">
                <a:latin typeface="Trebuchet MS" panose="020B0603020202020204" pitchFamily="34" charset="0"/>
              </a:rPr>
              <a:t>, </a:t>
            </a:r>
            <a:r>
              <a:rPr lang="en-US" b="0" baseline="0" dirty="0" err="1">
                <a:latin typeface="Trebuchet MS" panose="020B0603020202020204" pitchFamily="34" charset="0"/>
              </a:rPr>
              <a:t>cada</a:t>
            </a:r>
            <a:r>
              <a:rPr lang="en-US" b="0" baseline="0" dirty="0">
                <a:latin typeface="Trebuchet MS" panose="020B0603020202020204" pitchFamily="34" charset="0"/>
              </a:rPr>
              <a:t> </a:t>
            </a:r>
            <a:r>
              <a:rPr lang="en-US" b="0" baseline="0" dirty="0" err="1">
                <a:latin typeface="Trebuchet MS" panose="020B0603020202020204" pitchFamily="34" charset="0"/>
              </a:rPr>
              <a:t>tren</a:t>
            </a:r>
            <a:r>
              <a:rPr lang="en-US" b="0" baseline="0" dirty="0">
                <a:latin typeface="Trebuchet MS" panose="020B0603020202020204" pitchFamily="34" charset="0"/>
              </a:rPr>
              <a:t> de </a:t>
            </a:r>
            <a:r>
              <a:rPr lang="en-US" b="0" baseline="0" dirty="0" err="1">
                <a:latin typeface="Trebuchet MS" panose="020B0603020202020204" pitchFamily="34" charset="0"/>
              </a:rPr>
              <a:t>ondas</a:t>
            </a:r>
            <a:r>
              <a:rPr lang="en-US" b="0" baseline="0" dirty="0">
                <a:latin typeface="Trebuchet MS" panose="020B0603020202020204" pitchFamily="34" charset="0"/>
              </a:rPr>
              <a:t> </a:t>
            </a:r>
            <a:r>
              <a:rPr lang="en-US" b="0" baseline="0" dirty="0" err="1">
                <a:latin typeface="Trebuchet MS" panose="020B0603020202020204" pitchFamily="34" charset="0"/>
              </a:rPr>
              <a:t>mantiene</a:t>
            </a:r>
            <a:r>
              <a:rPr lang="en-US" b="0" baseline="0" dirty="0">
                <a:latin typeface="Trebuchet MS" panose="020B0603020202020204" pitchFamily="34" charset="0"/>
              </a:rPr>
              <a:t> </a:t>
            </a:r>
            <a:r>
              <a:rPr lang="en-US" b="0" baseline="0" dirty="0" err="1">
                <a:latin typeface="Trebuchet MS" panose="020B0603020202020204" pitchFamily="34" charset="0"/>
              </a:rPr>
              <a:t>constante</a:t>
            </a:r>
            <a:r>
              <a:rPr lang="en-US" b="0" baseline="0" dirty="0">
                <a:latin typeface="Trebuchet MS" panose="020B0603020202020204" pitchFamily="34" charset="0"/>
              </a:rPr>
              <a:t> </a:t>
            </a:r>
            <a:r>
              <a:rPr lang="en-US" b="0" baseline="0" dirty="0" err="1">
                <a:latin typeface="Trebuchet MS" panose="020B0603020202020204" pitchFamily="34" charset="0"/>
              </a:rPr>
              <a:t>su</a:t>
            </a:r>
            <a:r>
              <a:rPr lang="en-US" b="0" baseline="0" dirty="0">
                <a:latin typeface="Trebuchet MS" panose="020B0603020202020204" pitchFamily="34" charset="0"/>
              </a:rPr>
              <a:t> </a:t>
            </a:r>
            <a:r>
              <a:rPr lang="en-US" b="0" i="1" baseline="0" dirty="0">
                <a:latin typeface="Trebuchet MS" panose="020B0603020202020204" pitchFamily="34" charset="0"/>
                <a:cs typeface="Times New Roman" panose="02020603050405020304" pitchFamily="18" charset="0"/>
              </a:rPr>
              <a:t>T</a:t>
            </a:r>
          </a:p>
          <a:p>
            <a:pPr algn="l" eaLnBrk="1" hangingPunct="1">
              <a:spcBef>
                <a:spcPct val="20000"/>
              </a:spcBef>
            </a:pPr>
            <a:r>
              <a:rPr lang="en-US" sz="2200" b="0" i="1" baseline="0" dirty="0" smtClean="0">
                <a:latin typeface="Trebuchet MS" panose="020B0603020202020204" pitchFamily="34" charset="0"/>
              </a:rPr>
              <a:t>       </a:t>
            </a:r>
            <a:r>
              <a:rPr lang="en-US" sz="2400" b="0" i="1" baseline="0" dirty="0">
                <a:latin typeface="Trebuchet MS" panose="020B0603020202020204" pitchFamily="34" charset="0"/>
                <a:cs typeface="Times New Roman" panose="02020603050405020304" pitchFamily="18" charset="0"/>
              </a:rPr>
              <a:t>c</a:t>
            </a:r>
            <a:r>
              <a:rPr lang="en-US" sz="2400" b="0" i="1" dirty="0">
                <a:latin typeface="Trebuchet MS" panose="020B0603020202020204" pitchFamily="34" charset="0"/>
                <a:cs typeface="Times New Roman" panose="02020603050405020304" pitchFamily="18" charset="0"/>
              </a:rPr>
              <a:t>g</a:t>
            </a:r>
            <a:r>
              <a:rPr lang="en-US" sz="2200" b="0" i="1" baseline="0" dirty="0">
                <a:latin typeface="Trebuchet MS" panose="020B0603020202020204" pitchFamily="34" charset="0"/>
              </a:rPr>
              <a:t> </a:t>
            </a:r>
            <a:r>
              <a:rPr lang="en-US" sz="2200" b="0" baseline="0" dirty="0">
                <a:latin typeface="Trebuchet MS" panose="020B0603020202020204" pitchFamily="34" charset="0"/>
              </a:rPr>
              <a:t>(</a:t>
            </a:r>
            <a:r>
              <a:rPr lang="en-US" sz="2200" b="0" baseline="0" dirty="0" err="1">
                <a:latin typeface="Trebuchet MS" panose="020B0603020202020204" pitchFamily="34" charset="0"/>
              </a:rPr>
              <a:t>kt</a:t>
            </a:r>
            <a:r>
              <a:rPr lang="en-US" sz="2200" b="0" baseline="0" dirty="0">
                <a:latin typeface="Trebuchet MS" panose="020B0603020202020204" pitchFamily="34" charset="0"/>
              </a:rPr>
              <a:t>)</a:t>
            </a:r>
            <a:r>
              <a:rPr lang="en-US" sz="2200" b="0" i="1" baseline="0" dirty="0">
                <a:latin typeface="Trebuchet MS" panose="020B0603020202020204" pitchFamily="34" charset="0"/>
              </a:rPr>
              <a:t> = </a:t>
            </a:r>
            <a:r>
              <a:rPr lang="en-US" sz="2400" b="0" i="1" baseline="0" dirty="0" smtClean="0">
                <a:latin typeface="Trebuchet MS" panose="020B0603020202020204" pitchFamily="34" charset="0"/>
                <a:cs typeface="Times New Roman" panose="02020603050405020304" pitchFamily="18" charset="0"/>
              </a:rPr>
              <a:t>c </a:t>
            </a:r>
            <a:r>
              <a:rPr lang="en-US" sz="2200" b="0" i="1" baseline="0" dirty="0" smtClean="0">
                <a:latin typeface="Trebuchet MS" panose="020B0603020202020204" pitchFamily="34" charset="0"/>
              </a:rPr>
              <a:t>/ 2 </a:t>
            </a:r>
            <a:r>
              <a:rPr lang="en-US" sz="2200" b="0" baseline="0" dirty="0">
                <a:latin typeface="Trebuchet MS" panose="020B0603020202020204" pitchFamily="34" charset="0"/>
                <a:cs typeface="Arial" panose="020B0604020202020204" pitchFamily="34" charset="0"/>
              </a:rPr>
              <a:t>~ 1.56 ·</a:t>
            </a:r>
            <a:r>
              <a:rPr lang="en-US" sz="2400" b="0" i="1" baseline="0" dirty="0">
                <a:latin typeface="Trebuchet MS" panose="020B0603020202020204" pitchFamily="34" charset="0"/>
                <a:cs typeface="Times New Roman" panose="02020603050405020304" pitchFamily="18" charset="0"/>
              </a:rPr>
              <a:t>T</a:t>
            </a:r>
            <a:r>
              <a:rPr lang="en-US" sz="2400" b="0" baseline="0" dirty="0">
                <a:latin typeface="Trebuchet MS" panose="020B0603020202020204" pitchFamily="34" charset="0"/>
                <a:cs typeface="Times New Roman" panose="02020603050405020304" pitchFamily="18" charset="0"/>
              </a:rPr>
              <a:t> </a:t>
            </a:r>
            <a:r>
              <a:rPr lang="en-US" sz="2200" b="0" baseline="0" dirty="0">
                <a:latin typeface="Trebuchet MS" panose="020B0603020202020204" pitchFamily="34" charset="0"/>
              </a:rPr>
              <a:t>		</a:t>
            </a:r>
            <a:r>
              <a:rPr lang="en-US" sz="2400" b="0" i="1" baseline="0" dirty="0">
                <a:latin typeface="Trebuchet MS" panose="020B0603020202020204" pitchFamily="34" charset="0"/>
                <a:cs typeface="Times New Roman" panose="02020603050405020304" pitchFamily="18" charset="0"/>
              </a:rPr>
              <a:t>c</a:t>
            </a:r>
            <a:r>
              <a:rPr lang="en-US" sz="2400" b="0" i="1" dirty="0">
                <a:latin typeface="Trebuchet MS" panose="020B0603020202020204" pitchFamily="34" charset="0"/>
                <a:cs typeface="Times New Roman" panose="02020603050405020304" pitchFamily="18" charset="0"/>
              </a:rPr>
              <a:t>g</a:t>
            </a:r>
            <a:r>
              <a:rPr lang="en-US" sz="2200" b="0" i="1" baseline="0" dirty="0">
                <a:latin typeface="Trebuchet MS" panose="020B0603020202020204" pitchFamily="34" charset="0"/>
                <a:cs typeface="Arial" panose="020B0604020202020204" pitchFamily="34" charset="0"/>
              </a:rPr>
              <a:t>≡</a:t>
            </a:r>
            <a:r>
              <a:rPr lang="en-US" sz="2200" b="0" baseline="0" dirty="0">
                <a:latin typeface="Trebuchet MS" panose="020B0603020202020204" pitchFamily="34" charset="0"/>
              </a:rPr>
              <a:t> </a:t>
            </a:r>
            <a:r>
              <a:rPr lang="en-US" sz="2200" b="0" baseline="0" dirty="0" err="1">
                <a:latin typeface="Trebuchet MS" panose="020B0603020202020204" pitchFamily="34" charset="0"/>
              </a:rPr>
              <a:t>velocidad</a:t>
            </a:r>
            <a:r>
              <a:rPr lang="en-US" sz="2200" b="0" baseline="0" dirty="0">
                <a:latin typeface="Trebuchet MS" panose="020B0603020202020204" pitchFamily="34" charset="0"/>
              </a:rPr>
              <a:t> de </a:t>
            </a:r>
            <a:r>
              <a:rPr lang="en-US" sz="2200" b="0" baseline="0" dirty="0" err="1">
                <a:latin typeface="Trebuchet MS" panose="020B0603020202020204" pitchFamily="34" charset="0"/>
              </a:rPr>
              <a:t>grupo</a:t>
            </a:r>
            <a:endParaRPr lang="en-US" sz="2200" b="0" baseline="0" dirty="0">
              <a:latin typeface="Trebuchet MS" panose="020B0603020202020204" pitchFamily="34" charset="0"/>
            </a:endParaRPr>
          </a:p>
          <a:p>
            <a:pPr algn="l" eaLnBrk="1" hangingPunct="1">
              <a:spcBef>
                <a:spcPct val="20000"/>
              </a:spcBef>
            </a:pPr>
            <a:r>
              <a:rPr lang="en-US" sz="2200" b="0" baseline="0" dirty="0">
                <a:latin typeface="Trebuchet MS" panose="020B0603020202020204" pitchFamily="34" charset="0"/>
              </a:rPr>
              <a:t>	</a:t>
            </a:r>
          </a:p>
          <a:p>
            <a:pPr algn="l">
              <a:lnSpc>
                <a:spcPct val="10000"/>
              </a:lnSpc>
              <a:spcBef>
                <a:spcPct val="20000"/>
              </a:spcBef>
            </a:pPr>
            <a:r>
              <a:rPr lang="en-US" sz="2200" b="0" baseline="0" dirty="0" smtClean="0">
                <a:latin typeface="Trebuchet MS" panose="020B0603020202020204" pitchFamily="34" charset="0"/>
              </a:rPr>
              <a:t>	</a:t>
            </a:r>
            <a:r>
              <a:rPr lang="en-US" sz="1800" b="0" baseline="0" dirty="0" smtClean="0">
                <a:latin typeface="Trebuchet MS" panose="020B0603020202020204" pitchFamily="34" charset="0"/>
              </a:rPr>
              <a:t>Para </a:t>
            </a:r>
            <a:r>
              <a:rPr lang="en-US" b="0" i="1" baseline="0" dirty="0" smtClean="0">
                <a:latin typeface="Trebuchet MS" panose="020B0603020202020204" pitchFamily="34" charset="0"/>
                <a:cs typeface="Times New Roman" panose="02020603050405020304" pitchFamily="18" charset="0"/>
              </a:rPr>
              <a:t>T</a:t>
            </a:r>
            <a:r>
              <a:rPr lang="en-US" sz="1800" b="0" baseline="0" dirty="0" smtClean="0">
                <a:latin typeface="Trebuchet MS" panose="020B0603020202020204" pitchFamily="34" charset="0"/>
              </a:rPr>
              <a:t> = 20 s </a:t>
            </a:r>
            <a:r>
              <a:rPr lang="en-US" sz="1800" b="0" baseline="0" dirty="0" smtClean="0">
                <a:latin typeface="Trebuchet MS" panose="020B0603020202020204" pitchFamily="34" charset="0"/>
                <a:sym typeface="Wingdings" panose="05000000000000000000" pitchFamily="2" charset="2"/>
              </a:rPr>
              <a:t>   </a:t>
            </a:r>
            <a:r>
              <a:rPr lang="en-US" sz="2400" b="0" i="1" baseline="0" dirty="0" smtClean="0">
                <a:latin typeface="Trebuchet MS" panose="020B0603020202020204" pitchFamily="34" charset="0"/>
                <a:cs typeface="Times New Roman" panose="02020603050405020304" pitchFamily="18" charset="0"/>
              </a:rPr>
              <a:t>c</a:t>
            </a:r>
            <a:r>
              <a:rPr lang="en-US" sz="2400" b="0" i="1" dirty="0" smtClean="0">
                <a:latin typeface="Trebuchet MS" panose="020B0603020202020204" pitchFamily="34" charset="0"/>
                <a:cs typeface="Times New Roman" panose="02020603050405020304" pitchFamily="18" charset="0"/>
              </a:rPr>
              <a:t>g</a:t>
            </a:r>
            <a:r>
              <a:rPr lang="en-US" sz="1800" b="0" i="1" baseline="0" dirty="0" smtClean="0">
                <a:latin typeface="Trebuchet MS" panose="020B0603020202020204" pitchFamily="34" charset="0"/>
              </a:rPr>
              <a:t> </a:t>
            </a:r>
            <a:r>
              <a:rPr lang="en-US" sz="1800" b="0" baseline="0" dirty="0" smtClean="0">
                <a:latin typeface="Trebuchet MS" panose="020B0603020202020204" pitchFamily="34" charset="0"/>
                <a:cs typeface="Arial" panose="020B0604020202020204" pitchFamily="34" charset="0"/>
              </a:rPr>
              <a:t>~  </a:t>
            </a:r>
            <a:r>
              <a:rPr lang="en-US" sz="1800" b="0" baseline="0" dirty="0" smtClean="0">
                <a:latin typeface="Trebuchet MS" panose="020B0603020202020204" pitchFamily="34" charset="0"/>
              </a:rPr>
              <a:t>30 </a:t>
            </a:r>
            <a:r>
              <a:rPr lang="en-US" sz="1800" b="0" baseline="0" dirty="0" err="1" smtClean="0">
                <a:latin typeface="Trebuchet MS" panose="020B0603020202020204" pitchFamily="34" charset="0"/>
              </a:rPr>
              <a:t>kt</a:t>
            </a:r>
            <a:r>
              <a:rPr lang="en-US" sz="1800" b="0" baseline="0" dirty="0" smtClean="0">
                <a:latin typeface="Trebuchet MS" panose="020B0603020202020204" pitchFamily="34" charset="0"/>
              </a:rPr>
              <a:t>, </a:t>
            </a:r>
          </a:p>
          <a:p>
            <a:pPr algn="l">
              <a:spcBef>
                <a:spcPct val="20000"/>
              </a:spcBef>
            </a:pPr>
            <a:r>
              <a:rPr lang="en-US" sz="1800" b="0" baseline="0" dirty="0">
                <a:latin typeface="Trebuchet MS" panose="020B0603020202020204" pitchFamily="34" charset="0"/>
              </a:rPr>
              <a:t>	Para </a:t>
            </a:r>
            <a:r>
              <a:rPr lang="en-US" b="0" i="1" baseline="0" dirty="0" smtClean="0">
                <a:latin typeface="Trebuchet MS" panose="020B0603020202020204" pitchFamily="34" charset="0"/>
                <a:cs typeface="Times New Roman" panose="02020603050405020304" pitchFamily="18" charset="0"/>
              </a:rPr>
              <a:t>T</a:t>
            </a:r>
            <a:r>
              <a:rPr lang="en-US" sz="1800" b="0" baseline="0" dirty="0" smtClean="0">
                <a:latin typeface="Trebuchet MS" panose="020B0603020202020204" pitchFamily="34" charset="0"/>
              </a:rPr>
              <a:t> </a:t>
            </a:r>
            <a:r>
              <a:rPr lang="en-US" sz="1800" b="0" baseline="0" dirty="0">
                <a:latin typeface="Trebuchet MS" panose="020B0603020202020204" pitchFamily="34" charset="0"/>
              </a:rPr>
              <a:t>= 10 s </a:t>
            </a:r>
            <a:r>
              <a:rPr lang="en-US" sz="1800" b="0" baseline="0" dirty="0">
                <a:latin typeface="Trebuchet MS" panose="020B0603020202020204" pitchFamily="34" charset="0"/>
                <a:sym typeface="Wingdings" panose="05000000000000000000" pitchFamily="2" charset="2"/>
              </a:rPr>
              <a:t>   </a:t>
            </a:r>
            <a:r>
              <a:rPr lang="en-US" sz="2400" b="0" i="1" baseline="0" dirty="0">
                <a:latin typeface="Trebuchet MS" panose="020B0603020202020204" pitchFamily="34" charset="0"/>
                <a:cs typeface="Times New Roman" panose="02020603050405020304" pitchFamily="18" charset="0"/>
              </a:rPr>
              <a:t>c</a:t>
            </a:r>
            <a:r>
              <a:rPr lang="en-US" sz="2400" b="0" i="1" dirty="0">
                <a:latin typeface="Trebuchet MS" panose="020B0603020202020204" pitchFamily="34" charset="0"/>
                <a:cs typeface="Times New Roman" panose="02020603050405020304" pitchFamily="18" charset="0"/>
              </a:rPr>
              <a:t>g</a:t>
            </a:r>
            <a:r>
              <a:rPr lang="en-US" sz="1800" b="0" i="1" baseline="0" dirty="0">
                <a:latin typeface="Trebuchet MS" panose="020B0603020202020204" pitchFamily="34" charset="0"/>
              </a:rPr>
              <a:t> </a:t>
            </a:r>
            <a:r>
              <a:rPr lang="en-US" sz="1800" b="0" baseline="0" dirty="0">
                <a:latin typeface="Trebuchet MS" panose="020B0603020202020204" pitchFamily="34" charset="0"/>
                <a:cs typeface="Arial" panose="020B0604020202020204" pitchFamily="34" charset="0"/>
              </a:rPr>
              <a:t>~  15</a:t>
            </a:r>
            <a:r>
              <a:rPr lang="en-US" sz="1800" b="0" baseline="0" dirty="0">
                <a:latin typeface="Trebuchet MS" panose="020B0603020202020204" pitchFamily="34" charset="0"/>
              </a:rPr>
              <a:t> </a:t>
            </a:r>
            <a:r>
              <a:rPr lang="en-US" sz="1800" b="0" baseline="0" dirty="0" err="1">
                <a:latin typeface="Trebuchet MS" panose="020B0603020202020204" pitchFamily="34" charset="0"/>
              </a:rPr>
              <a:t>kt</a:t>
            </a:r>
            <a:endParaRPr lang="en-US" sz="1800" b="0" baseline="0" dirty="0">
              <a:latin typeface="Trebuchet MS" panose="020B0603020202020204" pitchFamily="34" charset="0"/>
            </a:endParaRPr>
          </a:p>
        </p:txBody>
      </p:sp>
    </p:spTree>
    <p:extLst>
      <p:ext uri="{BB962C8B-B14F-4D97-AF65-F5344CB8AC3E}">
        <p14:creationId xmlns:p14="http://schemas.microsoft.com/office/powerpoint/2010/main" val="2294303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ave_energy_xf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7352" y="576108"/>
            <a:ext cx="4242449" cy="3139412"/>
          </a:xfrm>
          <a:prstGeom prst="rect">
            <a:avLst/>
          </a:prstGeom>
        </p:spPr>
      </p:pic>
      <p:sp>
        <p:nvSpPr>
          <p:cNvPr id="67587" name="Rectangle 2"/>
          <p:cNvSpPr>
            <a:spLocks noGrp="1" noChangeArrowheads="1"/>
          </p:cNvSpPr>
          <p:nvPr>
            <p:ph type="title"/>
          </p:nvPr>
        </p:nvSpPr>
        <p:spPr bwMode="auto">
          <a:xfrm>
            <a:off x="141288" y="-179916"/>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latin typeface="Trebuchet MS" panose="020B0603020202020204" pitchFamily="34" charset="0"/>
              </a:rPr>
              <a:t>Transferencias de energía entre olas</a:t>
            </a:r>
          </a:p>
        </p:txBody>
      </p:sp>
      <p:pic>
        <p:nvPicPr>
          <p:cNvPr id="67590" name="Picture 6" descr="cámar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7556" y="576108"/>
            <a:ext cx="706204" cy="688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Rectangle 8"/>
          <p:cNvSpPr>
            <a:spLocks noChangeArrowheads="1"/>
          </p:cNvSpPr>
          <p:nvPr/>
        </p:nvSpPr>
        <p:spPr bwMode="auto">
          <a:xfrm>
            <a:off x="107504" y="3861048"/>
            <a:ext cx="9036496" cy="2739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lnSpc>
                <a:spcPct val="90000"/>
              </a:lnSpc>
              <a:spcAft>
                <a:spcPts val="600"/>
              </a:spcAft>
              <a:buFontTx/>
              <a:buChar char="•"/>
            </a:pPr>
            <a:r>
              <a:rPr lang="es-ES" sz="1500" b="0" baseline="0" dirty="0" smtClean="0">
                <a:latin typeface="Trebuchet MS" panose="020B0603020202020204" pitchFamily="34" charset="0"/>
              </a:rPr>
              <a:t> Las </a:t>
            </a:r>
            <a:r>
              <a:rPr lang="es-ES" sz="1500" baseline="0" dirty="0">
                <a:latin typeface="Trebuchet MS" panose="020B0603020202020204" pitchFamily="34" charset="0"/>
              </a:rPr>
              <a:t>interacciones no lineales</a:t>
            </a:r>
            <a:r>
              <a:rPr lang="es-ES" sz="1500" b="0" baseline="0" dirty="0">
                <a:latin typeface="Trebuchet MS" panose="020B0603020202020204" pitchFamily="34" charset="0"/>
              </a:rPr>
              <a:t> </a:t>
            </a:r>
            <a:r>
              <a:rPr lang="es-ES" sz="1500" baseline="0" dirty="0">
                <a:latin typeface="Trebuchet MS" panose="020B0603020202020204" pitchFamily="34" charset="0"/>
              </a:rPr>
              <a:t>entre distintos grupos de olas</a:t>
            </a:r>
            <a:r>
              <a:rPr lang="es-ES" sz="1500" b="0" baseline="0" dirty="0">
                <a:latin typeface="Trebuchet MS" panose="020B0603020202020204" pitchFamily="34" charset="0"/>
              </a:rPr>
              <a:t> son difíciles de describir. Su efecto principal </a:t>
            </a:r>
            <a:r>
              <a:rPr lang="es-ES" sz="1500" b="0" baseline="0" dirty="0" smtClean="0">
                <a:latin typeface="Trebuchet MS" panose="020B0603020202020204" pitchFamily="34" charset="0"/>
              </a:rPr>
              <a:t>transfiere la </a:t>
            </a:r>
            <a:r>
              <a:rPr lang="es-ES" sz="1500" b="0" baseline="0" dirty="0">
                <a:latin typeface="Trebuchet MS" panose="020B0603020202020204" pitchFamily="34" charset="0"/>
              </a:rPr>
              <a:t>energía entre olas </a:t>
            </a:r>
            <a:r>
              <a:rPr lang="es-ES" sz="1500" b="0" baseline="0" dirty="0" smtClean="0">
                <a:latin typeface="Trebuchet MS" panose="020B0603020202020204" pitchFamily="34" charset="0"/>
              </a:rPr>
              <a:t>con períodos </a:t>
            </a:r>
            <a:r>
              <a:rPr lang="es-ES" sz="1500" b="0" baseline="0" dirty="0">
                <a:latin typeface="Trebuchet MS" panose="020B0603020202020204" pitchFamily="34" charset="0"/>
              </a:rPr>
              <a:t>diferentes. Por lo general, este proceso de transferencia de energía se produce de los trenes de olas de período corto a los  de período largo</a:t>
            </a:r>
            <a:r>
              <a:rPr lang="es-ES" sz="1500" b="0" baseline="0" dirty="0" smtClean="0">
                <a:latin typeface="Trebuchet MS" panose="020B0603020202020204" pitchFamily="34" charset="0"/>
              </a:rPr>
              <a:t>.</a:t>
            </a:r>
            <a:endParaRPr lang="es-ES" sz="1500" b="0" baseline="0" dirty="0">
              <a:latin typeface="Trebuchet MS" panose="020B0603020202020204" pitchFamily="34" charset="0"/>
            </a:endParaRPr>
          </a:p>
          <a:p>
            <a:pPr algn="l" eaLnBrk="1" hangingPunct="1">
              <a:lnSpc>
                <a:spcPct val="90000"/>
              </a:lnSpc>
              <a:spcAft>
                <a:spcPts val="600"/>
              </a:spcAft>
              <a:buFontTx/>
              <a:buChar char="•"/>
            </a:pPr>
            <a:r>
              <a:rPr lang="es-ES" sz="1500" b="0" baseline="0" dirty="0" smtClean="0">
                <a:latin typeface="Trebuchet MS" panose="020B0603020202020204" pitchFamily="34" charset="0"/>
              </a:rPr>
              <a:t> Las </a:t>
            </a:r>
            <a:r>
              <a:rPr lang="es-ES" sz="1500" baseline="0" dirty="0">
                <a:latin typeface="Trebuchet MS" panose="020B0603020202020204" pitchFamily="34" charset="0"/>
              </a:rPr>
              <a:t>interacciones no lineales entre las olas</a:t>
            </a:r>
            <a:r>
              <a:rPr lang="es-ES" sz="1500" b="0" baseline="0" dirty="0">
                <a:latin typeface="Trebuchet MS" panose="020B0603020202020204" pitchFamily="34" charset="0"/>
              </a:rPr>
              <a:t> suponen un mecanismo de transferencia energética de la energía de las olas de período corto a las de período largo, </a:t>
            </a:r>
            <a:r>
              <a:rPr lang="es-ES" sz="1500" b="0" baseline="0" dirty="0" smtClean="0">
                <a:latin typeface="Trebuchet MS" panose="020B0603020202020204" pitchFamily="34" charset="0"/>
              </a:rPr>
              <a:t>suavizando gradualmente </a:t>
            </a:r>
            <a:r>
              <a:rPr lang="es-ES" sz="1500" b="0" baseline="0" dirty="0">
                <a:latin typeface="Trebuchet MS" panose="020B0603020202020204" pitchFamily="34" charset="0"/>
              </a:rPr>
              <a:t>el mar caótico hasta </a:t>
            </a:r>
            <a:r>
              <a:rPr lang="es-ES" sz="1500" b="0" baseline="0" dirty="0" smtClean="0">
                <a:latin typeface="Trebuchet MS" panose="020B0603020202020204" pitchFamily="34" charset="0"/>
              </a:rPr>
              <a:t>alcanzar un </a:t>
            </a:r>
            <a:r>
              <a:rPr lang="es-ES" sz="1500" b="0" baseline="0" dirty="0">
                <a:latin typeface="Trebuchet MS" panose="020B0603020202020204" pitchFamily="34" charset="0"/>
              </a:rPr>
              <a:t>estado más organizado (se puede decir que se produce una transformación de olas a oleaje</a:t>
            </a:r>
            <a:r>
              <a:rPr lang="es-ES" sz="1500" b="0" baseline="0" dirty="0" smtClean="0">
                <a:latin typeface="Trebuchet MS" panose="020B0603020202020204" pitchFamily="34" charset="0"/>
              </a:rPr>
              <a:t>).</a:t>
            </a:r>
            <a:endParaRPr lang="es-ES" sz="1500" b="0" baseline="0" dirty="0">
              <a:latin typeface="Trebuchet MS" panose="020B0603020202020204" pitchFamily="34" charset="0"/>
            </a:endParaRPr>
          </a:p>
          <a:p>
            <a:pPr algn="l" eaLnBrk="1" hangingPunct="1">
              <a:lnSpc>
                <a:spcPct val="90000"/>
              </a:lnSpc>
              <a:spcAft>
                <a:spcPts val="600"/>
              </a:spcAft>
              <a:buFontTx/>
              <a:buChar char="•"/>
            </a:pPr>
            <a:r>
              <a:rPr lang="es-ES" sz="1500" b="0" baseline="0" dirty="0" smtClean="0">
                <a:latin typeface="Trebuchet MS" panose="020B0603020202020204" pitchFamily="34" charset="0"/>
              </a:rPr>
              <a:t> Conforme </a:t>
            </a:r>
            <a:r>
              <a:rPr lang="es-ES" sz="1500" b="0" baseline="0" dirty="0">
                <a:latin typeface="Trebuchet MS" panose="020B0603020202020204" pitchFamily="34" charset="0"/>
              </a:rPr>
              <a:t>las olas de período más largo (rojas) pasan encima de olas de período más corto (azules), </a:t>
            </a:r>
            <a:r>
              <a:rPr lang="es-ES" sz="1500" b="0" baseline="0" dirty="0" smtClean="0">
                <a:latin typeface="Trebuchet MS" panose="020B0603020202020204" pitchFamily="34" charset="0"/>
              </a:rPr>
              <a:t>parte de la energía </a:t>
            </a:r>
            <a:r>
              <a:rPr lang="es-ES" sz="1500" b="0" baseline="0" dirty="0">
                <a:latin typeface="Trebuchet MS" panose="020B0603020202020204" pitchFamily="34" charset="0"/>
              </a:rPr>
              <a:t>de éstas se transfiere a aquéllas. Este proceso de transferencia es más activo cerca de la zona </a:t>
            </a:r>
            <a:r>
              <a:rPr lang="es-ES" sz="1500" b="0" baseline="0" dirty="0" smtClean="0">
                <a:latin typeface="Trebuchet MS" panose="020B0603020202020204" pitchFamily="34" charset="0"/>
              </a:rPr>
              <a:t>generadora </a:t>
            </a:r>
            <a:r>
              <a:rPr lang="es-ES" sz="1500" b="0" baseline="0" dirty="0">
                <a:latin typeface="Trebuchet MS" panose="020B0603020202020204" pitchFamily="34" charset="0"/>
              </a:rPr>
              <a:t>y disminuye rápidamente </a:t>
            </a:r>
            <a:r>
              <a:rPr lang="es-ES" sz="1500" b="0" baseline="0" dirty="0" smtClean="0">
                <a:latin typeface="Trebuchet MS" panose="020B0603020202020204" pitchFamily="34" charset="0"/>
              </a:rPr>
              <a:t>conforme </a:t>
            </a:r>
            <a:r>
              <a:rPr lang="es-ES" sz="1500" b="0" baseline="0" dirty="0">
                <a:latin typeface="Trebuchet MS" panose="020B0603020202020204" pitchFamily="34" charset="0"/>
              </a:rPr>
              <a:t>las olas se alejan de dicha región. </a:t>
            </a:r>
            <a:r>
              <a:rPr lang="es-ES" sz="1500" b="0" baseline="0" dirty="0" smtClean="0">
                <a:latin typeface="Trebuchet MS" panose="020B0603020202020204" pitchFamily="34" charset="0"/>
              </a:rPr>
              <a:t>En la zona generadora se solapan olas </a:t>
            </a:r>
            <a:r>
              <a:rPr lang="es-ES" sz="1500" b="0" baseline="0" dirty="0">
                <a:latin typeface="Trebuchet MS" panose="020B0603020202020204" pitchFamily="34" charset="0"/>
              </a:rPr>
              <a:t>con períodos diferentes, pero una vez </a:t>
            </a:r>
            <a:r>
              <a:rPr lang="es-ES" sz="1500" b="0" baseline="0" dirty="0" smtClean="0">
                <a:latin typeface="Trebuchet MS" panose="020B0603020202020204" pitchFamily="34" charset="0"/>
              </a:rPr>
              <a:t>se propagan como oleaje de </a:t>
            </a:r>
            <a:r>
              <a:rPr lang="es-ES" sz="1500" b="0" baseline="0" dirty="0">
                <a:latin typeface="Trebuchet MS" panose="020B0603020202020204" pitchFamily="34" charset="0"/>
              </a:rPr>
              <a:t>fondo, se desplazan a diferentes velocidades y se organizan selectivamente.</a:t>
            </a:r>
          </a:p>
        </p:txBody>
      </p:sp>
    </p:spTree>
    <p:extLst>
      <p:ext uri="{BB962C8B-B14F-4D97-AF65-F5344CB8AC3E}">
        <p14:creationId xmlns:p14="http://schemas.microsoft.com/office/powerpoint/2010/main" val="1815295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etch_wave_growth">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87932" y="809626"/>
            <a:ext cx="5499871" cy="3849910"/>
          </a:xfrm>
          <a:prstGeom prst="rect">
            <a:avLst/>
          </a:prstGeom>
        </p:spPr>
      </p:pic>
      <p:sp>
        <p:nvSpPr>
          <p:cNvPr id="68611" name="Rectangle 2"/>
          <p:cNvSpPr>
            <a:spLocks noChangeArrowheads="1"/>
          </p:cNvSpPr>
          <p:nvPr/>
        </p:nvSpPr>
        <p:spPr bwMode="auto">
          <a:xfrm>
            <a:off x="250824" y="-227012"/>
            <a:ext cx="72167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2800" baseline="0" dirty="0" err="1">
                <a:solidFill>
                  <a:srgbClr val="C00000"/>
                </a:solidFill>
                <a:latin typeface="+mj-lt"/>
              </a:rPr>
              <a:t>Dispersión</a:t>
            </a:r>
            <a:r>
              <a:rPr lang="en-US" sz="2800" baseline="0" dirty="0">
                <a:solidFill>
                  <a:srgbClr val="C00000"/>
                </a:solidFill>
                <a:latin typeface="+mj-lt"/>
              </a:rPr>
              <a:t> </a:t>
            </a:r>
            <a:r>
              <a:rPr lang="en-US" sz="2800" baseline="0" dirty="0">
                <a:solidFill>
                  <a:srgbClr val="C00000"/>
                </a:solidFill>
                <a:latin typeface="Trebuchet MS" panose="020B0603020202020204" pitchFamily="34" charset="0"/>
              </a:rPr>
              <a:t>angular</a:t>
            </a:r>
            <a:r>
              <a:rPr lang="en-US" sz="2800" baseline="0" dirty="0">
                <a:solidFill>
                  <a:srgbClr val="C00000"/>
                </a:solidFill>
                <a:latin typeface="+mj-lt"/>
              </a:rPr>
              <a:t> del </a:t>
            </a:r>
            <a:r>
              <a:rPr lang="en-US" sz="2800" baseline="0" dirty="0" err="1">
                <a:solidFill>
                  <a:srgbClr val="C00000"/>
                </a:solidFill>
                <a:latin typeface="+mj-lt"/>
              </a:rPr>
              <a:t>oleaje</a:t>
            </a:r>
            <a:endParaRPr lang="en-US" sz="2800" baseline="0" dirty="0">
              <a:solidFill>
                <a:srgbClr val="C00000"/>
              </a:solidFill>
              <a:latin typeface="+mj-lt"/>
            </a:endParaRPr>
          </a:p>
        </p:txBody>
      </p:sp>
      <p:sp>
        <p:nvSpPr>
          <p:cNvPr id="68612" name="Rectangle 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pic>
        <p:nvPicPr>
          <p:cNvPr id="68614" name="Picture 6" descr="cámar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793" y="813777"/>
            <a:ext cx="763010" cy="744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Rectangle 7"/>
          <p:cNvSpPr>
            <a:spLocks noChangeArrowheads="1"/>
          </p:cNvSpPr>
          <p:nvPr/>
        </p:nvSpPr>
        <p:spPr bwMode="auto">
          <a:xfrm>
            <a:off x="250825" y="4553173"/>
            <a:ext cx="8748713" cy="192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700" b="0" baseline="0" dirty="0">
                <a:latin typeface="+mj-lt"/>
              </a:rPr>
              <a:t>En una zona de alcance del viento, las olas generadas siguen una amplia gama de ángulos alrededor de la dirección media del viento. Sin embargo, la energía se concentra en sentido paralelo a la dirección predominante y disminuye conforme aumenta el ángulo con respecto a esa dirección. Como resultado, la mayor parte de la energía de las olas se concentra en la salida la zona de alcance del viento, aunque debido a la variabilidad del viento parte de esa energía sale por los costados de la zona generadora. </a:t>
            </a:r>
          </a:p>
        </p:txBody>
      </p:sp>
    </p:spTree>
    <p:extLst>
      <p:ext uri="{BB962C8B-B14F-4D97-AF65-F5344CB8AC3E}">
        <p14:creationId xmlns:p14="http://schemas.microsoft.com/office/powerpoint/2010/main" val="2559469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Text Box 4"/>
          <p:cNvSpPr txBox="1">
            <a:spLocks noChangeArrowheads="1"/>
          </p:cNvSpPr>
          <p:nvPr/>
        </p:nvSpPr>
        <p:spPr bwMode="auto">
          <a:xfrm>
            <a:off x="145737" y="617538"/>
            <a:ext cx="291073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baseline="0" dirty="0">
                <a:latin typeface="Trebuchet MS" panose="020B0603020202020204" pitchFamily="34" charset="0"/>
              </a:rPr>
              <a:t>A una distancia 2,5·</a:t>
            </a:r>
            <a:r>
              <a:rPr lang="es-ES" sz="1800" b="0" i="1" baseline="0" dirty="0">
                <a:latin typeface="Trebuchet MS" panose="020B0603020202020204" pitchFamily="34" charset="0"/>
              </a:rPr>
              <a:t>x</a:t>
            </a:r>
            <a:r>
              <a:rPr lang="es-ES" sz="1800" b="0" baseline="0" dirty="0">
                <a:latin typeface="Trebuchet MS" panose="020B0603020202020204" pitchFamily="34" charset="0"/>
              </a:rPr>
              <a:t> a lo largo de la dirección de propagación predominante, la energía de las olas por unidad de superficie ha decrecido aproximadamente hasta el 25 % de la que existía en el frente de la zona generadora. </a:t>
            </a:r>
          </a:p>
          <a:p>
            <a:pPr algn="l" eaLnBrk="1" hangingPunct="1"/>
            <a:endParaRPr lang="es-ES" sz="1800" b="0" baseline="0" dirty="0">
              <a:latin typeface="Trebuchet MS" panose="020B0603020202020204" pitchFamily="34" charset="0"/>
            </a:endParaRPr>
          </a:p>
          <a:p>
            <a:pPr algn="l" eaLnBrk="1" hangingPunct="1"/>
            <a:r>
              <a:rPr lang="es-ES" sz="1800" b="0" baseline="0" dirty="0">
                <a:latin typeface="Trebuchet MS" panose="020B0603020202020204" pitchFamily="34" charset="0"/>
              </a:rPr>
              <a:t>Por tanto, la reducción de la altura de las olas debido a la extensión angular estará multiplicada por la raíz cuadrada de este factor. Si en el frente </a:t>
            </a:r>
            <a:r>
              <a:rPr lang="es-ES" sz="1800" b="0" i="1" baseline="0" dirty="0">
                <a:latin typeface="Trebuchet MS" panose="020B0603020202020204" pitchFamily="34" charset="0"/>
              </a:rPr>
              <a:t>AB</a:t>
            </a:r>
            <a:r>
              <a:rPr lang="es-ES" sz="1800" b="0" baseline="0" dirty="0">
                <a:latin typeface="Trebuchet MS" panose="020B0603020202020204" pitchFamily="34" charset="0"/>
              </a:rPr>
              <a:t> se tenía </a:t>
            </a:r>
            <a:r>
              <a:rPr lang="es-ES" sz="1800" b="0" i="1" baseline="0" dirty="0">
                <a:latin typeface="Trebuchet MS" panose="020B0603020202020204" pitchFamily="34" charset="0"/>
              </a:rPr>
              <a:t>H</a:t>
            </a:r>
            <a:r>
              <a:rPr lang="es-ES" sz="1800" b="0" i="1" dirty="0">
                <a:latin typeface="Trebuchet MS" panose="020B0603020202020204" pitchFamily="34" charset="0"/>
              </a:rPr>
              <a:t>s</a:t>
            </a:r>
            <a:r>
              <a:rPr lang="es-ES" sz="1800" b="0" baseline="0" dirty="0">
                <a:latin typeface="Trebuchet MS" panose="020B0603020202020204" pitchFamily="34" charset="0"/>
              </a:rPr>
              <a:t>=4m, en el citado punto será 4 ·         </a:t>
            </a:r>
            <a:r>
              <a:rPr lang="es-ES" sz="1800" b="0" baseline="0" dirty="0" smtClean="0">
                <a:latin typeface="Trebuchet MS" panose="020B0603020202020204" pitchFamily="34" charset="0"/>
              </a:rPr>
              <a:t>  = </a:t>
            </a:r>
            <a:r>
              <a:rPr lang="es-ES" sz="1800" b="0" baseline="0" dirty="0">
                <a:latin typeface="Trebuchet MS" panose="020B0603020202020204" pitchFamily="34" charset="0"/>
              </a:rPr>
              <a:t>2 m. </a:t>
            </a:r>
          </a:p>
        </p:txBody>
      </p:sp>
      <p:sp>
        <p:nvSpPr>
          <p:cNvPr id="71686"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graphicFrame>
        <p:nvGraphicFramePr>
          <p:cNvPr id="126982" name="Object 6"/>
          <p:cNvGraphicFramePr>
            <a:graphicFrameLocks noChangeAspect="1"/>
          </p:cNvGraphicFramePr>
          <p:nvPr>
            <p:extLst/>
          </p:nvPr>
        </p:nvGraphicFramePr>
        <p:xfrm>
          <a:off x="976079" y="5805627"/>
          <a:ext cx="743557" cy="416315"/>
        </p:xfrm>
        <a:graphic>
          <a:graphicData uri="http://schemas.openxmlformats.org/presentationml/2006/ole">
            <mc:AlternateContent xmlns:mc="http://schemas.openxmlformats.org/markup-compatibility/2006">
              <mc:Choice xmlns:v="urn:schemas-microsoft-com:vml" Requires="v">
                <p:oleObj spid="_x0000_s32820" name="Ecuación" r:id="rId3" imgW="406224" imgH="228501" progId="Equation.3">
                  <p:embed/>
                </p:oleObj>
              </mc:Choice>
              <mc:Fallback>
                <p:oleObj name="Ecuación" r:id="rId3" imgW="406224" imgH="22850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079" y="5805627"/>
                        <a:ext cx="743557" cy="416315"/>
                      </a:xfrm>
                      <a:prstGeom prst="rect">
                        <a:avLst/>
                      </a:prstGeom>
                      <a:noFill/>
                      <a:ln>
                        <a:noFill/>
                      </a:ln>
                      <a:extLst/>
                    </p:spPr>
                  </p:pic>
                </p:oleObj>
              </mc:Fallback>
            </mc:AlternateContent>
          </a:graphicData>
        </a:graphic>
      </p:graphicFrame>
      <p:pic>
        <p:nvPicPr>
          <p:cNvPr id="2" name="Imagen 1"/>
          <p:cNvPicPr>
            <a:picLocks noChangeAspect="1"/>
          </p:cNvPicPr>
          <p:nvPr/>
        </p:nvPicPr>
        <p:blipFill>
          <a:blip r:embed="rId5"/>
          <a:stretch>
            <a:fillRect/>
          </a:stretch>
        </p:blipFill>
        <p:spPr>
          <a:xfrm>
            <a:off x="2977837" y="990600"/>
            <a:ext cx="6166163" cy="4538133"/>
          </a:xfrm>
          <a:prstGeom prst="rect">
            <a:avLst/>
          </a:prstGeom>
        </p:spPr>
      </p:pic>
      <p:sp>
        <p:nvSpPr>
          <p:cNvPr id="7" name="Rectangle 2"/>
          <p:cNvSpPr>
            <a:spLocks noChangeArrowheads="1"/>
          </p:cNvSpPr>
          <p:nvPr/>
        </p:nvSpPr>
        <p:spPr bwMode="auto">
          <a:xfrm>
            <a:off x="250824" y="-227012"/>
            <a:ext cx="721677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2800" baseline="0" dirty="0" err="1">
                <a:solidFill>
                  <a:srgbClr val="C00000"/>
                </a:solidFill>
                <a:latin typeface="+mj-lt"/>
              </a:rPr>
              <a:t>Dispersión</a:t>
            </a:r>
            <a:r>
              <a:rPr lang="en-US" sz="2800" baseline="0" dirty="0">
                <a:solidFill>
                  <a:srgbClr val="C00000"/>
                </a:solidFill>
                <a:latin typeface="+mj-lt"/>
              </a:rPr>
              <a:t> angular del </a:t>
            </a:r>
            <a:r>
              <a:rPr lang="en-US" sz="2800" baseline="0" dirty="0" err="1">
                <a:solidFill>
                  <a:srgbClr val="C00000"/>
                </a:solidFill>
                <a:latin typeface="+mj-lt"/>
              </a:rPr>
              <a:t>oleaje</a:t>
            </a:r>
            <a:endParaRPr lang="en-US" sz="2800" baseline="0" dirty="0">
              <a:solidFill>
                <a:srgbClr val="C00000"/>
              </a:solidFill>
              <a:latin typeface="+mj-lt"/>
            </a:endParaRPr>
          </a:p>
        </p:txBody>
      </p:sp>
    </p:spTree>
    <p:extLst>
      <p:ext uri="{BB962C8B-B14F-4D97-AF65-F5344CB8AC3E}">
        <p14:creationId xmlns:p14="http://schemas.microsoft.com/office/powerpoint/2010/main" val="340925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26980"/>
                                        </p:tgtEl>
                                        <p:attrNameLst>
                                          <p:attrName>style.visibility</p:attrName>
                                        </p:attrNameLst>
                                      </p:cBhvr>
                                      <p:to>
                                        <p:strVal val="visible"/>
                                      </p:to>
                                    </p:set>
                                    <p:anim calcmode="lin" valueType="num">
                                      <p:cBhvr>
                                        <p:cTn id="7" dur="500" fill="hold"/>
                                        <p:tgtEl>
                                          <p:spTgt spid="126980"/>
                                        </p:tgtEl>
                                        <p:attrNameLst>
                                          <p:attrName>ppt_w</p:attrName>
                                        </p:attrNameLst>
                                      </p:cBhvr>
                                      <p:tavLst>
                                        <p:tav tm="0">
                                          <p:val>
                                            <p:fltVal val="0"/>
                                          </p:val>
                                        </p:tav>
                                        <p:tav tm="100000">
                                          <p:val>
                                            <p:strVal val="#ppt_w"/>
                                          </p:val>
                                        </p:tav>
                                      </p:tavLst>
                                    </p:anim>
                                    <p:anim calcmode="lin" valueType="num">
                                      <p:cBhvr>
                                        <p:cTn id="8" dur="500" fill="hold"/>
                                        <p:tgtEl>
                                          <p:spTgt spid="126980"/>
                                        </p:tgtEl>
                                        <p:attrNameLst>
                                          <p:attrName>ppt_h</p:attrName>
                                        </p:attrNameLst>
                                      </p:cBhvr>
                                      <p:tavLst>
                                        <p:tav tm="0">
                                          <p:val>
                                            <p:fltVal val="0"/>
                                          </p:val>
                                        </p:tav>
                                        <p:tav tm="100000">
                                          <p:val>
                                            <p:strVal val="#ppt_h"/>
                                          </p:val>
                                        </p:tav>
                                      </p:tavLst>
                                    </p:anim>
                                    <p:anim calcmode="lin" valueType="num">
                                      <p:cBhvr>
                                        <p:cTn id="9" dur="500" fill="hold"/>
                                        <p:tgtEl>
                                          <p:spTgt spid="126980"/>
                                        </p:tgtEl>
                                        <p:attrNameLst>
                                          <p:attrName>style.rotation</p:attrName>
                                        </p:attrNameLst>
                                      </p:cBhvr>
                                      <p:tavLst>
                                        <p:tav tm="0">
                                          <p:val>
                                            <p:fltVal val="360"/>
                                          </p:val>
                                        </p:tav>
                                        <p:tav tm="100000">
                                          <p:val>
                                            <p:fltVal val="0"/>
                                          </p:val>
                                        </p:tav>
                                      </p:tavLst>
                                    </p:anim>
                                    <p:animEffect transition="in" filter="fade">
                                      <p:cBhvr>
                                        <p:cTn id="10" dur="500"/>
                                        <p:tgtEl>
                                          <p:spTgt spid="126980"/>
                                        </p:tgtEl>
                                      </p:cBhvr>
                                    </p:animEffect>
                                  </p:childTnLst>
                                </p:cTn>
                              </p:par>
                              <p:par>
                                <p:cTn id="11" presetID="1" presetClass="entr" presetSubtype="0" fill="hold" nodeType="withEffect">
                                  <p:stCondLst>
                                    <p:cond delay="500"/>
                                  </p:stCondLst>
                                  <p:childTnLst>
                                    <p:set>
                                      <p:cBhvr>
                                        <p:cTn id="12" dur="1" fill="hold">
                                          <p:stCondLst>
                                            <p:cond delay="0"/>
                                          </p:stCondLst>
                                        </p:cTn>
                                        <p:tgtEl>
                                          <p:spTgt spid="126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859" name="Picture 3" descr="latspread_ener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45" y="563562"/>
            <a:ext cx="2447925" cy="1712913"/>
          </a:xfrm>
          <a:prstGeom prst="rect">
            <a:avLst/>
          </a:prstGeom>
          <a:noFill/>
          <a:extLst>
            <a:ext uri="{909E8E84-426E-40DD-AFC4-6F175D3DCCD1}">
              <a14:hiddenFill xmlns:a14="http://schemas.microsoft.com/office/drawing/2010/main">
                <a:solidFill>
                  <a:srgbClr val="FFFFFF"/>
                </a:solidFill>
              </a14:hiddenFill>
            </a:ext>
          </a:extLst>
        </p:spPr>
      </p:pic>
      <p:sp>
        <p:nvSpPr>
          <p:cNvPr id="377860" name="Rectangle 4"/>
          <p:cNvSpPr>
            <a:spLocks noChangeArrowheads="1"/>
          </p:cNvSpPr>
          <p:nvPr/>
        </p:nvSpPr>
        <p:spPr bwMode="auto">
          <a:xfrm>
            <a:off x="395288" y="4508500"/>
            <a:ext cx="8748712"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sz="1600" b="0">
                <a:solidFill>
                  <a:schemeClr val="tx2"/>
                </a:solidFill>
              </a:rPr>
              <a:t>El mayor impacto del oleaje se sentirá en la trayectoria de círculo máximo que sigue la línea central del área generadora. El oleaje a ambos lados de la línea central es menor y afectará en menor medida al litoral que alcancen.</a:t>
            </a:r>
          </a:p>
          <a:p>
            <a:endParaRPr lang="es-ES" sz="1600" b="0">
              <a:solidFill>
                <a:schemeClr val="tx2"/>
              </a:solidFill>
            </a:endParaRPr>
          </a:p>
          <a:p>
            <a:r>
              <a:rPr lang="es-ES" sz="1600" b="0">
                <a:solidFill>
                  <a:schemeClr val="tx2"/>
                </a:solidFill>
              </a:rPr>
              <a:t>Debido a la dispersión angular, el oleaje procedente de una zona de generación de viento con una anchura limitada se atenuará notablemente en las regiones situadas en los márgenes de la zona de alcance. En nuestro caso, la difracción con el fondo también contribuye a la atenuación del oleaje a lo largo de la franja litoral de Cádiz.  </a:t>
            </a:r>
          </a:p>
        </p:txBody>
      </p:sp>
      <p:pic>
        <p:nvPicPr>
          <p:cNvPr id="377861" name="Picture 5" descr="angspread_hgt_calc">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4058" y="781050"/>
            <a:ext cx="5326010" cy="3727450"/>
          </a:xfrm>
          <a:prstGeom prst="rect">
            <a:avLst/>
          </a:prstGeom>
          <a:noFill/>
          <a:extLst>
            <a:ext uri="{909E8E84-426E-40DD-AFC4-6F175D3DCCD1}">
              <a14:hiddenFill xmlns:a14="http://schemas.microsoft.com/office/drawing/2010/main">
                <a:solidFill>
                  <a:srgbClr val="FFFFFF"/>
                </a:solidFill>
              </a14:hiddenFill>
            </a:ext>
          </a:extLst>
        </p:spPr>
      </p:pic>
      <p:sp>
        <p:nvSpPr>
          <p:cNvPr id="377862" name="Text Box 6"/>
          <p:cNvSpPr txBox="1">
            <a:spLocks noChangeArrowheads="1"/>
          </p:cNvSpPr>
          <p:nvPr/>
        </p:nvSpPr>
        <p:spPr bwMode="auto">
          <a:xfrm>
            <a:off x="4635500" y="476250"/>
            <a:ext cx="4508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400" dirty="0">
                <a:solidFill>
                  <a:srgbClr val="3333FF"/>
                </a:solidFill>
                <a:hlinkClick r:id="rId3"/>
              </a:rPr>
              <a:t>Módulo ‘Ciclo de vida de las olas II (Módulos COMET)</a:t>
            </a:r>
            <a:endParaRPr lang="es-ES" sz="1400" dirty="0">
              <a:solidFill>
                <a:srgbClr val="3333FF"/>
              </a:solidFill>
            </a:endParaRPr>
          </a:p>
        </p:txBody>
      </p:sp>
      <p:pic>
        <p:nvPicPr>
          <p:cNvPr id="377863" name="Picture 7" descr="dispersionb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469" y="2276475"/>
            <a:ext cx="255587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p:cNvSpPr>
            <a:spLocks noGrp="1"/>
          </p:cNvSpPr>
          <p:nvPr>
            <p:ph type="title"/>
          </p:nvPr>
        </p:nvSpPr>
        <p:spPr/>
        <p:txBody>
          <a:bodyPr/>
          <a:lstStyle/>
          <a:p>
            <a:endParaRPr lang="es-ES"/>
          </a:p>
        </p:txBody>
      </p:sp>
      <p:sp>
        <p:nvSpPr>
          <p:cNvPr id="9" name="Rectangle 2"/>
          <p:cNvSpPr txBox="1">
            <a:spLocks noChangeArrowheads="1"/>
          </p:cNvSpPr>
          <p:nvPr/>
        </p:nvSpPr>
        <p:spPr bwMode="auto">
          <a:xfrm>
            <a:off x="203200" y="-245533"/>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1108">
                <a:solidFill>
                  <a:srgbClr val="BD3632"/>
                </a:solidFill>
                <a:latin typeface="+mj-lt"/>
                <a:ea typeface="+mj-ea"/>
                <a:cs typeface="+mj-cs"/>
              </a:defRPr>
            </a:lvl1pPr>
            <a:lvl2pPr algn="l" rtl="0" eaLnBrk="0" fontAlgn="base" hangingPunct="0">
              <a:spcBef>
                <a:spcPct val="0"/>
              </a:spcBef>
              <a:spcAft>
                <a:spcPct val="0"/>
              </a:spcAft>
              <a:defRPr sz="1108">
                <a:solidFill>
                  <a:srgbClr val="BD3632"/>
                </a:solidFill>
                <a:latin typeface="Trebuchet MS" pitchFamily="34" charset="0"/>
              </a:defRPr>
            </a:lvl2pPr>
            <a:lvl3pPr algn="l" rtl="0" eaLnBrk="0" fontAlgn="base" hangingPunct="0">
              <a:spcBef>
                <a:spcPct val="0"/>
              </a:spcBef>
              <a:spcAft>
                <a:spcPct val="0"/>
              </a:spcAft>
              <a:defRPr sz="1108">
                <a:solidFill>
                  <a:srgbClr val="BD3632"/>
                </a:solidFill>
                <a:latin typeface="Trebuchet MS" pitchFamily="34" charset="0"/>
              </a:defRPr>
            </a:lvl3pPr>
            <a:lvl4pPr algn="l" rtl="0" eaLnBrk="0" fontAlgn="base" hangingPunct="0">
              <a:spcBef>
                <a:spcPct val="0"/>
              </a:spcBef>
              <a:spcAft>
                <a:spcPct val="0"/>
              </a:spcAft>
              <a:defRPr sz="1108">
                <a:solidFill>
                  <a:srgbClr val="BD3632"/>
                </a:solidFill>
                <a:latin typeface="Trebuchet MS" pitchFamily="34" charset="0"/>
              </a:defRPr>
            </a:lvl4pPr>
            <a:lvl5pPr algn="l" rtl="0" eaLnBrk="0" fontAlgn="base" hangingPunct="0">
              <a:spcBef>
                <a:spcPct val="0"/>
              </a:spcBef>
              <a:spcAft>
                <a:spcPct val="0"/>
              </a:spcAft>
              <a:defRPr sz="1108">
                <a:solidFill>
                  <a:srgbClr val="BD3632"/>
                </a:solidFill>
                <a:latin typeface="Trebuchet MS" pitchFamily="34" charset="0"/>
              </a:defRPr>
            </a:lvl5pPr>
            <a:lvl6pPr marL="422041" algn="l" rtl="0" fontAlgn="base">
              <a:spcBef>
                <a:spcPct val="0"/>
              </a:spcBef>
              <a:spcAft>
                <a:spcPct val="0"/>
              </a:spcAft>
              <a:defRPr sz="1108">
                <a:solidFill>
                  <a:srgbClr val="BD3632"/>
                </a:solidFill>
                <a:latin typeface="Trebuchet MS" pitchFamily="34" charset="0"/>
              </a:defRPr>
            </a:lvl6pPr>
            <a:lvl7pPr marL="844083" algn="l" rtl="0" fontAlgn="base">
              <a:spcBef>
                <a:spcPct val="0"/>
              </a:spcBef>
              <a:spcAft>
                <a:spcPct val="0"/>
              </a:spcAft>
              <a:defRPr sz="1108">
                <a:solidFill>
                  <a:srgbClr val="BD3632"/>
                </a:solidFill>
                <a:latin typeface="Trebuchet MS" pitchFamily="34" charset="0"/>
              </a:defRPr>
            </a:lvl7pPr>
            <a:lvl8pPr marL="1266124" algn="l" rtl="0" fontAlgn="base">
              <a:spcBef>
                <a:spcPct val="0"/>
              </a:spcBef>
              <a:spcAft>
                <a:spcPct val="0"/>
              </a:spcAft>
              <a:defRPr sz="1108">
                <a:solidFill>
                  <a:srgbClr val="BD3632"/>
                </a:solidFill>
                <a:latin typeface="Trebuchet MS" pitchFamily="34" charset="0"/>
              </a:defRPr>
            </a:lvl8pPr>
            <a:lvl9pPr marL="1688165" algn="l" rtl="0" fontAlgn="base">
              <a:spcBef>
                <a:spcPct val="0"/>
              </a:spcBef>
              <a:spcAft>
                <a:spcPct val="0"/>
              </a:spcAft>
              <a:defRPr sz="1108">
                <a:solidFill>
                  <a:srgbClr val="BD3632"/>
                </a:solidFill>
                <a:latin typeface="Trebuchet MS" pitchFamily="34" charset="0"/>
              </a:defRPr>
            </a:lvl9pPr>
          </a:lstStyle>
          <a:p>
            <a:pPr eaLnBrk="1" hangingPunct="1"/>
            <a:r>
              <a:rPr lang="en-US" sz="2800" b="1" kern="0" smtClean="0">
                <a:solidFill>
                  <a:srgbClr val="C00000"/>
                </a:solidFill>
              </a:rPr>
              <a:t>Dispersión angular del oleaje</a:t>
            </a:r>
            <a:endParaRPr lang="en-US" sz="2800" b="1" kern="0" dirty="0" smtClean="0">
              <a:solidFill>
                <a:srgbClr val="C00000"/>
              </a:solidFill>
            </a:endParaRPr>
          </a:p>
        </p:txBody>
      </p:sp>
    </p:spTree>
    <p:extLst>
      <p:ext uri="{BB962C8B-B14F-4D97-AF65-F5344CB8AC3E}">
        <p14:creationId xmlns:p14="http://schemas.microsoft.com/office/powerpoint/2010/main" val="909102967"/>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2" name="Rectangle 4"/>
          <p:cNvSpPr>
            <a:spLocks noChangeArrowheads="1"/>
          </p:cNvSpPr>
          <p:nvPr/>
        </p:nvSpPr>
        <p:spPr bwMode="auto">
          <a:xfrm>
            <a:off x="130175" y="-72232"/>
            <a:ext cx="7667625" cy="110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000" b="1">
                <a:solidFill>
                  <a:schemeClr val="accent2"/>
                </a:solidFill>
                <a:latin typeface="Trebuchet MS" panose="020B0603020202020204" pitchFamily="34" charset="0"/>
                <a:cs typeface="Arial" panose="020B0604020202020204" pitchFamily="34" charset="0"/>
              </a:defRPr>
            </a:lvl1pPr>
            <a:lvl2pPr algn="ctr">
              <a:defRPr sz="4000" b="1">
                <a:solidFill>
                  <a:schemeClr val="accent2"/>
                </a:solidFill>
                <a:latin typeface="Trebuchet MS" panose="020B0603020202020204" pitchFamily="34" charset="0"/>
                <a:cs typeface="Arial" panose="020B0604020202020204" pitchFamily="34" charset="0"/>
              </a:defRPr>
            </a:lvl2pPr>
            <a:lvl3pPr algn="ctr">
              <a:defRPr sz="4000" b="1">
                <a:solidFill>
                  <a:schemeClr val="accent2"/>
                </a:solidFill>
                <a:latin typeface="Trebuchet MS" panose="020B0603020202020204" pitchFamily="34" charset="0"/>
                <a:cs typeface="Arial" panose="020B0604020202020204" pitchFamily="34" charset="0"/>
              </a:defRPr>
            </a:lvl3pPr>
            <a:lvl4pPr algn="ctr">
              <a:defRPr sz="4000" b="1">
                <a:solidFill>
                  <a:schemeClr val="accent2"/>
                </a:solidFill>
                <a:latin typeface="Trebuchet MS" panose="020B0603020202020204" pitchFamily="34" charset="0"/>
                <a:cs typeface="Arial" panose="020B0604020202020204" pitchFamily="34" charset="0"/>
              </a:defRPr>
            </a:lvl4pPr>
            <a:lvl5pPr algn="ctr">
              <a:defRPr sz="4000" b="1">
                <a:solidFill>
                  <a:schemeClr val="accent2"/>
                </a:solidFill>
                <a:latin typeface="Trebuchet MS" panose="020B0603020202020204" pitchFamily="34" charset="0"/>
                <a:cs typeface="Arial" panose="020B0604020202020204" pitchFamily="34" charset="0"/>
              </a:defRPr>
            </a:lvl5pPr>
            <a:lvl6pPr marL="457200" algn="ctr" fontAlgn="base">
              <a:spcBef>
                <a:spcPct val="0"/>
              </a:spcBef>
              <a:spcAft>
                <a:spcPct val="0"/>
              </a:spcAft>
              <a:defRPr sz="4000" b="1">
                <a:solidFill>
                  <a:schemeClr val="accent2"/>
                </a:solidFill>
                <a:latin typeface="Trebuchet MS" panose="020B0603020202020204" pitchFamily="34" charset="0"/>
                <a:cs typeface="Arial" panose="020B0604020202020204" pitchFamily="34" charset="0"/>
              </a:defRPr>
            </a:lvl6pPr>
            <a:lvl7pPr marL="914400" algn="ctr" fontAlgn="base">
              <a:spcBef>
                <a:spcPct val="0"/>
              </a:spcBef>
              <a:spcAft>
                <a:spcPct val="0"/>
              </a:spcAft>
              <a:defRPr sz="4000" b="1">
                <a:solidFill>
                  <a:schemeClr val="accent2"/>
                </a:solidFill>
                <a:latin typeface="Trebuchet MS" panose="020B0603020202020204" pitchFamily="34" charset="0"/>
                <a:cs typeface="Arial" panose="020B0604020202020204" pitchFamily="34" charset="0"/>
              </a:defRPr>
            </a:lvl7pPr>
            <a:lvl8pPr marL="1371600" algn="ctr" fontAlgn="base">
              <a:spcBef>
                <a:spcPct val="0"/>
              </a:spcBef>
              <a:spcAft>
                <a:spcPct val="0"/>
              </a:spcAft>
              <a:defRPr sz="4000" b="1">
                <a:solidFill>
                  <a:schemeClr val="accent2"/>
                </a:solidFill>
                <a:latin typeface="Trebuchet MS" panose="020B0603020202020204" pitchFamily="34" charset="0"/>
                <a:cs typeface="Arial" panose="020B0604020202020204" pitchFamily="34" charset="0"/>
              </a:defRPr>
            </a:lvl8pPr>
            <a:lvl9pPr marL="1828800" algn="ctr" fontAlgn="base">
              <a:spcBef>
                <a:spcPct val="0"/>
              </a:spcBef>
              <a:spcAft>
                <a:spcPct val="0"/>
              </a:spcAft>
              <a:defRPr sz="4000" b="1">
                <a:solidFill>
                  <a:schemeClr val="accent2"/>
                </a:solidFill>
                <a:latin typeface="Trebuchet MS" panose="020B0603020202020204" pitchFamily="34" charset="0"/>
                <a:cs typeface="Arial" panose="020B0604020202020204" pitchFamily="34" charset="0"/>
              </a:defRPr>
            </a:lvl9pPr>
          </a:lstStyle>
          <a:p>
            <a:pPr algn="l"/>
            <a:r>
              <a:rPr lang="es-ES" sz="2600" dirty="0" smtClean="0">
                <a:solidFill>
                  <a:srgbClr val="C00000"/>
                </a:solidFill>
              </a:rPr>
              <a:t>Régimen </a:t>
            </a:r>
            <a:r>
              <a:rPr lang="es-ES" sz="2600" dirty="0">
                <a:solidFill>
                  <a:srgbClr val="C00000"/>
                </a:solidFill>
              </a:rPr>
              <a:t>de LEVANTE </a:t>
            </a:r>
            <a:r>
              <a:rPr lang="es-ES" sz="2600" dirty="0" err="1">
                <a:solidFill>
                  <a:srgbClr val="C00000"/>
                </a:solidFill>
              </a:rPr>
              <a:t>mesoescalar</a:t>
            </a:r>
            <a:r>
              <a:rPr lang="es-ES" sz="2600" dirty="0">
                <a:solidFill>
                  <a:srgbClr val="C00000"/>
                </a:solidFill>
              </a:rPr>
              <a:t> </a:t>
            </a:r>
            <a:br>
              <a:rPr lang="es-ES" sz="2600" dirty="0">
                <a:solidFill>
                  <a:srgbClr val="C00000"/>
                </a:solidFill>
              </a:rPr>
            </a:br>
            <a:endParaRPr lang="es-ES" sz="2600" dirty="0">
              <a:solidFill>
                <a:srgbClr val="C00000"/>
              </a:solidFill>
            </a:endParaRPr>
          </a:p>
        </p:txBody>
      </p:sp>
      <p:pic>
        <p:nvPicPr>
          <p:cNvPr id="3604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163" y="620713"/>
            <a:ext cx="6192837" cy="406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0459" name="Rectangle 11"/>
          <p:cNvSpPr>
            <a:spLocks noChangeArrowheads="1"/>
          </p:cNvSpPr>
          <p:nvPr/>
        </p:nvSpPr>
        <p:spPr bwMode="auto">
          <a:xfrm>
            <a:off x="4085196" y="2197894"/>
            <a:ext cx="3127845" cy="1543050"/>
          </a:xfrm>
          <a:prstGeom prst="rect">
            <a:avLst/>
          </a:prstGeom>
          <a:solidFill>
            <a:srgbClr val="FFCC00">
              <a:alpha val="39000"/>
            </a:srgbClr>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s-ES" sz="2400" dirty="0">
                <a:solidFill>
                  <a:srgbClr val="FF0000"/>
                </a:solidFill>
              </a:rPr>
              <a:t/>
            </a:r>
            <a:br>
              <a:rPr lang="es-ES" sz="2400" dirty="0">
                <a:solidFill>
                  <a:srgbClr val="FF0000"/>
                </a:solidFill>
              </a:rPr>
            </a:br>
            <a:r>
              <a:rPr lang="es-ES" sz="2400" dirty="0" err="1">
                <a:solidFill>
                  <a:srgbClr val="FF0000"/>
                </a:solidFill>
              </a:rPr>
              <a:t>Area</a:t>
            </a:r>
            <a:r>
              <a:rPr lang="es-ES" sz="2400" dirty="0">
                <a:solidFill>
                  <a:srgbClr val="FF0000"/>
                </a:solidFill>
              </a:rPr>
              <a:t> generadora</a:t>
            </a:r>
          </a:p>
          <a:p>
            <a:pPr algn="ctr"/>
            <a:r>
              <a:rPr lang="es-ES" sz="1800" dirty="0" err="1">
                <a:solidFill>
                  <a:srgbClr val="FF0000"/>
                </a:solidFill>
              </a:rPr>
              <a:t>Fetch</a:t>
            </a:r>
            <a:r>
              <a:rPr lang="es-ES" sz="1800" dirty="0">
                <a:solidFill>
                  <a:srgbClr val="FF0000"/>
                </a:solidFill>
              </a:rPr>
              <a:t> ~ 50 Km</a:t>
            </a:r>
          </a:p>
          <a:p>
            <a:pPr algn="ctr"/>
            <a:r>
              <a:rPr lang="es-ES" sz="1800" dirty="0">
                <a:solidFill>
                  <a:srgbClr val="FF0000"/>
                </a:solidFill>
              </a:rPr>
              <a:t>Anchura ~ 20 Km</a:t>
            </a:r>
          </a:p>
        </p:txBody>
      </p:sp>
      <p:sp>
        <p:nvSpPr>
          <p:cNvPr id="360461" name="Line 13"/>
          <p:cNvSpPr>
            <a:spLocks noChangeShapeType="1"/>
          </p:cNvSpPr>
          <p:nvPr/>
        </p:nvSpPr>
        <p:spPr bwMode="auto">
          <a:xfrm flipH="1" flipV="1">
            <a:off x="3563938" y="1773238"/>
            <a:ext cx="566737" cy="50958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60462" name="Line 14"/>
          <p:cNvSpPr>
            <a:spLocks noChangeShapeType="1"/>
          </p:cNvSpPr>
          <p:nvPr/>
        </p:nvSpPr>
        <p:spPr bwMode="auto">
          <a:xfrm flipH="1" flipV="1">
            <a:off x="3419475" y="2852738"/>
            <a:ext cx="544513" cy="119062"/>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60463" name="Line 15"/>
          <p:cNvSpPr>
            <a:spLocks noChangeShapeType="1"/>
          </p:cNvSpPr>
          <p:nvPr/>
        </p:nvSpPr>
        <p:spPr bwMode="auto">
          <a:xfrm flipH="1" flipV="1">
            <a:off x="3419475" y="2276475"/>
            <a:ext cx="576263" cy="288925"/>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60464" name="Line 16"/>
          <p:cNvSpPr>
            <a:spLocks noChangeShapeType="1"/>
          </p:cNvSpPr>
          <p:nvPr/>
        </p:nvSpPr>
        <p:spPr bwMode="auto">
          <a:xfrm flipH="1">
            <a:off x="3492500" y="3860800"/>
            <a:ext cx="642938" cy="474663"/>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60465" name="Line 17"/>
          <p:cNvSpPr>
            <a:spLocks noChangeShapeType="1"/>
          </p:cNvSpPr>
          <p:nvPr/>
        </p:nvSpPr>
        <p:spPr bwMode="auto">
          <a:xfrm flipH="1" flipV="1">
            <a:off x="3419475" y="3284538"/>
            <a:ext cx="593725" cy="158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60466" name="Line 18"/>
          <p:cNvSpPr>
            <a:spLocks noChangeShapeType="1"/>
          </p:cNvSpPr>
          <p:nvPr/>
        </p:nvSpPr>
        <p:spPr bwMode="auto">
          <a:xfrm flipH="1">
            <a:off x="3492500" y="3573463"/>
            <a:ext cx="547688" cy="2159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360468"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150"/>
            <a:ext cx="3059113"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0469" name="Text Box 21"/>
          <p:cNvSpPr txBox="1">
            <a:spLocks noChangeArrowheads="1"/>
          </p:cNvSpPr>
          <p:nvPr/>
        </p:nvSpPr>
        <p:spPr bwMode="auto">
          <a:xfrm>
            <a:off x="179388" y="620713"/>
            <a:ext cx="294163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ES" sz="1600"/>
              <a:t>Mar de viento prevista H+12 </a:t>
            </a:r>
          </a:p>
          <a:p>
            <a:pPr algn="ctr"/>
            <a:r>
              <a:rPr lang="es-ES" sz="1600"/>
              <a:t>3 Jun 2013 a 12:00 UTC</a:t>
            </a:r>
          </a:p>
        </p:txBody>
      </p:sp>
      <p:sp>
        <p:nvSpPr>
          <p:cNvPr id="360470" name="Text Box 22"/>
          <p:cNvSpPr txBox="1">
            <a:spLocks noChangeArrowheads="1"/>
          </p:cNvSpPr>
          <p:nvPr/>
        </p:nvSpPr>
        <p:spPr bwMode="auto">
          <a:xfrm>
            <a:off x="3348038" y="4764088"/>
            <a:ext cx="5708650" cy="176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sz="1500" dirty="0"/>
              <a:t>Utilizando el nomograma de </a:t>
            </a:r>
            <a:r>
              <a:rPr lang="es-ES" sz="1500" dirty="0" err="1"/>
              <a:t>Gröen</a:t>
            </a:r>
            <a:r>
              <a:rPr lang="es-ES" sz="1500" dirty="0"/>
              <a:t> y </a:t>
            </a:r>
            <a:r>
              <a:rPr lang="es-ES" sz="1500" dirty="0" err="1"/>
              <a:t>Dorrestein</a:t>
            </a:r>
            <a:r>
              <a:rPr lang="es-ES" sz="1500" dirty="0"/>
              <a:t>, con un viento medio de 20 </a:t>
            </a:r>
            <a:r>
              <a:rPr lang="es-ES" sz="1500" dirty="0" err="1"/>
              <a:t>kt</a:t>
            </a:r>
            <a:r>
              <a:rPr lang="es-ES" sz="1500" dirty="0"/>
              <a:t>, a la salida del área generadora, el oleaje alcanzaría </a:t>
            </a:r>
            <a:r>
              <a:rPr lang="es-ES" sz="1500" i="1" dirty="0"/>
              <a:t>H</a:t>
            </a:r>
            <a:r>
              <a:rPr lang="es-ES" sz="1500" i="1" baseline="-25000" dirty="0"/>
              <a:t>S</a:t>
            </a:r>
            <a:r>
              <a:rPr lang="es-ES" sz="1500" i="1" dirty="0"/>
              <a:t> ~</a:t>
            </a:r>
            <a:r>
              <a:rPr lang="es-ES" sz="1500" dirty="0"/>
              <a:t>1,5 m, siempre que la persistencia sea superior a 5 h. </a:t>
            </a:r>
          </a:p>
          <a:p>
            <a:pPr>
              <a:spcBef>
                <a:spcPct val="30000"/>
              </a:spcBef>
            </a:pPr>
            <a:r>
              <a:rPr lang="es-ES" sz="1500" dirty="0"/>
              <a:t>El máximo previsto de 1.8 m, situado otros 50 km al Oeste de la salida es consistente con el crecimiento adicional de las olas en ese trayecto, también calculable  manualmente. </a:t>
            </a:r>
          </a:p>
        </p:txBody>
      </p:sp>
      <p:pic>
        <p:nvPicPr>
          <p:cNvPr id="360473"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3" y="3573463"/>
            <a:ext cx="3067051" cy="328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45470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60468"/>
                                        </p:tgtEl>
                                        <p:attrNameLst>
                                          <p:attrName>style.visibility</p:attrName>
                                        </p:attrNameLst>
                                      </p:cBhvr>
                                      <p:to>
                                        <p:strVal val="visible"/>
                                      </p:to>
                                    </p:set>
                                    <p:animEffect transition="in" filter="checkerboard(across)">
                                      <p:cBhvr>
                                        <p:cTn id="7" dur="500"/>
                                        <p:tgtEl>
                                          <p:spTgt spid="36046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60469"/>
                                        </p:tgtEl>
                                        <p:attrNameLst>
                                          <p:attrName>style.visibility</p:attrName>
                                        </p:attrNameLst>
                                      </p:cBhvr>
                                      <p:to>
                                        <p:strVal val="visible"/>
                                      </p:to>
                                    </p:set>
                                    <p:animEffect transition="in" filter="checkerboard(across)">
                                      <p:cBhvr>
                                        <p:cTn id="10" dur="500"/>
                                        <p:tgtEl>
                                          <p:spTgt spid="360469"/>
                                        </p:tgtEl>
                                      </p:cBhvr>
                                    </p:animEffect>
                                  </p:childTnLst>
                                </p:cTn>
                              </p:par>
                              <p:par>
                                <p:cTn id="11" presetID="5" presetClass="entr" presetSubtype="10" fill="hold" nodeType="withEffect">
                                  <p:stCondLst>
                                    <p:cond delay="0"/>
                                  </p:stCondLst>
                                  <p:childTnLst>
                                    <p:set>
                                      <p:cBhvr>
                                        <p:cTn id="12" dur="1" fill="hold">
                                          <p:stCondLst>
                                            <p:cond delay="0"/>
                                          </p:stCondLst>
                                        </p:cTn>
                                        <p:tgtEl>
                                          <p:spTgt spid="360473"/>
                                        </p:tgtEl>
                                        <p:attrNameLst>
                                          <p:attrName>style.visibility</p:attrName>
                                        </p:attrNameLst>
                                      </p:cBhvr>
                                      <p:to>
                                        <p:strVal val="visible"/>
                                      </p:to>
                                    </p:set>
                                    <p:animEffect transition="in" filter="checkerboard(across)">
                                      <p:cBhvr>
                                        <p:cTn id="13" dur="500"/>
                                        <p:tgtEl>
                                          <p:spTgt spid="360473"/>
                                        </p:tgtEl>
                                      </p:cBhvr>
                                    </p:animEffect>
                                  </p:childTnLst>
                                </p:cTn>
                              </p:par>
                            </p:childTnLst>
                          </p:cTn>
                        </p:par>
                        <p:par>
                          <p:cTn id="14" fill="hold" nodeType="afterGroup">
                            <p:stCondLst>
                              <p:cond delay="500"/>
                            </p:stCondLst>
                            <p:childTnLst>
                              <p:par>
                                <p:cTn id="15" presetID="34" presetClass="entr" presetSubtype="0" fill="hold" grpId="0" nodeType="afterEffect">
                                  <p:stCondLst>
                                    <p:cond delay="0"/>
                                  </p:stCondLst>
                                  <p:childTnLst>
                                    <p:set>
                                      <p:cBhvr>
                                        <p:cTn id="16" dur="1" fill="hold">
                                          <p:stCondLst>
                                            <p:cond delay="0"/>
                                          </p:stCondLst>
                                        </p:cTn>
                                        <p:tgtEl>
                                          <p:spTgt spid="360470"/>
                                        </p:tgtEl>
                                        <p:attrNameLst>
                                          <p:attrName>style.visibility</p:attrName>
                                        </p:attrNameLst>
                                      </p:cBhvr>
                                      <p:to>
                                        <p:strVal val="visible"/>
                                      </p:to>
                                    </p:set>
                                    <p:anim from="(-#ppt_w/2)" to="(#ppt_x)" calcmode="lin" valueType="num">
                                      <p:cBhvr>
                                        <p:cTn id="17" dur="600" fill="hold">
                                          <p:stCondLst>
                                            <p:cond delay="0"/>
                                          </p:stCondLst>
                                        </p:cTn>
                                        <p:tgtEl>
                                          <p:spTgt spid="360470"/>
                                        </p:tgtEl>
                                        <p:attrNameLst>
                                          <p:attrName>ppt_x</p:attrName>
                                        </p:attrNameLst>
                                      </p:cBhvr>
                                    </p:anim>
                                    <p:anim from="0" to="-1.0" calcmode="lin" valueType="num">
                                      <p:cBhvr>
                                        <p:cTn id="18" dur="200" decel="50000" autoRev="1" fill="hold">
                                          <p:stCondLst>
                                            <p:cond delay="600"/>
                                          </p:stCondLst>
                                        </p:cTn>
                                        <p:tgtEl>
                                          <p:spTgt spid="360470"/>
                                        </p:tgtEl>
                                        <p:attrNameLst>
                                          <p:attrName>xshear</p:attrName>
                                        </p:attrNameLst>
                                      </p:cBhvr>
                                    </p:anim>
                                    <p:animScale>
                                      <p:cBhvr>
                                        <p:cTn id="19" dur="200" decel="100000" autoRev="1" fill="hold">
                                          <p:stCondLst>
                                            <p:cond delay="600"/>
                                          </p:stCondLst>
                                        </p:cTn>
                                        <p:tgtEl>
                                          <p:spTgt spid="360470"/>
                                        </p:tgtEl>
                                      </p:cBhvr>
                                      <p:from x="100000" y="100000"/>
                                      <p:to x="80000" y="100000"/>
                                    </p:animScale>
                                    <p:anim by="(#ppt_h/3+#ppt_w*0.1)" calcmode="lin" valueType="num">
                                      <p:cBhvr additive="sum">
                                        <p:cTn id="20" dur="200" decel="100000" autoRev="1" fill="hold">
                                          <p:stCondLst>
                                            <p:cond delay="600"/>
                                          </p:stCondLst>
                                        </p:cTn>
                                        <p:tgtEl>
                                          <p:spTgt spid="36047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69" grpId="0"/>
      <p:bldP spid="360470"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endParaRPr lang="es-ES" altLang="es-ES">
              <a:solidFill>
                <a:srgbClr val="FFFF00"/>
              </a:solidFill>
            </a:endParaRPr>
          </a:p>
        </p:txBody>
      </p:sp>
      <p:graphicFrame>
        <p:nvGraphicFramePr>
          <p:cNvPr id="2051" name="Object 3"/>
          <p:cNvGraphicFramePr>
            <a:graphicFrameLocks noGrp="1" noChangeAspect="1"/>
          </p:cNvGraphicFramePr>
          <p:nvPr>
            <p:ph idx="1"/>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53286" name="Paint Shop Pro Image" r:id="rId3" imgW="11200000" imgH="8234146" progId="PaintShopPro">
                  <p:embed/>
                </p:oleObj>
              </mc:Choice>
              <mc:Fallback>
                <p:oleObj name="Paint Shop Pro Image" r:id="rId3" imgW="11200000" imgH="8234146" progId="PaintShopPro">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 name="Text Box 4"/>
          <p:cNvSpPr txBox="1">
            <a:spLocks noChangeArrowheads="1"/>
          </p:cNvSpPr>
          <p:nvPr/>
        </p:nvSpPr>
        <p:spPr bwMode="auto">
          <a:xfrm>
            <a:off x="6443663" y="0"/>
            <a:ext cx="20050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s-ES" altLang="es-ES" sz="2400" b="1">
                <a:solidFill>
                  <a:srgbClr val="FF3300"/>
                </a:solidFill>
                <a:latin typeface="Times New Roman" panose="02020603050405020304" pitchFamily="18" charset="0"/>
              </a:rPr>
              <a:t>MODIS 11:25</a:t>
            </a:r>
          </a:p>
          <a:p>
            <a:pPr algn="ctr"/>
            <a:r>
              <a:rPr lang="es-ES" altLang="es-ES" sz="2400" b="1">
                <a:solidFill>
                  <a:srgbClr val="FF3300"/>
                </a:solidFill>
                <a:latin typeface="Times New Roman" panose="02020603050405020304" pitchFamily="18" charset="0"/>
              </a:rPr>
              <a:t>14-VII-2004</a:t>
            </a:r>
          </a:p>
        </p:txBody>
      </p:sp>
      <p:sp>
        <p:nvSpPr>
          <p:cNvPr id="2053" name="Oval 5"/>
          <p:cNvSpPr>
            <a:spLocks noChangeArrowheads="1"/>
          </p:cNvSpPr>
          <p:nvPr/>
        </p:nvSpPr>
        <p:spPr bwMode="auto">
          <a:xfrm>
            <a:off x="1763689" y="0"/>
            <a:ext cx="4392488" cy="3187823"/>
          </a:xfrm>
          <a:prstGeom prst="ellipse">
            <a:avLst/>
          </a:prstGeom>
          <a:noFill/>
          <a:ln w="9525">
            <a:solidFill>
              <a:srgbClr val="FFFF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solidFill>
                <a:srgbClr val="FFFF00"/>
              </a:solidFill>
            </a:endParaRPr>
          </a:p>
        </p:txBody>
      </p:sp>
      <p:sp>
        <p:nvSpPr>
          <p:cNvPr id="2054" name="Text Box 6"/>
          <p:cNvSpPr txBox="1">
            <a:spLocks noChangeArrowheads="1"/>
          </p:cNvSpPr>
          <p:nvPr/>
        </p:nvSpPr>
        <p:spPr bwMode="auto">
          <a:xfrm>
            <a:off x="5004200" y="3586349"/>
            <a:ext cx="249299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400" b="1" dirty="0">
                <a:solidFill>
                  <a:srgbClr val="FFFF00"/>
                </a:solidFill>
              </a:rPr>
              <a:t>Brillo </a:t>
            </a:r>
            <a:r>
              <a:rPr lang="es-ES" altLang="es-ES" sz="2400" b="1" dirty="0" smtClean="0">
                <a:solidFill>
                  <a:srgbClr val="FFFF00"/>
                </a:solidFill>
              </a:rPr>
              <a:t>especular</a:t>
            </a:r>
          </a:p>
          <a:p>
            <a:pPr algn="ctr"/>
            <a:r>
              <a:rPr lang="es-ES" altLang="es-ES" sz="2400" b="1" i="1" dirty="0" err="1" smtClean="0">
                <a:solidFill>
                  <a:srgbClr val="FFFF00"/>
                </a:solidFill>
              </a:rPr>
              <a:t>sunglint</a:t>
            </a:r>
            <a:endParaRPr lang="es-ES" altLang="es-ES" sz="2400" b="1" dirty="0">
              <a:solidFill>
                <a:srgbClr val="FFFF00"/>
              </a:solidFill>
            </a:endParaRPr>
          </a:p>
        </p:txBody>
      </p:sp>
      <p:sp>
        <p:nvSpPr>
          <p:cNvPr id="2055" name="Line 7"/>
          <p:cNvSpPr>
            <a:spLocks noChangeShapeType="1"/>
          </p:cNvSpPr>
          <p:nvPr/>
        </p:nvSpPr>
        <p:spPr bwMode="auto">
          <a:xfrm flipH="1" flipV="1">
            <a:off x="5364163" y="2492374"/>
            <a:ext cx="792013" cy="1152649"/>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solidFill>
                <a:srgbClr val="FFFF00"/>
              </a:solidFill>
            </a:endParaRPr>
          </a:p>
        </p:txBody>
      </p:sp>
      <p:sp>
        <p:nvSpPr>
          <p:cNvPr id="2056" name="Text Box 8"/>
          <p:cNvSpPr txBox="1">
            <a:spLocks noChangeArrowheads="1"/>
          </p:cNvSpPr>
          <p:nvPr/>
        </p:nvSpPr>
        <p:spPr bwMode="auto">
          <a:xfrm>
            <a:off x="4139481" y="5578385"/>
            <a:ext cx="4762907" cy="1200329"/>
          </a:xfrm>
          <a:prstGeom prst="rect">
            <a:avLst/>
          </a:prstGeom>
          <a:noFill/>
          <a:ln>
            <a:noFill/>
          </a:ln>
          <a:effectLst/>
        </p:spPr>
        <p:txBody>
          <a:bodyPr wrap="none">
            <a:spAutoFit/>
          </a:bodyPr>
          <a:lstStyle/>
          <a:p>
            <a:r>
              <a:rPr lang="es-ES" altLang="es-ES" b="1" dirty="0">
                <a:solidFill>
                  <a:schemeClr val="accent3">
                    <a:lumMod val="75000"/>
                  </a:schemeClr>
                </a:solidFill>
              </a:rPr>
              <a:t>Zona oscura</a:t>
            </a:r>
            <a:r>
              <a:rPr lang="es-ES" altLang="es-ES" b="1" dirty="0">
                <a:solidFill>
                  <a:schemeClr val="accent3">
                    <a:lumMod val="75000"/>
                  </a:schemeClr>
                </a:solidFill>
                <a:sym typeface="Wingdings" panose="05000000000000000000" pitchFamily="2" charset="2"/>
              </a:rPr>
              <a:t> menor reflexión</a:t>
            </a:r>
          </a:p>
          <a:p>
            <a:r>
              <a:rPr lang="es-ES" altLang="es-ES" b="1" dirty="0">
                <a:solidFill>
                  <a:schemeClr val="accent3">
                    <a:lumMod val="75000"/>
                  </a:schemeClr>
                </a:solidFill>
                <a:sym typeface="Wingdings" panose="05000000000000000000" pitchFamily="2" charset="2"/>
              </a:rPr>
              <a:t>                     más olas</a:t>
            </a:r>
          </a:p>
          <a:p>
            <a:r>
              <a:rPr lang="es-ES" altLang="es-ES" b="1" dirty="0">
                <a:solidFill>
                  <a:schemeClr val="accent3">
                    <a:lumMod val="75000"/>
                  </a:schemeClr>
                </a:solidFill>
                <a:sym typeface="Wingdings" panose="05000000000000000000" pitchFamily="2" charset="2"/>
              </a:rPr>
              <a:t>                     mayor velocidad del viento</a:t>
            </a:r>
          </a:p>
          <a:p>
            <a:r>
              <a:rPr lang="es-ES" altLang="es-ES" b="1" dirty="0">
                <a:solidFill>
                  <a:schemeClr val="accent3">
                    <a:lumMod val="75000"/>
                  </a:schemeClr>
                </a:solidFill>
                <a:sym typeface="Wingdings" panose="05000000000000000000" pitchFamily="2" charset="2"/>
              </a:rPr>
              <a:t>(máximos secundarios, </a:t>
            </a:r>
            <a:r>
              <a:rPr lang="es-ES" altLang="es-ES" b="1" dirty="0" smtClean="0">
                <a:solidFill>
                  <a:schemeClr val="accent3">
                    <a:lumMod val="75000"/>
                  </a:schemeClr>
                </a:solidFill>
                <a:sym typeface="Wingdings" panose="05000000000000000000" pitchFamily="2" charset="2"/>
              </a:rPr>
              <a:t>filamentos PV?)</a:t>
            </a:r>
            <a:endParaRPr lang="es-ES" altLang="es-ES" b="1" dirty="0">
              <a:solidFill>
                <a:schemeClr val="accent3">
                  <a:lumMod val="75000"/>
                </a:schemeClr>
              </a:solidFill>
            </a:endParaRPr>
          </a:p>
        </p:txBody>
      </p:sp>
      <p:sp>
        <p:nvSpPr>
          <p:cNvPr id="2057" name="Oval 9"/>
          <p:cNvSpPr>
            <a:spLocks noChangeArrowheads="1"/>
          </p:cNvSpPr>
          <p:nvPr/>
        </p:nvSpPr>
        <p:spPr bwMode="auto">
          <a:xfrm rot="839121">
            <a:off x="3444875" y="695325"/>
            <a:ext cx="1368425" cy="649288"/>
          </a:xfrm>
          <a:prstGeom prst="ellipse">
            <a:avLst/>
          </a:prstGeom>
          <a:noFill/>
          <a:ln w="38100" cap="rnd">
            <a:solidFill>
              <a:srgbClr val="FFFF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solidFill>
                <a:srgbClr val="FFFF00"/>
              </a:solidFill>
            </a:endParaRPr>
          </a:p>
        </p:txBody>
      </p:sp>
      <p:sp>
        <p:nvSpPr>
          <p:cNvPr id="10" name="Oval 9"/>
          <p:cNvSpPr>
            <a:spLocks noChangeArrowheads="1"/>
          </p:cNvSpPr>
          <p:nvPr/>
        </p:nvSpPr>
        <p:spPr bwMode="auto">
          <a:xfrm rot="839121">
            <a:off x="3294619" y="35023"/>
            <a:ext cx="780052" cy="546009"/>
          </a:xfrm>
          <a:prstGeom prst="ellipse">
            <a:avLst/>
          </a:prstGeom>
          <a:noFill/>
          <a:ln w="38100" cap="rnd">
            <a:solidFill>
              <a:srgbClr val="FFFF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solidFill>
                <a:srgbClr val="FFFF00"/>
              </a:solidFill>
            </a:endParaRPr>
          </a:p>
        </p:txBody>
      </p:sp>
    </p:spTree>
    <p:extLst>
      <p:ext uri="{BB962C8B-B14F-4D97-AF65-F5344CB8AC3E}">
        <p14:creationId xmlns:p14="http://schemas.microsoft.com/office/powerpoint/2010/main" val="34723201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7" name="Picture 2" descr="refraction_island_w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1178561"/>
            <a:ext cx="4304471" cy="322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Rectangle 3"/>
          <p:cNvSpPr>
            <a:spLocks noChangeArrowheads="1"/>
          </p:cNvSpPr>
          <p:nvPr/>
        </p:nvSpPr>
        <p:spPr bwMode="auto">
          <a:xfrm>
            <a:off x="-741892" y="0"/>
            <a:ext cx="8554252"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r>
              <a:rPr lang="es-ES" sz="3200" baseline="0" dirty="0" smtClean="0">
                <a:solidFill>
                  <a:srgbClr val="C00000"/>
                </a:solidFill>
                <a:latin typeface="Trebuchet MS" panose="020B0603020202020204" pitchFamily="34" charset="0"/>
              </a:rPr>
              <a:t>			Difracción </a:t>
            </a:r>
            <a:r>
              <a:rPr lang="es-ES" sz="3200" baseline="0" dirty="0">
                <a:solidFill>
                  <a:srgbClr val="C00000"/>
                </a:solidFill>
                <a:latin typeface="Trebuchet MS" panose="020B0603020202020204" pitchFamily="34" charset="0"/>
              </a:rPr>
              <a:t>del oleaje</a:t>
            </a:r>
          </a:p>
        </p:txBody>
      </p:sp>
      <p:sp>
        <p:nvSpPr>
          <p:cNvPr id="72710" name="Text Box 5"/>
          <p:cNvSpPr txBox="1">
            <a:spLocks noChangeArrowheads="1"/>
          </p:cNvSpPr>
          <p:nvPr/>
        </p:nvSpPr>
        <p:spPr bwMode="auto">
          <a:xfrm>
            <a:off x="107950" y="4365625"/>
            <a:ext cx="903605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500" b="0" baseline="0" dirty="0">
                <a:latin typeface="Trebuchet MS" panose="020B0603020202020204" pitchFamily="34" charset="0"/>
              </a:rPr>
              <a:t>Estas estructuras bloquean la mayor parte de la energía incidente del oleaje, pero no crean  "sombras" bien definida tras los obstáculos, como ocurre con la luz, sino que parte de la energía de las olas que sobrepasa el obstáculo se dispersa lateralmente en la región de "sombra". La energía total del oleaje se conserva, pero al redistribuirse sobre un área más amplia, la altura total del oleaje se reduce en esas regiones a sotavento. </a:t>
            </a:r>
          </a:p>
          <a:p>
            <a:pPr algn="l" eaLnBrk="1" hangingPunct="1">
              <a:spcBef>
                <a:spcPts val="600"/>
              </a:spcBef>
            </a:pPr>
            <a:r>
              <a:rPr lang="es-ES" sz="1500" b="0" baseline="0" dirty="0">
                <a:solidFill>
                  <a:srgbClr val="000000"/>
                </a:solidFill>
                <a:latin typeface="Trebuchet MS" panose="020B0603020202020204" pitchFamily="34" charset="0"/>
              </a:rPr>
              <a:t>En el área azul detrás de las dos islas, el oleaje ha prácticamente invertido su dirección a causa de la </a:t>
            </a:r>
            <a:r>
              <a:rPr lang="es-ES" sz="1500" baseline="0" dirty="0">
                <a:solidFill>
                  <a:srgbClr val="000000"/>
                </a:solidFill>
                <a:latin typeface="Trebuchet MS" panose="020B0603020202020204" pitchFamily="34" charset="0"/>
              </a:rPr>
              <a:t>refracción</a:t>
            </a:r>
            <a:r>
              <a:rPr lang="es-ES" sz="1500" b="0" baseline="0" dirty="0">
                <a:solidFill>
                  <a:srgbClr val="000000"/>
                </a:solidFill>
                <a:latin typeface="Trebuchet MS" panose="020B0603020202020204" pitchFamily="34" charset="0"/>
              </a:rPr>
              <a:t>, </a:t>
            </a:r>
            <a:r>
              <a:rPr lang="es-ES" sz="1500" b="0" baseline="0" dirty="0" smtClean="0">
                <a:solidFill>
                  <a:srgbClr val="000000"/>
                </a:solidFill>
                <a:latin typeface="Trebuchet MS" panose="020B0603020202020204" pitchFamily="34" charset="0"/>
              </a:rPr>
              <a:t>proceso </a:t>
            </a:r>
            <a:r>
              <a:rPr lang="es-ES" sz="1500" b="0" baseline="0" dirty="0">
                <a:solidFill>
                  <a:srgbClr val="000000"/>
                </a:solidFill>
                <a:latin typeface="Trebuchet MS" panose="020B0603020202020204" pitchFamily="34" charset="0"/>
              </a:rPr>
              <a:t>distinto que curva las olas hacia regiones menos </a:t>
            </a:r>
            <a:r>
              <a:rPr lang="es-ES" sz="1500" b="0" baseline="0" dirty="0" smtClean="0">
                <a:solidFill>
                  <a:srgbClr val="000000"/>
                </a:solidFill>
                <a:latin typeface="Trebuchet MS" panose="020B0603020202020204" pitchFamily="34" charset="0"/>
              </a:rPr>
              <a:t>profundas, que ha de tenerse </a:t>
            </a:r>
            <a:r>
              <a:rPr lang="es-ES" sz="1500" b="0" baseline="0" dirty="0">
                <a:solidFill>
                  <a:srgbClr val="000000"/>
                </a:solidFill>
                <a:latin typeface="Trebuchet MS" panose="020B0603020202020204" pitchFamily="34" charset="0"/>
              </a:rPr>
              <a:t>presente </a:t>
            </a:r>
            <a:r>
              <a:rPr lang="es-ES" sz="1500" b="0" baseline="0" dirty="0" smtClean="0">
                <a:solidFill>
                  <a:srgbClr val="000000"/>
                </a:solidFill>
                <a:latin typeface="Trebuchet MS" panose="020B0603020202020204" pitchFamily="34" charset="0"/>
              </a:rPr>
              <a:t>para determinar </a:t>
            </a:r>
            <a:r>
              <a:rPr lang="es-ES" sz="1500" b="0" baseline="0" dirty="0">
                <a:solidFill>
                  <a:srgbClr val="000000"/>
                </a:solidFill>
                <a:latin typeface="Trebuchet MS" panose="020B0603020202020204" pitchFamily="34" charset="0"/>
              </a:rPr>
              <a:t>el estado del mar a sotavento de una barrera que bloquea </a:t>
            </a:r>
            <a:r>
              <a:rPr lang="es-ES" sz="1500" b="0" baseline="0" dirty="0" smtClean="0">
                <a:solidFill>
                  <a:srgbClr val="000000"/>
                </a:solidFill>
                <a:latin typeface="Trebuchet MS" panose="020B0603020202020204" pitchFamily="34" charset="0"/>
              </a:rPr>
              <a:t>la propagación del  </a:t>
            </a:r>
            <a:r>
              <a:rPr lang="es-ES" sz="1500" b="0" baseline="0" dirty="0">
                <a:solidFill>
                  <a:srgbClr val="000000"/>
                </a:solidFill>
                <a:latin typeface="Trebuchet MS" panose="020B0603020202020204" pitchFamily="34" charset="0"/>
              </a:rPr>
              <a:t>oleaje.</a:t>
            </a:r>
            <a:r>
              <a:rPr lang="es-ES" sz="1500" b="0" baseline="0" dirty="0">
                <a:latin typeface="Trebuchet MS" panose="020B0603020202020204" pitchFamily="34" charset="0"/>
              </a:rPr>
              <a:t> </a:t>
            </a:r>
          </a:p>
        </p:txBody>
      </p:sp>
      <p:sp>
        <p:nvSpPr>
          <p:cNvPr id="72711" name="Rectangle 6"/>
          <p:cNvSpPr>
            <a:spLocks noChangeArrowheads="1"/>
          </p:cNvSpPr>
          <p:nvPr/>
        </p:nvSpPr>
        <p:spPr bwMode="auto">
          <a:xfrm>
            <a:off x="2756389" y="524116"/>
            <a:ext cx="658822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baseline="0" dirty="0" smtClean="0">
                <a:latin typeface="Trebuchet MS" panose="020B0603020202020204" pitchFamily="34" charset="0"/>
              </a:rPr>
              <a:t>Distorsión del campo de oleaje </a:t>
            </a:r>
            <a:r>
              <a:rPr lang="es-ES" sz="1800" b="0" baseline="0" dirty="0">
                <a:latin typeface="Trebuchet MS" panose="020B0603020202020204" pitchFamily="34" charset="0"/>
              </a:rPr>
              <a:t>a sotavento de  estructuras sobresalientes en el agua (islas, puntas, rompeolas,…).</a:t>
            </a:r>
          </a:p>
        </p:txBody>
      </p:sp>
      <p:pic>
        <p:nvPicPr>
          <p:cNvPr id="6" name="Imagen 5"/>
          <p:cNvPicPr>
            <a:picLocks noChangeAspect="1"/>
          </p:cNvPicPr>
          <p:nvPr/>
        </p:nvPicPr>
        <p:blipFill>
          <a:blip r:embed="rId3"/>
          <a:stretch>
            <a:fillRect/>
          </a:stretch>
        </p:blipFill>
        <p:spPr>
          <a:xfrm>
            <a:off x="15784" y="1676650"/>
            <a:ext cx="2903510" cy="2722041"/>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039574" cy="2292875"/>
          </a:xfrm>
          <a:prstGeom prst="rect">
            <a:avLst/>
          </a:prstGeom>
        </p:spPr>
      </p:pic>
    </p:spTree>
    <p:extLst>
      <p:ext uri="{BB962C8B-B14F-4D97-AF65-F5344CB8AC3E}">
        <p14:creationId xmlns:p14="http://schemas.microsoft.com/office/powerpoint/2010/main" val="3408770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ChangeArrowheads="1"/>
          </p:cNvSpPr>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3200" baseline="0" dirty="0" smtClean="0">
                <a:solidFill>
                  <a:srgbClr val="C00000"/>
                </a:solidFill>
                <a:latin typeface="Trebuchet MS" panose="020B0603020202020204" pitchFamily="34" charset="0"/>
              </a:rPr>
              <a:t>		</a:t>
            </a:r>
            <a:r>
              <a:rPr lang="en-US" sz="3200" baseline="0" dirty="0" err="1" smtClean="0">
                <a:solidFill>
                  <a:srgbClr val="C00000"/>
                </a:solidFill>
                <a:latin typeface="Trebuchet MS" panose="020B0603020202020204" pitchFamily="34" charset="0"/>
              </a:rPr>
              <a:t>Atenuación</a:t>
            </a:r>
            <a:r>
              <a:rPr lang="en-US" sz="3200" baseline="0" dirty="0" smtClean="0">
                <a:solidFill>
                  <a:srgbClr val="C00000"/>
                </a:solidFill>
                <a:latin typeface="Trebuchet MS" panose="020B0603020202020204" pitchFamily="34" charset="0"/>
              </a:rPr>
              <a:t> </a:t>
            </a:r>
            <a:r>
              <a:rPr lang="en-US" sz="3200" baseline="0" dirty="0">
                <a:solidFill>
                  <a:srgbClr val="C00000"/>
                </a:solidFill>
                <a:latin typeface="Trebuchet MS" panose="020B0603020202020204" pitchFamily="34" charset="0"/>
              </a:rPr>
              <a:t>del </a:t>
            </a:r>
            <a:r>
              <a:rPr lang="en-US" sz="3200" baseline="0" dirty="0" err="1">
                <a:solidFill>
                  <a:srgbClr val="C00000"/>
                </a:solidFill>
                <a:latin typeface="Trebuchet MS" panose="020B0603020202020204" pitchFamily="34" charset="0"/>
              </a:rPr>
              <a:t>oleaje</a:t>
            </a:r>
            <a:r>
              <a:rPr lang="en-US" sz="3200" baseline="0" dirty="0">
                <a:solidFill>
                  <a:srgbClr val="C00000"/>
                </a:solidFill>
                <a:latin typeface="Trebuchet MS" panose="020B0603020202020204" pitchFamily="34" charset="0"/>
              </a:rPr>
              <a:t/>
            </a:r>
            <a:br>
              <a:rPr lang="en-US" sz="3200" baseline="0" dirty="0">
                <a:solidFill>
                  <a:srgbClr val="C00000"/>
                </a:solidFill>
                <a:latin typeface="Trebuchet MS" panose="020B0603020202020204" pitchFamily="34" charset="0"/>
              </a:rPr>
            </a:br>
            <a:r>
              <a:rPr lang="en-US" sz="1200" baseline="0" dirty="0">
                <a:solidFill>
                  <a:schemeClr val="accent2"/>
                </a:solidFill>
                <a:latin typeface="Trebuchet MS" panose="020B0603020202020204" pitchFamily="34" charset="0"/>
              </a:rPr>
              <a:t/>
            </a:r>
            <a:br>
              <a:rPr lang="en-US" sz="1200" baseline="0" dirty="0">
                <a:solidFill>
                  <a:schemeClr val="accent2"/>
                </a:solidFill>
                <a:latin typeface="Trebuchet MS" panose="020B0603020202020204" pitchFamily="34" charset="0"/>
              </a:rPr>
            </a:br>
            <a:r>
              <a:rPr lang="en-US" sz="2400" baseline="0" dirty="0" err="1">
                <a:solidFill>
                  <a:srgbClr val="C00000"/>
                </a:solidFill>
                <a:latin typeface="Trebuchet MS" panose="020B0603020202020204" pitchFamily="34" charset="0"/>
              </a:rPr>
              <a:t>Atenuación</a:t>
            </a:r>
            <a:r>
              <a:rPr lang="en-US" sz="2400" baseline="0" dirty="0">
                <a:solidFill>
                  <a:schemeClr val="accent2"/>
                </a:solidFill>
                <a:latin typeface="Trebuchet MS" panose="020B0603020202020204" pitchFamily="34" charset="0"/>
              </a:rPr>
              <a:t> = </a:t>
            </a:r>
            <a:r>
              <a:rPr lang="en-US" sz="2400" baseline="0" dirty="0" err="1">
                <a:solidFill>
                  <a:srgbClr val="FF0000"/>
                </a:solidFill>
                <a:latin typeface="Trebuchet MS" panose="020B0603020202020204" pitchFamily="34" charset="0"/>
              </a:rPr>
              <a:t>Dispersión</a:t>
            </a:r>
            <a:r>
              <a:rPr lang="en-US" sz="2400" baseline="0" dirty="0">
                <a:solidFill>
                  <a:schemeClr val="accent2"/>
                </a:solidFill>
                <a:latin typeface="Trebuchet MS" panose="020B0603020202020204" pitchFamily="34" charset="0"/>
              </a:rPr>
              <a:t> +</a:t>
            </a:r>
            <a:r>
              <a:rPr lang="en-US" sz="2400" baseline="0" dirty="0">
                <a:solidFill>
                  <a:srgbClr val="FF0000"/>
                </a:solidFill>
                <a:latin typeface="Trebuchet MS" panose="020B0603020202020204" pitchFamily="34" charset="0"/>
              </a:rPr>
              <a:t> </a:t>
            </a:r>
            <a:r>
              <a:rPr lang="en-US" sz="2400" baseline="0" dirty="0" err="1">
                <a:solidFill>
                  <a:srgbClr val="FF0000"/>
                </a:solidFill>
                <a:latin typeface="Trebuchet MS" panose="020B0603020202020204" pitchFamily="34" charset="0"/>
              </a:rPr>
              <a:t>Disipación</a:t>
            </a:r>
            <a:r>
              <a:rPr lang="en-US" sz="2400" baseline="0" dirty="0">
                <a:solidFill>
                  <a:srgbClr val="FF0000"/>
                </a:solidFill>
                <a:latin typeface="Trebuchet MS" panose="020B0603020202020204" pitchFamily="34" charset="0"/>
              </a:rPr>
              <a:t> </a:t>
            </a:r>
            <a:r>
              <a:rPr lang="en-US" sz="2400" baseline="0" dirty="0">
                <a:solidFill>
                  <a:schemeClr val="accent2"/>
                </a:solidFill>
                <a:latin typeface="Trebuchet MS" panose="020B0603020202020204" pitchFamily="34" charset="0"/>
              </a:rPr>
              <a:t>+ </a:t>
            </a:r>
            <a:r>
              <a:rPr lang="en-US" sz="2400" baseline="0" dirty="0" err="1">
                <a:solidFill>
                  <a:srgbClr val="FF0000"/>
                </a:solidFill>
                <a:latin typeface="Trebuchet MS" panose="020B0603020202020204" pitchFamily="34" charset="0"/>
              </a:rPr>
              <a:t>Extensión</a:t>
            </a:r>
            <a:r>
              <a:rPr lang="en-US" sz="2400" baseline="0" dirty="0">
                <a:solidFill>
                  <a:srgbClr val="FF0000"/>
                </a:solidFill>
                <a:latin typeface="Trebuchet MS" panose="020B0603020202020204" pitchFamily="34" charset="0"/>
              </a:rPr>
              <a:t> angular</a:t>
            </a:r>
          </a:p>
        </p:txBody>
      </p:sp>
      <p:sp>
        <p:nvSpPr>
          <p:cNvPr id="225283" name="Rectangle 3"/>
          <p:cNvSpPr>
            <a:spLocks noGrp="1" noChangeArrowheads="1"/>
          </p:cNvSpPr>
          <p:nvPr>
            <p:ph type="body" idx="1"/>
          </p:nvPr>
        </p:nvSpPr>
        <p:spPr bwMode="auto">
          <a:xfrm>
            <a:off x="0" y="1341438"/>
            <a:ext cx="4716463" cy="5791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n-US" sz="2000" dirty="0" smtClean="0"/>
              <a:t>Las </a:t>
            </a:r>
            <a:r>
              <a:rPr lang="en-US" sz="2000" dirty="0" err="1" smtClean="0"/>
              <a:t>olas</a:t>
            </a:r>
            <a:r>
              <a:rPr lang="en-US" sz="2000" dirty="0" smtClean="0"/>
              <a:t> </a:t>
            </a:r>
            <a:r>
              <a:rPr lang="en-US" sz="2000" dirty="0" err="1" smtClean="0"/>
              <a:t>disipan</a:t>
            </a:r>
            <a:r>
              <a:rPr lang="en-US" sz="2000" dirty="0" smtClean="0"/>
              <a:t> </a:t>
            </a:r>
            <a:r>
              <a:rPr lang="en-US" sz="2000" dirty="0" err="1" smtClean="0"/>
              <a:t>aprox</a:t>
            </a:r>
            <a:r>
              <a:rPr lang="en-US" sz="2000" dirty="0" smtClean="0"/>
              <a:t>. un  25% de </a:t>
            </a:r>
            <a:r>
              <a:rPr lang="en-US" sz="2000" dirty="0" err="1" smtClean="0"/>
              <a:t>su</a:t>
            </a:r>
            <a:r>
              <a:rPr lang="en-US" sz="2000" dirty="0" smtClean="0"/>
              <a:t> </a:t>
            </a:r>
            <a:r>
              <a:rPr lang="en-US" sz="2000" dirty="0" err="1" smtClean="0"/>
              <a:t>energía</a:t>
            </a:r>
            <a:r>
              <a:rPr lang="en-US" sz="2000" dirty="0" smtClean="0"/>
              <a:t> </a:t>
            </a:r>
            <a:r>
              <a:rPr lang="en-US" sz="2000" dirty="0" err="1" smtClean="0"/>
              <a:t>cada</a:t>
            </a:r>
            <a:r>
              <a:rPr lang="en-US" sz="2000" dirty="0" smtClean="0"/>
              <a:t> 12 horas </a:t>
            </a:r>
            <a:r>
              <a:rPr lang="en-US" sz="2000" dirty="0" err="1" smtClean="0"/>
              <a:t>en</a:t>
            </a:r>
            <a:r>
              <a:rPr lang="en-US" sz="2000" dirty="0" smtClean="0"/>
              <a:t> la </a:t>
            </a:r>
            <a:r>
              <a:rPr lang="en-US" sz="2000" dirty="0" err="1" smtClean="0"/>
              <a:t>dirección</a:t>
            </a:r>
            <a:r>
              <a:rPr lang="en-US" sz="2000" dirty="0" smtClean="0"/>
              <a:t> de </a:t>
            </a:r>
            <a:r>
              <a:rPr lang="en-US" sz="2000" dirty="0" err="1" smtClean="0"/>
              <a:t>propagación</a:t>
            </a:r>
            <a:endParaRPr lang="en-US" sz="2000" dirty="0" smtClean="0"/>
          </a:p>
          <a:p>
            <a:pPr eaLnBrk="1" hangingPunct="1">
              <a:lnSpc>
                <a:spcPct val="90000"/>
              </a:lnSpc>
            </a:pPr>
            <a:endParaRPr lang="en-US" sz="2000" dirty="0" smtClean="0"/>
          </a:p>
          <a:p>
            <a:pPr eaLnBrk="1" hangingPunct="1">
              <a:lnSpc>
                <a:spcPct val="60000"/>
              </a:lnSpc>
            </a:pPr>
            <a:r>
              <a:rPr lang="en-US" sz="2000" dirty="0" err="1" smtClean="0"/>
              <a:t>Rompientes</a:t>
            </a:r>
            <a:r>
              <a:rPr lang="en-US" sz="2000" dirty="0" smtClean="0"/>
              <a:t> / </a:t>
            </a:r>
            <a:r>
              <a:rPr lang="en-US" sz="2000" dirty="0" err="1" smtClean="0"/>
              <a:t>borreguitos</a:t>
            </a:r>
            <a:endParaRPr lang="en-US" sz="2000" dirty="0" smtClean="0"/>
          </a:p>
          <a:p>
            <a:pPr eaLnBrk="1" hangingPunct="1">
              <a:lnSpc>
                <a:spcPct val="90000"/>
              </a:lnSpc>
            </a:pPr>
            <a:endParaRPr lang="en-US" sz="2000" dirty="0" smtClean="0"/>
          </a:p>
          <a:p>
            <a:pPr eaLnBrk="1" hangingPunct="1">
              <a:lnSpc>
                <a:spcPct val="60000"/>
              </a:lnSpc>
            </a:pPr>
            <a:r>
              <a:rPr lang="en-US" sz="2000" dirty="0" err="1" smtClean="0"/>
              <a:t>Otros</a:t>
            </a:r>
            <a:r>
              <a:rPr lang="en-US" sz="2000" dirty="0" smtClean="0"/>
              <a:t> </a:t>
            </a:r>
            <a:r>
              <a:rPr lang="en-US" sz="2000" dirty="0" err="1" smtClean="0"/>
              <a:t>efectos</a:t>
            </a:r>
            <a:r>
              <a:rPr lang="en-US" sz="2000" dirty="0" smtClean="0"/>
              <a:t>:</a:t>
            </a:r>
          </a:p>
          <a:p>
            <a:pPr lvl="1" eaLnBrk="1" hangingPunct="1">
              <a:lnSpc>
                <a:spcPct val="90000"/>
              </a:lnSpc>
            </a:pPr>
            <a:r>
              <a:rPr lang="en-US" sz="1800" dirty="0" smtClean="0"/>
              <a:t>Islas y </a:t>
            </a:r>
            <a:r>
              <a:rPr lang="en-US" sz="1800" dirty="0" err="1" smtClean="0"/>
              <a:t>obstáculos</a:t>
            </a:r>
            <a:endParaRPr lang="en-US" sz="1800" dirty="0" smtClean="0"/>
          </a:p>
          <a:p>
            <a:pPr lvl="1" eaLnBrk="1" hangingPunct="1">
              <a:lnSpc>
                <a:spcPct val="90000"/>
              </a:lnSpc>
            </a:pPr>
            <a:r>
              <a:rPr lang="en-US" sz="1800" dirty="0" err="1" smtClean="0"/>
              <a:t>Fricción</a:t>
            </a:r>
            <a:r>
              <a:rPr lang="en-US" sz="1800" dirty="0" smtClean="0"/>
              <a:t> del </a:t>
            </a:r>
            <a:r>
              <a:rPr lang="en-US" sz="1800" dirty="0" err="1" smtClean="0"/>
              <a:t>fondo</a:t>
            </a:r>
            <a:endParaRPr lang="en-US" sz="1800" dirty="0" smtClean="0"/>
          </a:p>
          <a:p>
            <a:pPr lvl="1" eaLnBrk="1" hangingPunct="1">
              <a:lnSpc>
                <a:spcPct val="90000"/>
              </a:lnSpc>
            </a:pPr>
            <a:r>
              <a:rPr lang="en-US" sz="1800" dirty="0" err="1" smtClean="0"/>
              <a:t>Viento</a:t>
            </a:r>
            <a:r>
              <a:rPr lang="en-US" sz="1800" dirty="0" smtClean="0"/>
              <a:t> y </a:t>
            </a:r>
            <a:r>
              <a:rPr lang="en-US" sz="1800" dirty="0" err="1" smtClean="0"/>
              <a:t>corrientes</a:t>
            </a:r>
            <a:endParaRPr lang="en-US" sz="1800" dirty="0" smtClean="0"/>
          </a:p>
          <a:p>
            <a:pPr lvl="1" eaLnBrk="1" hangingPunct="1">
              <a:lnSpc>
                <a:spcPct val="90000"/>
              </a:lnSpc>
            </a:pPr>
            <a:endParaRPr lang="en-US" sz="1800" dirty="0" smtClean="0"/>
          </a:p>
          <a:p>
            <a:pPr eaLnBrk="1" hangingPunct="1">
              <a:lnSpc>
                <a:spcPct val="80000"/>
              </a:lnSpc>
            </a:pPr>
            <a:r>
              <a:rPr lang="en-US" sz="2000" dirty="0" smtClean="0"/>
              <a:t>El </a:t>
            </a:r>
            <a:r>
              <a:rPr lang="en-US" sz="2000" dirty="0" err="1" smtClean="0"/>
              <a:t>período</a:t>
            </a:r>
            <a:r>
              <a:rPr lang="en-US" sz="2000" dirty="0" smtClean="0"/>
              <a:t> se </a:t>
            </a:r>
            <a:r>
              <a:rPr lang="en-US" sz="2000" dirty="0" err="1" smtClean="0"/>
              <a:t>mantiene</a:t>
            </a:r>
            <a:r>
              <a:rPr lang="en-US" sz="2000" dirty="0" smtClean="0"/>
              <a:t> </a:t>
            </a:r>
            <a:r>
              <a:rPr lang="en-US" sz="2000" dirty="0" err="1" smtClean="0"/>
              <a:t>aproximadamente</a:t>
            </a:r>
            <a:r>
              <a:rPr lang="en-US" sz="2000" dirty="0" smtClean="0"/>
              <a:t> </a:t>
            </a:r>
            <a:r>
              <a:rPr lang="en-US" sz="2000" dirty="0" err="1" smtClean="0"/>
              <a:t>constante</a:t>
            </a:r>
            <a:r>
              <a:rPr lang="en-US" sz="2000" dirty="0" smtClean="0"/>
              <a:t> </a:t>
            </a:r>
            <a:r>
              <a:rPr lang="en-US" sz="2000" dirty="0" err="1" smtClean="0"/>
              <a:t>durante</a:t>
            </a:r>
            <a:r>
              <a:rPr lang="en-US" sz="2000" dirty="0" smtClean="0"/>
              <a:t> la </a:t>
            </a:r>
            <a:r>
              <a:rPr lang="en-US" sz="2000" dirty="0" err="1" smtClean="0"/>
              <a:t>propagación</a:t>
            </a:r>
            <a:r>
              <a:rPr lang="en-US" sz="2000" dirty="0" smtClean="0"/>
              <a:t> :           		</a:t>
            </a:r>
          </a:p>
          <a:p>
            <a:pPr eaLnBrk="1" hangingPunct="1">
              <a:lnSpc>
                <a:spcPct val="80000"/>
              </a:lnSpc>
              <a:buFontTx/>
              <a:buNone/>
            </a:pPr>
            <a:r>
              <a:rPr lang="en-US" sz="2000" i="1" dirty="0" smtClean="0"/>
              <a:t>                       T</a:t>
            </a:r>
            <a:r>
              <a:rPr lang="en-US" sz="2000" dirty="0" smtClean="0"/>
              <a:t> = </a:t>
            </a:r>
            <a:r>
              <a:rPr lang="en-US" sz="2000" dirty="0" err="1" smtClean="0"/>
              <a:t>cte</a:t>
            </a:r>
            <a:endParaRPr lang="en-US" sz="2000" dirty="0" smtClean="0"/>
          </a:p>
          <a:p>
            <a:pPr eaLnBrk="1" hangingPunct="1">
              <a:lnSpc>
                <a:spcPct val="90000"/>
              </a:lnSpc>
            </a:pPr>
            <a:endParaRPr lang="en-US" sz="2000" dirty="0" smtClean="0"/>
          </a:p>
        </p:txBody>
      </p:sp>
      <p:pic>
        <p:nvPicPr>
          <p:cNvPr id="225284" name="Picture 4" descr="decay_p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525" y="1295400"/>
            <a:ext cx="481488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Rectangle 5"/>
          <p:cNvSpPr>
            <a:spLocks noChangeArrowheads="1"/>
          </p:cNvSpPr>
          <p:nvPr/>
        </p:nvSpPr>
        <p:spPr bwMode="auto">
          <a:xfrm>
            <a:off x="1547813" y="5516563"/>
            <a:ext cx="1143000" cy="533400"/>
          </a:xfrm>
          <a:prstGeom prst="rect">
            <a:avLst/>
          </a:prstGeom>
          <a:noFill/>
          <a:ln w="19050">
            <a:solidFill>
              <a:srgbClr val="FF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Tree>
    <p:extLst>
      <p:ext uri="{BB962C8B-B14F-4D97-AF65-F5344CB8AC3E}">
        <p14:creationId xmlns:p14="http://schemas.microsoft.com/office/powerpoint/2010/main" val="3058287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Effect transition="in" filter="randombar(horizontal)">
                                      <p:cBhvr>
                                        <p:cTn id="7" dur="500"/>
                                        <p:tgtEl>
                                          <p:spTgt spid="2252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5283">
                                            <p:txEl>
                                              <p:pRg st="2" end="2"/>
                                            </p:txEl>
                                          </p:spTgt>
                                        </p:tgtEl>
                                        <p:attrNameLst>
                                          <p:attrName>style.visibility</p:attrName>
                                        </p:attrNameLst>
                                      </p:cBhvr>
                                      <p:to>
                                        <p:strVal val="visible"/>
                                      </p:to>
                                    </p:set>
                                    <p:animEffect transition="in" filter="randombar(horizontal)">
                                      <p:cBhvr>
                                        <p:cTn id="12" dur="500"/>
                                        <p:tgtEl>
                                          <p:spTgt spid="2252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5283">
                                            <p:txEl>
                                              <p:pRg st="4" end="4"/>
                                            </p:txEl>
                                          </p:spTgt>
                                        </p:tgtEl>
                                        <p:attrNameLst>
                                          <p:attrName>style.visibility</p:attrName>
                                        </p:attrNameLst>
                                      </p:cBhvr>
                                      <p:to>
                                        <p:strVal val="visible"/>
                                      </p:to>
                                    </p:set>
                                    <p:animEffect transition="in" filter="randombar(horizontal)">
                                      <p:cBhvr>
                                        <p:cTn id="17" dur="500"/>
                                        <p:tgtEl>
                                          <p:spTgt spid="225283">
                                            <p:txEl>
                                              <p:pRg st="4" end="4"/>
                                            </p:txEl>
                                          </p:spTgt>
                                        </p:tgtEl>
                                      </p:cBhvr>
                                    </p:animEffect>
                                  </p:childTnLst>
                                </p:cTn>
                              </p:par>
                            </p:childTnLst>
                          </p:cTn>
                        </p:par>
                        <p:par>
                          <p:cTn id="18" fill="hold" nodeType="afterGroup">
                            <p:stCondLst>
                              <p:cond delay="500"/>
                            </p:stCondLst>
                            <p:childTnLst>
                              <p:par>
                                <p:cTn id="19" presetID="4" presetClass="entr" presetSubtype="16" fill="hold" nodeType="afterEffect">
                                  <p:stCondLst>
                                    <p:cond delay="0"/>
                                  </p:stCondLst>
                                  <p:childTnLst>
                                    <p:set>
                                      <p:cBhvr>
                                        <p:cTn id="20" dur="1" fill="hold">
                                          <p:stCondLst>
                                            <p:cond delay="0"/>
                                          </p:stCondLst>
                                        </p:cTn>
                                        <p:tgtEl>
                                          <p:spTgt spid="225284"/>
                                        </p:tgtEl>
                                        <p:attrNameLst>
                                          <p:attrName>style.visibility</p:attrName>
                                        </p:attrNameLst>
                                      </p:cBhvr>
                                      <p:to>
                                        <p:strVal val="visible"/>
                                      </p:to>
                                    </p:set>
                                    <p:animEffect transition="in" filter="box(in)">
                                      <p:cBhvr>
                                        <p:cTn id="21" dur="500"/>
                                        <p:tgtEl>
                                          <p:spTgt spid="22528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225283">
                                            <p:txEl>
                                              <p:pRg st="5" end="5"/>
                                            </p:txEl>
                                          </p:spTgt>
                                        </p:tgtEl>
                                        <p:attrNameLst>
                                          <p:attrName>style.visibility</p:attrName>
                                        </p:attrNameLst>
                                      </p:cBhvr>
                                      <p:to>
                                        <p:strVal val="visible"/>
                                      </p:to>
                                    </p:set>
                                    <p:animEffect transition="in" filter="randombar(horizontal)">
                                      <p:cBhvr>
                                        <p:cTn id="24" dur="500"/>
                                        <p:tgtEl>
                                          <p:spTgt spid="225283">
                                            <p:txEl>
                                              <p:pRg st="5" end="5"/>
                                            </p:txEl>
                                          </p:spTgt>
                                        </p:tgtEl>
                                      </p:cBhvr>
                                    </p:animEffect>
                                  </p:childTnLst>
                                </p:cTn>
                              </p:par>
                            </p:childTnLst>
                          </p:cTn>
                        </p:par>
                        <p:par>
                          <p:cTn id="25" fill="hold" nodeType="afterGroup">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225283">
                                            <p:txEl>
                                              <p:pRg st="6" end="6"/>
                                            </p:txEl>
                                          </p:spTgt>
                                        </p:tgtEl>
                                        <p:attrNameLst>
                                          <p:attrName>style.visibility</p:attrName>
                                        </p:attrNameLst>
                                      </p:cBhvr>
                                      <p:to>
                                        <p:strVal val="visible"/>
                                      </p:to>
                                    </p:set>
                                    <p:animEffect transition="in" filter="randombar(horizontal)">
                                      <p:cBhvr>
                                        <p:cTn id="28" dur="500"/>
                                        <p:tgtEl>
                                          <p:spTgt spid="225283">
                                            <p:txEl>
                                              <p:pRg st="6" end="6"/>
                                            </p:txEl>
                                          </p:spTgt>
                                        </p:tgtEl>
                                      </p:cBhvr>
                                    </p:animEffect>
                                  </p:childTnLst>
                                </p:cTn>
                              </p:par>
                            </p:childTnLst>
                          </p:cTn>
                        </p:par>
                        <p:par>
                          <p:cTn id="29" fill="hold" nodeType="afterGroup">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225283">
                                            <p:txEl>
                                              <p:pRg st="7" end="7"/>
                                            </p:txEl>
                                          </p:spTgt>
                                        </p:tgtEl>
                                        <p:attrNameLst>
                                          <p:attrName>style.visibility</p:attrName>
                                        </p:attrNameLst>
                                      </p:cBhvr>
                                      <p:to>
                                        <p:strVal val="visible"/>
                                      </p:to>
                                    </p:set>
                                    <p:animEffect transition="in" filter="randombar(horizontal)">
                                      <p:cBhvr>
                                        <p:cTn id="32" dur="500"/>
                                        <p:tgtEl>
                                          <p:spTgt spid="225283">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25283">
                                            <p:txEl>
                                              <p:pRg st="9" end="9"/>
                                            </p:txEl>
                                          </p:spTgt>
                                        </p:tgtEl>
                                        <p:attrNameLst>
                                          <p:attrName>style.visibility</p:attrName>
                                        </p:attrNameLst>
                                      </p:cBhvr>
                                      <p:to>
                                        <p:strVal val="visible"/>
                                      </p:to>
                                    </p:set>
                                    <p:animEffect transition="in" filter="randombar(horizontal)">
                                      <p:cBhvr>
                                        <p:cTn id="37" dur="500"/>
                                        <p:tgtEl>
                                          <p:spTgt spid="225283">
                                            <p:txEl>
                                              <p:pRg st="9" end="9"/>
                                            </p:txEl>
                                          </p:spTgt>
                                        </p:tgtEl>
                                      </p:cBhvr>
                                    </p:animEffect>
                                  </p:childTnLst>
                                </p:cTn>
                              </p:par>
                            </p:childTnLst>
                          </p:cTn>
                        </p:par>
                        <p:par>
                          <p:cTn id="38" fill="hold" nodeType="afterGroup">
                            <p:stCondLst>
                              <p:cond delay="500"/>
                            </p:stCondLst>
                            <p:childTnLst>
                              <p:par>
                                <p:cTn id="39" presetID="14" presetClass="entr" presetSubtype="10" fill="hold" grpId="0" nodeType="afterEffect">
                                  <p:stCondLst>
                                    <p:cond delay="0"/>
                                  </p:stCondLst>
                                  <p:childTnLst>
                                    <p:set>
                                      <p:cBhvr>
                                        <p:cTn id="40" dur="1" fill="hold">
                                          <p:stCondLst>
                                            <p:cond delay="0"/>
                                          </p:stCondLst>
                                        </p:cTn>
                                        <p:tgtEl>
                                          <p:spTgt spid="225283">
                                            <p:txEl>
                                              <p:pRg st="10" end="10"/>
                                            </p:txEl>
                                          </p:spTgt>
                                        </p:tgtEl>
                                        <p:attrNameLst>
                                          <p:attrName>style.visibility</p:attrName>
                                        </p:attrNameLst>
                                      </p:cBhvr>
                                      <p:to>
                                        <p:strVal val="visible"/>
                                      </p:to>
                                    </p:set>
                                    <p:animEffect transition="in" filter="randombar(horizontal)">
                                      <p:cBhvr>
                                        <p:cTn id="41" dur="500"/>
                                        <p:tgtEl>
                                          <p:spTgt spid="225283">
                                            <p:txEl>
                                              <p:pRg st="10" end="10"/>
                                            </p:txEl>
                                          </p:spTgt>
                                        </p:tgtEl>
                                      </p:cBhvr>
                                    </p:animEffect>
                                  </p:childTnLst>
                                </p:cTn>
                              </p:par>
                            </p:childTnLst>
                          </p:cTn>
                        </p:par>
                        <p:par>
                          <p:cTn id="42" fill="hold" nodeType="afterGroup">
                            <p:stCondLst>
                              <p:cond delay="1000"/>
                            </p:stCondLst>
                            <p:childTnLst>
                              <p:par>
                                <p:cTn id="43" presetID="1" presetClass="entr" presetSubtype="0" fill="hold" grpId="0" nodeType="afterEffect">
                                  <p:stCondLst>
                                    <p:cond delay="0"/>
                                  </p:stCondLst>
                                  <p:childTnLst>
                                    <p:set>
                                      <p:cBhvr>
                                        <p:cTn id="44" dur="1" fill="hold">
                                          <p:stCondLst>
                                            <p:cond delay="0"/>
                                          </p:stCondLst>
                                        </p:cTn>
                                        <p:tgtEl>
                                          <p:spTgt spid="225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p:bldP spid="225285" grpId="0" animBg="1"/>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Rectangle 6"/>
          <p:cNvSpPr>
            <a:spLocks noGrp="1" noChangeArrowheads="1"/>
          </p:cNvSpPr>
          <p:nvPr>
            <p:ph type="title"/>
          </p:nvPr>
        </p:nvSpPr>
        <p:spPr bwMode="auto">
          <a:xfrm>
            <a:off x="0" y="-82020"/>
            <a:ext cx="91440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400" b="1" dirty="0" err="1" smtClean="0">
                <a:solidFill>
                  <a:srgbClr val="C00000"/>
                </a:solidFill>
              </a:rPr>
              <a:t>Estimación</a:t>
            </a:r>
            <a:r>
              <a:rPr lang="en-US" sz="2400" b="1" dirty="0" smtClean="0">
                <a:solidFill>
                  <a:srgbClr val="0033CC"/>
                </a:solidFill>
                <a:latin typeface="Tahoma" panose="020B0604030504040204" pitchFamily="34" charset="0"/>
              </a:rPr>
              <a:t> </a:t>
            </a:r>
            <a:r>
              <a:rPr lang="en-US" sz="2400" b="1" dirty="0">
                <a:solidFill>
                  <a:srgbClr val="C00000"/>
                </a:solidFill>
              </a:rPr>
              <a:t>de la </a:t>
            </a:r>
            <a:r>
              <a:rPr lang="en-US" sz="2400" b="1" dirty="0" err="1">
                <a:solidFill>
                  <a:srgbClr val="C00000"/>
                </a:solidFill>
              </a:rPr>
              <a:t>distancia</a:t>
            </a:r>
            <a:r>
              <a:rPr lang="en-US" sz="2400" b="1" dirty="0">
                <a:solidFill>
                  <a:srgbClr val="C00000"/>
                </a:solidFill>
              </a:rPr>
              <a:t> </a:t>
            </a:r>
            <a:r>
              <a:rPr lang="en-US" sz="2400" b="1" dirty="0" smtClean="0">
                <a:solidFill>
                  <a:srgbClr val="C00000"/>
                </a:solidFill>
              </a:rPr>
              <a:t>a </a:t>
            </a:r>
            <a:r>
              <a:rPr lang="en-US" sz="2400" b="1" dirty="0" err="1">
                <a:solidFill>
                  <a:srgbClr val="C00000"/>
                </a:solidFill>
              </a:rPr>
              <a:t>una</a:t>
            </a:r>
            <a:r>
              <a:rPr lang="en-US" sz="2400" b="1" dirty="0">
                <a:solidFill>
                  <a:srgbClr val="C00000"/>
                </a:solidFill>
              </a:rPr>
              <a:t> </a:t>
            </a:r>
            <a:r>
              <a:rPr lang="en-US" sz="2400" b="1" dirty="0" smtClean="0">
                <a:solidFill>
                  <a:srgbClr val="C00000"/>
                </a:solidFill>
              </a:rPr>
              <a:t/>
            </a:r>
            <a:br>
              <a:rPr lang="en-US" sz="2400" b="1" dirty="0" smtClean="0">
                <a:solidFill>
                  <a:srgbClr val="C00000"/>
                </a:solidFill>
              </a:rPr>
            </a:br>
            <a:r>
              <a:rPr lang="en-US" sz="2400" b="1" dirty="0" err="1" smtClean="0">
                <a:solidFill>
                  <a:srgbClr val="C00000"/>
                </a:solidFill>
              </a:rPr>
              <a:t>región</a:t>
            </a:r>
            <a:r>
              <a:rPr lang="en-US" sz="2400" b="1" dirty="0" smtClean="0">
                <a:solidFill>
                  <a:srgbClr val="C00000"/>
                </a:solidFill>
              </a:rPr>
              <a:t> </a:t>
            </a:r>
            <a:r>
              <a:rPr lang="en-US" sz="2400" b="1" dirty="0" err="1">
                <a:solidFill>
                  <a:srgbClr val="C00000"/>
                </a:solidFill>
              </a:rPr>
              <a:t>generadora</a:t>
            </a:r>
            <a:endParaRPr lang="en-US" sz="2400" b="1" dirty="0">
              <a:solidFill>
                <a:srgbClr val="C00000"/>
              </a:solidFill>
            </a:endParaRPr>
          </a:p>
        </p:txBody>
      </p:sp>
      <p:sp>
        <p:nvSpPr>
          <p:cNvPr id="43012" name="Rectangle 7"/>
          <p:cNvSpPr>
            <a:spLocks noGrp="1" noChangeArrowheads="1"/>
          </p:cNvSpPr>
          <p:nvPr>
            <p:ph type="body" sz="half" idx="1"/>
          </p:nvPr>
        </p:nvSpPr>
        <p:spPr bwMode="auto">
          <a:xfrm>
            <a:off x="0" y="840295"/>
            <a:ext cx="8820150" cy="566308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1" hangingPunct="1">
              <a:spcBef>
                <a:spcPct val="0"/>
              </a:spcBef>
              <a:buFontTx/>
              <a:buNone/>
            </a:pPr>
            <a:r>
              <a:rPr lang="es-ES" sz="1700" dirty="0" smtClean="0">
                <a:solidFill>
                  <a:schemeClr val="tx1"/>
                </a:solidFill>
                <a:latin typeface="Trebuchet MS" panose="020B0603020202020204" pitchFamily="34" charset="0"/>
              </a:rPr>
              <a:t>La distancia </a:t>
            </a:r>
            <a:r>
              <a:rPr lang="es-ES" sz="1700" i="1" dirty="0">
                <a:solidFill>
                  <a:schemeClr val="tx1"/>
                </a:solidFill>
                <a:latin typeface="Times New Roman" panose="02020603050405020304" pitchFamily="18" charset="0"/>
                <a:cs typeface="Times New Roman" panose="02020603050405020304" pitchFamily="18" charset="0"/>
              </a:rPr>
              <a:t>d</a:t>
            </a:r>
            <a:r>
              <a:rPr lang="es-ES" sz="1700" dirty="0" smtClean="0">
                <a:solidFill>
                  <a:schemeClr val="tx1"/>
                </a:solidFill>
                <a:latin typeface="Trebuchet MS" panose="020B0603020202020204" pitchFamily="34" charset="0"/>
              </a:rPr>
              <a:t> a la que fueron generados unos grupos de olas que alcanzan la costa:</a:t>
            </a:r>
          </a:p>
          <a:p>
            <a:pPr marL="0" indent="0" eaLnBrk="1" hangingPunct="1">
              <a:spcBef>
                <a:spcPts val="1200"/>
              </a:spcBef>
              <a:buFontTx/>
              <a:buNone/>
            </a:pPr>
            <a:r>
              <a:rPr lang="es-ES" sz="1700" dirty="0" smtClean="0">
                <a:solidFill>
                  <a:schemeClr val="tx1"/>
                </a:solidFill>
                <a:latin typeface="Trebuchet MS" panose="020B0603020202020204" pitchFamily="34" charset="0"/>
              </a:rPr>
              <a:t>					</a:t>
            </a:r>
            <a:r>
              <a:rPr lang="es-ES" sz="1700" i="1" dirty="0" smtClean="0">
                <a:solidFill>
                  <a:schemeClr val="tx1"/>
                </a:solidFill>
                <a:latin typeface="Trebuchet MS" panose="020B0603020202020204" pitchFamily="34" charset="0"/>
              </a:rPr>
              <a:t>t</a:t>
            </a:r>
            <a:r>
              <a:rPr lang="es-ES" sz="1700" dirty="0" smtClean="0">
                <a:solidFill>
                  <a:schemeClr val="tx1"/>
                </a:solidFill>
                <a:latin typeface="Trebuchet MS" panose="020B0603020202020204" pitchFamily="34" charset="0"/>
              </a:rPr>
              <a:t> </a:t>
            </a:r>
            <a:r>
              <a:rPr lang="es-ES" sz="1700" dirty="0" smtClean="0">
                <a:solidFill>
                  <a:schemeClr val="tx1"/>
                </a:solidFill>
                <a:latin typeface="Trebuchet MS" panose="020B0603020202020204" pitchFamily="34" charset="0"/>
                <a:cs typeface="Arial" panose="020B0604020202020204" pitchFamily="34" charset="0"/>
              </a:rPr>
              <a:t>≡ instante de llegada</a:t>
            </a:r>
          </a:p>
          <a:p>
            <a:pPr marL="0" indent="0" eaLnBrk="1" hangingPunct="1">
              <a:spcBef>
                <a:spcPct val="0"/>
              </a:spcBef>
              <a:buFontTx/>
              <a:buNone/>
            </a:pPr>
            <a:r>
              <a:rPr lang="es-ES" sz="1700" dirty="0" smtClean="0">
                <a:solidFill>
                  <a:schemeClr val="tx1"/>
                </a:solidFill>
                <a:latin typeface="Trebuchet MS" panose="020B0603020202020204" pitchFamily="34" charset="0"/>
              </a:rPr>
              <a:t> 					</a:t>
            </a:r>
            <a:r>
              <a:rPr lang="es-ES" sz="1700" i="1" dirty="0" smtClean="0">
                <a:solidFill>
                  <a:schemeClr val="tx1"/>
                </a:solidFill>
                <a:latin typeface="Trebuchet MS" panose="020B0603020202020204" pitchFamily="34" charset="0"/>
              </a:rPr>
              <a:t>t</a:t>
            </a:r>
            <a:r>
              <a:rPr lang="es-ES" sz="1700" i="1" baseline="-25000" dirty="0" smtClean="0">
                <a:solidFill>
                  <a:schemeClr val="tx1"/>
                </a:solidFill>
                <a:latin typeface="Trebuchet MS" panose="020B0603020202020204" pitchFamily="34" charset="0"/>
              </a:rPr>
              <a:t>0</a:t>
            </a:r>
            <a:r>
              <a:rPr lang="es-ES" sz="1700" dirty="0" smtClean="0">
                <a:solidFill>
                  <a:schemeClr val="tx1"/>
                </a:solidFill>
                <a:latin typeface="Trebuchet MS" panose="020B0603020202020204" pitchFamily="34" charset="0"/>
              </a:rPr>
              <a:t> </a:t>
            </a:r>
            <a:r>
              <a:rPr lang="es-ES" sz="1700" dirty="0" smtClean="0">
                <a:solidFill>
                  <a:schemeClr val="tx1"/>
                </a:solidFill>
                <a:latin typeface="Trebuchet MS" panose="020B0603020202020204" pitchFamily="34" charset="0"/>
                <a:cs typeface="Arial" panose="020B0604020202020204" pitchFamily="34" charset="0"/>
              </a:rPr>
              <a:t>≡ instante de generación</a:t>
            </a:r>
          </a:p>
          <a:p>
            <a:pPr marL="0" indent="0" eaLnBrk="1" hangingPunct="1">
              <a:spcBef>
                <a:spcPct val="0"/>
              </a:spcBef>
              <a:buFontTx/>
              <a:buNone/>
            </a:pPr>
            <a:endParaRPr lang="es-ES" sz="1700" dirty="0" smtClean="0">
              <a:solidFill>
                <a:schemeClr val="tx1"/>
              </a:solidFill>
              <a:latin typeface="Trebuchet MS" panose="020B0603020202020204" pitchFamily="34" charset="0"/>
            </a:endParaRPr>
          </a:p>
          <a:p>
            <a:pPr marL="0" indent="0" eaLnBrk="1" hangingPunct="1">
              <a:spcBef>
                <a:spcPct val="0"/>
              </a:spcBef>
              <a:buFontTx/>
              <a:buNone/>
            </a:pPr>
            <a:r>
              <a:rPr lang="es-ES" sz="1700" dirty="0" smtClean="0">
                <a:solidFill>
                  <a:schemeClr val="tx1"/>
                </a:solidFill>
                <a:latin typeface="Trebuchet MS" panose="020B0603020202020204" pitchFamily="34" charset="0"/>
              </a:rPr>
              <a:t>En aguas profundas </a:t>
            </a:r>
          </a:p>
          <a:p>
            <a:pPr marL="0" indent="0" eaLnBrk="1" hangingPunct="1">
              <a:spcBef>
                <a:spcPct val="0"/>
              </a:spcBef>
              <a:buFontTx/>
              <a:buNone/>
            </a:pPr>
            <a:endParaRPr lang="es-ES" sz="1700" dirty="0" smtClean="0">
              <a:solidFill>
                <a:schemeClr val="tx1"/>
              </a:solidFill>
              <a:latin typeface="Trebuchet MS" panose="020B0603020202020204" pitchFamily="34" charset="0"/>
            </a:endParaRPr>
          </a:p>
          <a:p>
            <a:pPr marL="0" indent="0" eaLnBrk="1" hangingPunct="1">
              <a:spcBef>
                <a:spcPct val="0"/>
              </a:spcBef>
              <a:buFontTx/>
              <a:buNone/>
            </a:pPr>
            <a:r>
              <a:rPr lang="es-ES" sz="1700" dirty="0" smtClean="0">
                <a:solidFill>
                  <a:schemeClr val="tx1"/>
                </a:solidFill>
                <a:latin typeface="Trebuchet MS" panose="020B0603020202020204" pitchFamily="34" charset="0"/>
              </a:rPr>
              <a:t>				</a:t>
            </a:r>
          </a:p>
          <a:p>
            <a:pPr marL="0" indent="0" eaLnBrk="1" hangingPunct="1">
              <a:spcBef>
                <a:spcPct val="0"/>
              </a:spcBef>
              <a:buFontTx/>
              <a:buNone/>
            </a:pPr>
            <a:r>
              <a:rPr lang="es-ES" sz="1700" dirty="0" smtClean="0">
                <a:solidFill>
                  <a:schemeClr val="tx1"/>
                </a:solidFill>
                <a:latin typeface="Trebuchet MS" panose="020B0603020202020204" pitchFamily="34" charset="0"/>
              </a:rPr>
              <a:t>Por tanto                                                 </a:t>
            </a:r>
            <a:r>
              <a:rPr lang="es-ES" sz="1700" dirty="0" smtClean="0">
                <a:solidFill>
                  <a:schemeClr val="tx1"/>
                </a:solidFill>
                <a:latin typeface="Times New Roman" panose="02020603050405020304" pitchFamily="18" charset="0"/>
                <a:cs typeface="Times New Roman" panose="02020603050405020304" pitchFamily="18" charset="0"/>
              </a:rPr>
              <a:t>→</a:t>
            </a:r>
            <a:endParaRPr lang="es-ES" sz="1700" dirty="0" smtClean="0">
              <a:solidFill>
                <a:schemeClr val="tx1"/>
              </a:solidFill>
              <a:latin typeface="Trebuchet MS" panose="020B0603020202020204" pitchFamily="34" charset="0"/>
            </a:endParaRPr>
          </a:p>
          <a:p>
            <a:pPr marL="0" indent="0" eaLnBrk="1" hangingPunct="1">
              <a:spcBef>
                <a:spcPct val="0"/>
              </a:spcBef>
              <a:buFontTx/>
              <a:buNone/>
            </a:pPr>
            <a:endParaRPr lang="es-ES" sz="1700" dirty="0" smtClean="0">
              <a:solidFill>
                <a:schemeClr val="tx1"/>
              </a:solidFill>
              <a:latin typeface="Trebuchet MS" panose="020B0603020202020204" pitchFamily="34" charset="0"/>
            </a:endParaRPr>
          </a:p>
          <a:p>
            <a:pPr marL="0" indent="0" eaLnBrk="1" hangingPunct="1">
              <a:spcBef>
                <a:spcPts val="1200"/>
              </a:spcBef>
              <a:spcAft>
                <a:spcPts val="600"/>
              </a:spcAft>
              <a:buFontTx/>
              <a:buNone/>
            </a:pPr>
            <a:r>
              <a:rPr lang="es-ES" sz="1700" dirty="0" smtClean="0">
                <a:solidFill>
                  <a:schemeClr val="tx1"/>
                </a:solidFill>
                <a:latin typeface="Trebuchet MS" panose="020B0603020202020204" pitchFamily="34" charset="0"/>
              </a:rPr>
              <a:t>La frecuencia angular </a:t>
            </a:r>
            <a:r>
              <a:rPr lang="es-ES" sz="2000" i="1" dirty="0" smtClean="0">
                <a:solidFill>
                  <a:schemeClr val="tx1"/>
                </a:solidFill>
                <a:latin typeface="Times New Roman" panose="02020603050405020304" pitchFamily="18" charset="0"/>
                <a:cs typeface="Times New Roman" panose="02020603050405020304" pitchFamily="18" charset="0"/>
              </a:rPr>
              <a:t>ω</a:t>
            </a:r>
            <a:r>
              <a:rPr lang="es-ES" sz="1700" dirty="0" smtClean="0">
                <a:solidFill>
                  <a:schemeClr val="tx1"/>
                </a:solidFill>
                <a:latin typeface="Trebuchet MS" panose="020B0603020202020204" pitchFamily="34" charset="0"/>
              </a:rPr>
              <a:t> crece linealmente con el tiempo de viaje del tiempo y será posible conocer la distancia </a:t>
            </a:r>
            <a:r>
              <a:rPr lang="es-ES" sz="2000" i="1" dirty="0" smtClean="0">
                <a:solidFill>
                  <a:schemeClr val="tx1"/>
                </a:solidFill>
                <a:latin typeface="Times New Roman" panose="02020603050405020304" pitchFamily="18" charset="0"/>
                <a:cs typeface="Times New Roman" panose="02020603050405020304" pitchFamily="18" charset="0"/>
              </a:rPr>
              <a:t>d</a:t>
            </a:r>
            <a:r>
              <a:rPr lang="es-ES" sz="2000" dirty="0" smtClean="0">
                <a:solidFill>
                  <a:schemeClr val="tx1"/>
                </a:solidFill>
                <a:latin typeface="Trebuchet MS" panose="020B0603020202020204" pitchFamily="34" charset="0"/>
              </a:rPr>
              <a:t> </a:t>
            </a:r>
            <a:r>
              <a:rPr lang="es-ES" sz="1700" dirty="0" smtClean="0">
                <a:solidFill>
                  <a:schemeClr val="tx1"/>
                </a:solidFill>
                <a:latin typeface="Trebuchet MS" panose="020B0603020202020204" pitchFamily="34" charset="0"/>
              </a:rPr>
              <a:t>a partir de la pendiente (</a:t>
            </a:r>
            <a:r>
              <a:rPr lang="es-ES" sz="2000" i="1" dirty="0" smtClean="0">
                <a:solidFill>
                  <a:schemeClr val="tx1"/>
                </a:solidFill>
                <a:latin typeface="Times New Roman" panose="02020603050405020304" pitchFamily="18" charset="0"/>
                <a:cs typeface="Times New Roman" panose="02020603050405020304" pitchFamily="18" charset="0"/>
              </a:rPr>
              <a:t>g/2d</a:t>
            </a:r>
            <a:r>
              <a:rPr lang="es-ES" sz="1700" dirty="0" smtClean="0">
                <a:solidFill>
                  <a:schemeClr val="tx1"/>
                </a:solidFill>
                <a:latin typeface="Trebuchet MS" panose="020B0603020202020204" pitchFamily="34" charset="0"/>
              </a:rPr>
              <a:t>) de la recta en el plano (</a:t>
            </a:r>
            <a:r>
              <a:rPr lang="es-ES" sz="1700" i="1" dirty="0" smtClean="0">
                <a:solidFill>
                  <a:schemeClr val="tx1"/>
                </a:solidFill>
                <a:latin typeface="Times New Roman" panose="02020603050405020304" pitchFamily="18" charset="0"/>
                <a:cs typeface="Times New Roman" panose="02020603050405020304" pitchFamily="18" charset="0"/>
                <a:sym typeface="Symbol" panose="05050102010706020507" pitchFamily="18" charset="2"/>
              </a:rPr>
              <a:t></a:t>
            </a:r>
            <a:r>
              <a:rPr lang="es-ES" sz="1700" i="1" dirty="0" smtClean="0">
                <a:solidFill>
                  <a:schemeClr val="tx1"/>
                </a:solidFill>
                <a:latin typeface="Times New Roman" panose="02020603050405020304" pitchFamily="18" charset="0"/>
                <a:cs typeface="Times New Roman" panose="02020603050405020304" pitchFamily="18" charset="0"/>
              </a:rPr>
              <a:t>,t</a:t>
            </a:r>
            <a:r>
              <a:rPr lang="es-ES" sz="1700" dirty="0" smtClean="0">
                <a:solidFill>
                  <a:schemeClr val="tx1"/>
                </a:solidFill>
                <a:latin typeface="Trebuchet MS" panose="020B0603020202020204" pitchFamily="34" charset="0"/>
              </a:rPr>
              <a:t>), así como el instante de generación </a:t>
            </a:r>
            <a:r>
              <a:rPr lang="es-ES" sz="2000" i="1" dirty="0" smtClean="0">
                <a:solidFill>
                  <a:schemeClr val="tx1"/>
                </a:solidFill>
                <a:latin typeface="Times New Roman" panose="02020603050405020304" pitchFamily="18" charset="0"/>
                <a:cs typeface="Times New Roman" panose="02020603050405020304" pitchFamily="18" charset="0"/>
              </a:rPr>
              <a:t>t=t</a:t>
            </a:r>
            <a:r>
              <a:rPr lang="es-ES" sz="2000" i="1" baseline="-25000" dirty="0" smtClean="0">
                <a:solidFill>
                  <a:schemeClr val="tx1"/>
                </a:solidFill>
                <a:latin typeface="Times New Roman" panose="02020603050405020304" pitchFamily="18" charset="0"/>
                <a:cs typeface="Times New Roman" panose="02020603050405020304" pitchFamily="18" charset="0"/>
              </a:rPr>
              <a:t>0</a:t>
            </a:r>
            <a:r>
              <a:rPr lang="es-ES" sz="1700" dirty="0" smtClean="0">
                <a:solidFill>
                  <a:schemeClr val="tx1"/>
                </a:solidFill>
                <a:latin typeface="Trebuchet MS" panose="020B0603020202020204" pitchFamily="34" charset="0"/>
              </a:rPr>
              <a:t>.</a:t>
            </a:r>
          </a:p>
          <a:p>
            <a:pPr marL="0" indent="0" eaLnBrk="1" hangingPunct="1">
              <a:spcBef>
                <a:spcPct val="0"/>
              </a:spcBef>
              <a:spcAft>
                <a:spcPts val="600"/>
              </a:spcAft>
              <a:buFontTx/>
              <a:buNone/>
            </a:pPr>
            <a:r>
              <a:rPr lang="es-ES" sz="1700" dirty="0" smtClean="0">
                <a:solidFill>
                  <a:schemeClr val="tx1"/>
                </a:solidFill>
                <a:latin typeface="Trebuchet MS" panose="020B0603020202020204" pitchFamily="34" charset="0"/>
              </a:rPr>
              <a:t>Si lo que deseamos es conocer el período del oleaje en una zona alejada del área generadora, podremos realizar una operación similar en un diagrama (</a:t>
            </a:r>
            <a:r>
              <a:rPr lang="es-ES" sz="1800" i="1" dirty="0" err="1" smtClean="0">
                <a:solidFill>
                  <a:schemeClr val="tx1"/>
                </a:solidFill>
                <a:latin typeface="Times New Roman" panose="02020603050405020304" pitchFamily="18" charset="0"/>
                <a:cs typeface="Times New Roman" panose="02020603050405020304" pitchFamily="18" charset="0"/>
              </a:rPr>
              <a:t>d,T</a:t>
            </a:r>
            <a:r>
              <a:rPr lang="es-ES" sz="1700" dirty="0" smtClean="0">
                <a:solidFill>
                  <a:schemeClr val="tx1"/>
                </a:solidFill>
                <a:latin typeface="Trebuchet MS" panose="020B0603020202020204" pitchFamily="34" charset="0"/>
              </a:rPr>
              <a:t>)</a:t>
            </a:r>
          </a:p>
          <a:p>
            <a:pPr marL="0" indent="0" eaLnBrk="1" hangingPunct="1">
              <a:spcBef>
                <a:spcPct val="0"/>
              </a:spcBef>
              <a:spcAft>
                <a:spcPts val="600"/>
              </a:spcAft>
              <a:buFontTx/>
              <a:buNone/>
            </a:pPr>
            <a:r>
              <a:rPr lang="es-ES" sz="1700" dirty="0" smtClean="0">
                <a:solidFill>
                  <a:schemeClr val="tx1"/>
                </a:solidFill>
                <a:latin typeface="Trebuchet MS" panose="020B0603020202020204" pitchFamily="34" charset="0"/>
              </a:rPr>
              <a:t>En la práctica, los registros de oleaje proporcionan más información sobre los grupos de olas más complejos que sobre los simples, de manera que el cálculo se complica, debiendo deducir la frecuencia de pico del espectro de olas en la zona generadora. Si añadimos la presencia de oleajes locales o generados en otras áreas, el problema se complicará aún más.</a:t>
            </a:r>
          </a:p>
        </p:txBody>
      </p:sp>
      <p:graphicFrame>
        <p:nvGraphicFramePr>
          <p:cNvPr id="43013" name="Object 8"/>
          <p:cNvGraphicFramePr>
            <a:graphicFrameLocks noGrp="1" noChangeAspect="1"/>
          </p:cNvGraphicFramePr>
          <p:nvPr>
            <p:ph sz="quarter" idx="2"/>
          </p:nvPr>
        </p:nvGraphicFramePr>
        <p:xfrm>
          <a:off x="2760663" y="1504950"/>
          <a:ext cx="1519237" cy="815975"/>
        </p:xfrm>
        <a:graphic>
          <a:graphicData uri="http://schemas.openxmlformats.org/presentationml/2006/ole">
            <mc:AlternateContent xmlns:mc="http://schemas.openxmlformats.org/markup-compatibility/2006">
              <mc:Choice xmlns:v="urn:schemas-microsoft-com:vml" Requires="v">
                <p:oleObj spid="_x0000_s33994" name="Ecuación" r:id="rId3" imgW="850680" imgH="457200" progId="Equation.3">
                  <p:embed/>
                </p:oleObj>
              </mc:Choice>
              <mc:Fallback>
                <p:oleObj name="Ecuación" r:id="rId3" imgW="850680" imgH="457200" progId="Equation.3">
                  <p:embed/>
                  <p:pic>
                    <p:nvPicPr>
                      <p:cNvPr id="0" name=""/>
                      <p:cNvPicPr>
                        <a:picLocks noChangeAspect="1" noChangeArrowheads="1"/>
                      </p:cNvPicPr>
                      <p:nvPr/>
                    </p:nvPicPr>
                    <p:blipFill>
                      <a:blip r:embed="rId4"/>
                      <a:srcRect/>
                      <a:stretch>
                        <a:fillRect/>
                      </a:stretch>
                    </p:blipFill>
                    <p:spPr bwMode="auto">
                      <a:xfrm>
                        <a:off x="2760663" y="1504950"/>
                        <a:ext cx="1519237" cy="815975"/>
                      </a:xfrm>
                      <a:prstGeom prst="rect">
                        <a:avLst/>
                      </a:prstGeom>
                      <a:noFill/>
                      <a:ln>
                        <a:noFill/>
                      </a:ln>
                      <a:effectLst/>
                      <a:extLst/>
                    </p:spPr>
                  </p:pic>
                </p:oleObj>
              </mc:Fallback>
            </mc:AlternateContent>
          </a:graphicData>
        </a:graphic>
      </p:graphicFrame>
      <p:graphicFrame>
        <p:nvGraphicFramePr>
          <p:cNvPr id="43014" name="Object 10"/>
          <p:cNvGraphicFramePr>
            <a:graphicFrameLocks noGrp="1" noChangeAspect="1"/>
          </p:cNvGraphicFramePr>
          <p:nvPr>
            <p:ph sz="quarter" idx="3"/>
          </p:nvPr>
        </p:nvGraphicFramePr>
        <p:xfrm>
          <a:off x="2466975" y="2012950"/>
          <a:ext cx="3609975" cy="1144588"/>
        </p:xfrm>
        <a:graphic>
          <a:graphicData uri="http://schemas.openxmlformats.org/presentationml/2006/ole">
            <mc:AlternateContent xmlns:mc="http://schemas.openxmlformats.org/markup-compatibility/2006">
              <mc:Choice xmlns:v="urn:schemas-microsoft-com:vml" Requires="v">
                <p:oleObj spid="_x0000_s33995" name="Ecuación" r:id="rId5" imgW="2082600" imgH="660240" progId="Equation.3">
                  <p:embed/>
                </p:oleObj>
              </mc:Choice>
              <mc:Fallback>
                <p:oleObj name="Ecuación" r:id="rId5" imgW="2082600" imgH="660240" progId="Equation.3">
                  <p:embed/>
                  <p:pic>
                    <p:nvPicPr>
                      <p:cNvPr id="0" name=""/>
                      <p:cNvPicPr>
                        <a:picLocks noChangeAspect="1" noChangeArrowheads="1"/>
                      </p:cNvPicPr>
                      <p:nvPr/>
                    </p:nvPicPr>
                    <p:blipFill>
                      <a:blip r:embed="rId6"/>
                      <a:srcRect/>
                      <a:stretch>
                        <a:fillRect/>
                      </a:stretch>
                    </p:blipFill>
                    <p:spPr bwMode="auto">
                      <a:xfrm>
                        <a:off x="2466975" y="2012950"/>
                        <a:ext cx="3609975" cy="1144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5" name="Object 12"/>
          <p:cNvGraphicFramePr>
            <a:graphicFrameLocks noChangeAspect="1"/>
          </p:cNvGraphicFramePr>
          <p:nvPr/>
        </p:nvGraphicFramePr>
        <p:xfrm>
          <a:off x="4675189" y="2710345"/>
          <a:ext cx="2013478" cy="771148"/>
        </p:xfrm>
        <a:graphic>
          <a:graphicData uri="http://schemas.openxmlformats.org/presentationml/2006/ole">
            <mc:AlternateContent xmlns:mc="http://schemas.openxmlformats.org/markup-compatibility/2006">
              <mc:Choice xmlns:v="urn:schemas-microsoft-com:vml" Requires="v">
                <p:oleObj spid="_x0000_s33996" name="Ecuación" r:id="rId7" imgW="1028520" imgH="393480" progId="Equation.3">
                  <p:embed/>
                </p:oleObj>
              </mc:Choice>
              <mc:Fallback>
                <p:oleObj name="Ecuación" r:id="rId7" imgW="1028520" imgH="393480" progId="Equation.3">
                  <p:embed/>
                  <p:pic>
                    <p:nvPicPr>
                      <p:cNvPr id="0" name=""/>
                      <p:cNvPicPr>
                        <a:picLocks noChangeAspect="1" noChangeArrowheads="1"/>
                      </p:cNvPicPr>
                      <p:nvPr/>
                    </p:nvPicPr>
                    <p:blipFill>
                      <a:blip r:embed="rId8"/>
                      <a:srcRect/>
                      <a:stretch>
                        <a:fillRect/>
                      </a:stretch>
                    </p:blipFill>
                    <p:spPr bwMode="auto">
                      <a:xfrm>
                        <a:off x="4675189" y="2710345"/>
                        <a:ext cx="2013478" cy="771148"/>
                      </a:xfrm>
                      <a:prstGeom prst="rect">
                        <a:avLst/>
                      </a:prstGeom>
                      <a:noFill/>
                      <a:ln w="9525">
                        <a:solidFill>
                          <a:srgbClr val="FF6600"/>
                        </a:solidFill>
                        <a:miter lim="800000"/>
                        <a:headEnd/>
                        <a:tailEnd/>
                      </a:ln>
                      <a:effectLst/>
                      <a:extLst/>
                    </p:spPr>
                  </p:pic>
                </p:oleObj>
              </mc:Fallback>
            </mc:AlternateContent>
          </a:graphicData>
        </a:graphic>
      </p:graphicFrame>
      <p:sp>
        <p:nvSpPr>
          <p:cNvPr id="2" name="Abrir llave 1"/>
          <p:cNvSpPr/>
          <p:nvPr/>
        </p:nvSpPr>
        <p:spPr>
          <a:xfrm>
            <a:off x="4538133" y="1412710"/>
            <a:ext cx="67733" cy="49953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graphicFrame>
        <p:nvGraphicFramePr>
          <p:cNvPr id="8" name="Object 12"/>
          <p:cNvGraphicFramePr>
            <a:graphicFrameLocks noChangeAspect="1"/>
          </p:cNvGraphicFramePr>
          <p:nvPr/>
        </p:nvGraphicFramePr>
        <p:xfrm>
          <a:off x="2066133" y="2664150"/>
          <a:ext cx="1896004" cy="817343"/>
        </p:xfrm>
        <a:graphic>
          <a:graphicData uri="http://schemas.openxmlformats.org/presentationml/2006/ole">
            <mc:AlternateContent xmlns:mc="http://schemas.openxmlformats.org/markup-compatibility/2006">
              <mc:Choice xmlns:v="urn:schemas-microsoft-com:vml" Requires="v">
                <p:oleObj spid="_x0000_s33997" name="Ecuación" r:id="rId9" imgW="914400" imgH="393480" progId="Equation.3">
                  <p:embed/>
                </p:oleObj>
              </mc:Choice>
              <mc:Fallback>
                <p:oleObj name="Ecuación" r:id="rId9" imgW="914400" imgH="393480" progId="Equation.3">
                  <p:embed/>
                  <p:pic>
                    <p:nvPicPr>
                      <p:cNvPr id="0" name=""/>
                      <p:cNvPicPr>
                        <a:picLocks noChangeAspect="1" noChangeArrowheads="1"/>
                      </p:cNvPicPr>
                      <p:nvPr/>
                    </p:nvPicPr>
                    <p:blipFill>
                      <a:blip r:embed="rId10"/>
                      <a:srcRect/>
                      <a:stretch>
                        <a:fillRect/>
                      </a:stretch>
                    </p:blipFill>
                    <p:spPr bwMode="auto">
                      <a:xfrm>
                        <a:off x="2066133" y="2664150"/>
                        <a:ext cx="1896004" cy="817343"/>
                      </a:xfrm>
                      <a:prstGeom prst="rect">
                        <a:avLst/>
                      </a:prstGeom>
                      <a:noFill/>
                      <a:ln w="9525">
                        <a:solidFill>
                          <a:srgbClr val="FF6600"/>
                        </a:solidFill>
                        <a:miter lim="800000"/>
                        <a:headEnd/>
                        <a:tailEnd/>
                      </a:ln>
                      <a:effectLst/>
                      <a:extLst/>
                    </p:spPr>
                  </p:pic>
                </p:oleObj>
              </mc:Fallback>
            </mc:AlternateContent>
          </a:graphicData>
        </a:graphic>
      </p:graphicFrame>
    </p:spTree>
    <p:extLst>
      <p:ext uri="{BB962C8B-B14F-4D97-AF65-F5344CB8AC3E}">
        <p14:creationId xmlns:p14="http://schemas.microsoft.com/office/powerpoint/2010/main" val="2316183120"/>
      </p:ext>
    </p:extLst>
  </p:cSld>
  <p:clrMapOvr>
    <a:masterClrMapping/>
  </p:clrMapOvr>
  <p:transition>
    <p:fade/>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69850" y="0"/>
            <a:ext cx="7232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Interacción con corrientes (efecto Doppler)</a:t>
            </a:r>
          </a:p>
        </p:txBody>
      </p:sp>
      <p:pic>
        <p:nvPicPr>
          <p:cNvPr id="159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4508500"/>
            <a:ext cx="7056437" cy="149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 descr="waves_and_curren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908050"/>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6" descr="waves_and_curren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908050"/>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1" name="Text Box 7"/>
          <p:cNvSpPr txBox="1">
            <a:spLocks noChangeArrowheads="1"/>
          </p:cNvSpPr>
          <p:nvPr/>
        </p:nvSpPr>
        <p:spPr bwMode="auto">
          <a:xfrm>
            <a:off x="747713" y="4225925"/>
            <a:ext cx="7154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rPr>
              <a:t>Modificación del período del oleaje por una corriente perpendicular</a:t>
            </a:r>
          </a:p>
        </p:txBody>
      </p:sp>
      <p:sp>
        <p:nvSpPr>
          <p:cNvPr id="159752" name="Text Box 8"/>
          <p:cNvSpPr txBox="1">
            <a:spLocks noChangeArrowheads="1"/>
          </p:cNvSpPr>
          <p:nvPr/>
        </p:nvSpPr>
        <p:spPr bwMode="auto">
          <a:xfrm>
            <a:off x="387350" y="6092825"/>
            <a:ext cx="89328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rPr>
              <a:t>La altura significativa </a:t>
            </a:r>
            <a:r>
              <a:rPr lang="es-ES" altLang="es-ES" b="1" i="1">
                <a:latin typeface="Trebuchet MS" panose="020B0603020202020204" pitchFamily="34" charset="0"/>
              </a:rPr>
              <a:t>H</a:t>
            </a:r>
            <a:r>
              <a:rPr lang="es-ES" altLang="es-ES" b="1">
                <a:latin typeface="Trebuchet MS" panose="020B0603020202020204" pitchFamily="34" charset="0"/>
              </a:rPr>
              <a:t> </a:t>
            </a:r>
            <a:r>
              <a:rPr lang="es-ES" altLang="es-ES">
                <a:latin typeface="Trebuchet MS" panose="020B0603020202020204" pitchFamily="34" charset="0"/>
              </a:rPr>
              <a:t>del oleaje se altera en la misma proporción que su período </a:t>
            </a:r>
            <a:r>
              <a:rPr lang="es-ES" altLang="es-ES" b="1" i="1">
                <a:latin typeface="Trebuchet MS" panose="020B0603020202020204" pitchFamily="34" charset="0"/>
              </a:rPr>
              <a:t>L</a:t>
            </a:r>
            <a:endParaRPr lang="es-ES" altLang="es-ES">
              <a:latin typeface="Trebuchet MS" panose="020B0603020202020204" pitchFamily="34" charset="0"/>
            </a:endParaRPr>
          </a:p>
        </p:txBody>
      </p:sp>
      <p:sp>
        <p:nvSpPr>
          <p:cNvPr id="2" name="Marcador de pie de página 1"/>
          <p:cNvSpPr txBox="1">
            <a:spLocks noGrp="1"/>
          </p:cNvSpPr>
          <p:nvPr/>
        </p:nvSpPr>
        <p:spPr bwMode="auto">
          <a:xfrm>
            <a:off x="2990850" y="6570663"/>
            <a:ext cx="3033713" cy="204787"/>
          </a:xfrm>
          <a:prstGeom prst="rect">
            <a:avLst/>
          </a:prstGeom>
          <a:noFill/>
          <a:ln>
            <a:miter lim="800000"/>
            <a:headEnd/>
            <a:tailEnd/>
          </a:ln>
        </p:spPr>
        <p:txBody>
          <a:bodyPr/>
          <a:lstStyle/>
          <a:p>
            <a:pPr algn="ctr" eaLnBrk="1" fontAlgn="auto" hangingPunct="1">
              <a:spcBef>
                <a:spcPts val="0"/>
              </a:spcBef>
              <a:spcAft>
                <a:spcPts val="0"/>
              </a:spcAft>
              <a:defRPr/>
            </a:pPr>
            <a:r>
              <a:rPr lang="es-ES" sz="923">
                <a:solidFill>
                  <a:srgbClr val="BD3632"/>
                </a:solidFill>
                <a:latin typeface="Trebuchet MS" pitchFamily="34" charset="0"/>
                <a:cs typeface="Arial" charset="0"/>
              </a:rPr>
              <a:t>Día Meteorológico Mundial - 2018</a:t>
            </a:r>
          </a:p>
        </p:txBody>
      </p:sp>
      <p:sp>
        <p:nvSpPr>
          <p:cNvPr id="64521" name="Marcador de número de diapositiva 2"/>
          <p:cNvSpPr txBox="1">
            <a:spLocks noGrp="1"/>
          </p:cNvSpPr>
          <p:nvPr/>
        </p:nvSpPr>
        <p:spPr bwMode="auto">
          <a:xfrm>
            <a:off x="6745288" y="6565900"/>
            <a:ext cx="2270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6B25522A-335F-4579-A38C-DFCB3F62FB88}" type="slidenum">
              <a:rPr lang="es-ES" altLang="es-ES" sz="900">
                <a:solidFill>
                  <a:srgbClr val="BD3632"/>
                </a:solidFill>
                <a:latin typeface="Trebuchet MS" panose="020B0603020202020204" pitchFamily="34" charset="0"/>
              </a:rPr>
              <a:pPr algn="r" eaLnBrk="1" hangingPunct="1"/>
              <a:t>107</a:t>
            </a:fld>
            <a:endParaRPr lang="es-ES" altLang="es-ES" sz="900">
              <a:solidFill>
                <a:srgbClr val="BD3632"/>
              </a:solidFill>
              <a:latin typeface="Trebuchet MS" panose="020B0603020202020204" pitchFamily="34" charset="0"/>
            </a:endParaRPr>
          </a:p>
        </p:txBody>
      </p:sp>
    </p:spTree>
    <p:extLst>
      <p:ext uri="{BB962C8B-B14F-4D97-AF65-F5344CB8AC3E}">
        <p14:creationId xmlns:p14="http://schemas.microsoft.com/office/powerpoint/2010/main" val="358597691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9751"/>
                                        </p:tgtEl>
                                        <p:attrNameLst>
                                          <p:attrName>style.visibility</p:attrName>
                                        </p:attrNameLst>
                                      </p:cBhvr>
                                      <p:to>
                                        <p:strVal val="visible"/>
                                      </p:to>
                                    </p:set>
                                    <p:animEffect transition="in" filter="checkerboard(across)">
                                      <p:cBhvr>
                                        <p:cTn id="7" dur="500"/>
                                        <p:tgtEl>
                                          <p:spTgt spid="159751"/>
                                        </p:tgtEl>
                                      </p:cBhvr>
                                    </p:animEffect>
                                  </p:childTnLst>
                                </p:cTn>
                              </p:par>
                              <p:par>
                                <p:cTn id="8" presetID="5" presetClass="entr" presetSubtype="10" fill="hold" nodeType="withEffect">
                                  <p:stCondLst>
                                    <p:cond delay="0"/>
                                  </p:stCondLst>
                                  <p:childTnLst>
                                    <p:set>
                                      <p:cBhvr>
                                        <p:cTn id="9" dur="1" fill="hold">
                                          <p:stCondLst>
                                            <p:cond delay="0"/>
                                          </p:stCondLst>
                                        </p:cTn>
                                        <p:tgtEl>
                                          <p:spTgt spid="159748"/>
                                        </p:tgtEl>
                                        <p:attrNameLst>
                                          <p:attrName>style.visibility</p:attrName>
                                        </p:attrNameLst>
                                      </p:cBhvr>
                                      <p:to>
                                        <p:strVal val="visible"/>
                                      </p:to>
                                    </p:set>
                                    <p:animEffect transition="in" filter="checkerboard(across)">
                                      <p:cBhvr>
                                        <p:cTn id="10" dur="500"/>
                                        <p:tgtEl>
                                          <p:spTgt spid="1597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59752"/>
                                        </p:tgtEl>
                                        <p:attrNameLst>
                                          <p:attrName>style.visibility</p:attrName>
                                        </p:attrNameLst>
                                      </p:cBhvr>
                                      <p:to>
                                        <p:strVal val="visible"/>
                                      </p:to>
                                    </p:set>
                                    <p:animEffect transition="in" filter="checkerboard(across)">
                                      <p:cBhvr>
                                        <p:cTn id="15" dur="500"/>
                                        <p:tgtEl>
                                          <p:spTgt spid="159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1" grpId="0"/>
      <p:bldP spid="159752"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047" y="523220"/>
            <a:ext cx="4001041" cy="4105276"/>
          </a:xfrm>
          <a:prstGeom prst="rect">
            <a:avLst/>
          </a:prstGeom>
        </p:spPr>
      </p:pic>
      <p:sp>
        <p:nvSpPr>
          <p:cNvPr id="5" name="Rectángulo 4"/>
          <p:cNvSpPr/>
          <p:nvPr/>
        </p:nvSpPr>
        <p:spPr>
          <a:xfrm>
            <a:off x="169562" y="4628496"/>
            <a:ext cx="4025784" cy="615553"/>
          </a:xfrm>
          <a:prstGeom prst="rect">
            <a:avLst/>
          </a:prstGeom>
        </p:spPr>
        <p:txBody>
          <a:bodyPr wrap="square">
            <a:spAutoFit/>
          </a:bodyPr>
          <a:lstStyle/>
          <a:p>
            <a:pPr algn="ctr"/>
            <a:r>
              <a:rPr lang="es-ES" dirty="0" smtClean="0">
                <a:solidFill>
                  <a:srgbClr val="000000"/>
                </a:solidFill>
                <a:latin typeface="Trebuchet MS" panose="020B0603020202020204" pitchFamily="34" charset="0"/>
              </a:rPr>
              <a:t> </a:t>
            </a:r>
            <a:r>
              <a:rPr lang="es-ES" sz="1600" dirty="0" smtClean="0">
                <a:solidFill>
                  <a:srgbClr val="000000"/>
                </a:solidFill>
                <a:latin typeface="Arial Narrow" panose="020B0606020202030204" pitchFamily="34" charset="0"/>
              </a:rPr>
              <a:t>Petrolero </a:t>
            </a:r>
            <a:r>
              <a:rPr lang="es-ES" sz="1600" i="1" dirty="0" err="1" smtClean="0">
                <a:solidFill>
                  <a:srgbClr val="000000"/>
                </a:solidFill>
                <a:latin typeface="Arial Narrow" panose="020B0606020202030204" pitchFamily="34" charset="0"/>
              </a:rPr>
              <a:t>Esso</a:t>
            </a:r>
            <a:r>
              <a:rPr lang="es-ES" sz="1600" i="1" dirty="0" smtClean="0">
                <a:solidFill>
                  <a:srgbClr val="000000"/>
                </a:solidFill>
                <a:latin typeface="Arial Narrow" panose="020B0606020202030204" pitchFamily="34" charset="0"/>
              </a:rPr>
              <a:t> </a:t>
            </a:r>
            <a:r>
              <a:rPr lang="es-ES" sz="1600" i="1" dirty="0" err="1" smtClean="0">
                <a:solidFill>
                  <a:srgbClr val="000000"/>
                </a:solidFill>
                <a:latin typeface="Arial Narrow" panose="020B0606020202030204" pitchFamily="34" charset="0"/>
              </a:rPr>
              <a:t>Languedoc</a:t>
            </a:r>
            <a:r>
              <a:rPr lang="es-ES" sz="1600" i="1" dirty="0" smtClean="0">
                <a:solidFill>
                  <a:srgbClr val="000000"/>
                </a:solidFill>
                <a:latin typeface="Arial Narrow" panose="020B0606020202030204" pitchFamily="34" charset="0"/>
              </a:rPr>
              <a:t> </a:t>
            </a:r>
            <a:r>
              <a:rPr lang="es-ES" sz="1600" dirty="0" smtClean="0">
                <a:solidFill>
                  <a:srgbClr val="000000"/>
                </a:solidFill>
                <a:latin typeface="Arial Narrow" panose="020B0606020202030204" pitchFamily="34" charset="0"/>
              </a:rPr>
              <a:t>aguas adentro de la costa de </a:t>
            </a:r>
            <a:r>
              <a:rPr lang="es-ES" sz="1600" dirty="0" err="1" smtClean="0">
                <a:solidFill>
                  <a:srgbClr val="000000"/>
                </a:solidFill>
                <a:latin typeface="Arial Narrow" panose="020B0606020202030204" pitchFamily="34" charset="0"/>
              </a:rPr>
              <a:t>Durban</a:t>
            </a:r>
            <a:r>
              <a:rPr lang="es-ES" sz="1600" dirty="0" smtClean="0">
                <a:solidFill>
                  <a:srgbClr val="000000"/>
                </a:solidFill>
                <a:latin typeface="Arial Narrow" panose="020B0606020202030204" pitchFamily="34" charset="0"/>
              </a:rPr>
              <a:t> (1980)</a:t>
            </a:r>
            <a:endParaRPr lang="es-ES" sz="1600" dirty="0">
              <a:latin typeface="Arial Narrow" panose="020B0606020202030204" pitchFamily="34" charset="0"/>
            </a:endParaRPr>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7989" y="143073"/>
            <a:ext cx="3473483" cy="3473483"/>
          </a:xfrm>
          <a:prstGeom prst="rect">
            <a:avLst/>
          </a:prstGeom>
        </p:spPr>
      </p:pic>
      <p:sp>
        <p:nvSpPr>
          <p:cNvPr id="9" name="CuadroTexto 8"/>
          <p:cNvSpPr txBox="1"/>
          <p:nvPr/>
        </p:nvSpPr>
        <p:spPr>
          <a:xfrm>
            <a:off x="4785114" y="3412436"/>
            <a:ext cx="4358886" cy="1107996"/>
          </a:xfrm>
          <a:prstGeom prst="rect">
            <a:avLst/>
          </a:prstGeom>
          <a:noFill/>
        </p:spPr>
        <p:txBody>
          <a:bodyPr wrap="none" rtlCol="0">
            <a:spAutoFit/>
          </a:bodyPr>
          <a:lstStyle/>
          <a:p>
            <a:r>
              <a:rPr lang="es-ES" sz="1600" dirty="0" smtClean="0">
                <a:latin typeface="Trebuchet MS" panose="020B0603020202020204" pitchFamily="34" charset="0"/>
              </a:rPr>
              <a:t>Concentración de energía de un tren de olas:</a:t>
            </a:r>
          </a:p>
          <a:p>
            <a:r>
              <a:rPr lang="es-ES" sz="1600" dirty="0">
                <a:latin typeface="Trebuchet MS" panose="020B0603020202020204" pitchFamily="34" charset="0"/>
              </a:rPr>
              <a:t> </a:t>
            </a:r>
            <a:r>
              <a:rPr lang="es-ES" sz="1600" dirty="0" smtClean="0">
                <a:latin typeface="Trebuchet MS" panose="020B0603020202020204" pitchFamily="34" charset="0"/>
              </a:rPr>
              <a:t>1. Convergencia temporal/espacial</a:t>
            </a:r>
          </a:p>
          <a:p>
            <a:r>
              <a:rPr lang="es-ES" sz="1600" dirty="0">
                <a:latin typeface="Trebuchet MS" panose="020B0603020202020204" pitchFamily="34" charset="0"/>
              </a:rPr>
              <a:t> </a:t>
            </a:r>
            <a:r>
              <a:rPr lang="es-ES" sz="1600" dirty="0" smtClean="0">
                <a:latin typeface="Trebuchet MS" panose="020B0603020202020204" pitchFamily="34" charset="0"/>
              </a:rPr>
              <a:t>2. Convergencia por corrientes</a:t>
            </a:r>
          </a:p>
          <a:p>
            <a:r>
              <a:rPr lang="es-ES" sz="1600" dirty="0">
                <a:latin typeface="Trebuchet MS" panose="020B0603020202020204" pitchFamily="34" charset="0"/>
              </a:rPr>
              <a:t> </a:t>
            </a:r>
            <a:r>
              <a:rPr lang="es-ES" sz="1600" dirty="0" smtClean="0">
                <a:latin typeface="Trebuchet MS" panose="020B0603020202020204" pitchFamily="34" charset="0"/>
              </a:rPr>
              <a:t>3. Convergencia no lineal</a:t>
            </a:r>
            <a:endParaRPr lang="es-ES" sz="1600" dirty="0">
              <a:latin typeface="Trebuchet MS" panose="020B0603020202020204" pitchFamily="34" charset="0"/>
            </a:endParaRPr>
          </a:p>
        </p:txBody>
      </p:sp>
      <p:sp>
        <p:nvSpPr>
          <p:cNvPr id="10" name="CuadroTexto 9"/>
          <p:cNvSpPr txBox="1"/>
          <p:nvPr/>
        </p:nvSpPr>
        <p:spPr>
          <a:xfrm>
            <a:off x="17609" y="5663432"/>
            <a:ext cx="5181381" cy="369332"/>
          </a:xfrm>
          <a:prstGeom prst="rect">
            <a:avLst/>
          </a:prstGeom>
          <a:noFill/>
        </p:spPr>
        <p:txBody>
          <a:bodyPr wrap="square" rtlCol="0">
            <a:spAutoFit/>
          </a:bodyPr>
          <a:lstStyle/>
          <a:p>
            <a:r>
              <a:rPr lang="es-ES" dirty="0" smtClean="0">
                <a:hlinkClick r:id="rId4"/>
              </a:rPr>
              <a:t>http://folk.uio.no/karstent/waves/index_es.html</a:t>
            </a:r>
            <a:endParaRPr lang="es-ES" dirty="0"/>
          </a:p>
        </p:txBody>
      </p:sp>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0943" y="4520432"/>
            <a:ext cx="3048000" cy="2286000"/>
          </a:xfrm>
          <a:prstGeom prst="rect">
            <a:avLst/>
          </a:prstGeom>
        </p:spPr>
      </p:pic>
      <p:sp>
        <p:nvSpPr>
          <p:cNvPr id="13" name="CuadroTexto 12"/>
          <p:cNvSpPr txBox="1"/>
          <p:nvPr/>
        </p:nvSpPr>
        <p:spPr>
          <a:xfrm>
            <a:off x="7631832" y="4766995"/>
            <a:ext cx="1512168" cy="369332"/>
          </a:xfrm>
          <a:prstGeom prst="rect">
            <a:avLst/>
          </a:prstGeom>
          <a:noFill/>
        </p:spPr>
        <p:txBody>
          <a:bodyPr wrap="square" rtlCol="0">
            <a:spAutoFit/>
          </a:bodyPr>
          <a:lstStyle/>
          <a:p>
            <a:r>
              <a:rPr lang="es-ES" dirty="0" smtClean="0">
                <a:solidFill>
                  <a:srgbClr val="FF0000"/>
                </a:solidFill>
              </a:rPr>
              <a:t>Aspecto real</a:t>
            </a:r>
            <a:endParaRPr lang="es-ES" dirty="0">
              <a:solidFill>
                <a:srgbClr val="FF0000"/>
              </a:solidFill>
            </a:endParaRPr>
          </a:p>
        </p:txBody>
      </p:sp>
      <p:sp>
        <p:nvSpPr>
          <p:cNvPr id="3" name="Rectangle 8"/>
          <p:cNvSpPr>
            <a:spLocks noChangeArrowheads="1"/>
          </p:cNvSpPr>
          <p:nvPr/>
        </p:nvSpPr>
        <p:spPr bwMode="auto">
          <a:xfrm>
            <a:off x="62865" y="-2677"/>
            <a:ext cx="4849404" cy="523220"/>
          </a:xfrm>
          <a:prstGeom prst="rect">
            <a:avLst/>
          </a:prstGeom>
          <a:noFill/>
        </p:spPr>
        <p:txBody>
          <a:bodyPr wrap="none" rtlCol="0">
            <a:spAutoFit/>
          </a:bodyPr>
          <a:lstStyle/>
          <a:p>
            <a:r>
              <a:rPr lang="es-ES" sz="2800" b="1" i="1" dirty="0" smtClean="0">
                <a:solidFill>
                  <a:srgbClr val="C00000"/>
                </a:solidFill>
                <a:latin typeface="Trebuchet MS" panose="020B0603020202020204" pitchFamily="34" charset="0"/>
              </a:rPr>
              <a:t>Freak </a:t>
            </a:r>
            <a:r>
              <a:rPr lang="es-ES" sz="2800" b="1" i="1" dirty="0" err="1" smtClean="0">
                <a:solidFill>
                  <a:srgbClr val="C00000"/>
                </a:solidFill>
                <a:latin typeface="Trebuchet MS" panose="020B0603020202020204" pitchFamily="34" charset="0"/>
              </a:rPr>
              <a:t>waves</a:t>
            </a:r>
            <a:r>
              <a:rPr lang="es-ES" sz="2800" b="1" i="1" dirty="0" smtClean="0">
                <a:solidFill>
                  <a:srgbClr val="C00000"/>
                </a:solidFill>
                <a:latin typeface="Trebuchet MS" panose="020B0603020202020204" pitchFamily="34" charset="0"/>
              </a:rPr>
              <a:t> – </a:t>
            </a:r>
            <a:r>
              <a:rPr lang="es-ES" sz="2800" b="1" i="1" dirty="0" err="1" smtClean="0">
                <a:solidFill>
                  <a:srgbClr val="C00000"/>
                </a:solidFill>
                <a:latin typeface="Trebuchet MS" panose="020B0603020202020204" pitchFamily="34" charset="0"/>
              </a:rPr>
              <a:t>Rogue</a:t>
            </a:r>
            <a:r>
              <a:rPr lang="es-ES" sz="2800" b="1" i="1" dirty="0" smtClean="0">
                <a:solidFill>
                  <a:srgbClr val="C00000"/>
                </a:solidFill>
                <a:latin typeface="Trebuchet MS" panose="020B0603020202020204" pitchFamily="34" charset="0"/>
              </a:rPr>
              <a:t> </a:t>
            </a:r>
            <a:r>
              <a:rPr lang="es-ES" sz="2800" b="1" i="1" dirty="0" err="1" smtClean="0">
                <a:solidFill>
                  <a:srgbClr val="C00000"/>
                </a:solidFill>
                <a:latin typeface="Trebuchet MS" panose="020B0603020202020204" pitchFamily="34" charset="0"/>
              </a:rPr>
              <a:t>waves</a:t>
            </a:r>
            <a:endParaRPr lang="es-ES" sz="2800" b="1" i="1"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4285088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stretch>
            <a:fillRect/>
          </a:stretch>
        </p:blipFill>
        <p:spPr>
          <a:xfrm>
            <a:off x="6125817" y="5022197"/>
            <a:ext cx="2938746" cy="1872090"/>
          </a:xfrm>
          <a:prstGeom prst="rect">
            <a:avLst/>
          </a:prstGeom>
        </p:spPr>
      </p:pic>
      <p:pic>
        <p:nvPicPr>
          <p:cNvPr id="10" name="Imagen 9"/>
          <p:cNvPicPr>
            <a:picLocks noChangeAspect="1"/>
          </p:cNvPicPr>
          <p:nvPr/>
        </p:nvPicPr>
        <p:blipFill>
          <a:blip r:embed="rId3"/>
          <a:stretch>
            <a:fillRect/>
          </a:stretch>
        </p:blipFill>
        <p:spPr>
          <a:xfrm>
            <a:off x="0" y="418982"/>
            <a:ext cx="4925737" cy="3755962"/>
          </a:xfrm>
          <a:prstGeom prst="rect">
            <a:avLst/>
          </a:prstGeom>
        </p:spPr>
      </p:pic>
      <p:sp>
        <p:nvSpPr>
          <p:cNvPr id="2" name="Marcador de pie de página 1"/>
          <p:cNvSpPr>
            <a:spLocks noGrp="1"/>
          </p:cNvSpPr>
          <p:nvPr>
            <p:ph type="ftr" sz="quarter" idx="4294967295"/>
          </p:nvPr>
        </p:nvSpPr>
        <p:spPr>
          <a:xfrm>
            <a:off x="2990852" y="6570666"/>
            <a:ext cx="3033346" cy="204787"/>
          </a:xfrm>
          <a:prstGeom prst="rect">
            <a:avLst/>
          </a:prstGeom>
        </p:spPr>
        <p:txBody>
          <a:bodyPr/>
          <a:lstStyle/>
          <a:p>
            <a:pPr>
              <a:defRPr/>
            </a:pPr>
            <a:r>
              <a:rPr lang="es-ES" smtClean="0"/>
              <a:t>AEMET, Agencia Estatal de Meteorología</a:t>
            </a:r>
            <a:endParaRPr lang="es-ES"/>
          </a:p>
        </p:txBody>
      </p:sp>
      <p:sp>
        <p:nvSpPr>
          <p:cNvPr id="3" name="Marcador de número de diapositiva 2"/>
          <p:cNvSpPr>
            <a:spLocks noGrp="1"/>
          </p:cNvSpPr>
          <p:nvPr>
            <p:ph type="sldNum" sz="quarter" idx="4294967295"/>
          </p:nvPr>
        </p:nvSpPr>
        <p:spPr>
          <a:xfrm>
            <a:off x="6333392" y="6564313"/>
            <a:ext cx="2269881" cy="209550"/>
          </a:xfrm>
          <a:prstGeom prst="rect">
            <a:avLst/>
          </a:prstGeom>
        </p:spPr>
        <p:txBody>
          <a:bodyPr/>
          <a:lstStyle/>
          <a:p>
            <a:pPr>
              <a:defRPr/>
            </a:pPr>
            <a:fld id="{BA217654-D5D0-4551-8262-48E40BD19A49}" type="slidenum">
              <a:rPr lang="es-ES" altLang="es-ES" smtClean="0"/>
              <a:pPr>
                <a:defRPr/>
              </a:pPr>
              <a:t>109</a:t>
            </a:fld>
            <a:endParaRPr lang="es-ES" altLang="es-ES"/>
          </a:p>
        </p:txBody>
      </p:sp>
      <p:sp>
        <p:nvSpPr>
          <p:cNvPr id="6" name="Rectangle 8"/>
          <p:cNvSpPr>
            <a:spLocks noChangeArrowheads="1"/>
          </p:cNvSpPr>
          <p:nvPr/>
        </p:nvSpPr>
        <p:spPr bwMode="auto">
          <a:xfrm>
            <a:off x="2555688" y="-87066"/>
            <a:ext cx="5394425" cy="523220"/>
          </a:xfrm>
          <a:prstGeom prst="rect">
            <a:avLst/>
          </a:prstGeom>
          <a:noFill/>
        </p:spPr>
        <p:txBody>
          <a:bodyPr wrap="none" rtlCol="0">
            <a:spAutoFit/>
          </a:bodyPr>
          <a:lstStyle/>
          <a:p>
            <a:r>
              <a:rPr lang="es-ES" sz="2800" b="1" i="1" dirty="0" err="1" smtClean="0">
                <a:solidFill>
                  <a:srgbClr val="C00000"/>
                </a:solidFill>
                <a:latin typeface="Trebuchet MS" panose="020B0603020202020204" pitchFamily="34" charset="0"/>
              </a:rPr>
              <a:t>Rogue</a:t>
            </a:r>
            <a:r>
              <a:rPr lang="es-ES" sz="2800" b="1" i="1" dirty="0" smtClean="0">
                <a:solidFill>
                  <a:srgbClr val="C00000"/>
                </a:solidFill>
                <a:latin typeface="Trebuchet MS" panose="020B0603020202020204" pitchFamily="34" charset="0"/>
              </a:rPr>
              <a:t> </a:t>
            </a:r>
            <a:r>
              <a:rPr lang="es-ES" sz="2800" b="1" i="1" dirty="0" err="1" smtClean="0">
                <a:solidFill>
                  <a:srgbClr val="C00000"/>
                </a:solidFill>
                <a:latin typeface="Trebuchet MS" panose="020B0603020202020204" pitchFamily="34" charset="0"/>
              </a:rPr>
              <a:t>waves</a:t>
            </a:r>
            <a:r>
              <a:rPr lang="es-ES" sz="2800" b="1" i="1" dirty="0" smtClean="0">
                <a:solidFill>
                  <a:srgbClr val="C00000"/>
                </a:solidFill>
                <a:latin typeface="Trebuchet MS" panose="020B0603020202020204" pitchFamily="34" charset="0"/>
              </a:rPr>
              <a:t> </a:t>
            </a:r>
            <a:r>
              <a:rPr lang="es-ES" sz="2800" b="1" dirty="0" smtClean="0">
                <a:solidFill>
                  <a:srgbClr val="C00000"/>
                </a:solidFill>
                <a:latin typeface="Trebuchet MS" panose="020B0603020202020204" pitchFamily="34" charset="0"/>
              </a:rPr>
              <a:t>en aguas someras</a:t>
            </a:r>
            <a:endParaRPr lang="es-ES" sz="2800" b="1" i="1" dirty="0">
              <a:solidFill>
                <a:srgbClr val="C00000"/>
              </a:solidFill>
              <a:latin typeface="Trebuchet MS" panose="020B0603020202020204" pitchFamily="34" charset="0"/>
            </a:endParaRPr>
          </a:p>
        </p:txBody>
      </p:sp>
      <p:pic>
        <p:nvPicPr>
          <p:cNvPr id="7" name="Imagen 6"/>
          <p:cNvPicPr>
            <a:picLocks noChangeAspect="1"/>
          </p:cNvPicPr>
          <p:nvPr/>
        </p:nvPicPr>
        <p:blipFill>
          <a:blip r:embed="rId4"/>
          <a:stretch>
            <a:fillRect/>
          </a:stretch>
        </p:blipFill>
        <p:spPr>
          <a:xfrm>
            <a:off x="5580064" y="656585"/>
            <a:ext cx="3233450" cy="4365611"/>
          </a:xfrm>
          <a:prstGeom prst="rect">
            <a:avLst/>
          </a:prstGeom>
        </p:spPr>
      </p:pic>
      <p:pic>
        <p:nvPicPr>
          <p:cNvPr id="8" name="Imagen 7"/>
          <p:cNvPicPr>
            <a:picLocks noChangeAspect="1"/>
          </p:cNvPicPr>
          <p:nvPr/>
        </p:nvPicPr>
        <p:blipFill>
          <a:blip r:embed="rId5"/>
          <a:stretch>
            <a:fillRect/>
          </a:stretch>
        </p:blipFill>
        <p:spPr>
          <a:xfrm>
            <a:off x="2972218" y="5037345"/>
            <a:ext cx="3146025" cy="1927899"/>
          </a:xfrm>
          <a:prstGeom prst="rect">
            <a:avLst/>
          </a:prstGeom>
        </p:spPr>
      </p:pic>
      <p:sp>
        <p:nvSpPr>
          <p:cNvPr id="5" name="CuadroTexto 4"/>
          <p:cNvSpPr txBox="1"/>
          <p:nvPr/>
        </p:nvSpPr>
        <p:spPr>
          <a:xfrm>
            <a:off x="5567002" y="775335"/>
            <a:ext cx="2980303" cy="369332"/>
          </a:xfrm>
          <a:prstGeom prst="rect">
            <a:avLst/>
          </a:prstGeom>
          <a:noFill/>
        </p:spPr>
        <p:txBody>
          <a:bodyPr wrap="none" rtlCol="0">
            <a:spAutoFit/>
          </a:bodyPr>
          <a:lstStyle/>
          <a:p>
            <a:r>
              <a:rPr lang="es-ES" dirty="0" smtClean="0"/>
              <a:t>Episodio en </a:t>
            </a:r>
            <a:r>
              <a:rPr lang="es-ES" dirty="0" err="1" smtClean="0"/>
              <a:t>Maverick</a:t>
            </a:r>
            <a:r>
              <a:rPr lang="es-ES" dirty="0" smtClean="0"/>
              <a:t>, 2010</a:t>
            </a:r>
            <a:endParaRPr lang="es-ES" dirty="0"/>
          </a:p>
        </p:txBody>
      </p:sp>
      <p:pic>
        <p:nvPicPr>
          <p:cNvPr id="11" name="Imagen 10"/>
          <p:cNvPicPr>
            <a:picLocks noChangeAspect="1"/>
          </p:cNvPicPr>
          <p:nvPr/>
        </p:nvPicPr>
        <p:blipFill>
          <a:blip r:embed="rId6"/>
          <a:stretch>
            <a:fillRect/>
          </a:stretch>
        </p:blipFill>
        <p:spPr>
          <a:xfrm>
            <a:off x="20189" y="3985449"/>
            <a:ext cx="3268194" cy="2964646"/>
          </a:xfrm>
          <a:prstGeom prst="rect">
            <a:avLst/>
          </a:prstGeom>
        </p:spPr>
      </p:pic>
      <p:sp>
        <p:nvSpPr>
          <p:cNvPr id="12" name="CuadroTexto 11"/>
          <p:cNvSpPr txBox="1"/>
          <p:nvPr/>
        </p:nvSpPr>
        <p:spPr>
          <a:xfrm>
            <a:off x="1958058" y="4806052"/>
            <a:ext cx="1650777" cy="1323439"/>
          </a:xfrm>
          <a:prstGeom prst="rect">
            <a:avLst/>
          </a:prstGeom>
          <a:noFill/>
        </p:spPr>
        <p:txBody>
          <a:bodyPr wrap="square" rtlCol="0">
            <a:spAutoFit/>
          </a:bodyPr>
          <a:lstStyle/>
          <a:p>
            <a:r>
              <a:rPr lang="es-ES" sz="1600" dirty="0" smtClean="0"/>
              <a:t>Daños causados por </a:t>
            </a:r>
            <a:r>
              <a:rPr lang="es-ES" sz="1600" i="1" dirty="0" err="1" smtClean="0"/>
              <a:t>rogue</a:t>
            </a:r>
            <a:r>
              <a:rPr lang="es-ES" sz="1600" i="1" dirty="0" smtClean="0"/>
              <a:t> </a:t>
            </a:r>
            <a:r>
              <a:rPr lang="es-ES" sz="1600" i="1" dirty="0" err="1" smtClean="0"/>
              <a:t>waves</a:t>
            </a:r>
            <a:r>
              <a:rPr lang="es-ES" sz="1600" dirty="0" smtClean="0"/>
              <a:t> en todo el mundo </a:t>
            </a:r>
          </a:p>
          <a:p>
            <a:r>
              <a:rPr lang="es-ES" sz="1600" dirty="0" smtClean="0"/>
              <a:t>2006-2010</a:t>
            </a:r>
            <a:endParaRPr lang="es-ES" sz="1600" dirty="0"/>
          </a:p>
        </p:txBody>
      </p:sp>
      <p:sp>
        <p:nvSpPr>
          <p:cNvPr id="15" name="Flecha izquierda 14"/>
          <p:cNvSpPr/>
          <p:nvPr/>
        </p:nvSpPr>
        <p:spPr>
          <a:xfrm>
            <a:off x="5355771" y="6021683"/>
            <a:ext cx="1769207" cy="439387"/>
          </a:xfrm>
          <a:prstGeom prst="leftArrow">
            <a:avLst/>
          </a:prstGeom>
          <a:solidFill>
            <a:srgbClr val="FF5050"/>
          </a:solidFill>
          <a:ln>
            <a:solidFill>
              <a:srgbClr val="D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855439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11560" y="1340768"/>
            <a:ext cx="8686800" cy="5334000"/>
          </a:xfrm>
          <a:prstGeom prst="rect">
            <a:avLst/>
          </a:prstGeom>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Seguridad marítima</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y propagación.</a:t>
            </a:r>
          </a:p>
          <a:p>
            <a:pPr marL="609600" indent="-609600">
              <a:lnSpc>
                <a:spcPct val="150000"/>
              </a:lnSpc>
              <a:buFontTx/>
              <a:buAutoNum type="arabicPeriod"/>
            </a:pPr>
            <a:r>
              <a:rPr lang="es-ES" altLang="es-ES" sz="2400" b="1" dirty="0" smtClean="0">
                <a:latin typeface="Trebuchet MS" panose="020B0603020202020204" pitchFamily="34" charset="0"/>
              </a:rPr>
              <a:t>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Modelos de propagación de oleaje (WAM)</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p>
          <a:p>
            <a:pPr marL="609600" indent="-609600">
              <a:lnSpc>
                <a:spcPct val="150000"/>
              </a:lnSpc>
              <a:buFontTx/>
              <a:buAutoNum type="arabicPeriod"/>
            </a:pPr>
            <a:endParaRPr lang="es-ES" altLang="es-ES" sz="2800" b="1" dirty="0">
              <a:solidFill>
                <a:schemeClr val="tx1">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4261296258"/>
      </p:ext>
    </p:extLst>
  </p:cSld>
  <p:clrMapOvr>
    <a:masterClrMapping/>
  </p:clrMapOvr>
  <p:transition>
    <p:fade/>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9"/>
          <p:cNvSpPr txBox="1">
            <a:spLocks noChangeArrowheads="1"/>
          </p:cNvSpPr>
          <p:nvPr/>
        </p:nvSpPr>
        <p:spPr bwMode="auto">
          <a:xfrm>
            <a:off x="1120775" y="892722"/>
            <a:ext cx="2555875" cy="4000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50000"/>
              </a:spcBef>
              <a:buFontTx/>
              <a:buNone/>
            </a:pPr>
            <a:r>
              <a:rPr lang="es-ES" altLang="es-ES" sz="2000" i="0">
                <a:latin typeface="Trebuchet MS" panose="020B0603020202020204" pitchFamily="34" charset="0"/>
              </a:rPr>
              <a:t>Aguas profundas</a:t>
            </a:r>
          </a:p>
        </p:txBody>
      </p:sp>
      <p:sp>
        <p:nvSpPr>
          <p:cNvPr id="16388" name="Text Box 10"/>
          <p:cNvSpPr txBox="1">
            <a:spLocks noChangeArrowheads="1"/>
          </p:cNvSpPr>
          <p:nvPr/>
        </p:nvSpPr>
        <p:spPr bwMode="auto">
          <a:xfrm>
            <a:off x="5476875" y="951460"/>
            <a:ext cx="2225675" cy="4000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50000"/>
              </a:spcBef>
              <a:buFontTx/>
              <a:buNone/>
            </a:pPr>
            <a:r>
              <a:rPr lang="es-ES" altLang="es-ES" sz="2000" i="0" dirty="0">
                <a:latin typeface="Trebuchet MS" panose="020B0603020202020204" pitchFamily="34" charset="0"/>
              </a:rPr>
              <a:t>Aguas someras</a:t>
            </a:r>
          </a:p>
        </p:txBody>
      </p:sp>
      <p:sp>
        <p:nvSpPr>
          <p:cNvPr id="16389" name="Text Box 17"/>
          <p:cNvSpPr txBox="1">
            <a:spLocks noChangeArrowheads="1"/>
          </p:cNvSpPr>
          <p:nvPr/>
        </p:nvSpPr>
        <p:spPr bwMode="auto">
          <a:xfrm>
            <a:off x="230982" y="1582921"/>
            <a:ext cx="4602162"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endParaRPr lang="es-ES" altLang="es-ES" sz="2400" b="1" dirty="0">
              <a:latin typeface="Trebuchet MS" panose="020B0603020202020204" pitchFamily="34" charset="0"/>
            </a:endParaRPr>
          </a:p>
          <a:p>
            <a:pPr>
              <a:spcBef>
                <a:spcPts val="600"/>
              </a:spcBef>
              <a:buFontTx/>
              <a:buNone/>
            </a:pPr>
            <a:r>
              <a:rPr lang="es-ES" altLang="es-ES" sz="2400" b="1" dirty="0">
                <a:latin typeface="Trebuchet MS" panose="020B0603020202020204" pitchFamily="34" charset="0"/>
              </a:rPr>
              <a:t>	</a:t>
            </a:r>
            <a:r>
              <a:rPr lang="es-ES" altLang="es-ES" sz="2000" b="1" dirty="0">
                <a:latin typeface="Trebuchet MS" panose="020B0603020202020204" pitchFamily="34" charset="0"/>
              </a:rPr>
              <a:t>    </a:t>
            </a:r>
            <a:r>
              <a:rPr lang="es-ES" altLang="es-ES" sz="2000" b="1" i="1" dirty="0">
                <a:latin typeface="Times New Roman" panose="02020603050405020304" pitchFamily="18" charset="0"/>
                <a:cs typeface="Times New Roman" panose="02020603050405020304" pitchFamily="18" charset="0"/>
              </a:rPr>
              <a:t>c</a:t>
            </a:r>
            <a:r>
              <a:rPr lang="es-ES" altLang="es-ES" sz="2000" b="1" dirty="0">
                <a:latin typeface="Times New Roman" panose="02020603050405020304" pitchFamily="18" charset="0"/>
                <a:cs typeface="Times New Roman" panose="02020603050405020304" pitchFamily="18" charset="0"/>
              </a:rPr>
              <a:t> </a:t>
            </a:r>
            <a:r>
              <a:rPr lang="es-ES" altLang="es-ES" sz="2000" dirty="0">
                <a:latin typeface="Times New Roman" panose="02020603050405020304" pitchFamily="18" charset="0"/>
                <a:cs typeface="Times New Roman" panose="02020603050405020304" pitchFamily="18" charset="0"/>
              </a:rPr>
              <a:t>(nudos) ≈ </a:t>
            </a:r>
            <a:r>
              <a:rPr lang="es-ES" altLang="es-ES" sz="2000" b="1" i="1" dirty="0">
                <a:latin typeface="Times New Roman" panose="02020603050405020304" pitchFamily="18" charset="0"/>
                <a:cs typeface="Times New Roman" panose="02020603050405020304" pitchFamily="18" charset="0"/>
              </a:rPr>
              <a:t>3· T</a:t>
            </a:r>
          </a:p>
          <a:p>
            <a:pPr>
              <a:spcBef>
                <a:spcPts val="600"/>
              </a:spcBef>
              <a:buFontTx/>
              <a:buNone/>
            </a:pPr>
            <a:r>
              <a:rPr lang="es-ES" altLang="es-ES" sz="1800" b="1" dirty="0" smtClean="0">
                <a:latin typeface="Trebuchet MS" panose="020B0603020202020204" pitchFamily="34" charset="0"/>
              </a:rPr>
              <a:t>La </a:t>
            </a:r>
            <a:r>
              <a:rPr lang="es-ES" altLang="es-ES" sz="1800" b="1" dirty="0">
                <a:latin typeface="Trebuchet MS" panose="020B0603020202020204" pitchFamily="34" charset="0"/>
              </a:rPr>
              <a:t>velocidad de fase de las olas depende </a:t>
            </a:r>
            <a:r>
              <a:rPr lang="es-ES" altLang="es-ES" sz="1800" b="1" i="0" dirty="0">
                <a:latin typeface="Trebuchet MS" panose="020B0603020202020204" pitchFamily="34" charset="0"/>
              </a:rPr>
              <a:t>exclusivamente de su período</a:t>
            </a:r>
            <a:r>
              <a:rPr lang="es-ES" altLang="es-ES" sz="1800" b="1" i="1" dirty="0">
                <a:latin typeface="Times New Roman" panose="02020603050405020304" pitchFamily="18" charset="0"/>
                <a:cs typeface="Times New Roman" panose="02020603050405020304" pitchFamily="18" charset="0"/>
              </a:rPr>
              <a:t> </a:t>
            </a:r>
            <a:r>
              <a:rPr lang="es-ES" altLang="es-ES" sz="1800" i="1" dirty="0">
                <a:latin typeface="Times New Roman" panose="02020603050405020304" pitchFamily="18" charset="0"/>
                <a:cs typeface="Times New Roman" panose="02020603050405020304" pitchFamily="18" charset="0"/>
              </a:rPr>
              <a:t>T</a:t>
            </a:r>
          </a:p>
          <a:p>
            <a:pPr>
              <a:spcBef>
                <a:spcPct val="0"/>
              </a:spcBef>
              <a:buFontTx/>
              <a:buNone/>
            </a:pPr>
            <a:r>
              <a:rPr lang="es-ES" altLang="es-ES" sz="1800" b="1" dirty="0">
                <a:latin typeface="Trebuchet MS" panose="020B0603020202020204" pitchFamily="34" charset="0"/>
                <a:cs typeface="Times New Roman" panose="02020603050405020304" pitchFamily="18" charset="0"/>
              </a:rPr>
              <a:t>	</a:t>
            </a:r>
            <a:r>
              <a:rPr lang="es-ES" altLang="es-ES" sz="1800" b="1" i="1" dirty="0">
                <a:latin typeface="Times New Roman" panose="02020603050405020304" pitchFamily="18" charset="0"/>
                <a:cs typeface="Times New Roman" panose="02020603050405020304" pitchFamily="18" charset="0"/>
              </a:rPr>
              <a:t>     L </a:t>
            </a:r>
            <a:r>
              <a:rPr lang="es-ES" altLang="es-ES" sz="1800" i="1" dirty="0">
                <a:latin typeface="Times New Roman" panose="02020603050405020304" pitchFamily="18" charset="0"/>
                <a:cs typeface="Times New Roman" panose="02020603050405020304" pitchFamily="18" charset="0"/>
              </a:rPr>
              <a:t>≈ </a:t>
            </a:r>
            <a:r>
              <a:rPr lang="es-ES" altLang="es-ES" sz="1800" dirty="0">
                <a:latin typeface="Times New Roman" panose="02020603050405020304" pitchFamily="18" charset="0"/>
                <a:cs typeface="Times New Roman" panose="02020603050405020304" pitchFamily="18" charset="0"/>
              </a:rPr>
              <a:t>1,56</a:t>
            </a:r>
            <a:r>
              <a:rPr lang="es-ES" altLang="es-ES" sz="1800" i="1" dirty="0">
                <a:latin typeface="Times New Roman" panose="02020603050405020304" pitchFamily="18" charset="0"/>
                <a:cs typeface="Times New Roman" panose="02020603050405020304" pitchFamily="18" charset="0"/>
              </a:rPr>
              <a:t>· T</a:t>
            </a:r>
            <a:r>
              <a:rPr lang="es-ES" altLang="es-ES" sz="1800" i="1" baseline="30000" dirty="0">
                <a:latin typeface="Times New Roman" panose="02020603050405020304" pitchFamily="18" charset="0"/>
                <a:cs typeface="Times New Roman" panose="02020603050405020304" pitchFamily="18" charset="0"/>
              </a:rPr>
              <a:t>2</a:t>
            </a:r>
            <a:endParaRPr lang="es-ES" altLang="es-ES" sz="1800" b="1" i="1" dirty="0">
              <a:latin typeface="Times New Roman" panose="02020603050405020304" pitchFamily="18" charset="0"/>
              <a:cs typeface="Times New Roman" panose="02020603050405020304" pitchFamily="18" charset="0"/>
            </a:endParaRPr>
          </a:p>
          <a:p>
            <a:pPr>
              <a:spcBef>
                <a:spcPct val="0"/>
              </a:spcBef>
              <a:buFontTx/>
              <a:buNone/>
            </a:pPr>
            <a:endParaRPr lang="es-ES" altLang="es-ES" sz="1200" dirty="0">
              <a:latin typeface="Times New Roman" panose="02020603050405020304" pitchFamily="18" charset="0"/>
              <a:cs typeface="Times New Roman" panose="02020603050405020304" pitchFamily="18" charset="0"/>
            </a:endParaRPr>
          </a:p>
        </p:txBody>
      </p:sp>
      <p:sp>
        <p:nvSpPr>
          <p:cNvPr id="16390" name="Text Box 18"/>
          <p:cNvSpPr txBox="1">
            <a:spLocks noChangeArrowheads="1"/>
          </p:cNvSpPr>
          <p:nvPr/>
        </p:nvSpPr>
        <p:spPr bwMode="auto">
          <a:xfrm>
            <a:off x="4962840" y="2503319"/>
            <a:ext cx="459263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s-ES" altLang="es-ES" sz="1800" b="1" i="0" dirty="0">
                <a:latin typeface="Trebuchet MS" panose="020B0603020202020204" pitchFamily="34" charset="0"/>
              </a:rPr>
              <a:t>La velocidad de las olas está </a:t>
            </a:r>
            <a:r>
              <a:rPr lang="es-ES" altLang="es-ES" sz="1800" b="1" i="0" dirty="0" smtClean="0">
                <a:latin typeface="Trebuchet MS" panose="020B0603020202020204" pitchFamily="34" charset="0"/>
              </a:rPr>
              <a:t>determinada </a:t>
            </a:r>
            <a:r>
              <a:rPr lang="es-ES" altLang="es-ES" sz="1800" b="1" dirty="0" smtClean="0">
                <a:latin typeface="Trebuchet MS" panose="020B0603020202020204" pitchFamily="34" charset="0"/>
              </a:rPr>
              <a:t>por</a:t>
            </a:r>
            <a:r>
              <a:rPr lang="es-ES" altLang="es-ES" sz="1800" b="1" i="0" dirty="0" smtClean="0">
                <a:latin typeface="Trebuchet MS" panose="020B0603020202020204" pitchFamily="34" charset="0"/>
              </a:rPr>
              <a:t> </a:t>
            </a:r>
            <a:r>
              <a:rPr lang="es-ES" altLang="es-ES" sz="1800" b="1" i="0" dirty="0">
                <a:latin typeface="Trebuchet MS" panose="020B0603020202020204" pitchFamily="34" charset="0"/>
              </a:rPr>
              <a:t>la profundidad </a:t>
            </a:r>
            <a:r>
              <a:rPr lang="es-ES" altLang="es-ES" sz="2400" i="1" dirty="0">
                <a:latin typeface="Times New Roman" panose="02020603050405020304" pitchFamily="18" charset="0"/>
                <a:cs typeface="Times New Roman" panose="02020603050405020304" pitchFamily="18" charset="0"/>
              </a:rPr>
              <a:t>h</a:t>
            </a:r>
            <a:r>
              <a:rPr lang="es-ES" altLang="es-ES" sz="1800" b="1" dirty="0">
                <a:latin typeface="Trebuchet MS" panose="020B0603020202020204" pitchFamily="34" charset="0"/>
              </a:rPr>
              <a:t> </a:t>
            </a:r>
          </a:p>
        </p:txBody>
      </p:sp>
      <p:sp>
        <p:nvSpPr>
          <p:cNvPr id="16395" name="Rectangle 8"/>
          <p:cNvSpPr>
            <a:spLocks noChangeArrowheads="1"/>
          </p:cNvSpPr>
          <p:nvPr/>
        </p:nvSpPr>
        <p:spPr bwMode="auto">
          <a:xfrm>
            <a:off x="2417839" y="23813"/>
            <a:ext cx="46762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sz="2800" b="1" dirty="0" err="1">
                <a:solidFill>
                  <a:srgbClr val="CC0000"/>
                </a:solidFill>
              </a:rPr>
              <a:t>Asomeramiento</a:t>
            </a:r>
            <a:r>
              <a:rPr lang="es-ES" altLang="es-ES" sz="2800" b="1" dirty="0">
                <a:solidFill>
                  <a:srgbClr val="CC0000"/>
                </a:solidFill>
              </a:rPr>
              <a:t> (</a:t>
            </a:r>
            <a:r>
              <a:rPr lang="es-ES" altLang="es-ES" sz="2800" b="1" dirty="0" err="1">
                <a:solidFill>
                  <a:srgbClr val="CC0000"/>
                </a:solidFill>
              </a:rPr>
              <a:t>shoaling</a:t>
            </a:r>
            <a:r>
              <a:rPr lang="es-ES" altLang="es-ES" sz="2800" b="1" dirty="0">
                <a:solidFill>
                  <a:srgbClr val="CC0000"/>
                </a:solidFill>
              </a:rPr>
              <a:t>)</a:t>
            </a:r>
          </a:p>
        </p:txBody>
      </p:sp>
      <p:sp>
        <p:nvSpPr>
          <p:cNvPr id="15" name="CuadroTexto 14"/>
          <p:cNvSpPr txBox="1">
            <a:spLocks noChangeArrowheads="1"/>
          </p:cNvSpPr>
          <p:nvPr/>
        </p:nvSpPr>
        <p:spPr bwMode="auto">
          <a:xfrm>
            <a:off x="467544" y="531358"/>
            <a:ext cx="7048724" cy="647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marL="0" indent="0">
              <a:spcBef>
                <a:spcPct val="0"/>
              </a:spcBef>
              <a:buNone/>
            </a:pPr>
            <a:r>
              <a:rPr lang="es-ES" altLang="es-ES" sz="2000" dirty="0" smtClean="0">
                <a:latin typeface="Trebuchet MS" panose="020B0603020202020204" pitchFamily="34" charset="0"/>
              </a:rPr>
              <a:t>Velocidad </a:t>
            </a:r>
            <a:r>
              <a:rPr lang="es-ES" altLang="es-ES" sz="2000" dirty="0">
                <a:latin typeface="Trebuchet MS" panose="020B0603020202020204" pitchFamily="34" charset="0"/>
              </a:rPr>
              <a:t>de propagación de las </a:t>
            </a:r>
            <a:r>
              <a:rPr lang="es-ES" altLang="es-ES" sz="2000" dirty="0" smtClean="0">
                <a:latin typeface="Trebuchet MS" panose="020B0603020202020204" pitchFamily="34" charset="0"/>
              </a:rPr>
              <a:t>olas libres (sin dispersión):</a:t>
            </a: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indent="-360000">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a:spcBef>
                <a:spcPct val="0"/>
              </a:spcBef>
              <a:buFontTx/>
              <a:buAutoNum type="arabicPeriod"/>
            </a:pPr>
            <a:endParaRPr lang="es-ES" altLang="es-ES" sz="2000" dirty="0">
              <a:latin typeface="Trebuchet MS" panose="020B0603020202020204" pitchFamily="34" charset="0"/>
            </a:endParaRPr>
          </a:p>
          <a:p>
            <a:pPr marL="0" indent="0">
              <a:spcBef>
                <a:spcPct val="0"/>
              </a:spcBef>
              <a:buNone/>
            </a:pPr>
            <a:r>
              <a:rPr lang="es-ES" altLang="es-ES" sz="2000" dirty="0" smtClean="0">
                <a:latin typeface="Trebuchet MS" panose="020B0603020202020204" pitchFamily="34" charset="0"/>
              </a:rPr>
              <a:t>Efectos que alteran la velocidad de propagación del oleaje:</a:t>
            </a:r>
          </a:p>
          <a:p>
            <a:pPr>
              <a:spcBef>
                <a:spcPts val="600"/>
              </a:spcBef>
              <a:buFontTx/>
              <a:buAutoNum type="arabicPeriod"/>
            </a:pPr>
            <a:r>
              <a:rPr lang="es-ES" altLang="es-ES" sz="2000" dirty="0" smtClean="0">
                <a:latin typeface="Trebuchet MS" panose="020B0603020202020204" pitchFamily="34" charset="0"/>
              </a:rPr>
              <a:t>Refracción </a:t>
            </a:r>
            <a:r>
              <a:rPr lang="es-ES" altLang="es-ES" sz="2000" dirty="0">
                <a:latin typeface="Trebuchet MS" panose="020B0603020202020204" pitchFamily="34" charset="0"/>
              </a:rPr>
              <a:t>y fricción con el fondo</a:t>
            </a:r>
          </a:p>
          <a:p>
            <a:pPr>
              <a:spcBef>
                <a:spcPts val="600"/>
              </a:spcBef>
              <a:buFontTx/>
              <a:buAutoNum type="arabicPeriod"/>
            </a:pPr>
            <a:r>
              <a:rPr lang="es-ES" altLang="es-ES" sz="2000" dirty="0">
                <a:latin typeface="Trebuchet MS" panose="020B0603020202020204" pitchFamily="34" charset="0"/>
              </a:rPr>
              <a:t>Reflexión en la costa</a:t>
            </a:r>
          </a:p>
          <a:p>
            <a:pPr>
              <a:spcBef>
                <a:spcPts val="600"/>
              </a:spcBef>
              <a:buFontTx/>
              <a:buAutoNum type="arabicPeriod"/>
            </a:pPr>
            <a:r>
              <a:rPr lang="es-ES" altLang="es-ES" sz="2000" dirty="0">
                <a:latin typeface="Trebuchet MS" panose="020B0603020202020204" pitchFamily="34" charset="0"/>
              </a:rPr>
              <a:t>Difracción</a:t>
            </a:r>
          </a:p>
          <a:p>
            <a:pPr>
              <a:spcBef>
                <a:spcPts val="600"/>
              </a:spcBef>
              <a:buFontTx/>
              <a:buAutoNum type="arabicPeriod"/>
            </a:pPr>
            <a:r>
              <a:rPr lang="es-ES" altLang="es-ES" sz="2000" dirty="0">
                <a:latin typeface="Trebuchet MS" panose="020B0603020202020204" pitchFamily="34" charset="0"/>
              </a:rPr>
              <a:t>Dispersión</a:t>
            </a:r>
          </a:p>
          <a:p>
            <a:pPr>
              <a:spcBef>
                <a:spcPts val="600"/>
              </a:spcBef>
              <a:buFontTx/>
              <a:buAutoNum type="arabicPeriod"/>
            </a:pPr>
            <a:r>
              <a:rPr lang="es-ES" altLang="es-ES" sz="2000" dirty="0">
                <a:latin typeface="Trebuchet MS" panose="020B0603020202020204" pitchFamily="34" charset="0"/>
              </a:rPr>
              <a:t>Corrientes (longitudinales y resacas)</a:t>
            </a:r>
          </a:p>
          <a:p>
            <a:pPr>
              <a:spcBef>
                <a:spcPts val="600"/>
              </a:spcBef>
              <a:buFontTx/>
              <a:buAutoNum type="arabicPeriod"/>
            </a:pPr>
            <a:r>
              <a:rPr lang="es-ES" altLang="es-ES" sz="2000" dirty="0">
                <a:latin typeface="Trebuchet MS" panose="020B0603020202020204" pitchFamily="34" charset="0"/>
              </a:rPr>
              <a:t>Run up e inundación</a:t>
            </a:r>
          </a:p>
          <a:p>
            <a:pPr>
              <a:spcBef>
                <a:spcPts val="600"/>
              </a:spcBef>
              <a:buFontTx/>
              <a:buAutoNum type="arabicPeriod"/>
            </a:pPr>
            <a:r>
              <a:rPr lang="es-ES" altLang="es-ES" sz="2000" dirty="0">
                <a:latin typeface="Trebuchet MS" panose="020B0603020202020204" pitchFamily="34" charset="0"/>
              </a:rPr>
              <a:t>Transporte de sedimentos, etc.</a:t>
            </a:r>
          </a:p>
          <a:p>
            <a:pPr>
              <a:spcBef>
                <a:spcPct val="0"/>
              </a:spcBef>
              <a:buFontTx/>
              <a:buAutoNum type="arabicPeriod"/>
            </a:pPr>
            <a:endParaRPr lang="es-ES" altLang="es-ES" sz="2000" dirty="0">
              <a:latin typeface="Trebuchet MS" panose="020B0603020202020204" pitchFamily="34" charset="0"/>
            </a:endParaRPr>
          </a:p>
        </p:txBody>
      </p:sp>
      <p:grpSp>
        <p:nvGrpSpPr>
          <p:cNvPr id="5" name="Grupo 4"/>
          <p:cNvGrpSpPr/>
          <p:nvPr/>
        </p:nvGrpSpPr>
        <p:grpSpPr>
          <a:xfrm>
            <a:off x="971600" y="1363249"/>
            <a:ext cx="2808312" cy="573304"/>
            <a:chOff x="610190" y="1532808"/>
            <a:chExt cx="4395155" cy="872096"/>
          </a:xfrm>
        </p:grpSpPr>
        <p:sp>
          <p:nvSpPr>
            <p:cNvPr id="10" name="Rectángulo 9"/>
            <p:cNvSpPr/>
            <p:nvPr/>
          </p:nvSpPr>
          <p:spPr>
            <a:xfrm>
              <a:off x="610190" y="1532808"/>
              <a:ext cx="4202730" cy="87209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2000"/>
            </a:p>
          </p:txBody>
        </p:sp>
        <mc:AlternateContent xmlns:mc="http://schemas.openxmlformats.org/markup-compatibility/2006" xmlns:a14="http://schemas.microsoft.com/office/drawing/2010/main">
          <mc:Choice Requires="a14">
            <p:sp>
              <p:nvSpPr>
                <p:cNvPr id="16" name="CuadroTexto 15"/>
                <p:cNvSpPr txBox="1"/>
                <p:nvPr/>
              </p:nvSpPr>
              <p:spPr>
                <a:xfrm>
                  <a:off x="774999" y="1604039"/>
                  <a:ext cx="4230346" cy="708182"/>
                </a:xfrm>
                <a:prstGeom prst="rect">
                  <a:avLst/>
                </a:prstGeom>
                <a:noFill/>
              </p:spPr>
              <p:txBody>
                <a:bodyPr wrap="none" lIns="0" tIns="0" rIns="0" bIns="0" rtlCol="0">
                  <a:spAutoFit/>
                </a:bodyPr>
                <a:lstStyle/>
                <a:p>
                  <a:r>
                    <a:rPr lang="es-ES" sz="2000" i="1" dirty="0" smtClean="0">
                      <a:latin typeface="Cambria" panose="02040503050406030204" pitchFamily="18" charset="0"/>
                    </a:rPr>
                    <a:t>c = </a:t>
                  </a:r>
                  <a:r>
                    <a:rPr lang="es-ES" sz="2000" i="1" dirty="0" smtClean="0">
                      <a:latin typeface="Cambria" panose="02040503050406030204" pitchFamily="18" charset="0"/>
                      <a:sym typeface="Symbol" panose="05050102010706020507" pitchFamily="18" charset="2"/>
                    </a:rPr>
                    <a:t> </a:t>
                  </a:r>
                  <a14:m>
                    <m:oMath xmlns:m="http://schemas.openxmlformats.org/officeDocument/2006/math">
                      <m:f>
                        <m:fPr>
                          <m:ctrlPr>
                            <a:rPr lang="es-ES" sz="2000" i="1" smtClean="0">
                              <a:latin typeface="Cambria Math" panose="02040503050406030204" pitchFamily="18" charset="0"/>
                              <a:sym typeface="Symbol" panose="05050102010706020507" pitchFamily="18" charset="2"/>
                            </a:rPr>
                          </m:ctrlPr>
                        </m:fPr>
                        <m:num>
                          <m:r>
                            <a:rPr lang="es-ES" sz="2000" b="0" i="1" smtClean="0">
                              <a:latin typeface="Cambria Math" panose="02040503050406030204" pitchFamily="18" charset="0"/>
                              <a:sym typeface="Symbol" panose="05050102010706020507" pitchFamily="18" charset="2"/>
                            </a:rPr>
                            <m:t>𝐿</m:t>
                          </m:r>
                        </m:num>
                        <m:den>
                          <m:r>
                            <a:rPr lang="es-ES" sz="2000" b="0" i="1" smtClean="0">
                              <a:latin typeface="Cambria Math" panose="02040503050406030204" pitchFamily="18" charset="0"/>
                              <a:sym typeface="Symbol" panose="05050102010706020507" pitchFamily="18" charset="2"/>
                            </a:rPr>
                            <m:t>𝑇</m:t>
                          </m:r>
                        </m:den>
                      </m:f>
                      <m:r>
                        <a:rPr lang="es-ES" sz="2000" b="0" i="1" smtClean="0">
                          <a:latin typeface="Cambria Math" panose="02040503050406030204" pitchFamily="18" charset="0"/>
                          <a:sym typeface="Symbol" panose="05050102010706020507" pitchFamily="18" charset="2"/>
                        </a:rPr>
                        <m:t>=</m:t>
                      </m:r>
                      <m:f>
                        <m:fPr>
                          <m:ctrlPr>
                            <a:rPr lang="es-ES" sz="2000" i="1">
                              <a:latin typeface="Cambria Math" panose="02040503050406030204" pitchFamily="18" charset="0"/>
                              <a:sym typeface="Symbol" panose="05050102010706020507" pitchFamily="18" charset="2"/>
                            </a:rPr>
                          </m:ctrlPr>
                        </m:fPr>
                        <m:num>
                          <m:r>
                            <a:rPr lang="es-ES" sz="2000" b="0" i="1" smtClean="0">
                              <a:latin typeface="Cambria Math" panose="02040503050406030204" pitchFamily="18" charset="0"/>
                              <a:sym typeface="Symbol" panose="05050102010706020507" pitchFamily="18" charset="2"/>
                            </a:rPr>
                            <m:t>𝑔</m:t>
                          </m:r>
                        </m:num>
                        <m:den>
                          <m:r>
                            <a:rPr lang="es-ES" sz="2000" b="0" i="1" smtClean="0">
                              <a:latin typeface="Cambria Math" panose="02040503050406030204" pitchFamily="18" charset="0"/>
                              <a:sym typeface="Symbol" panose="05050102010706020507" pitchFamily="18" charset="2"/>
                            </a:rPr>
                            <m:t>2·</m:t>
                          </m:r>
                          <m:r>
                            <a:rPr lang="es-ES" sz="2000">
                              <a:latin typeface="Cambria Math" panose="02040503050406030204" pitchFamily="18" charset="0"/>
                              <a:sym typeface="Symbol" panose="05050102010706020507" pitchFamily="18" charset="2"/>
                            </a:rPr>
                            <m:t>𝑇</m:t>
                          </m:r>
                        </m:den>
                      </m:f>
                      <m:r>
                        <a:rPr lang="es-ES" sz="2000" b="0" i="1" smtClean="0">
                          <a:latin typeface="Cambria Math" panose="02040503050406030204" pitchFamily="18" charset="0"/>
                          <a:sym typeface="Symbol" panose="05050102010706020507" pitchFamily="18" charset="2"/>
                        </a:rPr>
                        <m:t>=1,56·</m:t>
                      </m:r>
                      <m:r>
                        <a:rPr lang="es-ES" sz="2000" b="0" i="1" smtClean="0">
                          <a:latin typeface="Cambria Math" panose="02040503050406030204" pitchFamily="18" charset="0"/>
                          <a:sym typeface="Symbol" panose="05050102010706020507" pitchFamily="18" charset="2"/>
                        </a:rPr>
                        <m:t>𝑇</m:t>
                      </m:r>
                    </m:oMath>
                  </a14:m>
                  <a:endParaRPr lang="es-ES" sz="2000" dirty="0"/>
                </a:p>
              </p:txBody>
            </p:sp>
          </mc:Choice>
          <mc:Fallback xmlns="">
            <p:sp>
              <p:nvSpPr>
                <p:cNvPr id="16" name="CuadroTexto 15"/>
                <p:cNvSpPr txBox="1">
                  <a:spLocks noRot="1" noChangeAspect="1" noMove="1" noResize="1" noEditPoints="1" noAdjustHandles="1" noChangeArrowheads="1" noChangeShapeType="1" noTextEdit="1"/>
                </p:cNvSpPr>
                <p:nvPr/>
              </p:nvSpPr>
              <p:spPr>
                <a:xfrm>
                  <a:off x="774999" y="1604039"/>
                  <a:ext cx="4230346" cy="708182"/>
                </a:xfrm>
                <a:prstGeom prst="rect">
                  <a:avLst/>
                </a:prstGeom>
                <a:blipFill rotWithShape="0">
                  <a:blip r:embed="rId2"/>
                  <a:stretch>
                    <a:fillRect l="-5869" t="-5195" b="-10390"/>
                  </a:stretch>
                </a:blipFill>
              </p:spPr>
              <p:txBody>
                <a:bodyPr/>
                <a:lstStyle/>
                <a:p>
                  <a:r>
                    <a:rPr lang="es-ES">
                      <a:noFill/>
                    </a:rPr>
                    <a:t> </a:t>
                  </a:r>
                </a:p>
              </p:txBody>
            </p:sp>
          </mc:Fallback>
        </mc:AlternateContent>
      </p:grpSp>
      <p:grpSp>
        <p:nvGrpSpPr>
          <p:cNvPr id="7" name="Grupo 6"/>
          <p:cNvGrpSpPr/>
          <p:nvPr/>
        </p:nvGrpSpPr>
        <p:grpSpPr>
          <a:xfrm>
            <a:off x="5534131" y="1477699"/>
            <a:ext cx="2168419" cy="647897"/>
            <a:chOff x="5534131" y="1674002"/>
            <a:chExt cx="2125663" cy="650212"/>
          </a:xfrm>
        </p:grpSpPr>
        <p:sp>
          <p:nvSpPr>
            <p:cNvPr id="12" name="Rectángulo 11"/>
            <p:cNvSpPr/>
            <p:nvPr/>
          </p:nvSpPr>
          <p:spPr>
            <a:xfrm>
              <a:off x="5534131" y="1674002"/>
              <a:ext cx="2125663" cy="65021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 name="CuadroTexto 1"/>
            <p:cNvSpPr txBox="1"/>
            <p:nvPr/>
          </p:nvSpPr>
          <p:spPr>
            <a:xfrm>
              <a:off x="5918892" y="1779224"/>
              <a:ext cx="811119" cy="276999"/>
            </a:xfrm>
            <a:prstGeom prst="rect">
              <a:avLst/>
            </a:prstGeom>
            <a:noFill/>
          </p:spPr>
          <p:txBody>
            <a:bodyPr wrap="none" lIns="0" tIns="0" rIns="0" bIns="0" rtlCol="0">
              <a:spAutoFit/>
            </a:bodyPr>
            <a:lstStyle/>
            <a:p>
              <a:r>
                <a:rPr lang="es-ES" sz="1600" i="1" dirty="0" smtClean="0">
                  <a:latin typeface="Cambria" panose="02040503050406030204" pitchFamily="18" charset="0"/>
                </a:rPr>
                <a:t>c</a:t>
              </a:r>
              <a:r>
                <a:rPr lang="es-ES" i="1" dirty="0" smtClean="0">
                  <a:latin typeface="Cambria" panose="02040503050406030204" pitchFamily="18" charset="0"/>
                </a:rPr>
                <a:t> = </a:t>
              </a:r>
              <a:r>
                <a:rPr lang="es-ES" i="1" dirty="0" smtClean="0">
                  <a:latin typeface="Cambria" panose="02040503050406030204" pitchFamily="18" charset="0"/>
                  <a:sym typeface="Symbol" panose="05050102010706020507" pitchFamily="18" charset="2"/>
                </a:rPr>
                <a:t> </a:t>
              </a:r>
              <a:r>
                <a:rPr lang="es-ES" i="1" dirty="0" err="1" smtClean="0">
                  <a:latin typeface="Cambria" panose="02040503050406030204" pitchFamily="18" charset="0"/>
                  <a:sym typeface="Symbol" panose="05050102010706020507" pitchFamily="18" charset="2"/>
                </a:rPr>
                <a:t>g·h</a:t>
              </a:r>
              <a:endParaRPr lang="es-ES" i="1" dirty="0">
                <a:latin typeface="Cambria" panose="02040503050406030204" pitchFamily="18" charset="0"/>
              </a:endParaRPr>
            </a:p>
          </p:txBody>
        </p:sp>
        <p:cxnSp>
          <p:nvCxnSpPr>
            <p:cNvPr id="4" name="Conector recto 3"/>
            <p:cNvCxnSpPr/>
            <p:nvPr/>
          </p:nvCxnSpPr>
          <p:spPr bwMode="auto">
            <a:xfrm>
              <a:off x="6419190" y="1779224"/>
              <a:ext cx="460559"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 name="Conector recto 8"/>
          <p:cNvCxnSpPr/>
          <p:nvPr/>
        </p:nvCxnSpPr>
        <p:spPr>
          <a:xfrm>
            <a:off x="4788024" y="1004542"/>
            <a:ext cx="0" cy="2353245"/>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22" name="Conector recto 21"/>
          <p:cNvCxnSpPr/>
          <p:nvPr/>
        </p:nvCxnSpPr>
        <p:spPr>
          <a:xfrm>
            <a:off x="230982" y="3655576"/>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flipV="1">
            <a:off x="360678" y="3357787"/>
            <a:ext cx="8459794" cy="17396"/>
          </a:xfrm>
          <a:prstGeom prst="line">
            <a:avLst/>
          </a:prstGeom>
          <a:ln w="19050">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384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xEl>
                                              <p:pRg st="10" end="10"/>
                                            </p:txEl>
                                          </p:spTgt>
                                        </p:tgtEl>
                                        <p:attrNameLst>
                                          <p:attrName>style.visibility</p:attrName>
                                        </p:attrNameLst>
                                      </p:cBhvr>
                                      <p:to>
                                        <p:strVal val="visible"/>
                                      </p:to>
                                    </p:set>
                                    <p:animEffect transition="in" filter="randombar(horizontal)">
                                      <p:cBhvr>
                                        <p:cTn id="7" dur="500"/>
                                        <p:tgtEl>
                                          <p:spTgt spid="15">
                                            <p:txEl>
                                              <p:pRg st="10" end="10"/>
                                            </p:txEl>
                                          </p:spTgt>
                                        </p:tgtEl>
                                      </p:cBhvr>
                                    </p:animEffect>
                                  </p:childTnLst>
                                </p:cTn>
                              </p:par>
                            </p:childTnLst>
                          </p:cTn>
                        </p:par>
                        <p:par>
                          <p:cTn id="8" fill="hold">
                            <p:stCondLst>
                              <p:cond delay="500"/>
                            </p:stCondLst>
                            <p:childTnLst>
                              <p:par>
                                <p:cTn id="9" presetID="2" presetClass="entr" presetSubtype="4" fill="hold" nodeType="afterEffect">
                                  <p:stCondLst>
                                    <p:cond delay="250"/>
                                  </p:stCondLst>
                                  <p:childTnLst>
                                    <p:set>
                                      <p:cBhvr>
                                        <p:cTn id="10" dur="1" fill="hold">
                                          <p:stCondLst>
                                            <p:cond delay="0"/>
                                          </p:stCondLst>
                                        </p:cTn>
                                        <p:tgtEl>
                                          <p:spTgt spid="15">
                                            <p:txEl>
                                              <p:pRg st="11" end="11"/>
                                            </p:txEl>
                                          </p:spTgt>
                                        </p:tgtEl>
                                        <p:attrNameLst>
                                          <p:attrName>style.visibility</p:attrName>
                                        </p:attrNameLst>
                                      </p:cBhvr>
                                      <p:to>
                                        <p:strVal val="visible"/>
                                      </p:to>
                                    </p:set>
                                    <p:anim calcmode="lin" valueType="num">
                                      <p:cBhvr additive="base">
                                        <p:cTn id="11" dur="500" fill="hold"/>
                                        <p:tgtEl>
                                          <p:spTgt spid="15">
                                            <p:txEl>
                                              <p:pRg st="11" end="1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xEl>
                                              <p:pRg st="12" end="12"/>
                                            </p:txEl>
                                          </p:spTgt>
                                        </p:tgtEl>
                                        <p:attrNameLst>
                                          <p:attrName>style.visibility</p:attrName>
                                        </p:attrNameLst>
                                      </p:cBhvr>
                                      <p:to>
                                        <p:strVal val="visible"/>
                                      </p:to>
                                    </p:set>
                                    <p:anim calcmode="lin" valueType="num">
                                      <p:cBhvr additive="base">
                                        <p:cTn id="17" dur="500" fill="hold"/>
                                        <p:tgtEl>
                                          <p:spTgt spid="15">
                                            <p:txEl>
                                              <p:pRg st="12" end="1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
                                            <p:txEl>
                                              <p:pRg st="13" end="13"/>
                                            </p:txEl>
                                          </p:spTgt>
                                        </p:tgtEl>
                                        <p:attrNameLst>
                                          <p:attrName>style.visibility</p:attrName>
                                        </p:attrNameLst>
                                      </p:cBhvr>
                                      <p:to>
                                        <p:strVal val="visible"/>
                                      </p:to>
                                    </p:set>
                                    <p:anim calcmode="lin" valueType="num">
                                      <p:cBhvr additive="base">
                                        <p:cTn id="23" dur="500" fill="hold"/>
                                        <p:tgtEl>
                                          <p:spTgt spid="15">
                                            <p:txEl>
                                              <p:pRg st="13" end="1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5">
                                            <p:txEl>
                                              <p:pRg st="14" end="14"/>
                                            </p:txEl>
                                          </p:spTgt>
                                        </p:tgtEl>
                                        <p:attrNameLst>
                                          <p:attrName>style.visibility</p:attrName>
                                        </p:attrNameLst>
                                      </p:cBhvr>
                                      <p:to>
                                        <p:strVal val="visible"/>
                                      </p:to>
                                    </p:set>
                                    <p:anim calcmode="lin" valueType="num">
                                      <p:cBhvr additive="base">
                                        <p:cTn id="29" dur="500" fill="hold"/>
                                        <p:tgtEl>
                                          <p:spTgt spid="15">
                                            <p:txEl>
                                              <p:pRg st="14" end="1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
                                            <p:txEl>
                                              <p:pRg st="15" end="15"/>
                                            </p:txEl>
                                          </p:spTgt>
                                        </p:tgtEl>
                                        <p:attrNameLst>
                                          <p:attrName>style.visibility</p:attrName>
                                        </p:attrNameLst>
                                      </p:cBhvr>
                                      <p:to>
                                        <p:strVal val="visible"/>
                                      </p:to>
                                    </p:set>
                                    <p:anim calcmode="lin" valueType="num">
                                      <p:cBhvr additive="base">
                                        <p:cTn id="35" dur="500" fill="hold"/>
                                        <p:tgtEl>
                                          <p:spTgt spid="15">
                                            <p:txEl>
                                              <p:pRg st="15" end="1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5">
                                            <p:txEl>
                                              <p:pRg st="16" end="16"/>
                                            </p:txEl>
                                          </p:spTgt>
                                        </p:tgtEl>
                                        <p:attrNameLst>
                                          <p:attrName>style.visibility</p:attrName>
                                        </p:attrNameLst>
                                      </p:cBhvr>
                                      <p:to>
                                        <p:strVal val="visible"/>
                                      </p:to>
                                    </p:set>
                                    <p:anim calcmode="lin" valueType="num">
                                      <p:cBhvr additive="base">
                                        <p:cTn id="41" dur="500" fill="hold"/>
                                        <p:tgtEl>
                                          <p:spTgt spid="15">
                                            <p:txEl>
                                              <p:pRg st="16" end="1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5">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5">
                                            <p:txEl>
                                              <p:pRg st="17" end="17"/>
                                            </p:txEl>
                                          </p:spTgt>
                                        </p:tgtEl>
                                        <p:attrNameLst>
                                          <p:attrName>style.visibility</p:attrName>
                                        </p:attrNameLst>
                                      </p:cBhvr>
                                      <p:to>
                                        <p:strVal val="visible"/>
                                      </p:to>
                                    </p:set>
                                    <p:anim calcmode="lin" valueType="num">
                                      <p:cBhvr additive="base">
                                        <p:cTn id="47" dur="500" fill="hold"/>
                                        <p:tgtEl>
                                          <p:spTgt spid="15">
                                            <p:txEl>
                                              <p:pRg st="17" end="1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15">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43" y="1605686"/>
            <a:ext cx="4340557" cy="3255418"/>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5100" y="1610176"/>
            <a:ext cx="4295372" cy="3221529"/>
          </a:xfrm>
          <a:prstGeom prst="rect">
            <a:avLst/>
          </a:prstGeom>
        </p:spPr>
      </p:pic>
      <p:sp>
        <p:nvSpPr>
          <p:cNvPr id="9" name="Rectangle 8"/>
          <p:cNvSpPr>
            <a:spLocks noChangeArrowheads="1"/>
          </p:cNvSpPr>
          <p:nvPr/>
        </p:nvSpPr>
        <p:spPr bwMode="auto">
          <a:xfrm>
            <a:off x="1095565" y="-1650"/>
            <a:ext cx="4583306" cy="523220"/>
          </a:xfrm>
          <a:prstGeom prst="rect">
            <a:avLst/>
          </a:prstGeom>
          <a:noFill/>
        </p:spPr>
        <p:txBody>
          <a:bodyPr wrap="none" rtlCol="0">
            <a:spAutoFit/>
          </a:bodyPr>
          <a:lstStyle/>
          <a:p>
            <a:r>
              <a:rPr lang="es-ES" sz="2800" b="1" dirty="0" err="1" smtClean="0">
                <a:solidFill>
                  <a:srgbClr val="C00000"/>
                </a:solidFill>
                <a:latin typeface="Trebuchet MS" panose="020B0603020202020204" pitchFamily="34" charset="0"/>
              </a:rPr>
              <a:t>Asomeramiento</a:t>
            </a:r>
            <a:r>
              <a:rPr lang="es-ES" sz="2800" b="1" dirty="0" smtClean="0">
                <a:solidFill>
                  <a:srgbClr val="C00000"/>
                </a:solidFill>
                <a:latin typeface="Trebuchet MS" panose="020B0603020202020204" pitchFamily="34" charset="0"/>
              </a:rPr>
              <a:t> </a:t>
            </a:r>
            <a:r>
              <a:rPr lang="es-ES" sz="2800" b="1" i="1" dirty="0" smtClean="0">
                <a:solidFill>
                  <a:srgbClr val="C00000"/>
                </a:solidFill>
                <a:latin typeface="Trebuchet MS" panose="020B0603020202020204" pitchFamily="34" charset="0"/>
              </a:rPr>
              <a:t>(</a:t>
            </a:r>
            <a:r>
              <a:rPr lang="es-ES" sz="2800" b="1" i="1" dirty="0" err="1" smtClean="0">
                <a:solidFill>
                  <a:srgbClr val="C00000"/>
                </a:solidFill>
                <a:latin typeface="Trebuchet MS" panose="020B0603020202020204" pitchFamily="34" charset="0"/>
              </a:rPr>
              <a:t>shoaling</a:t>
            </a:r>
            <a:r>
              <a:rPr lang="es-ES" sz="2800" b="1" i="1" dirty="0" smtClean="0">
                <a:solidFill>
                  <a:srgbClr val="C00000"/>
                </a:solidFill>
                <a:latin typeface="Trebuchet MS" panose="020B0603020202020204" pitchFamily="34" charset="0"/>
              </a:rPr>
              <a:t>)</a:t>
            </a:r>
            <a:endParaRPr lang="es-ES" sz="2800" b="1" i="1" dirty="0">
              <a:solidFill>
                <a:srgbClr val="C00000"/>
              </a:solidFill>
              <a:latin typeface="Trebuchet MS" panose="020B0603020202020204" pitchFamily="34" charset="0"/>
            </a:endParaRPr>
          </a:p>
        </p:txBody>
      </p:sp>
      <p:sp>
        <p:nvSpPr>
          <p:cNvPr id="10" name="CuadroTexto 9"/>
          <p:cNvSpPr txBox="1"/>
          <p:nvPr/>
        </p:nvSpPr>
        <p:spPr>
          <a:xfrm>
            <a:off x="371532" y="521570"/>
            <a:ext cx="8496944" cy="2385268"/>
          </a:xfrm>
          <a:prstGeom prst="rect">
            <a:avLst/>
          </a:prstGeom>
          <a:noFill/>
        </p:spPr>
        <p:txBody>
          <a:bodyPr wrap="square" rtlCol="0">
            <a:spAutoFit/>
          </a:bodyPr>
          <a:lstStyle/>
          <a:p>
            <a:pPr eaLnBrk="1" fontAlgn="auto" hangingPunct="1">
              <a:spcAft>
                <a:spcPts val="0"/>
              </a:spcAft>
              <a:defRPr/>
            </a:pPr>
            <a:r>
              <a:rPr lang="es-ES" sz="1600" dirty="0" smtClean="0">
                <a:latin typeface="Trebuchet MS" panose="020B0603020202020204" pitchFamily="34" charset="0"/>
              </a:rPr>
              <a:t>Efecto experimentado por el oleaje que se propaga por aguas profundas al disminuir la profundidad y “sentir fondo”</a:t>
            </a:r>
          </a:p>
          <a:p>
            <a:pPr eaLnBrk="1" fontAlgn="auto" hangingPunct="1">
              <a:spcAft>
                <a:spcPts val="0"/>
              </a:spcAft>
              <a:defRPr/>
            </a:pPr>
            <a:endParaRPr lang="en-US" sz="1600" dirty="0" smtClean="0">
              <a:solidFill>
                <a:schemeClr val="bg1">
                  <a:lumMod val="85000"/>
                </a:schemeClr>
              </a:solidFill>
              <a:latin typeface="Trebuchet MS" panose="020B0603020202020204" pitchFamily="34" charset="0"/>
            </a:endParaRPr>
          </a:p>
          <a:p>
            <a:pPr eaLnBrk="1" fontAlgn="auto" hangingPunct="1">
              <a:spcAft>
                <a:spcPts val="600"/>
              </a:spcAft>
              <a:defRPr/>
            </a:pPr>
            <a:r>
              <a:rPr lang="en-US" sz="1600" dirty="0" err="1" smtClean="0">
                <a:latin typeface="Trebuchet MS" panose="020B0603020202020204" pitchFamily="34" charset="0"/>
              </a:rPr>
              <a:t>Principales</a:t>
            </a:r>
            <a:r>
              <a:rPr lang="en-US" sz="1600" dirty="0" smtClean="0">
                <a:latin typeface="Trebuchet MS" panose="020B0603020202020204" pitchFamily="34" charset="0"/>
              </a:rPr>
              <a:t> </a:t>
            </a:r>
            <a:r>
              <a:rPr lang="en-US" sz="1600" dirty="0" err="1" smtClean="0">
                <a:latin typeface="Trebuchet MS" panose="020B0603020202020204" pitchFamily="34" charset="0"/>
              </a:rPr>
              <a:t>efectos</a:t>
            </a:r>
            <a:r>
              <a:rPr lang="en-US" sz="1600" dirty="0" smtClean="0">
                <a:latin typeface="Trebuchet MS" panose="020B0603020202020204" pitchFamily="34" charset="0"/>
              </a:rPr>
              <a:t> </a:t>
            </a:r>
            <a:r>
              <a:rPr lang="en-US" sz="1600" dirty="0" err="1" smtClean="0">
                <a:latin typeface="Trebuchet MS" panose="020B0603020202020204" pitchFamily="34" charset="0"/>
              </a:rPr>
              <a:t>asociados</a:t>
            </a:r>
            <a:r>
              <a:rPr lang="en-US" sz="1600" dirty="0" smtClean="0">
                <a:latin typeface="Trebuchet MS" panose="020B0603020202020204" pitchFamily="34" charset="0"/>
              </a:rPr>
              <a:t> al </a:t>
            </a:r>
            <a:r>
              <a:rPr lang="en-US" sz="1600" dirty="0" err="1" smtClean="0">
                <a:latin typeface="Trebuchet MS" panose="020B0603020202020204" pitchFamily="34" charset="0"/>
              </a:rPr>
              <a:t>acercarse</a:t>
            </a:r>
            <a:r>
              <a:rPr lang="en-US" sz="1600" dirty="0" smtClean="0">
                <a:latin typeface="Trebuchet MS" panose="020B0603020202020204" pitchFamily="34" charset="0"/>
              </a:rPr>
              <a:t> a </a:t>
            </a:r>
            <a:r>
              <a:rPr lang="en-US" sz="1600" dirty="0" err="1" smtClean="0">
                <a:latin typeface="Trebuchet MS" panose="020B0603020202020204" pitchFamily="34" charset="0"/>
              </a:rPr>
              <a:t>una</a:t>
            </a:r>
            <a:r>
              <a:rPr lang="en-US" sz="1600" dirty="0" smtClean="0">
                <a:latin typeface="Trebuchet MS" panose="020B0603020202020204" pitchFamily="34" charset="0"/>
              </a:rPr>
              <a:t> </a:t>
            </a:r>
            <a:r>
              <a:rPr lang="en-US" sz="1600" dirty="0" err="1" smtClean="0">
                <a:latin typeface="Trebuchet MS" panose="020B0603020202020204" pitchFamily="34" charset="0"/>
              </a:rPr>
              <a:t>zona</a:t>
            </a:r>
            <a:r>
              <a:rPr lang="en-US" sz="1600" dirty="0" smtClean="0">
                <a:latin typeface="Trebuchet MS" panose="020B0603020202020204" pitchFamily="34" charset="0"/>
              </a:rPr>
              <a:t> </a:t>
            </a:r>
            <a:r>
              <a:rPr lang="en-US" sz="1600" dirty="0" err="1" smtClean="0">
                <a:latin typeface="Trebuchet MS" panose="020B0603020202020204" pitchFamily="34" charset="0"/>
              </a:rPr>
              <a:t>costera</a:t>
            </a:r>
            <a:r>
              <a:rPr lang="en-US" sz="1600" dirty="0" smtClean="0">
                <a:latin typeface="Trebuchet MS" panose="020B0603020202020204" pitchFamily="34" charset="0"/>
              </a:rPr>
              <a:t> con </a:t>
            </a:r>
            <a:r>
              <a:rPr lang="en-US" sz="1600" dirty="0" err="1" smtClean="0">
                <a:latin typeface="Trebuchet MS" panose="020B0603020202020204" pitchFamily="34" charset="0"/>
              </a:rPr>
              <a:t>disminución</a:t>
            </a:r>
            <a:r>
              <a:rPr lang="en-US" sz="1600" dirty="0" smtClean="0">
                <a:latin typeface="Trebuchet MS" panose="020B0603020202020204" pitchFamily="34" charset="0"/>
              </a:rPr>
              <a:t> gradual de la </a:t>
            </a:r>
            <a:r>
              <a:rPr lang="en-US" sz="1600" dirty="0" err="1" smtClean="0">
                <a:latin typeface="Trebuchet MS" panose="020B0603020202020204" pitchFamily="34" charset="0"/>
              </a:rPr>
              <a:t>profundidad</a:t>
            </a:r>
            <a:r>
              <a:rPr lang="en-US" sz="1600" dirty="0" smtClean="0">
                <a:latin typeface="Trebuchet MS" panose="020B0603020202020204" pitchFamily="34" charset="0"/>
              </a:rPr>
              <a:t>:</a:t>
            </a:r>
            <a:endParaRPr lang="en-US" sz="1600" dirty="0">
              <a:latin typeface="Trebuchet MS" panose="020B0603020202020204" pitchFamily="34" charset="0"/>
            </a:endParaRPr>
          </a:p>
          <a:p>
            <a:pPr lvl="1" fontAlgn="auto">
              <a:spcAft>
                <a:spcPts val="0"/>
              </a:spcAft>
              <a:buFont typeface="Arial" pitchFamily="34" charset="0"/>
              <a:buChar char="•"/>
              <a:defRPr/>
            </a:pPr>
            <a:r>
              <a:rPr lang="en-US" sz="1600" dirty="0" smtClean="0">
                <a:latin typeface="Trebuchet MS" panose="020B0603020202020204" pitchFamily="34" charset="0"/>
              </a:rPr>
              <a:t> </a:t>
            </a:r>
            <a:r>
              <a:rPr lang="en-US" sz="1600" dirty="0" err="1" smtClean="0">
                <a:latin typeface="Trebuchet MS" panose="020B0603020202020204" pitchFamily="34" charset="0"/>
              </a:rPr>
              <a:t>Refracción</a:t>
            </a:r>
            <a:endParaRPr lang="en-US" sz="1600" dirty="0" smtClean="0">
              <a:latin typeface="Trebuchet MS" panose="020B0603020202020204" pitchFamily="34" charset="0"/>
            </a:endParaRPr>
          </a:p>
          <a:p>
            <a:pPr lvl="1" fontAlgn="auto">
              <a:spcAft>
                <a:spcPts val="0"/>
              </a:spcAft>
              <a:buFont typeface="Arial" pitchFamily="34" charset="0"/>
              <a:buChar char="•"/>
              <a:defRPr/>
            </a:pPr>
            <a:r>
              <a:rPr lang="en-US" sz="1600" dirty="0" smtClean="0">
                <a:latin typeface="Trebuchet MS" panose="020B0603020202020204" pitchFamily="34" charset="0"/>
              </a:rPr>
              <a:t> </a:t>
            </a:r>
            <a:r>
              <a:rPr lang="en-US" sz="1600" dirty="0" err="1" smtClean="0">
                <a:latin typeface="Trebuchet MS" panose="020B0603020202020204" pitchFamily="34" charset="0"/>
              </a:rPr>
              <a:t>Fricción</a:t>
            </a:r>
            <a:r>
              <a:rPr lang="en-US" sz="1600" dirty="0" smtClean="0">
                <a:latin typeface="Trebuchet MS" panose="020B0603020202020204" pitchFamily="34" charset="0"/>
              </a:rPr>
              <a:t> </a:t>
            </a:r>
            <a:r>
              <a:rPr lang="en-US" sz="1600" dirty="0">
                <a:latin typeface="Trebuchet MS" panose="020B0603020202020204" pitchFamily="34" charset="0"/>
              </a:rPr>
              <a:t>con el </a:t>
            </a:r>
            <a:r>
              <a:rPr lang="en-US" sz="1600" dirty="0" err="1">
                <a:latin typeface="Trebuchet MS" panose="020B0603020202020204" pitchFamily="34" charset="0"/>
              </a:rPr>
              <a:t>fondo</a:t>
            </a:r>
            <a:endParaRPr lang="en-US" sz="1600" dirty="0">
              <a:latin typeface="Trebuchet MS" panose="020B0603020202020204" pitchFamily="34" charset="0"/>
            </a:endParaRPr>
          </a:p>
          <a:p>
            <a:pPr lvl="1" fontAlgn="auto">
              <a:spcAft>
                <a:spcPts val="0"/>
              </a:spcAft>
              <a:buFont typeface="Arial" pitchFamily="34" charset="0"/>
              <a:buChar char="•"/>
              <a:defRPr/>
            </a:pPr>
            <a:r>
              <a:rPr lang="en-US" sz="1600" dirty="0" smtClean="0">
                <a:latin typeface="Trebuchet MS" panose="020B0603020202020204" pitchFamily="34" charset="0"/>
              </a:rPr>
              <a:t> </a:t>
            </a:r>
            <a:r>
              <a:rPr lang="en-US" sz="1600" dirty="0" err="1" smtClean="0">
                <a:latin typeface="Trebuchet MS" panose="020B0603020202020204" pitchFamily="34" charset="0"/>
              </a:rPr>
              <a:t>Rotura</a:t>
            </a:r>
            <a:endParaRPr lang="en-US" sz="1600" dirty="0">
              <a:latin typeface="Trebuchet MS" panose="020B0603020202020204" pitchFamily="34" charset="0"/>
            </a:endParaRPr>
          </a:p>
          <a:p>
            <a:endParaRPr lang="es-ES" sz="1600" dirty="0">
              <a:latin typeface="Trebuchet MS" panose="020B0603020202020204" pitchFamily="34" charset="0"/>
            </a:endParaRPr>
          </a:p>
        </p:txBody>
      </p:sp>
      <p:sp>
        <p:nvSpPr>
          <p:cNvPr id="12" name="Marcador de número de diapositiva 5"/>
          <p:cNvSpPr txBox="1">
            <a:spLocks/>
          </p:cNvSpPr>
          <p:nvPr/>
        </p:nvSpPr>
        <p:spPr bwMode="auto">
          <a:xfrm>
            <a:off x="7025716" y="7308453"/>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s-ES"/>
            </a:defPPr>
            <a:lvl1pPr marL="0" algn="r" defTabSz="914400" rtl="0" eaLnBrk="1" latinLnBrk="0" hangingPunct="1">
              <a:defRPr sz="923" kern="1200">
                <a:solidFill>
                  <a:srgbClr val="BD3632"/>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mtClean="0"/>
          </a:p>
          <a:p>
            <a:fld id="{85FE6C2B-5CD8-48A3-AB54-A9EBDFCCE4C1}" type="slidenum">
              <a:rPr lang="es-ES" smtClean="0">
                <a:solidFill>
                  <a:srgbClr val="3399FF"/>
                </a:solidFill>
              </a:rPr>
              <a:pPr/>
              <a:t>112</a:t>
            </a:fld>
            <a:endParaRPr lang="es-ES">
              <a:solidFill>
                <a:srgbClr val="3399FF"/>
              </a:solidFill>
            </a:endParaRPr>
          </a:p>
        </p:txBody>
      </p:sp>
      <p:sp>
        <p:nvSpPr>
          <p:cNvPr id="13" name="CuadroTexto 12"/>
          <p:cNvSpPr txBox="1"/>
          <p:nvPr/>
        </p:nvSpPr>
        <p:spPr>
          <a:xfrm>
            <a:off x="382656" y="4831705"/>
            <a:ext cx="8319778" cy="1569660"/>
          </a:xfrm>
          <a:prstGeom prst="rect">
            <a:avLst/>
          </a:prstGeom>
          <a:noFill/>
        </p:spPr>
        <p:txBody>
          <a:bodyPr wrap="none" rtlCol="0">
            <a:spAutoFit/>
          </a:bodyPr>
          <a:lstStyle/>
          <a:p>
            <a:r>
              <a:rPr lang="es-ES" sz="1600" dirty="0" smtClean="0">
                <a:latin typeface="Trebuchet MS" panose="020B0603020202020204" pitchFamily="34" charset="0"/>
              </a:rPr>
              <a:t>En su aproximación hacia una zona en la que la profundidad disminuye gradualmente,</a:t>
            </a:r>
          </a:p>
          <a:p>
            <a:r>
              <a:rPr lang="es-ES" sz="1600" dirty="0" smtClean="0">
                <a:latin typeface="Trebuchet MS" panose="020B0603020202020204" pitchFamily="34" charset="0"/>
              </a:rPr>
              <a:t>las olas:</a:t>
            </a:r>
          </a:p>
          <a:p>
            <a:r>
              <a:rPr lang="es-ES" sz="1600" dirty="0">
                <a:latin typeface="Trebuchet MS" panose="020B0603020202020204" pitchFamily="34" charset="0"/>
              </a:rPr>
              <a:t>	</a:t>
            </a:r>
            <a:r>
              <a:rPr lang="es-ES" sz="1600" dirty="0" smtClean="0">
                <a:latin typeface="Trebuchet MS" panose="020B0603020202020204" pitchFamily="34" charset="0"/>
              </a:rPr>
              <a:t>1. </a:t>
            </a:r>
            <a:r>
              <a:rPr lang="es-ES" sz="1600" u="sng" dirty="0" smtClean="0">
                <a:latin typeface="Trebuchet MS" panose="020B0603020202020204" pitchFamily="34" charset="0"/>
              </a:rPr>
              <a:t>Aumentan su altura y su pendiente</a:t>
            </a:r>
            <a:r>
              <a:rPr lang="es-ES" sz="1600" dirty="0" smtClean="0">
                <a:latin typeface="Trebuchet MS" panose="020B0603020202020204" pitchFamily="34" charset="0"/>
              </a:rPr>
              <a:t>, según el coeficiente de </a:t>
            </a:r>
            <a:r>
              <a:rPr lang="es-ES" sz="1600" dirty="0" err="1" smtClean="0">
                <a:latin typeface="Trebuchet MS" panose="020B0603020202020204" pitchFamily="34" charset="0"/>
              </a:rPr>
              <a:t>asomeramiento</a:t>
            </a:r>
            <a:endParaRPr lang="es-ES" sz="1600" dirty="0" smtClean="0">
              <a:latin typeface="Trebuchet MS" panose="020B0603020202020204" pitchFamily="34" charset="0"/>
            </a:endParaRPr>
          </a:p>
          <a:p>
            <a:r>
              <a:rPr lang="es-ES" sz="1600" dirty="0">
                <a:latin typeface="Trebuchet MS" panose="020B0603020202020204" pitchFamily="34" charset="0"/>
              </a:rPr>
              <a:t>	</a:t>
            </a:r>
            <a:r>
              <a:rPr lang="es-ES" sz="1600" dirty="0" smtClean="0">
                <a:latin typeface="Trebuchet MS" panose="020B0603020202020204" pitchFamily="34" charset="0"/>
              </a:rPr>
              <a:t>2. </a:t>
            </a:r>
            <a:r>
              <a:rPr lang="es-ES" sz="1600" u="sng" dirty="0" smtClean="0">
                <a:latin typeface="Trebuchet MS" panose="020B0603020202020204" pitchFamily="34" charset="0"/>
              </a:rPr>
              <a:t>Disminuyen su velocidad de traslación</a:t>
            </a:r>
          </a:p>
          <a:p>
            <a:r>
              <a:rPr lang="es-ES" sz="1600" dirty="0">
                <a:latin typeface="Trebuchet MS" panose="020B0603020202020204" pitchFamily="34" charset="0"/>
              </a:rPr>
              <a:t>	</a:t>
            </a:r>
            <a:r>
              <a:rPr lang="es-ES" sz="1600" dirty="0" smtClean="0">
                <a:latin typeface="Trebuchet MS" panose="020B0603020202020204" pitchFamily="34" charset="0"/>
              </a:rPr>
              <a:t>3. Mantienen </a:t>
            </a:r>
            <a:r>
              <a:rPr lang="es-ES" sz="1600" u="sng" dirty="0" smtClean="0">
                <a:latin typeface="Trebuchet MS" panose="020B0603020202020204" pitchFamily="34" charset="0"/>
              </a:rPr>
              <a:t>constante su período</a:t>
            </a:r>
          </a:p>
          <a:p>
            <a:r>
              <a:rPr lang="es-ES" sz="1600" dirty="0">
                <a:latin typeface="Trebuchet MS" panose="020B0603020202020204" pitchFamily="34" charset="0"/>
              </a:rPr>
              <a:t>	</a:t>
            </a:r>
            <a:r>
              <a:rPr lang="es-ES" sz="1600" dirty="0" smtClean="0">
                <a:latin typeface="Trebuchet MS" panose="020B0603020202020204" pitchFamily="34" charset="0"/>
              </a:rPr>
              <a:t>4. </a:t>
            </a:r>
            <a:r>
              <a:rPr lang="es-ES" sz="1600" u="sng" dirty="0" smtClean="0">
                <a:latin typeface="Trebuchet MS" panose="020B0603020202020204" pitchFamily="34" charset="0"/>
              </a:rPr>
              <a:t>Disipan su energía </a:t>
            </a:r>
            <a:r>
              <a:rPr lang="es-ES" sz="1600" dirty="0" smtClean="0">
                <a:latin typeface="Trebuchet MS" panose="020B0603020202020204" pitchFamily="34" charset="0"/>
              </a:rPr>
              <a:t>en la zona de rompientes</a:t>
            </a:r>
            <a:endParaRPr lang="es-ES" sz="1600" dirty="0">
              <a:latin typeface="Trebuchet MS" panose="020B0603020202020204" pitchFamily="34" charset="0"/>
            </a:endParaRPr>
          </a:p>
        </p:txBody>
      </p:sp>
    </p:spTree>
    <p:extLst>
      <p:ext uri="{BB962C8B-B14F-4D97-AF65-F5344CB8AC3E}">
        <p14:creationId xmlns:p14="http://schemas.microsoft.com/office/powerpoint/2010/main" val="230869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100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6333392" y="6564313"/>
            <a:ext cx="2269881" cy="209550"/>
          </a:xfrm>
          <a:prstGeom prst="rect">
            <a:avLst/>
          </a:prstGeom>
        </p:spPr>
        <p:txBody>
          <a:bodyPr/>
          <a:lstStyle/>
          <a:p>
            <a:pPr>
              <a:defRPr/>
            </a:pPr>
            <a:fld id="{BA217654-D5D0-4551-8262-48E40BD19A49}" type="slidenum">
              <a:rPr lang="es-ES" altLang="es-ES" smtClean="0"/>
              <a:pPr>
                <a:defRPr/>
              </a:pPr>
              <a:t>113</a:t>
            </a:fld>
            <a:endParaRPr lang="es-ES" altLang="es-ES"/>
          </a:p>
        </p:txBody>
      </p:sp>
      <p:sp>
        <p:nvSpPr>
          <p:cNvPr id="4" name="Rectangle 2"/>
          <p:cNvSpPr>
            <a:spLocks noChangeArrowheads="1"/>
          </p:cNvSpPr>
          <p:nvPr/>
        </p:nvSpPr>
        <p:spPr bwMode="auto">
          <a:xfrm>
            <a:off x="228600" y="-320436"/>
            <a:ext cx="74676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r>
              <a:rPr lang="es-ES" sz="2800" b="1" i="0" dirty="0">
                <a:solidFill>
                  <a:srgbClr val="CC0000"/>
                </a:solidFill>
                <a:latin typeface="Trebuchet MS" panose="020B0603020202020204" pitchFamily="34" charset="0"/>
              </a:rPr>
              <a:t>Oleaje </a:t>
            </a:r>
            <a:r>
              <a:rPr lang="es-ES" sz="2800" b="1" dirty="0" smtClean="0">
                <a:solidFill>
                  <a:srgbClr val="CC0000"/>
                </a:solidFill>
                <a:latin typeface="Trebuchet MS" panose="020B0603020202020204" pitchFamily="34" charset="0"/>
              </a:rPr>
              <a:t>cerca de la</a:t>
            </a:r>
            <a:r>
              <a:rPr lang="es-ES" sz="2800" b="1" i="0" dirty="0" smtClean="0">
                <a:solidFill>
                  <a:srgbClr val="CC0000"/>
                </a:solidFill>
                <a:latin typeface="Trebuchet MS" panose="020B0603020202020204" pitchFamily="34" charset="0"/>
              </a:rPr>
              <a:t> </a:t>
            </a:r>
            <a:r>
              <a:rPr lang="es-ES" sz="2800" b="1" i="0" dirty="0">
                <a:solidFill>
                  <a:srgbClr val="CC0000"/>
                </a:solidFill>
                <a:latin typeface="Trebuchet MS" panose="020B0603020202020204" pitchFamily="34" charset="0"/>
              </a:rPr>
              <a:t>costa: refracción</a:t>
            </a:r>
          </a:p>
        </p:txBody>
      </p:sp>
      <p:sp>
        <p:nvSpPr>
          <p:cNvPr id="5"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6" name="Rectangle 4"/>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7" name="Rectangle 5"/>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graphicFrame>
        <p:nvGraphicFramePr>
          <p:cNvPr id="8" name="Object 7"/>
          <p:cNvGraphicFramePr>
            <a:graphicFrameLocks noChangeAspect="1"/>
          </p:cNvGraphicFramePr>
          <p:nvPr>
            <p:extLst/>
          </p:nvPr>
        </p:nvGraphicFramePr>
        <p:xfrm>
          <a:off x="4507525" y="3560805"/>
          <a:ext cx="3258304" cy="2986880"/>
        </p:xfrm>
        <a:graphic>
          <a:graphicData uri="http://schemas.openxmlformats.org/presentationml/2006/ole">
            <mc:AlternateContent xmlns:mc="http://schemas.openxmlformats.org/markup-compatibility/2006">
              <mc:Choice xmlns:v="urn:schemas-microsoft-com:vml" Requires="v">
                <p:oleObj spid="_x0000_s65553" name="Photo Editor Photo" r:id="rId3" imgW="7182853" imgH="4742857" progId="MSPhotoEd.3">
                  <p:embed/>
                </p:oleObj>
              </mc:Choice>
              <mc:Fallback>
                <p:oleObj name="Photo Editor Photo" r:id="rId3" imgW="7182853" imgH="474285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525" y="3560805"/>
                        <a:ext cx="3258304" cy="2986880"/>
                      </a:xfrm>
                      <a:prstGeom prst="rect">
                        <a:avLst/>
                      </a:prstGeom>
                      <a:noFill/>
                      <a:ln>
                        <a:noFill/>
                      </a:ln>
                      <a:effectLst/>
                      <a:extLst/>
                    </p:spPr>
                  </p:pic>
                </p:oleObj>
              </mc:Fallback>
            </mc:AlternateContent>
          </a:graphicData>
        </a:graphic>
      </p:graphicFrame>
      <p:pic>
        <p:nvPicPr>
          <p:cNvPr id="10" name="Picture 9" descr="índi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40" y="520216"/>
            <a:ext cx="3067621" cy="18357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wave_refr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6342" y="547695"/>
            <a:ext cx="3708400" cy="28178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slide_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351214"/>
            <a:ext cx="4284133" cy="3213099"/>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p:cNvSpPr txBox="1"/>
          <p:nvPr/>
        </p:nvSpPr>
        <p:spPr>
          <a:xfrm>
            <a:off x="5723455" y="5380672"/>
            <a:ext cx="3252814" cy="1477328"/>
          </a:xfrm>
          <a:prstGeom prst="rect">
            <a:avLst/>
          </a:prstGeom>
          <a:noFill/>
        </p:spPr>
        <p:txBody>
          <a:bodyPr wrap="none" rtlCol="0">
            <a:spAutoFit/>
          </a:bodyPr>
          <a:lstStyle/>
          <a:p>
            <a:r>
              <a:rPr lang="es-ES" dirty="0" smtClean="0"/>
              <a:t>Erosión en cabos        </a:t>
            </a:r>
          </a:p>
          <a:p>
            <a:endParaRPr lang="es-ES" dirty="0"/>
          </a:p>
          <a:p>
            <a:endParaRPr lang="es-ES" dirty="0" smtClean="0"/>
          </a:p>
          <a:p>
            <a:endParaRPr lang="es-ES" dirty="0" smtClean="0"/>
          </a:p>
          <a:p>
            <a:r>
              <a:rPr lang="es-ES" dirty="0" smtClean="0"/>
              <a:t>	Deposición en playas</a:t>
            </a:r>
            <a:endParaRPr lang="es-ES" dirty="0"/>
          </a:p>
        </p:txBody>
      </p:sp>
    </p:spTree>
    <p:extLst>
      <p:ext uri="{BB962C8B-B14F-4D97-AF65-F5344CB8AC3E}">
        <p14:creationId xmlns:p14="http://schemas.microsoft.com/office/powerpoint/2010/main" val="222617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bwMode="auto">
          <a:xfrm>
            <a:off x="449263" y="0"/>
            <a:ext cx="3818674" cy="523220"/>
          </a:xfrm>
          <a:noFill/>
          <a:extLst/>
        </p:spPr>
        <p:txBody>
          <a:bodyPr wrap="none" rtlCol="0">
            <a:spAutoFit/>
          </a:bodyPr>
          <a:lstStyle/>
          <a:p>
            <a:pPr algn="l"/>
            <a:r>
              <a:rPr lang="es-ES" altLang="es-ES" sz="2800" b="1" dirty="0">
                <a:solidFill>
                  <a:srgbClr val="C00000"/>
                </a:solidFill>
                <a:latin typeface="Trebuchet MS" panose="020B0603020202020204" pitchFamily="34" charset="0"/>
                <a:ea typeface="+mn-ea"/>
                <a:cs typeface="+mn-cs"/>
              </a:rPr>
              <a:t>Refracción del oleaje</a:t>
            </a:r>
          </a:p>
        </p:txBody>
      </p:sp>
      <p:pic>
        <p:nvPicPr>
          <p:cNvPr id="67587" name="Picture 3" descr="fig1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9700" y="609600"/>
            <a:ext cx="3906838"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april-swell-s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95313"/>
            <a:ext cx="3816350" cy="254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5"/>
          <p:cNvSpPr>
            <a:spLocks noChangeArrowheads="1"/>
          </p:cNvSpPr>
          <p:nvPr/>
        </p:nvSpPr>
        <p:spPr bwMode="auto">
          <a:xfrm>
            <a:off x="179388" y="3057591"/>
            <a:ext cx="5111750" cy="2566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rPr>
              <a:t>Es más intensa en oleajes de largo período</a:t>
            </a:r>
          </a:p>
          <a:p>
            <a:pPr eaLnBrk="1" hangingPunct="1"/>
            <a:endParaRPr lang="es-ES" altLang="es-ES" sz="1600" dirty="0">
              <a:latin typeface="Trebuchet MS" panose="020B0603020202020204" pitchFamily="34" charset="0"/>
            </a:endParaRPr>
          </a:p>
          <a:p>
            <a:pPr eaLnBrk="1" hangingPunct="1">
              <a:lnSpc>
                <a:spcPct val="90000"/>
              </a:lnSpc>
              <a:spcBef>
                <a:spcPts val="600"/>
              </a:spcBef>
            </a:pPr>
            <a:r>
              <a:rPr lang="es-ES" altLang="es-ES" sz="1600" dirty="0">
                <a:latin typeface="Trebuchet MS" panose="020B0603020202020204" pitchFamily="34" charset="0"/>
              </a:rPr>
              <a:t>En general, al transitar el oleaje por aguas </a:t>
            </a:r>
            <a:r>
              <a:rPr lang="es-ES" altLang="es-ES" sz="1600" dirty="0" smtClean="0">
                <a:latin typeface="Trebuchet MS" panose="020B0603020202020204" pitchFamily="34" charset="0"/>
              </a:rPr>
              <a:t>someras:</a:t>
            </a:r>
          </a:p>
          <a:p>
            <a:pPr eaLnBrk="1" hangingPunct="1">
              <a:lnSpc>
                <a:spcPct val="90000"/>
              </a:lnSpc>
              <a:spcBef>
                <a:spcPts val="600"/>
              </a:spcBef>
            </a:pPr>
            <a:r>
              <a:rPr lang="es-ES" altLang="es-ES" sz="1600" b="1" dirty="0" smtClean="0">
                <a:latin typeface="Trebuchet MS" panose="020B0603020202020204" pitchFamily="34" charset="0"/>
              </a:rPr>
              <a:t>-   su </a:t>
            </a:r>
            <a:r>
              <a:rPr lang="es-ES" altLang="es-ES" sz="1600" b="1" dirty="0">
                <a:latin typeface="Trebuchet MS" panose="020B0603020202020204" pitchFamily="34" charset="0"/>
              </a:rPr>
              <a:t>período </a:t>
            </a:r>
            <a:r>
              <a:rPr lang="es-ES" altLang="es-ES" sz="1600" b="1" i="1" dirty="0">
                <a:latin typeface="Trebuchet MS" panose="020B0603020202020204" pitchFamily="34" charset="0"/>
              </a:rPr>
              <a:t>T </a:t>
            </a:r>
            <a:r>
              <a:rPr lang="es-ES" altLang="es-ES" sz="1600" b="1" dirty="0">
                <a:latin typeface="Trebuchet MS" panose="020B0603020202020204" pitchFamily="34" charset="0"/>
              </a:rPr>
              <a:t>permanece invariable</a:t>
            </a:r>
            <a:r>
              <a:rPr lang="es-ES" altLang="es-ES" sz="1600" dirty="0">
                <a:latin typeface="Trebuchet MS" panose="020B0603020202020204" pitchFamily="34" charset="0"/>
              </a:rPr>
              <a:t>, </a:t>
            </a:r>
            <a:endParaRPr lang="es-ES" altLang="es-ES" sz="1600" dirty="0" smtClean="0">
              <a:latin typeface="Trebuchet MS" panose="020B0603020202020204" pitchFamily="34" charset="0"/>
            </a:endParaRPr>
          </a:p>
          <a:p>
            <a:pPr marL="285750" indent="-285750">
              <a:lnSpc>
                <a:spcPct val="90000"/>
              </a:lnSpc>
              <a:buFontTx/>
              <a:buChar char="-"/>
            </a:pPr>
            <a:r>
              <a:rPr lang="es-ES" altLang="es-ES" sz="1600" dirty="0" smtClean="0">
                <a:latin typeface="Trebuchet MS" panose="020B0603020202020204" pitchFamily="34" charset="0"/>
              </a:rPr>
              <a:t>disminuye </a:t>
            </a:r>
            <a:r>
              <a:rPr lang="es-ES" altLang="es-ES" sz="1600" dirty="0">
                <a:latin typeface="Trebuchet MS" panose="020B0603020202020204" pitchFamily="34" charset="0"/>
              </a:rPr>
              <a:t>su velocidad de fase </a:t>
            </a:r>
            <a:r>
              <a:rPr lang="es-ES" altLang="es-ES" sz="1600" i="1" dirty="0">
                <a:latin typeface="Trebuchet MS" panose="020B0603020202020204" pitchFamily="34" charset="0"/>
              </a:rPr>
              <a:t>c</a:t>
            </a:r>
            <a:r>
              <a:rPr lang="es-ES" altLang="es-ES" sz="1600" dirty="0">
                <a:latin typeface="Trebuchet MS" panose="020B0603020202020204" pitchFamily="34" charset="0"/>
              </a:rPr>
              <a:t> y, por tanto, </a:t>
            </a:r>
            <a:endParaRPr lang="es-ES" altLang="es-ES" sz="1600" dirty="0" smtClean="0">
              <a:latin typeface="Trebuchet MS" panose="020B0603020202020204" pitchFamily="34" charset="0"/>
            </a:endParaRPr>
          </a:p>
          <a:p>
            <a:pPr marL="285750" indent="-285750" eaLnBrk="1" hangingPunct="1">
              <a:lnSpc>
                <a:spcPct val="90000"/>
              </a:lnSpc>
              <a:buFontTx/>
              <a:buChar char="-"/>
            </a:pPr>
            <a:r>
              <a:rPr lang="es-ES" altLang="es-ES" sz="1600" dirty="0" smtClean="0">
                <a:latin typeface="Trebuchet MS" panose="020B0603020202020204" pitchFamily="34" charset="0"/>
              </a:rPr>
              <a:t>disminuye la </a:t>
            </a:r>
            <a:r>
              <a:rPr lang="es-ES" altLang="es-ES" sz="1600" dirty="0">
                <a:latin typeface="Trebuchet MS" panose="020B0603020202020204" pitchFamily="34" charset="0"/>
              </a:rPr>
              <a:t>longitud de onda </a:t>
            </a:r>
            <a:r>
              <a:rPr lang="es-ES" altLang="es-ES" sz="1600" i="1" dirty="0">
                <a:latin typeface="Trebuchet MS" panose="020B0603020202020204" pitchFamily="34" charset="0"/>
              </a:rPr>
              <a:t>L</a:t>
            </a:r>
            <a:r>
              <a:rPr lang="es-ES" altLang="es-ES" sz="1600" dirty="0">
                <a:latin typeface="Trebuchet MS" panose="020B0603020202020204" pitchFamily="34" charset="0"/>
              </a:rPr>
              <a:t>. </a:t>
            </a:r>
          </a:p>
          <a:p>
            <a:pPr eaLnBrk="1" hangingPunct="1"/>
            <a:endParaRPr lang="es-ES" altLang="es-ES" sz="1600" dirty="0">
              <a:latin typeface="Trebuchet MS" panose="020B0603020202020204" pitchFamily="34" charset="0"/>
            </a:endParaRPr>
          </a:p>
          <a:p>
            <a:pPr eaLnBrk="1" hangingPunct="1">
              <a:lnSpc>
                <a:spcPct val="70000"/>
              </a:lnSpc>
            </a:pPr>
            <a:r>
              <a:rPr lang="es-ES" altLang="es-ES" sz="1600" dirty="0">
                <a:latin typeface="Trebuchet MS" panose="020B0603020202020204" pitchFamily="34" charset="0"/>
              </a:rPr>
              <a:t>Ejemplo: Oleaje con </a:t>
            </a:r>
            <a:r>
              <a:rPr lang="es-ES" altLang="es-ES" sz="1600" i="1" dirty="0">
                <a:latin typeface="Trebuchet MS" panose="020B0603020202020204" pitchFamily="34" charset="0"/>
              </a:rPr>
              <a:t>T</a:t>
            </a:r>
            <a:r>
              <a:rPr lang="es-ES" altLang="es-ES" sz="1600" dirty="0">
                <a:latin typeface="Trebuchet MS" panose="020B0603020202020204" pitchFamily="34" charset="0"/>
              </a:rPr>
              <a:t> = 8 s</a:t>
            </a:r>
          </a:p>
          <a:p>
            <a:pPr eaLnBrk="1" hangingPunct="1"/>
            <a:endParaRPr lang="es-ES" altLang="es-ES" sz="1600" dirty="0">
              <a:latin typeface="Trebuchet MS" panose="020B0603020202020204" pitchFamily="34" charset="0"/>
            </a:endParaRPr>
          </a:p>
          <a:p>
            <a:pPr eaLnBrk="1" hangingPunct="1"/>
            <a:r>
              <a:rPr lang="es-ES" altLang="es-ES" dirty="0">
                <a:latin typeface="Trebuchet MS" panose="020B0603020202020204" pitchFamily="34" charset="0"/>
              </a:rPr>
              <a:t>      </a:t>
            </a:r>
            <a:r>
              <a:rPr lang="es-ES" altLang="es-ES" sz="1600" i="1" dirty="0">
                <a:latin typeface="Trebuchet MS" panose="020B0603020202020204" pitchFamily="34" charset="0"/>
              </a:rPr>
              <a:t>h </a:t>
            </a:r>
            <a:r>
              <a:rPr lang="es-ES" altLang="es-ES" sz="1600" dirty="0">
                <a:latin typeface="Trebuchet MS" panose="020B0603020202020204" pitchFamily="34" charset="0"/>
              </a:rPr>
              <a:t>≥ 50 m      </a:t>
            </a:r>
            <a:r>
              <a:rPr lang="es-ES" altLang="es-ES" sz="1600" i="1" dirty="0">
                <a:latin typeface="Trebuchet MS" panose="020B0603020202020204" pitchFamily="34" charset="0"/>
              </a:rPr>
              <a:t>h </a:t>
            </a:r>
            <a:r>
              <a:rPr lang="es-ES" altLang="es-ES" sz="1600" dirty="0">
                <a:latin typeface="Trebuchet MS" panose="020B0603020202020204" pitchFamily="34" charset="0"/>
              </a:rPr>
              <a:t>= 10 m     </a:t>
            </a:r>
            <a:r>
              <a:rPr lang="es-ES" altLang="es-ES" sz="1600" i="1" dirty="0">
                <a:latin typeface="Trebuchet MS" panose="020B0603020202020204" pitchFamily="34" charset="0"/>
              </a:rPr>
              <a:t>h </a:t>
            </a:r>
            <a:r>
              <a:rPr lang="es-ES" altLang="es-ES" sz="1600" dirty="0">
                <a:latin typeface="Trebuchet MS" panose="020B0603020202020204" pitchFamily="34" charset="0"/>
              </a:rPr>
              <a:t>= 5 m      </a:t>
            </a:r>
            <a:r>
              <a:rPr lang="es-ES" altLang="es-ES" sz="1600" i="1" dirty="0">
                <a:latin typeface="Trebuchet MS" panose="020B0603020202020204" pitchFamily="34" charset="0"/>
              </a:rPr>
              <a:t>h </a:t>
            </a:r>
            <a:r>
              <a:rPr lang="es-ES" altLang="es-ES" sz="1600" dirty="0">
                <a:latin typeface="Trebuchet MS" panose="020B0603020202020204" pitchFamily="34" charset="0"/>
              </a:rPr>
              <a:t>= 2 m</a:t>
            </a:r>
            <a:r>
              <a:rPr lang="es-ES" altLang="es-ES" sz="1600" b="1" dirty="0">
                <a:latin typeface="Trebuchet MS" panose="020B0603020202020204" pitchFamily="34" charset="0"/>
              </a:rPr>
              <a:t> </a:t>
            </a:r>
          </a:p>
        </p:txBody>
      </p:sp>
      <p:graphicFrame>
        <p:nvGraphicFramePr>
          <p:cNvPr id="67590" name="Group 6"/>
          <p:cNvGraphicFramePr>
            <a:graphicFrameLocks noGrp="1"/>
          </p:cNvGraphicFramePr>
          <p:nvPr>
            <p:extLst/>
          </p:nvPr>
        </p:nvGraphicFramePr>
        <p:xfrm>
          <a:off x="430211" y="5570981"/>
          <a:ext cx="4495800" cy="990600"/>
        </p:xfrm>
        <a:graphic>
          <a:graphicData uri="http://schemas.openxmlformats.org/drawingml/2006/table">
            <a:tbl>
              <a:tblPr/>
              <a:tblGrid>
                <a:gridCol w="1165225"/>
                <a:gridCol w="1039812"/>
                <a:gridCol w="1042988"/>
                <a:gridCol w="1247775"/>
              </a:tblGrid>
              <a:tr h="3810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12.5 ms</a:t>
                      </a:r>
                      <a:r>
                        <a:rPr kumimoji="0" lang="es-ES" sz="1400" b="1" i="0" u="none" strike="noStrike" cap="none" normalizeH="0" baseline="30000" dirty="0" smtClean="0">
                          <a:ln>
                            <a:noFill/>
                          </a:ln>
                          <a:solidFill>
                            <a:schemeClr val="tx1"/>
                          </a:solidFill>
                          <a:effectLst/>
                          <a:latin typeface="+mj-lt"/>
                          <a:ea typeface="MS Mincho" panose="02020609040205080304" pitchFamily="49" charset="-128"/>
                          <a:cs typeface="Times New Roman" panose="02020603050405020304" pitchFamily="18" charset="0"/>
                        </a:rPr>
                        <a:t>-1</a:t>
                      </a:r>
                      <a:endPar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rPr>
                        <a:t>8.9 ms</a:t>
                      </a:r>
                      <a:r>
                        <a:rPr kumimoji="0" lang="es-ES" sz="1400" b="1" i="0" u="none" strike="noStrike" cap="none" normalizeH="0" baseline="30000" smtClean="0">
                          <a:ln>
                            <a:noFill/>
                          </a:ln>
                          <a:solidFill>
                            <a:schemeClr val="tx1"/>
                          </a:solidFill>
                          <a:effectLst/>
                          <a:latin typeface="+mj-lt"/>
                          <a:ea typeface="MS Mincho" panose="02020609040205080304" pitchFamily="49" charset="-128"/>
                          <a:cs typeface="Times New Roman" panose="02020603050405020304" pitchFamily="18" charset="0"/>
                        </a:rPr>
                        <a:t>-1</a:t>
                      </a:r>
                      <a:endPar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rPr>
                        <a:t>6.6 ms</a:t>
                      </a:r>
                      <a:r>
                        <a:rPr kumimoji="0" lang="es-ES" sz="1400" b="1" i="0" u="none" strike="noStrike" cap="none" normalizeH="0" baseline="30000" smtClean="0">
                          <a:ln>
                            <a:noFill/>
                          </a:ln>
                          <a:solidFill>
                            <a:schemeClr val="tx1"/>
                          </a:solidFill>
                          <a:effectLst/>
                          <a:latin typeface="+mj-lt"/>
                          <a:ea typeface="MS Mincho" panose="02020609040205080304" pitchFamily="49" charset="-128"/>
                          <a:cs typeface="Times New Roman" panose="02020603050405020304" pitchFamily="18" charset="0"/>
                        </a:rPr>
                        <a:t>-1</a:t>
                      </a:r>
                      <a:endPar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rPr>
                        <a:t>4.3 ms</a:t>
                      </a:r>
                      <a:r>
                        <a:rPr kumimoji="0" lang="es-ES" sz="1400" b="1" i="0" u="none" strike="noStrike" cap="none" normalizeH="0" baseline="30000" smtClean="0">
                          <a:ln>
                            <a:noFill/>
                          </a:ln>
                          <a:solidFill>
                            <a:schemeClr val="tx1"/>
                          </a:solidFill>
                          <a:effectLst/>
                          <a:latin typeface="+mj-lt"/>
                          <a:ea typeface="MS Mincho" panose="02020609040205080304" pitchFamily="49" charset="-128"/>
                          <a:cs typeface="Times New Roman" panose="02020603050405020304" pitchFamily="18" charset="0"/>
                        </a:rPr>
                        <a:t>-1</a:t>
                      </a:r>
                      <a:endPar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30480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rPr>
                        <a:t>100 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71 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53 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35 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r h="2571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8 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chemeClr val="tx1"/>
                          </a:solidFill>
                          <a:effectLst/>
                          <a:latin typeface="+mj-lt"/>
                          <a:ea typeface="MS Mincho" panose="02020609040205080304" pitchFamily="49" charset="-128"/>
                          <a:cs typeface="Times New Roman" panose="02020603050405020304" pitchFamily="18" charset="0"/>
                        </a:rPr>
                        <a:t>8 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8 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8 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r>
            </a:tbl>
          </a:graphicData>
        </a:graphic>
      </p:graphicFrame>
      <p:sp>
        <p:nvSpPr>
          <p:cNvPr id="10269" name="Text Box 28"/>
          <p:cNvSpPr txBox="1">
            <a:spLocks noChangeArrowheads="1"/>
          </p:cNvSpPr>
          <p:nvPr/>
        </p:nvSpPr>
        <p:spPr bwMode="auto">
          <a:xfrm>
            <a:off x="107950" y="5445125"/>
            <a:ext cx="341313" cy="11207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25000"/>
              </a:lnSpc>
            </a:pPr>
            <a:r>
              <a:rPr lang="es-ES" altLang="es-ES" b="1" i="1" dirty="0">
                <a:latin typeface="Trebuchet MS" panose="020B0603020202020204" pitchFamily="34" charset="0"/>
              </a:rPr>
              <a:t>c</a:t>
            </a:r>
          </a:p>
          <a:p>
            <a:pPr eaLnBrk="1" hangingPunct="1">
              <a:lnSpc>
                <a:spcPct val="125000"/>
              </a:lnSpc>
            </a:pPr>
            <a:r>
              <a:rPr lang="es-ES" altLang="es-ES" b="1" i="1" dirty="0">
                <a:latin typeface="Trebuchet MS" panose="020B0603020202020204" pitchFamily="34" charset="0"/>
              </a:rPr>
              <a:t>L</a:t>
            </a:r>
          </a:p>
          <a:p>
            <a:pPr eaLnBrk="1" hangingPunct="1">
              <a:lnSpc>
                <a:spcPct val="125000"/>
              </a:lnSpc>
            </a:pPr>
            <a:r>
              <a:rPr lang="es-ES" altLang="es-ES" b="1" i="1" dirty="0">
                <a:latin typeface="Trebuchet MS" panose="020B0603020202020204" pitchFamily="34" charset="0"/>
              </a:rPr>
              <a:t>T</a:t>
            </a:r>
          </a:p>
        </p:txBody>
      </p:sp>
    </p:spTree>
    <p:extLst>
      <p:ext uri="{BB962C8B-B14F-4D97-AF65-F5344CB8AC3E}">
        <p14:creationId xmlns:p14="http://schemas.microsoft.com/office/powerpoint/2010/main" val="397335379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7587"/>
                                        </p:tgtEl>
                                        <p:attrNameLst>
                                          <p:attrName>style.visibility</p:attrName>
                                        </p:attrNameLst>
                                      </p:cBhvr>
                                      <p:to>
                                        <p:strVal val="visible"/>
                                      </p:to>
                                    </p:set>
                                    <p:anim calcmode="lin" valueType="num">
                                      <p:cBhvr additive="base">
                                        <p:cTn id="7" dur="500" fill="hold"/>
                                        <p:tgtEl>
                                          <p:spTgt spid="67587"/>
                                        </p:tgtEl>
                                        <p:attrNameLst>
                                          <p:attrName>ppt_x</p:attrName>
                                        </p:attrNameLst>
                                      </p:cBhvr>
                                      <p:tavLst>
                                        <p:tav tm="0">
                                          <p:val>
                                            <p:strVal val="#ppt_x"/>
                                          </p:val>
                                        </p:tav>
                                        <p:tav tm="100000">
                                          <p:val>
                                            <p:strVal val="#ppt_x"/>
                                          </p:val>
                                        </p:tav>
                                      </p:tavLst>
                                    </p:anim>
                                    <p:anim calcmode="lin" valueType="num">
                                      <p:cBhvr additive="base">
                                        <p:cTn id="8" dur="500" fill="hold"/>
                                        <p:tgtEl>
                                          <p:spTgt spid="675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12" descr="refraction_strightbe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765175"/>
            <a:ext cx="3527425"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2"/>
          <p:cNvSpPr>
            <a:spLocks noGrp="1" noChangeArrowheads="1"/>
          </p:cNvSpPr>
          <p:nvPr>
            <p:ph type="title"/>
          </p:nvPr>
        </p:nvSpPr>
        <p:spPr bwMode="auto">
          <a:xfrm>
            <a:off x="457200" y="-7620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3600" b="1" dirty="0" smtClean="0">
                <a:solidFill>
                  <a:srgbClr val="C00000"/>
                </a:solidFill>
              </a:rPr>
              <a:t>Refracción del oleaje</a:t>
            </a:r>
          </a:p>
        </p:txBody>
      </p:sp>
      <p:pic>
        <p:nvPicPr>
          <p:cNvPr id="68611" name="Picture 3" descr="fig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59125"/>
            <a:ext cx="7467600"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270" name="Object 5"/>
          <p:cNvGraphicFramePr>
            <a:graphicFrameLocks noGrp="1" noChangeAspect="1"/>
          </p:cNvGraphicFramePr>
          <p:nvPr>
            <p:ph idx="1"/>
          </p:nvPr>
        </p:nvGraphicFramePr>
        <p:xfrm>
          <a:off x="1295400" y="914400"/>
          <a:ext cx="2590800" cy="952500"/>
        </p:xfrm>
        <a:graphic>
          <a:graphicData uri="http://schemas.openxmlformats.org/presentationml/2006/ole">
            <mc:AlternateContent xmlns:mc="http://schemas.openxmlformats.org/markup-compatibility/2006">
              <mc:Choice xmlns:v="urn:schemas-microsoft-com:vml" Requires="v">
                <p:oleObj spid="_x0000_s66577" name="Ecuación" r:id="rId5" imgW="1244600" imgH="457200" progId="Equation.3">
                  <p:embed/>
                </p:oleObj>
              </mc:Choice>
              <mc:Fallback>
                <p:oleObj name="Ecuación" r:id="rId5" imgW="12446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914400"/>
                        <a:ext cx="25908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8614" name="Rectangle 6"/>
          <p:cNvSpPr>
            <a:spLocks noChangeArrowheads="1"/>
          </p:cNvSpPr>
          <p:nvPr/>
        </p:nvSpPr>
        <p:spPr bwMode="auto">
          <a:xfrm>
            <a:off x="6705600" y="5424488"/>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dirty="0" err="1">
                <a:latin typeface="Trebuchet MS" panose="020B0603020202020204" pitchFamily="34" charset="0"/>
              </a:rPr>
              <a:t>kh</a:t>
            </a:r>
            <a:endParaRPr lang="es-ES" altLang="es-ES" i="1" dirty="0">
              <a:latin typeface="Trebuchet MS" panose="020B0603020202020204" pitchFamily="34" charset="0"/>
            </a:endParaRPr>
          </a:p>
        </p:txBody>
      </p:sp>
      <p:sp>
        <p:nvSpPr>
          <p:cNvPr id="68615" name="Rectangle 7"/>
          <p:cNvSpPr>
            <a:spLocks noChangeArrowheads="1"/>
          </p:cNvSpPr>
          <p:nvPr/>
        </p:nvSpPr>
        <p:spPr bwMode="auto">
          <a:xfrm>
            <a:off x="4191000" y="5424488"/>
            <a:ext cx="533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dirty="0" err="1">
                <a:latin typeface="Trebuchet MS" panose="020B0603020202020204" pitchFamily="34" charset="0"/>
              </a:rPr>
              <a:t>kh</a:t>
            </a:r>
            <a:endParaRPr lang="es-ES" altLang="es-ES" i="1" dirty="0">
              <a:latin typeface="Trebuchet MS" panose="020B0603020202020204" pitchFamily="34" charset="0"/>
            </a:endParaRPr>
          </a:p>
        </p:txBody>
      </p:sp>
      <p:sp>
        <p:nvSpPr>
          <p:cNvPr id="68616" name="Rectangle 8"/>
          <p:cNvSpPr>
            <a:spLocks noChangeArrowheads="1"/>
          </p:cNvSpPr>
          <p:nvPr/>
        </p:nvSpPr>
        <p:spPr bwMode="auto">
          <a:xfrm>
            <a:off x="7391400" y="4191000"/>
            <a:ext cx="1008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dirty="0">
                <a:latin typeface="Trebuchet MS" panose="020B0603020202020204" pitchFamily="34" charset="0"/>
              </a:rPr>
              <a:t>K</a:t>
            </a:r>
            <a:r>
              <a:rPr lang="es-ES" altLang="es-ES" i="1" baseline="-25000" dirty="0">
                <a:latin typeface="Trebuchet MS" panose="020B0603020202020204" pitchFamily="34" charset="0"/>
              </a:rPr>
              <a:t>S</a:t>
            </a:r>
            <a:r>
              <a:rPr lang="es-ES" altLang="es-ES" i="1" dirty="0">
                <a:latin typeface="Trebuchet MS" panose="020B0603020202020204" pitchFamily="34" charset="0"/>
              </a:rPr>
              <a:t>=H/H</a:t>
            </a:r>
            <a:r>
              <a:rPr lang="es-ES" altLang="es-ES" i="1" baseline="-25000" dirty="0">
                <a:latin typeface="Trebuchet MS" panose="020B0603020202020204" pitchFamily="34" charset="0"/>
              </a:rPr>
              <a:t>0</a:t>
            </a:r>
            <a:endParaRPr lang="es-ES" altLang="es-ES" i="1" dirty="0">
              <a:latin typeface="Trebuchet MS" panose="020B0603020202020204" pitchFamily="34" charset="0"/>
            </a:endParaRPr>
          </a:p>
        </p:txBody>
      </p:sp>
      <p:sp>
        <p:nvSpPr>
          <p:cNvPr id="11274" name="Text Box 9"/>
          <p:cNvSpPr txBox="1">
            <a:spLocks noChangeArrowheads="1"/>
          </p:cNvSpPr>
          <p:nvPr/>
        </p:nvSpPr>
        <p:spPr bwMode="auto">
          <a:xfrm rot="-2206096">
            <a:off x="1066800" y="1981200"/>
            <a:ext cx="18335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b="1">
                <a:latin typeface="Trebuchet MS" panose="020B0603020202020204" pitchFamily="34" charset="0"/>
              </a:rPr>
              <a:t>Factor de </a:t>
            </a:r>
          </a:p>
          <a:p>
            <a:pPr eaLnBrk="1" hangingPunct="1"/>
            <a:r>
              <a:rPr lang="es-ES" altLang="es-ES" b="1">
                <a:latin typeface="Trebuchet MS" panose="020B0603020202020204" pitchFamily="34" charset="0"/>
              </a:rPr>
              <a:t>asomeramiento</a:t>
            </a:r>
          </a:p>
        </p:txBody>
      </p:sp>
      <p:sp>
        <p:nvSpPr>
          <p:cNvPr id="11275" name="Text Box 10"/>
          <p:cNvSpPr txBox="1">
            <a:spLocks noChangeArrowheads="1"/>
          </p:cNvSpPr>
          <p:nvPr/>
        </p:nvSpPr>
        <p:spPr bwMode="auto">
          <a:xfrm rot="-2206096">
            <a:off x="2514600" y="1905000"/>
            <a:ext cx="1327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b="1">
                <a:latin typeface="Trebuchet MS" panose="020B0603020202020204" pitchFamily="34" charset="0"/>
              </a:rPr>
              <a:t>Factor de </a:t>
            </a:r>
          </a:p>
          <a:p>
            <a:pPr eaLnBrk="1" hangingPunct="1"/>
            <a:r>
              <a:rPr lang="es-ES" altLang="es-ES" b="1">
                <a:latin typeface="Trebuchet MS" panose="020B0603020202020204" pitchFamily="34" charset="0"/>
              </a:rPr>
              <a:t>Refracción</a:t>
            </a:r>
          </a:p>
        </p:txBody>
      </p:sp>
      <p:sp>
        <p:nvSpPr>
          <p:cNvPr id="68619" name="Line 11"/>
          <p:cNvSpPr>
            <a:spLocks noChangeShapeType="1"/>
          </p:cNvSpPr>
          <p:nvPr/>
        </p:nvSpPr>
        <p:spPr bwMode="auto">
          <a:xfrm>
            <a:off x="5292725" y="3500438"/>
            <a:ext cx="1870075" cy="4762"/>
          </a:xfrm>
          <a:prstGeom prst="line">
            <a:avLst/>
          </a:prstGeom>
          <a:noFill/>
          <a:ln w="9525">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277" name="Text Box 13"/>
          <p:cNvSpPr txBox="1">
            <a:spLocks noChangeArrowheads="1"/>
          </p:cNvSpPr>
          <p:nvPr/>
        </p:nvSpPr>
        <p:spPr bwMode="auto">
          <a:xfrm>
            <a:off x="6804025" y="2557463"/>
            <a:ext cx="3984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s-ES" i="1">
                <a:cs typeface="Arial" panose="020B0604020202020204" pitchFamily="34" charset="0"/>
              </a:rPr>
              <a:t>α</a:t>
            </a:r>
            <a:r>
              <a:rPr lang="es-ES" altLang="es-ES" i="1" baseline="-25000">
                <a:cs typeface="Arial" panose="020B0604020202020204" pitchFamily="34" charset="0"/>
              </a:rPr>
              <a:t>0</a:t>
            </a:r>
            <a:endParaRPr lang="el-GR" altLang="es-ES" i="1">
              <a:cs typeface="Arial" panose="020B0604020202020204" pitchFamily="34" charset="0"/>
            </a:endParaRPr>
          </a:p>
        </p:txBody>
      </p:sp>
      <p:sp>
        <p:nvSpPr>
          <p:cNvPr id="11278" name="Text Box 14"/>
          <p:cNvSpPr txBox="1">
            <a:spLocks noChangeArrowheads="1"/>
          </p:cNvSpPr>
          <p:nvPr/>
        </p:nvSpPr>
        <p:spPr bwMode="auto">
          <a:xfrm>
            <a:off x="6804025" y="1341438"/>
            <a:ext cx="3143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s-ES" i="1">
                <a:cs typeface="Arial" panose="020B0604020202020204" pitchFamily="34" charset="0"/>
              </a:rPr>
              <a:t>α</a:t>
            </a:r>
          </a:p>
        </p:txBody>
      </p:sp>
    </p:spTree>
    <p:extLst>
      <p:ext uri="{BB962C8B-B14F-4D97-AF65-F5344CB8AC3E}">
        <p14:creationId xmlns:p14="http://schemas.microsoft.com/office/powerpoint/2010/main" val="4014669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8611"/>
                                        </p:tgtEl>
                                        <p:attrNameLst>
                                          <p:attrName>style.visibility</p:attrName>
                                        </p:attrNameLst>
                                      </p:cBhvr>
                                      <p:to>
                                        <p:strVal val="visible"/>
                                      </p:to>
                                    </p:set>
                                    <p:animEffect transition="in" filter="checkerboard(across)">
                                      <p:cBhvr>
                                        <p:cTn id="7" dur="500"/>
                                        <p:tgtEl>
                                          <p:spTgt spid="686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8614"/>
                                        </p:tgtEl>
                                        <p:attrNameLst>
                                          <p:attrName>style.visibility</p:attrName>
                                        </p:attrNameLst>
                                      </p:cBhvr>
                                      <p:to>
                                        <p:strVal val="visible"/>
                                      </p:to>
                                    </p:set>
                                    <p:animEffect transition="in" filter="checkerboard(across)">
                                      <p:cBhvr>
                                        <p:cTn id="10" dur="500"/>
                                        <p:tgtEl>
                                          <p:spTgt spid="68614"/>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8615"/>
                                        </p:tgtEl>
                                        <p:attrNameLst>
                                          <p:attrName>style.visibility</p:attrName>
                                        </p:attrNameLst>
                                      </p:cBhvr>
                                      <p:to>
                                        <p:strVal val="visible"/>
                                      </p:to>
                                    </p:set>
                                    <p:animEffect transition="in" filter="checkerboard(across)">
                                      <p:cBhvr>
                                        <p:cTn id="13" dur="500"/>
                                        <p:tgtEl>
                                          <p:spTgt spid="68615"/>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8616"/>
                                        </p:tgtEl>
                                        <p:attrNameLst>
                                          <p:attrName>style.visibility</p:attrName>
                                        </p:attrNameLst>
                                      </p:cBhvr>
                                      <p:to>
                                        <p:strVal val="visible"/>
                                      </p:to>
                                    </p:set>
                                    <p:animEffect transition="in" filter="checkerboard(across)">
                                      <p:cBhvr>
                                        <p:cTn id="16" dur="500"/>
                                        <p:tgtEl>
                                          <p:spTgt spid="68616"/>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68619"/>
                                        </p:tgtEl>
                                        <p:attrNameLst>
                                          <p:attrName>style.visibility</p:attrName>
                                        </p:attrNameLst>
                                      </p:cBhvr>
                                      <p:to>
                                        <p:strVal val="visible"/>
                                      </p:to>
                                    </p:set>
                                    <p:animEffect transition="in" filter="checkerboard(across)">
                                      <p:cBhvr>
                                        <p:cTn id="19" dur="500"/>
                                        <p:tgtEl>
                                          <p:spTgt spid="68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4" grpId="0"/>
      <p:bldP spid="68615" grpId="0"/>
      <p:bldP spid="68616" grpId="0"/>
      <p:bldP spid="6861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2"/>
          <p:cNvPicPr preferRelativeResize="0">
            <a:picLocks noChangeArrowheads="1"/>
          </p:cNvPicPr>
          <p:nvPr/>
        </p:nvPicPr>
        <p:blipFill>
          <a:blip r:embed="rId3">
            <a:lum bright="-18000" contrast="42000"/>
            <a:extLst>
              <a:ext uri="{28A0092B-C50C-407E-A947-70E740481C1C}">
                <a14:useLocalDpi xmlns:a14="http://schemas.microsoft.com/office/drawing/2010/main" val="0"/>
              </a:ext>
            </a:extLst>
          </a:blip>
          <a:srcRect/>
          <a:stretch>
            <a:fillRect/>
          </a:stretch>
        </p:blipFill>
        <p:spPr bwMode="auto">
          <a:xfrm>
            <a:off x="2743200" y="1676400"/>
            <a:ext cx="6400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Rectangle 3"/>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dirty="0">
                <a:solidFill>
                  <a:srgbClr val="C00000"/>
                </a:solidFill>
                <a:latin typeface="+mj-lt"/>
              </a:rPr>
              <a:t>Refracción del oleaje</a:t>
            </a:r>
            <a:br>
              <a:rPr lang="es-ES" altLang="es-ES" sz="3200" b="1" dirty="0">
                <a:solidFill>
                  <a:srgbClr val="C00000"/>
                </a:solidFill>
                <a:latin typeface="+mj-lt"/>
              </a:rPr>
            </a:br>
            <a:r>
              <a:rPr lang="es-ES" altLang="es-ES" sz="3200" b="1" dirty="0">
                <a:solidFill>
                  <a:srgbClr val="C00000"/>
                </a:solidFill>
                <a:latin typeface="+mj-lt"/>
              </a:rPr>
              <a:t>Cálculo manual</a:t>
            </a:r>
          </a:p>
        </p:txBody>
      </p:sp>
      <p:sp>
        <p:nvSpPr>
          <p:cNvPr id="12293" name="Text Box 4"/>
          <p:cNvSpPr txBox="1">
            <a:spLocks noChangeArrowheads="1"/>
          </p:cNvSpPr>
          <p:nvPr/>
        </p:nvSpPr>
        <p:spPr bwMode="auto">
          <a:xfrm>
            <a:off x="0" y="1219200"/>
            <a:ext cx="3925888"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a:latin typeface="Trebuchet MS" panose="020B0603020202020204" pitchFamily="34" charset="0"/>
              </a:rPr>
              <a:t>H</a:t>
            </a:r>
            <a:r>
              <a:rPr lang="es-ES" altLang="es-ES" sz="1600"/>
              <a:t> </a:t>
            </a:r>
            <a:r>
              <a:rPr lang="el-GR" altLang="es-ES" sz="1600">
                <a:ea typeface="Arial Unicode MS" panose="020B0604020202020204" pitchFamily="34" charset="-128"/>
                <a:cs typeface="Arial Unicode MS" panose="020B0604020202020204" pitchFamily="34" charset="-128"/>
              </a:rPr>
              <a:t>≡</a:t>
            </a:r>
            <a:r>
              <a:rPr lang="es-ES" altLang="es-ES" sz="1600">
                <a:ea typeface="Arial Unicode MS" panose="020B0604020202020204" pitchFamily="34" charset="-128"/>
                <a:cs typeface="Arial Unicode MS" panose="020B0604020202020204" pitchFamily="34" charset="-128"/>
              </a:rPr>
              <a:t> altura del oleaje a profundidad </a:t>
            </a:r>
            <a:r>
              <a:rPr lang="es-ES" altLang="es-ES" sz="1600" i="1">
                <a:ea typeface="Arial Unicode MS" panose="020B0604020202020204" pitchFamily="34" charset="-128"/>
                <a:cs typeface="Arial Unicode MS" panose="020B0604020202020204" pitchFamily="34" charset="-128"/>
              </a:rPr>
              <a:t>h</a:t>
            </a:r>
            <a:endParaRPr lang="es-ES" altLang="es-ES" sz="1600">
              <a:ea typeface="Arial Unicode MS" panose="020B0604020202020204" pitchFamily="34" charset="-128"/>
              <a:cs typeface="Arial Unicode MS" panose="020B0604020202020204" pitchFamily="34" charset="-128"/>
            </a:endParaRPr>
          </a:p>
          <a:p>
            <a:pPr eaLnBrk="1" hangingPunct="1"/>
            <a:r>
              <a:rPr lang="es-ES" altLang="es-ES" sz="1600" i="1"/>
              <a:t>H</a:t>
            </a:r>
            <a:r>
              <a:rPr lang="es-ES" altLang="es-ES" sz="1600" i="1" baseline="-25000"/>
              <a:t>0</a:t>
            </a:r>
            <a:r>
              <a:rPr lang="es-ES" altLang="es-ES" sz="1600" i="1"/>
              <a:t> </a:t>
            </a:r>
            <a:r>
              <a:rPr lang="el-GR" altLang="es-ES" sz="1600"/>
              <a:t>≡</a:t>
            </a:r>
            <a:r>
              <a:rPr lang="es-ES" altLang="es-ES" sz="1600"/>
              <a:t> altura del oleaje en aguas profundas</a:t>
            </a:r>
          </a:p>
          <a:p>
            <a:pPr eaLnBrk="1" hangingPunct="1"/>
            <a:r>
              <a:rPr lang="es-ES" altLang="es-ES" sz="1600" i="1"/>
              <a:t>K</a:t>
            </a:r>
            <a:r>
              <a:rPr lang="es-ES" altLang="es-ES" sz="1600" i="1" baseline="-25000"/>
              <a:t>C</a:t>
            </a:r>
            <a:r>
              <a:rPr lang="es-ES" altLang="es-ES" sz="1600" i="1"/>
              <a:t>= H/H</a:t>
            </a:r>
            <a:r>
              <a:rPr lang="es-ES" altLang="es-ES" sz="1600" i="1" baseline="-25000"/>
              <a:t>0</a:t>
            </a:r>
          </a:p>
          <a:p>
            <a:pPr eaLnBrk="1" hangingPunct="1"/>
            <a:endParaRPr lang="es-ES" altLang="es-ES" sz="1600" i="1" baseline="-25000"/>
          </a:p>
          <a:p>
            <a:pPr eaLnBrk="1" hangingPunct="1"/>
            <a:endParaRPr lang="es-ES" altLang="es-ES" sz="1600" i="1"/>
          </a:p>
          <a:p>
            <a:pPr eaLnBrk="1" hangingPunct="1"/>
            <a:r>
              <a:rPr lang="es-ES" altLang="es-ES" sz="1600" i="1"/>
              <a:t>           </a:t>
            </a:r>
            <a:r>
              <a:rPr lang="el-GR" altLang="es-ES" sz="1600"/>
              <a:t>≡</a:t>
            </a:r>
            <a:r>
              <a:rPr lang="es-ES" altLang="es-ES" sz="1600"/>
              <a:t> índice de refracción</a:t>
            </a:r>
            <a:endParaRPr lang="el-GR" altLang="es-ES" sz="1600" i="1"/>
          </a:p>
        </p:txBody>
      </p:sp>
      <p:graphicFrame>
        <p:nvGraphicFramePr>
          <p:cNvPr id="12294" name="Object 5"/>
          <p:cNvGraphicFramePr>
            <a:graphicFrameLocks noGrp="1" noChangeAspect="1"/>
          </p:cNvGraphicFramePr>
          <p:nvPr>
            <p:ph/>
          </p:nvPr>
        </p:nvGraphicFramePr>
        <p:xfrm>
          <a:off x="152400" y="2209800"/>
          <a:ext cx="579438" cy="695325"/>
        </p:xfrm>
        <a:graphic>
          <a:graphicData uri="http://schemas.openxmlformats.org/presentationml/2006/ole">
            <mc:AlternateContent xmlns:mc="http://schemas.openxmlformats.org/markup-compatibility/2006">
              <mc:Choice xmlns:v="urn:schemas-microsoft-com:vml" Requires="v">
                <p:oleObj spid="_x0000_s67601" name="Ecuación" r:id="rId4" imgW="317225" imgH="380670" progId="Equation.3">
                  <p:embed/>
                </p:oleObj>
              </mc:Choice>
              <mc:Fallback>
                <p:oleObj name="Ecuación" r:id="rId4" imgW="317225" imgH="38067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209800"/>
                        <a:ext cx="579438" cy="69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929692637"/>
      </p:ext>
    </p:extLst>
  </p:cSld>
  <p:clrMapOvr>
    <a:masterClrMapping/>
  </p:clrMapOvr>
  <p:transition>
    <p:fade/>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cortes3"/>
          <p:cNvPicPr>
            <a:picLocks noGrp="1" noChangeAspect="1" noChangeArrowheads="1" noCrop="1"/>
          </p:cNvPicPr>
          <p:nvPr>
            <p:ph sz="quarter" idx="3"/>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8382000" cy="3252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3"/>
          <p:cNvSpPr>
            <a:spLocks noGrp="1" noChangeArrowheads="1"/>
          </p:cNvSpPr>
          <p:nvPr>
            <p:ph type="title"/>
          </p:nvPr>
        </p:nvSpPr>
        <p:spPr bwMode="auto">
          <a:xfrm>
            <a:off x="457200" y="-15240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dirty="0" smtClean="0">
                <a:solidFill>
                  <a:srgbClr val="C00000"/>
                </a:solidFill>
              </a:rPr>
              <a:t>Refracción sobre un bajo</a:t>
            </a:r>
          </a:p>
        </p:txBody>
      </p:sp>
      <p:sp>
        <p:nvSpPr>
          <p:cNvPr id="2" name="CuadroTexto 1"/>
          <p:cNvSpPr txBox="1"/>
          <p:nvPr/>
        </p:nvSpPr>
        <p:spPr>
          <a:xfrm>
            <a:off x="2990852" y="5364480"/>
            <a:ext cx="2331087" cy="369332"/>
          </a:xfrm>
          <a:prstGeom prst="rect">
            <a:avLst/>
          </a:prstGeom>
          <a:noFill/>
        </p:spPr>
        <p:txBody>
          <a:bodyPr wrap="none" rtlCol="0">
            <a:spAutoFit/>
          </a:bodyPr>
          <a:lstStyle/>
          <a:p>
            <a:r>
              <a:rPr lang="es-ES" dirty="0" err="1" smtClean="0"/>
              <a:t>Simulacion</a:t>
            </a:r>
            <a:r>
              <a:rPr lang="es-ES" dirty="0" smtClean="0"/>
              <a:t> numérica</a:t>
            </a:r>
            <a:endParaRPr lang="es-ES" dirty="0"/>
          </a:p>
        </p:txBody>
      </p:sp>
    </p:spTree>
    <p:extLst>
      <p:ext uri="{BB962C8B-B14F-4D97-AF65-F5344CB8AC3E}">
        <p14:creationId xmlns:p14="http://schemas.microsoft.com/office/powerpoint/2010/main" val="220523628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ppt_x"/>
                                          </p:val>
                                        </p:tav>
                                        <p:tav tm="100000">
                                          <p:val>
                                            <p:strVal val="#ppt_x"/>
                                          </p:val>
                                        </p:tav>
                                      </p:tavLst>
                                    </p:anim>
                                    <p:anim calcmode="lin" valueType="num">
                                      <p:cBhvr additive="base">
                                        <p:cTn id="8" dur="500" fill="hold"/>
                                        <p:tgtEl>
                                          <p:spTgt spid="706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idx="4294967295"/>
          </p:nvPr>
        </p:nvSpPr>
        <p:spPr bwMode="auto">
          <a:xfrm>
            <a:off x="128588" y="0"/>
            <a:ext cx="8229600" cy="1930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z="2200" b="1" dirty="0" smtClean="0">
                <a:solidFill>
                  <a:srgbClr val="D20000"/>
                </a:solidFill>
              </a:rPr>
              <a:t>Algunos accidentes</a:t>
            </a:r>
            <a:r>
              <a:rPr lang="es-ES" altLang="es-ES" sz="2200" b="1" dirty="0" smtClean="0">
                <a:solidFill>
                  <a:srgbClr val="0070C0"/>
                </a:solidFill>
              </a:rPr>
              <a:t> </a:t>
            </a:r>
            <a:r>
              <a:rPr lang="es-ES" altLang="es-ES" sz="2200" b="1" dirty="0" smtClean="0">
                <a:solidFill>
                  <a:srgbClr val="D20000"/>
                </a:solidFill>
              </a:rPr>
              <a:t>investigados por la CIAIM</a:t>
            </a:r>
            <a:r>
              <a:rPr lang="es-ES" altLang="es-ES" sz="2200" b="1" dirty="0" smtClean="0">
                <a:solidFill>
                  <a:srgbClr val="D20000"/>
                </a:solidFill>
                <a:latin typeface="Arial" panose="020B0604020202020204" pitchFamily="34" charset="0"/>
              </a:rPr>
              <a:t/>
            </a:r>
            <a:br>
              <a:rPr lang="es-ES" altLang="es-ES" sz="2200" b="1" dirty="0" smtClean="0">
                <a:solidFill>
                  <a:srgbClr val="D20000"/>
                </a:solidFill>
                <a:latin typeface="Arial" panose="020B0604020202020204" pitchFamily="34" charset="0"/>
              </a:rPr>
            </a:br>
            <a:r>
              <a:rPr lang="es-ES" altLang="es-ES" sz="1300" b="1" dirty="0" smtClean="0"/>
              <a:t/>
            </a:r>
            <a:br>
              <a:rPr lang="es-ES" altLang="es-ES" sz="1300" b="1" dirty="0" smtClean="0"/>
            </a:br>
            <a:r>
              <a:rPr lang="es-ES" altLang="es-ES" sz="1300" b="1" dirty="0" smtClean="0">
                <a:solidFill>
                  <a:schemeClr val="tx1"/>
                </a:solidFill>
              </a:rPr>
              <a:t/>
            </a:r>
            <a:br>
              <a:rPr lang="es-ES" altLang="es-ES" sz="1300" b="1" dirty="0" smtClean="0">
                <a:solidFill>
                  <a:schemeClr val="tx1"/>
                </a:solidFill>
              </a:rPr>
            </a:br>
            <a:r>
              <a:rPr lang="es-ES" altLang="es-ES" sz="1300" dirty="0" smtClean="0">
                <a:solidFill>
                  <a:schemeClr val="tx1"/>
                </a:solidFill>
              </a:rPr>
              <a:t> </a:t>
            </a:r>
            <a:r>
              <a:rPr lang="es-ES" altLang="es-ES" sz="1600" dirty="0" smtClean="0">
                <a:solidFill>
                  <a:schemeClr val="tx1"/>
                </a:solidFill>
              </a:rPr>
              <a:t>Vuelco y hundimiento del pesquero ITSASO BERRIA en las proximidades de </a:t>
            </a:r>
            <a:r>
              <a:rPr lang="es-ES" altLang="es-ES" sz="1600" dirty="0" err="1" smtClean="0">
                <a:solidFill>
                  <a:schemeClr val="tx1"/>
                </a:solidFill>
              </a:rPr>
              <a:t>Barrika</a:t>
            </a:r>
            <a:r>
              <a:rPr lang="es-ES" altLang="es-ES" sz="1600" dirty="0" smtClean="0">
                <a:solidFill>
                  <a:schemeClr val="tx1"/>
                </a:solidFill>
              </a:rPr>
              <a:t> (Vizcaya), el 27 de octubre de 2014, con resultado de un tripulante fallecido. </a:t>
            </a:r>
            <a:br>
              <a:rPr lang="es-ES" altLang="es-ES" sz="1600" dirty="0" smtClean="0">
                <a:solidFill>
                  <a:schemeClr val="tx1"/>
                </a:solidFill>
              </a:rPr>
            </a:br>
            <a:r>
              <a:rPr lang="es-ES" altLang="es-ES" sz="1600" dirty="0" smtClean="0">
                <a:solidFill>
                  <a:schemeClr val="tx1"/>
                </a:solidFill>
              </a:rPr>
              <a:t/>
            </a:r>
            <a:br>
              <a:rPr lang="es-ES" altLang="es-ES" sz="1600" dirty="0" smtClean="0">
                <a:solidFill>
                  <a:schemeClr val="tx1"/>
                </a:solidFill>
              </a:rPr>
            </a:br>
            <a:r>
              <a:rPr lang="es-ES" altLang="es-ES" sz="1600" dirty="0" smtClean="0">
                <a:solidFill>
                  <a:srgbClr val="FF0000"/>
                </a:solidFill>
              </a:rPr>
              <a:t>Pesca en zona de baja profundidad con rompientes</a:t>
            </a:r>
            <a:endParaRPr lang="es-ES" altLang="es-ES" sz="1600" b="1" dirty="0" smtClean="0">
              <a:solidFill>
                <a:srgbClr val="FF0000"/>
              </a:solidFill>
            </a:endParaRPr>
          </a:p>
        </p:txBody>
      </p:sp>
      <p:pic>
        <p:nvPicPr>
          <p:cNvPr id="53251"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112838" y="2046288"/>
            <a:ext cx="6507162" cy="4465637"/>
          </a:xfrm>
          <a:prstGeom prst="rect">
            <a:avLst/>
          </a:prstGeom>
        </p:spPr>
      </p:pic>
      <p:pic>
        <p:nvPicPr>
          <p:cNvPr id="53252"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3387725"/>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CuadroTexto 5"/>
          <p:cNvSpPr txBox="1">
            <a:spLocks noChangeArrowheads="1"/>
          </p:cNvSpPr>
          <p:nvPr/>
        </p:nvSpPr>
        <p:spPr bwMode="auto">
          <a:xfrm>
            <a:off x="3779838" y="1697038"/>
            <a:ext cx="52530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000">
                <a:latin typeface="Trebuchet MS" panose="020B0603020202020204" pitchFamily="34" charset="0"/>
                <a:hlinkClick r:id="rId4"/>
              </a:rPr>
              <a:t>http://www.fomento.es/MFOM/LANG_CASTELLANO/ORGANOS_COLEGIADOS/CIAIM/</a:t>
            </a:r>
            <a:endParaRPr lang="es-ES" altLang="es-ES" sz="1000">
              <a:latin typeface="Trebuchet MS" panose="020B0603020202020204" pitchFamily="34" charset="0"/>
            </a:endParaRPr>
          </a:p>
        </p:txBody>
      </p:sp>
    </p:spTree>
    <p:extLst>
      <p:ext uri="{BB962C8B-B14F-4D97-AF65-F5344CB8AC3E}">
        <p14:creationId xmlns:p14="http://schemas.microsoft.com/office/powerpoint/2010/main" val="1324446825"/>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1" name="Picture 5" descr="nearshore_en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634" y="2227263"/>
            <a:ext cx="4865675" cy="3649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2"/>
          <p:cNvSpPr>
            <a:spLocks noGrp="1" noChangeArrowheads="1"/>
          </p:cNvSpPr>
          <p:nvPr>
            <p:ph type="title"/>
          </p:nvPr>
        </p:nvSpPr>
        <p:spPr bwMode="auto">
          <a:xfrm>
            <a:off x="457200" y="-161925"/>
            <a:ext cx="8229600" cy="1143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r>
              <a:rPr lang="es-ES" altLang="es-ES" sz="2800" b="1" kern="1200" dirty="0">
                <a:solidFill>
                  <a:srgbClr val="C00000"/>
                </a:solidFill>
                <a:ea typeface="+mn-ea"/>
                <a:cs typeface="+mn-cs"/>
              </a:rPr>
              <a:t>La línea de playa</a:t>
            </a:r>
          </a:p>
        </p:txBody>
      </p:sp>
      <p:pic>
        <p:nvPicPr>
          <p:cNvPr id="30725" name="Picture 4" descr="shoal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20" y="492558"/>
            <a:ext cx="2998439" cy="224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2" name="Text Box 6"/>
          <p:cNvSpPr txBox="1">
            <a:spLocks noChangeArrowheads="1"/>
          </p:cNvSpPr>
          <p:nvPr/>
        </p:nvSpPr>
        <p:spPr bwMode="auto">
          <a:xfrm>
            <a:off x="3995936" y="674688"/>
            <a:ext cx="3773488"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dirty="0"/>
              <a:t>Zona de </a:t>
            </a:r>
            <a:r>
              <a:rPr lang="es-ES" altLang="es-ES" sz="2400" b="1" dirty="0" err="1"/>
              <a:t>asomeramiento</a:t>
            </a:r>
            <a:r>
              <a:rPr lang="es-ES" altLang="es-ES" sz="2400" b="1" dirty="0"/>
              <a:t>.</a:t>
            </a:r>
          </a:p>
          <a:p>
            <a:pPr eaLnBrk="1" hangingPunct="1"/>
            <a:r>
              <a:rPr lang="es-ES" altLang="es-ES" sz="2400" b="1" dirty="0"/>
              <a:t>Zona de rompientes</a:t>
            </a:r>
          </a:p>
          <a:p>
            <a:pPr eaLnBrk="1" hangingPunct="1"/>
            <a:r>
              <a:rPr lang="es-ES" altLang="es-ES" sz="2400" b="1" dirty="0"/>
              <a:t>Zona de </a:t>
            </a:r>
            <a:r>
              <a:rPr lang="es-ES" altLang="es-ES" sz="2400" b="1" i="1" dirty="0"/>
              <a:t>surf</a:t>
            </a:r>
          </a:p>
          <a:p>
            <a:pPr eaLnBrk="1" hangingPunct="1"/>
            <a:r>
              <a:rPr lang="es-ES" altLang="es-ES" sz="2400" b="1" dirty="0"/>
              <a:t>Zona de </a:t>
            </a:r>
            <a:r>
              <a:rPr lang="es-ES" altLang="es-ES" sz="2400" b="1" i="1" dirty="0" err="1"/>
              <a:t>swash</a:t>
            </a:r>
            <a:endParaRPr lang="es-ES" altLang="es-ES" sz="2400" i="1" dirty="0"/>
          </a:p>
        </p:txBody>
      </p:sp>
      <p:pic>
        <p:nvPicPr>
          <p:cNvPr id="2" name="duck_profil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9512" y="3569837"/>
            <a:ext cx="3165140" cy="2532112"/>
          </a:xfrm>
          <a:prstGeom prst="rect">
            <a:avLst/>
          </a:prstGeom>
        </p:spPr>
      </p:pic>
    </p:spTree>
    <p:extLst>
      <p:ext uri="{BB962C8B-B14F-4D97-AF65-F5344CB8AC3E}">
        <p14:creationId xmlns:p14="http://schemas.microsoft.com/office/powerpoint/2010/main" val="2306805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32101"/>
                                        </p:tgtEl>
                                        <p:attrNameLst>
                                          <p:attrName>style.visibility</p:attrName>
                                        </p:attrNameLst>
                                      </p:cBhvr>
                                      <p:to>
                                        <p:strVal val="visible"/>
                                      </p:to>
                                    </p:set>
                                    <p:animEffect transition="in" filter="checkerboard(across)">
                                      <p:cBhvr>
                                        <p:cTn id="7" dur="500"/>
                                        <p:tgtEl>
                                          <p:spTgt spid="1321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2102"/>
                                        </p:tgtEl>
                                        <p:attrNameLst>
                                          <p:attrName>style.visibility</p:attrName>
                                        </p:attrNameLst>
                                      </p:cBhvr>
                                      <p:to>
                                        <p:strVal val="visible"/>
                                      </p:to>
                                    </p:set>
                                    <p:animEffect transition="in" filter="fade">
                                      <p:cBhvr>
                                        <p:cTn id="10" dur="2000"/>
                                        <p:tgtEl>
                                          <p:spTgt spid="13210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fill="hold" display="0">
                  <p:stCondLst>
                    <p:cond delay="indefinite"/>
                  </p:stCondLst>
                </p:cTn>
                <p:tgtEl>
                  <p:spTgt spid="2"/>
                </p:tgtEl>
              </p:cMediaNode>
            </p:video>
          </p:childTnLst>
        </p:cTn>
      </p:par>
    </p:tnLst>
    <p:bldLst>
      <p:bldP spid="13210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308" name="Rectangle 4"/>
          <p:cNvSpPr>
            <a:spLocks noChangeArrowheads="1"/>
          </p:cNvSpPr>
          <p:nvPr/>
        </p:nvSpPr>
        <p:spPr bwMode="auto">
          <a:xfrm>
            <a:off x="6150" y="-29216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s-ES" sz="2800" b="1" i="0" dirty="0">
                <a:solidFill>
                  <a:srgbClr val="C00000"/>
                </a:solidFill>
                <a:latin typeface="Trebuchet MS" panose="020B0603020202020204" pitchFamily="34" charset="0"/>
              </a:rPr>
              <a:t>Corrientes </a:t>
            </a:r>
            <a:r>
              <a:rPr lang="es-ES" sz="2800" b="1" i="0" dirty="0" smtClean="0">
                <a:solidFill>
                  <a:srgbClr val="C00000"/>
                </a:solidFill>
                <a:latin typeface="Trebuchet MS" panose="020B0603020202020204" pitchFamily="34" charset="0"/>
              </a:rPr>
              <a:t>longitudinales al litoral</a:t>
            </a:r>
            <a:endParaRPr lang="es-ES" sz="2800" b="1" i="0" dirty="0">
              <a:solidFill>
                <a:srgbClr val="C00000"/>
              </a:solidFill>
              <a:latin typeface="Trebuchet MS" panose="020B0603020202020204" pitchFamily="34" charset="0"/>
            </a:endParaRPr>
          </a:p>
        </p:txBody>
      </p:sp>
      <p:pic>
        <p:nvPicPr>
          <p:cNvPr id="738312" name="Picture 7" descr="ParametrosRompien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672"/>
            <a:ext cx="5007121" cy="350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107504" y="3906201"/>
            <a:ext cx="8604448" cy="2831544"/>
          </a:xfrm>
          <a:prstGeom prst="rect">
            <a:avLst/>
          </a:prstGeom>
        </p:spPr>
        <p:txBody>
          <a:bodyPr wrap="square">
            <a:spAutoFit/>
          </a:bodyPr>
          <a:lstStyle/>
          <a:p>
            <a:r>
              <a:rPr lang="es-ES" sz="1400" dirty="0"/>
              <a:t>El </a:t>
            </a:r>
            <a:r>
              <a:rPr lang="es-ES" sz="1400" dirty="0" err="1"/>
              <a:t>asomeramiento</a:t>
            </a:r>
            <a:r>
              <a:rPr lang="es-ES" sz="1400" dirty="0"/>
              <a:t> de las olas comienza cuando entran en la zona donde la profundidad es menor que la mitad de su longitud de onda: la longitud de onda disminuye al tiempo que la altura de las olas aumenta.</a:t>
            </a:r>
            <a:endParaRPr lang="es-ES" sz="1400" dirty="0" smtClean="0">
              <a:latin typeface="Trebuchet MS" panose="020B0603020202020204" pitchFamily="34" charset="0"/>
            </a:endParaRPr>
          </a:p>
          <a:p>
            <a:pPr>
              <a:spcBef>
                <a:spcPts val="600"/>
              </a:spcBef>
            </a:pPr>
            <a:r>
              <a:rPr lang="es-ES" sz="1400" dirty="0" smtClean="0">
                <a:latin typeface="Trebuchet MS" panose="020B0603020202020204" pitchFamily="34" charset="0"/>
              </a:rPr>
              <a:t>El </a:t>
            </a:r>
            <a:r>
              <a:rPr lang="es-ES" sz="1400" dirty="0">
                <a:latin typeface="Trebuchet MS" panose="020B0603020202020204" pitchFamily="34" charset="0"/>
              </a:rPr>
              <a:t>modelo </a:t>
            </a:r>
            <a:r>
              <a:rPr lang="es-ES" sz="1400" i="1" dirty="0">
                <a:latin typeface="Trebuchet MS" panose="020B0603020202020204" pitchFamily="34" charset="0"/>
              </a:rPr>
              <a:t>Surf </a:t>
            </a:r>
            <a:r>
              <a:rPr lang="es-ES" sz="1400" dirty="0">
                <a:latin typeface="Trebuchet MS" panose="020B0603020202020204" pitchFamily="34" charset="0"/>
              </a:rPr>
              <a:t>calcula además el «índice de oleaje modificado» (</a:t>
            </a:r>
            <a:r>
              <a:rPr lang="es-ES" sz="1400" i="1" dirty="0" err="1">
                <a:latin typeface="Trebuchet MS" panose="020B0603020202020204" pitchFamily="34" charset="0"/>
              </a:rPr>
              <a:t>Modified</a:t>
            </a:r>
            <a:r>
              <a:rPr lang="es-ES" sz="1400" i="1" dirty="0">
                <a:latin typeface="Trebuchet MS" panose="020B0603020202020204" pitchFamily="34" charset="0"/>
              </a:rPr>
              <a:t> Surf </a:t>
            </a:r>
            <a:r>
              <a:rPr lang="es-ES" sz="1400" i="1" dirty="0" err="1">
                <a:latin typeface="Trebuchet MS" panose="020B0603020202020204" pitchFamily="34" charset="0"/>
              </a:rPr>
              <a:t>Index</a:t>
            </a:r>
            <a:r>
              <a:rPr lang="es-ES" sz="1400" dirty="0">
                <a:latin typeface="Trebuchet MS" panose="020B0603020202020204" pitchFamily="34" charset="0"/>
              </a:rPr>
              <a:t>, MSI), un valor único que da una idea de la dificultad de las operaciones anfibias en la zona de rompiente. Cada uno de los seis elementos antes enumerados contribuye al valor global. No se trata de una fórmula sencilla: cada aporte proviene de una tabla aparte que fue derivada empíricamente. Los distintos buques de desembarque se clasifican según el valor de MSI máximo bajo el cual pueden operar</a:t>
            </a:r>
            <a:r>
              <a:rPr lang="es-ES" sz="1400" dirty="0" smtClean="0">
                <a:latin typeface="Trebuchet MS" panose="020B0603020202020204" pitchFamily="34" charset="0"/>
              </a:rPr>
              <a:t>.</a:t>
            </a:r>
          </a:p>
          <a:p>
            <a:pPr>
              <a:spcBef>
                <a:spcPts val="600"/>
              </a:spcBef>
            </a:pPr>
            <a:r>
              <a:rPr lang="es-ES" sz="1400" dirty="0" smtClean="0">
                <a:latin typeface="Trebuchet MS" panose="020B0603020202020204" pitchFamily="34" charset="0"/>
              </a:rPr>
              <a:t>La física del modelo Surf es similar a la que utiliza SWAN. </a:t>
            </a:r>
            <a:r>
              <a:rPr lang="es-ES" sz="1400" dirty="0"/>
              <a:t>En el modelo, conforme una ola se propaga a través de la zona de rompiente, su energía se </a:t>
            </a:r>
            <a:r>
              <a:rPr lang="es-ES" sz="1400" dirty="0" smtClean="0"/>
              <a:t>va disipando debido </a:t>
            </a:r>
            <a:r>
              <a:rPr lang="es-ES" sz="1400" dirty="0"/>
              <a:t>a la fricción de fondo, a las olas que rompen, a la turbulencia y a las interacciones entre las olas y las corrientes. </a:t>
            </a:r>
            <a:endParaRPr lang="es-ES" sz="1400" dirty="0" smtClean="0"/>
          </a:p>
          <a:p>
            <a:pPr>
              <a:spcAft>
                <a:spcPts val="600"/>
              </a:spcAft>
            </a:pPr>
            <a:r>
              <a:rPr lang="es-ES" sz="1400" dirty="0" smtClean="0"/>
              <a:t>La </a:t>
            </a:r>
            <a:r>
              <a:rPr lang="es-ES" sz="1400" dirty="0"/>
              <a:t>profundidad es el factor que induce la rotura de las olas, que ocurre cuando su altura excede aproximadamente el 80 % de la profundidad del agua. </a:t>
            </a:r>
            <a:endParaRPr lang="es-ES" sz="1400" dirty="0">
              <a:latin typeface="Trebuchet MS" panose="020B0603020202020204" pitchFamily="34" charset="0"/>
            </a:endParaRPr>
          </a:p>
        </p:txBody>
      </p:sp>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76672"/>
            <a:ext cx="3201132" cy="240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7 Objeto"/>
          <p:cNvGraphicFramePr>
            <a:graphicFrameLocks noChangeAspect="1"/>
          </p:cNvGraphicFramePr>
          <p:nvPr>
            <p:extLst/>
          </p:nvPr>
        </p:nvGraphicFramePr>
        <p:xfrm>
          <a:off x="6739972" y="3060345"/>
          <a:ext cx="1495778" cy="538776"/>
        </p:xfrm>
        <a:graphic>
          <a:graphicData uri="http://schemas.openxmlformats.org/presentationml/2006/ole">
            <mc:AlternateContent xmlns:mc="http://schemas.openxmlformats.org/markup-compatibility/2006">
              <mc:Choice xmlns:v="urn:schemas-microsoft-com:vml" Requires="v">
                <p:oleObj spid="_x0000_s68625" name="Ecuación" r:id="rId5" imgW="1091880" imgH="393480" progId="Equation.3">
                  <p:embed/>
                </p:oleObj>
              </mc:Choice>
              <mc:Fallback>
                <p:oleObj name="Ecuación" r:id="rId5" imgW="109188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9972" y="3060345"/>
                        <a:ext cx="1495778" cy="538776"/>
                      </a:xfrm>
                      <a:prstGeom prst="rect">
                        <a:avLst/>
                      </a:prstGeom>
                      <a:noFill/>
                      <a:extLst/>
                    </p:spPr>
                  </p:pic>
                </p:oleObj>
              </mc:Fallback>
            </mc:AlternateContent>
          </a:graphicData>
        </a:graphic>
      </p:graphicFrame>
      <p:sp>
        <p:nvSpPr>
          <p:cNvPr id="11" name="CuadroTexto 10"/>
          <p:cNvSpPr txBox="1"/>
          <p:nvPr/>
        </p:nvSpPr>
        <p:spPr>
          <a:xfrm>
            <a:off x="5007121" y="3191711"/>
            <a:ext cx="1673022" cy="307777"/>
          </a:xfrm>
          <a:prstGeom prst="rect">
            <a:avLst/>
          </a:prstGeom>
          <a:noFill/>
        </p:spPr>
        <p:txBody>
          <a:bodyPr wrap="none" rtlCol="0">
            <a:spAutoFit/>
          </a:bodyPr>
          <a:lstStyle/>
          <a:p>
            <a:r>
              <a:rPr lang="es-ES" sz="1400" dirty="0" smtClean="0">
                <a:latin typeface="Trebuchet MS" panose="020B0603020202020204" pitchFamily="34" charset="0"/>
              </a:rPr>
              <a:t>Rotura de las olas:</a:t>
            </a:r>
            <a:endParaRPr lang="es-ES" sz="1400" dirty="0">
              <a:latin typeface="Trebuchet MS" panose="020B0603020202020204" pitchFamily="34" charset="0"/>
            </a:endParaRPr>
          </a:p>
        </p:txBody>
      </p:sp>
    </p:spTree>
    <p:extLst>
      <p:ext uri="{BB962C8B-B14F-4D97-AF65-F5344CB8AC3E}">
        <p14:creationId xmlns:p14="http://schemas.microsoft.com/office/powerpoint/2010/main" val="11001040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38312"/>
                                        </p:tgtEl>
                                        <p:attrNameLst>
                                          <p:attrName>style.visibility</p:attrName>
                                        </p:attrNameLst>
                                      </p:cBhvr>
                                      <p:to>
                                        <p:strVal val="visible"/>
                                      </p:to>
                                    </p:set>
                                    <p:anim from="(-#ppt_w/2)" to="(#ppt_x)" calcmode="lin" valueType="num">
                                      <p:cBhvr>
                                        <p:cTn id="7" dur="600" fill="hold">
                                          <p:stCondLst>
                                            <p:cond delay="0"/>
                                          </p:stCondLst>
                                        </p:cTn>
                                        <p:tgtEl>
                                          <p:spTgt spid="738312"/>
                                        </p:tgtEl>
                                        <p:attrNameLst>
                                          <p:attrName>ppt_x</p:attrName>
                                        </p:attrNameLst>
                                      </p:cBhvr>
                                    </p:anim>
                                    <p:anim from="0" to="-1.0" calcmode="lin" valueType="num">
                                      <p:cBhvr>
                                        <p:cTn id="8" dur="200" decel="50000" autoRev="1" fill="hold">
                                          <p:stCondLst>
                                            <p:cond delay="600"/>
                                          </p:stCondLst>
                                        </p:cTn>
                                        <p:tgtEl>
                                          <p:spTgt spid="738312"/>
                                        </p:tgtEl>
                                        <p:attrNameLst>
                                          <p:attrName>xshear</p:attrName>
                                        </p:attrNameLst>
                                      </p:cBhvr>
                                    </p:anim>
                                    <p:animScale>
                                      <p:cBhvr>
                                        <p:cTn id="9" dur="200" decel="100000" autoRev="1" fill="hold">
                                          <p:stCondLst>
                                            <p:cond delay="600"/>
                                          </p:stCondLst>
                                        </p:cTn>
                                        <p:tgtEl>
                                          <p:spTgt spid="738312"/>
                                        </p:tgtEl>
                                      </p:cBhvr>
                                      <p:from x="100000" y="100000"/>
                                      <p:to x="80000" y="100000"/>
                                    </p:animScale>
                                    <p:anim by="(#ppt_h/3+#ppt_w*0.1)" calcmode="lin" valueType="num">
                                      <p:cBhvr additive="sum">
                                        <p:cTn id="10" dur="200" decel="100000" autoRev="1" fill="hold">
                                          <p:stCondLst>
                                            <p:cond delay="600"/>
                                          </p:stCondLst>
                                        </p:cTn>
                                        <p:tgtEl>
                                          <p:spTgt spid="73831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bwMode="auto">
          <a:xfrm>
            <a:off x="-684584" y="32742"/>
            <a:ext cx="9161463" cy="5191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eaLnBrk="1" hangingPunct="1"/>
            <a:r>
              <a:rPr lang="es-ES" altLang="es-ES" sz="2400" b="1" kern="1200" dirty="0">
                <a:solidFill>
                  <a:srgbClr val="C00000"/>
                </a:solidFill>
                <a:latin typeface="Trebuchet MS" panose="020B0603020202020204" pitchFamily="34" charset="0"/>
                <a:ea typeface="+mn-ea"/>
                <a:cs typeface="+mn-cs"/>
              </a:rPr>
              <a:t>Influjo de la batimetría </a:t>
            </a:r>
            <a:r>
              <a:rPr lang="es-ES" altLang="es-ES" sz="2400" b="1" kern="1200" dirty="0" smtClean="0">
                <a:solidFill>
                  <a:srgbClr val="C00000"/>
                </a:solidFill>
                <a:latin typeface="Trebuchet MS" panose="020B0603020202020204" pitchFamily="34" charset="0"/>
                <a:ea typeface="+mn-ea"/>
                <a:cs typeface="+mn-cs"/>
              </a:rPr>
              <a:t>y de </a:t>
            </a:r>
            <a:r>
              <a:rPr lang="es-ES" altLang="es-ES" sz="2400" b="1" kern="1200" dirty="0">
                <a:solidFill>
                  <a:srgbClr val="C00000"/>
                </a:solidFill>
                <a:latin typeface="Trebuchet MS" panose="020B0603020202020204" pitchFamily="34" charset="0"/>
                <a:ea typeface="+mn-ea"/>
                <a:cs typeface="+mn-cs"/>
              </a:rPr>
              <a:t>la composición del fondo</a:t>
            </a:r>
          </a:p>
        </p:txBody>
      </p:sp>
      <p:pic>
        <p:nvPicPr>
          <p:cNvPr id="33796" name="Picture 4" descr="bathymetry2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420" y="551855"/>
            <a:ext cx="3315628" cy="248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bathymetry2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51855"/>
            <a:ext cx="3315627" cy="248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beach_sl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6408" y="3043231"/>
            <a:ext cx="3583222" cy="268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ediment_profi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355" y="3023617"/>
            <a:ext cx="3477594" cy="2781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616355" y="5748814"/>
            <a:ext cx="8007099" cy="1246495"/>
          </a:xfrm>
          <a:prstGeom prst="rect">
            <a:avLst/>
          </a:prstGeom>
          <a:noFill/>
        </p:spPr>
        <p:txBody>
          <a:bodyPr wrap="square" rtlCol="0">
            <a:spAutoFit/>
          </a:bodyPr>
          <a:lstStyle/>
          <a:p>
            <a:r>
              <a:rPr lang="es-ES" sz="1400" dirty="0" smtClean="0">
                <a:latin typeface="Trebuchet MS" panose="020B0603020202020204" pitchFamily="34" charset="0"/>
              </a:rPr>
              <a:t>El tamaño promedio de la arena en cada playa condiciona la pendiente media de las playas.</a:t>
            </a:r>
          </a:p>
          <a:p>
            <a:pPr>
              <a:spcBef>
                <a:spcPts val="600"/>
              </a:spcBef>
            </a:pPr>
            <a:r>
              <a:rPr lang="es-ES" sz="1400" dirty="0" smtClean="0">
                <a:latin typeface="Trebuchet MS" panose="020B0603020202020204" pitchFamily="34" charset="0"/>
              </a:rPr>
              <a:t>Se puede inferir un perfil </a:t>
            </a:r>
            <a:r>
              <a:rPr lang="es-ES" sz="1400" dirty="0">
                <a:latin typeface="Trebuchet MS" panose="020B0603020202020204" pitchFamily="34" charset="0"/>
              </a:rPr>
              <a:t>de profundidad </a:t>
            </a:r>
            <a:r>
              <a:rPr lang="es-ES" sz="1400" dirty="0" smtClean="0">
                <a:latin typeface="Trebuchet MS" panose="020B0603020202020204" pitchFamily="34" charset="0"/>
              </a:rPr>
              <a:t>a </a:t>
            </a:r>
            <a:r>
              <a:rPr lang="es-ES" sz="1400" dirty="0">
                <a:latin typeface="Trebuchet MS" panose="020B0603020202020204" pitchFamily="34" charset="0"/>
              </a:rPr>
              <a:t>partir de la elección del tamaño predominante del grano de arena. Cuanto más gruesa sea la arena, tanto más empinado será el perfil de profundidad.</a:t>
            </a:r>
          </a:p>
          <a:p>
            <a:endParaRPr lang="es-ES" sz="1400" dirty="0">
              <a:latin typeface="Trebuchet MS" panose="020B0603020202020204" pitchFamily="34" charset="0"/>
            </a:endParaRPr>
          </a:p>
        </p:txBody>
      </p:sp>
    </p:spTree>
    <p:extLst>
      <p:ext uri="{BB962C8B-B14F-4D97-AF65-F5344CB8AC3E}">
        <p14:creationId xmlns:p14="http://schemas.microsoft.com/office/powerpoint/2010/main" val="2915320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3" name="Picture 2" descr="wavetransi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620688"/>
            <a:ext cx="5852803" cy="468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Rectangle 3"/>
          <p:cNvSpPr>
            <a:spLocks noGrp="1" noChangeArrowheads="1"/>
          </p:cNvSpPr>
          <p:nvPr>
            <p:ph type="title"/>
          </p:nvPr>
        </p:nvSpPr>
        <p:spPr bwMode="auto">
          <a:xfrm>
            <a:off x="97536" y="-295656"/>
            <a:ext cx="91440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3200" b="1" dirty="0" err="1" smtClean="0">
                <a:solidFill>
                  <a:srgbClr val="C00000"/>
                </a:solidFill>
              </a:rPr>
              <a:t>Rotura</a:t>
            </a:r>
            <a:r>
              <a:rPr lang="en-US" sz="3200" b="1" dirty="0" smtClean="0">
                <a:solidFill>
                  <a:srgbClr val="C00000"/>
                </a:solidFill>
              </a:rPr>
              <a:t> del </a:t>
            </a:r>
            <a:r>
              <a:rPr lang="en-US" sz="3200" b="1" dirty="0" err="1" smtClean="0">
                <a:solidFill>
                  <a:srgbClr val="C00000"/>
                </a:solidFill>
              </a:rPr>
              <a:t>oleaje</a:t>
            </a:r>
            <a:r>
              <a:rPr lang="en-US" sz="3200" b="1" dirty="0" smtClean="0">
                <a:solidFill>
                  <a:srgbClr val="C00000"/>
                </a:solidFill>
              </a:rPr>
              <a:t> </a:t>
            </a:r>
            <a:r>
              <a:rPr lang="en-US" sz="3200" b="1" dirty="0" err="1" smtClean="0">
                <a:solidFill>
                  <a:srgbClr val="C00000"/>
                </a:solidFill>
              </a:rPr>
              <a:t>en</a:t>
            </a:r>
            <a:r>
              <a:rPr lang="en-US" sz="3200" b="1" dirty="0" smtClean="0">
                <a:solidFill>
                  <a:srgbClr val="C00000"/>
                </a:solidFill>
              </a:rPr>
              <a:t> la costa</a:t>
            </a:r>
          </a:p>
        </p:txBody>
      </p:sp>
      <p:sp>
        <p:nvSpPr>
          <p:cNvPr id="76805" name="Rectangle 4"/>
          <p:cNvSpPr>
            <a:spLocks noChangeArrowheads="1"/>
          </p:cNvSpPr>
          <p:nvPr/>
        </p:nvSpPr>
        <p:spPr bwMode="auto">
          <a:xfrm>
            <a:off x="514284" y="4446650"/>
            <a:ext cx="698917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n-US" sz="1800" b="0" baseline="0" dirty="0">
                <a:latin typeface="+mj-lt"/>
                <a:sym typeface="Symbol" panose="05050102010706020507" pitchFamily="18" charset="2"/>
              </a:rPr>
              <a:t>Las </a:t>
            </a:r>
            <a:r>
              <a:rPr lang="en-US" sz="1800" b="0" baseline="0" dirty="0" err="1">
                <a:latin typeface="+mj-lt"/>
                <a:sym typeface="Symbol" panose="05050102010706020507" pitchFamily="18" charset="2"/>
              </a:rPr>
              <a:t>olas</a:t>
            </a:r>
            <a:r>
              <a:rPr lang="en-US" sz="1800" b="0" baseline="0" dirty="0">
                <a:latin typeface="+mj-lt"/>
                <a:sym typeface="Symbol" panose="05050102010706020507" pitchFamily="18" charset="2"/>
              </a:rPr>
              <a:t> se </a:t>
            </a:r>
            <a:r>
              <a:rPr lang="en-US" sz="1800" b="0" baseline="0" dirty="0" err="1">
                <a:latin typeface="+mj-lt"/>
                <a:sym typeface="Symbol" panose="05050102010706020507" pitchFamily="18" charset="2"/>
              </a:rPr>
              <a:t>inestabilizan</a:t>
            </a:r>
            <a:r>
              <a:rPr lang="en-US" sz="1800" b="0" baseline="0" dirty="0">
                <a:latin typeface="+mj-lt"/>
                <a:sym typeface="Symbol" panose="05050102010706020507" pitchFamily="18" charset="2"/>
              </a:rPr>
              <a:t> y </a:t>
            </a:r>
            <a:r>
              <a:rPr lang="en-US" sz="1800" b="0" baseline="0" dirty="0" err="1" smtClean="0">
                <a:latin typeface="+mj-lt"/>
                <a:sym typeface="Symbol" panose="05050102010706020507" pitchFamily="18" charset="2"/>
              </a:rPr>
              <a:t>rompen</a:t>
            </a:r>
            <a:r>
              <a:rPr lang="en-US" sz="1800" b="0" baseline="0" dirty="0" smtClean="0">
                <a:latin typeface="+mj-lt"/>
                <a:sym typeface="Symbol" panose="05050102010706020507" pitchFamily="18" charset="2"/>
              </a:rPr>
              <a:t> </a:t>
            </a:r>
            <a:r>
              <a:rPr lang="en-US" sz="1800" b="0" baseline="0" dirty="0" err="1" smtClean="0">
                <a:latin typeface="+mj-lt"/>
                <a:sym typeface="Symbol" panose="05050102010706020507" pitchFamily="18" charset="2"/>
              </a:rPr>
              <a:t>cuando</a:t>
            </a:r>
            <a:r>
              <a:rPr lang="en-US" sz="1800" baseline="0" dirty="0">
                <a:latin typeface="+mj-lt"/>
                <a:sym typeface="Symbol" panose="05050102010706020507" pitchFamily="18" charset="2"/>
              </a:rPr>
              <a:t>: </a:t>
            </a:r>
          </a:p>
          <a:p>
            <a:pPr lvl="1" algn="l"/>
            <a:r>
              <a:rPr lang="en-US" sz="1800" b="0" baseline="0" dirty="0">
                <a:latin typeface="+mj-lt"/>
                <a:sym typeface="Symbol" panose="05050102010706020507" pitchFamily="18" charset="2"/>
              </a:rPr>
              <a:t>a)   </a:t>
            </a:r>
            <a:r>
              <a:rPr lang="en-US" b="0" i="1" baseline="0" dirty="0">
                <a:latin typeface="Times New Roman" panose="02020603050405020304" pitchFamily="18" charset="0"/>
                <a:cs typeface="Times New Roman" panose="02020603050405020304" pitchFamily="18" charset="0"/>
                <a:sym typeface="Symbol" panose="05050102010706020507" pitchFamily="18" charset="2"/>
              </a:rPr>
              <a:t>H / L </a:t>
            </a:r>
            <a:r>
              <a:rPr lang="en-US" sz="1800" i="1" baseline="0" dirty="0">
                <a:latin typeface="+mj-lt"/>
                <a:sym typeface="Symbol" panose="05050102010706020507" pitchFamily="18" charset="2"/>
              </a:rPr>
              <a:t> </a:t>
            </a:r>
            <a:r>
              <a:rPr lang="en-US" sz="1800" b="0" baseline="0" dirty="0">
                <a:latin typeface="+mj-lt"/>
                <a:sym typeface="Symbol" panose="05050102010706020507" pitchFamily="18" charset="2"/>
              </a:rPr>
              <a:t>1 / </a:t>
            </a:r>
            <a:r>
              <a:rPr lang="en-US" sz="1800" b="0" baseline="0" dirty="0" smtClean="0">
                <a:latin typeface="+mj-lt"/>
                <a:sym typeface="Symbol" panose="05050102010706020507" pitchFamily="18" charset="2"/>
              </a:rPr>
              <a:t>7 </a:t>
            </a:r>
            <a:endParaRPr lang="en-US" sz="1800" b="0" baseline="0" dirty="0">
              <a:latin typeface="+mj-lt"/>
              <a:sym typeface="Symbol" panose="05050102010706020507" pitchFamily="18" charset="2"/>
            </a:endParaRPr>
          </a:p>
          <a:p>
            <a:pPr marL="914400" lvl="1" indent="-457200" algn="l">
              <a:buAutoNum type="alphaLcParenR" startAt="2"/>
            </a:pPr>
            <a:r>
              <a:rPr lang="en-US" b="0" i="1" baseline="0" dirty="0" smtClean="0">
                <a:latin typeface="Times" panose="02020603050405020304" pitchFamily="18" charset="0"/>
                <a:cs typeface="Times" panose="02020603050405020304" pitchFamily="18" charset="0"/>
                <a:sym typeface="Symbol" panose="05050102010706020507" pitchFamily="18" charset="2"/>
              </a:rPr>
              <a:t>v </a:t>
            </a:r>
            <a:r>
              <a:rPr lang="en-US" b="0" i="1" baseline="0" dirty="0">
                <a:latin typeface="Times" panose="02020603050405020304" pitchFamily="18" charset="0"/>
                <a:cs typeface="Times" panose="02020603050405020304" pitchFamily="18" charset="0"/>
                <a:sym typeface="Symbol" panose="05050102010706020507" pitchFamily="18" charset="2"/>
              </a:rPr>
              <a:t>&gt; c </a:t>
            </a:r>
            <a:r>
              <a:rPr lang="en-US" sz="1800" b="0" baseline="0" dirty="0">
                <a:latin typeface="+mj-lt"/>
                <a:sym typeface="Symbol" panose="05050102010706020507" pitchFamily="18" charset="2"/>
              </a:rPr>
              <a:t>(</a:t>
            </a:r>
            <a:r>
              <a:rPr lang="en-US" sz="1800" b="0" baseline="0" dirty="0" err="1">
                <a:latin typeface="+mj-lt"/>
                <a:sym typeface="Symbol" panose="05050102010706020507" pitchFamily="18" charset="2"/>
              </a:rPr>
              <a:t>condición</a:t>
            </a:r>
            <a:r>
              <a:rPr lang="en-US" sz="1800" b="0" baseline="0" dirty="0">
                <a:latin typeface="+mj-lt"/>
                <a:sym typeface="Symbol" panose="05050102010706020507" pitchFamily="18" charset="2"/>
              </a:rPr>
              <a:t> de Stokes); </a:t>
            </a:r>
            <a:r>
              <a:rPr lang="en-US" sz="1800" i="1" baseline="0" dirty="0">
                <a:latin typeface="+mj-lt"/>
                <a:sym typeface="Symbol" panose="05050102010706020507" pitchFamily="18" charset="2"/>
              </a:rPr>
              <a:t> </a:t>
            </a:r>
            <a:r>
              <a:rPr lang="en-US" b="0" i="1" baseline="0" dirty="0">
                <a:latin typeface="Times New Roman" panose="02020603050405020304" pitchFamily="18" charset="0"/>
                <a:cs typeface="Times New Roman" panose="02020603050405020304" pitchFamily="18" charset="0"/>
                <a:sym typeface="Symbol" panose="05050102010706020507" pitchFamily="18" charset="2"/>
              </a:rPr>
              <a:t>v</a:t>
            </a:r>
            <a:r>
              <a:rPr lang="en-US" sz="1800" b="0" i="1" baseline="0" dirty="0">
                <a:latin typeface="+mj-lt"/>
                <a:sym typeface="Symbol" panose="05050102010706020507" pitchFamily="18" charset="2"/>
              </a:rPr>
              <a:t> </a:t>
            </a:r>
            <a:r>
              <a:rPr lang="en-US" sz="1800" b="0" i="1" baseline="0" dirty="0">
                <a:latin typeface="+mj-lt"/>
                <a:cs typeface="Arial" panose="020B0604020202020204" pitchFamily="34" charset="0"/>
                <a:sym typeface="Symbol" panose="05050102010706020507" pitchFamily="18" charset="2"/>
              </a:rPr>
              <a:t>≡</a:t>
            </a:r>
            <a:r>
              <a:rPr lang="en-US" sz="1800" b="0" i="1" baseline="0" dirty="0">
                <a:latin typeface="+mj-lt"/>
                <a:sym typeface="Symbol" panose="05050102010706020507" pitchFamily="18" charset="2"/>
              </a:rPr>
              <a:t> </a:t>
            </a:r>
            <a:r>
              <a:rPr lang="en-US" sz="1800" b="0" baseline="0" dirty="0" err="1">
                <a:latin typeface="+mj-lt"/>
                <a:sym typeface="Symbol" panose="05050102010706020507" pitchFamily="18" charset="2"/>
              </a:rPr>
              <a:t>velocidad</a:t>
            </a:r>
            <a:r>
              <a:rPr lang="en-US" sz="1800" b="0" baseline="0" dirty="0">
                <a:latin typeface="+mj-lt"/>
                <a:sym typeface="Symbol" panose="05050102010706020507" pitchFamily="18" charset="2"/>
              </a:rPr>
              <a:t> </a:t>
            </a:r>
            <a:r>
              <a:rPr lang="en-US" sz="1800" b="0" baseline="0" dirty="0" smtClean="0">
                <a:latin typeface="+mj-lt"/>
                <a:sym typeface="Symbol" panose="05050102010706020507" pitchFamily="18" charset="2"/>
              </a:rPr>
              <a:t>orbital</a:t>
            </a:r>
          </a:p>
          <a:p>
            <a:pPr marL="800100" lvl="1" indent="-342900" algn="l">
              <a:buAutoNum type="alphaLcParenR" startAt="2"/>
            </a:pPr>
            <a:endParaRPr lang="en-US" sz="1800" b="0" baseline="0" dirty="0">
              <a:latin typeface="+mj-lt"/>
              <a:sym typeface="Symbol" panose="05050102010706020507" pitchFamily="18" charset="2"/>
            </a:endParaRPr>
          </a:p>
          <a:p>
            <a:pPr algn="l"/>
            <a:r>
              <a:rPr lang="en-US" sz="1800" b="0" baseline="0" dirty="0" smtClean="0">
                <a:latin typeface="+mj-lt"/>
                <a:sym typeface="Symbol" panose="05050102010706020507" pitchFamily="18" charset="2"/>
              </a:rPr>
              <a:t>Se </a:t>
            </a:r>
            <a:r>
              <a:rPr lang="en-US" sz="1800" b="0" baseline="0" dirty="0" err="1" smtClean="0">
                <a:latin typeface="+mj-lt"/>
                <a:sym typeface="Symbol" panose="05050102010706020507" pitchFamily="18" charset="2"/>
              </a:rPr>
              <a:t>puede</a:t>
            </a:r>
            <a:r>
              <a:rPr lang="en-US" sz="1800" b="0" baseline="0" dirty="0" smtClean="0">
                <a:latin typeface="+mj-lt"/>
                <a:sym typeface="Symbol" panose="05050102010706020507" pitchFamily="18" charset="2"/>
              </a:rPr>
              <a:t> </a:t>
            </a:r>
            <a:r>
              <a:rPr lang="en-US" sz="1800" b="0" baseline="0" dirty="0" err="1" smtClean="0">
                <a:latin typeface="+mj-lt"/>
                <a:sym typeface="Symbol" panose="05050102010706020507" pitchFamily="18" charset="2"/>
              </a:rPr>
              <a:t>aproximar</a:t>
            </a:r>
            <a:r>
              <a:rPr lang="en-US" sz="1800" b="0" baseline="0" dirty="0">
                <a:latin typeface="+mj-lt"/>
                <a:sym typeface="Symbol" panose="05050102010706020507" pitchFamily="18" charset="2"/>
              </a:rPr>
              <a:t> </a:t>
            </a:r>
            <a:r>
              <a:rPr lang="en-US" sz="1800" b="0" baseline="0" dirty="0" smtClean="0">
                <a:latin typeface="+mj-lt"/>
                <a:sym typeface="Symbol" panose="05050102010706020507" pitchFamily="18" charset="2"/>
              </a:rPr>
              <a:t>la </a:t>
            </a:r>
            <a:r>
              <a:rPr lang="en-US" sz="1800" b="0" baseline="0" dirty="0" err="1" smtClean="0">
                <a:latin typeface="+mj-lt"/>
                <a:sym typeface="Symbol" panose="05050102010706020507" pitchFamily="18" charset="2"/>
              </a:rPr>
              <a:t>profundidad</a:t>
            </a:r>
            <a:r>
              <a:rPr lang="en-US" sz="1800" b="0" baseline="0" dirty="0" smtClean="0">
                <a:latin typeface="+mj-lt"/>
                <a:sym typeface="Symbol" panose="05050102010706020507" pitchFamily="18" charset="2"/>
              </a:rPr>
              <a:t> a la que </a:t>
            </a:r>
            <a:r>
              <a:rPr lang="en-US" sz="1800" b="0" baseline="0" dirty="0" err="1" smtClean="0">
                <a:latin typeface="+mj-lt"/>
                <a:sym typeface="Symbol" panose="05050102010706020507" pitchFamily="18" charset="2"/>
              </a:rPr>
              <a:t>rompen</a:t>
            </a:r>
            <a:r>
              <a:rPr lang="en-US" sz="1800" b="0" baseline="0" dirty="0" smtClean="0">
                <a:latin typeface="+mj-lt"/>
                <a:sym typeface="Symbol" panose="05050102010706020507" pitchFamily="18" charset="2"/>
              </a:rPr>
              <a:t> las </a:t>
            </a:r>
            <a:r>
              <a:rPr lang="en-US" sz="1800" b="0" baseline="0" dirty="0" err="1" smtClean="0">
                <a:latin typeface="+mj-lt"/>
                <a:sym typeface="Symbol" panose="05050102010706020507" pitchFamily="18" charset="2"/>
              </a:rPr>
              <a:t>olas</a:t>
            </a:r>
            <a:r>
              <a:rPr lang="en-US" sz="1800" b="0" baseline="0" dirty="0" smtClean="0">
                <a:latin typeface="+mj-lt"/>
                <a:sym typeface="Symbol" panose="05050102010706020507" pitchFamily="18" charset="2"/>
              </a:rPr>
              <a:t> </a:t>
            </a:r>
            <a:r>
              <a:rPr lang="en-US" sz="1800" b="0" baseline="0" dirty="0" err="1" smtClean="0">
                <a:latin typeface="+mj-lt"/>
                <a:sym typeface="Symbol" panose="05050102010706020507" pitchFamily="18" charset="2"/>
              </a:rPr>
              <a:t>en</a:t>
            </a:r>
            <a:r>
              <a:rPr lang="en-US" sz="1800" b="0" baseline="0" dirty="0" smtClean="0">
                <a:latin typeface="+mj-lt"/>
                <a:sym typeface="Symbol" panose="05050102010706020507" pitchFamily="18" charset="2"/>
              </a:rPr>
              <a:t> playas con </a:t>
            </a:r>
            <a:r>
              <a:rPr lang="en-US" sz="1800" b="0" baseline="0" dirty="0" err="1" smtClean="0">
                <a:latin typeface="+mj-lt"/>
                <a:sym typeface="Symbol" panose="05050102010706020507" pitchFamily="18" charset="2"/>
              </a:rPr>
              <a:t>pendiente</a:t>
            </a:r>
            <a:r>
              <a:rPr lang="en-US" sz="1800" b="0" baseline="0" dirty="0" smtClean="0">
                <a:latin typeface="+mj-lt"/>
                <a:sym typeface="Symbol" panose="05050102010706020507" pitchFamily="18" charset="2"/>
              </a:rPr>
              <a:t> suave:</a:t>
            </a:r>
          </a:p>
          <a:p>
            <a:pPr algn="l"/>
            <a:r>
              <a:rPr lang="en-US" sz="1800" b="0" baseline="0" dirty="0">
                <a:latin typeface="+mj-lt"/>
                <a:sym typeface="Symbol" panose="05050102010706020507" pitchFamily="18" charset="2"/>
              </a:rPr>
              <a:t>	</a:t>
            </a:r>
            <a:r>
              <a:rPr lang="en-US" sz="1800" b="0" baseline="0" dirty="0" smtClean="0">
                <a:latin typeface="+mj-lt"/>
                <a:sym typeface="Symbol" panose="05050102010706020507" pitchFamily="18" charset="2"/>
              </a:rPr>
              <a:t> </a:t>
            </a:r>
            <a:r>
              <a:rPr lang="en-US" b="0" i="1" baseline="0" dirty="0" err="1" smtClean="0">
                <a:latin typeface="Times New Roman" panose="02020603050405020304" pitchFamily="18" charset="0"/>
                <a:cs typeface="Times New Roman" panose="02020603050405020304" pitchFamily="18" charset="0"/>
                <a:sym typeface="Symbol" panose="05050102010706020507" pitchFamily="18" charset="2"/>
              </a:rPr>
              <a:t>h</a:t>
            </a:r>
            <a:r>
              <a:rPr lang="en-US" b="0" i="1" dirty="0" err="1" smtClean="0">
                <a:latin typeface="Times New Roman" panose="02020603050405020304" pitchFamily="18" charset="0"/>
                <a:cs typeface="Times New Roman" panose="02020603050405020304" pitchFamily="18" charset="0"/>
                <a:sym typeface="Symbol" panose="05050102010706020507" pitchFamily="18" charset="2"/>
              </a:rPr>
              <a:t>b</a:t>
            </a:r>
            <a:r>
              <a:rPr lang="en-US" sz="1800" b="0" i="1" dirty="0" smtClean="0">
                <a:latin typeface="Times New Roman" panose="02020603050405020304" pitchFamily="18" charset="0"/>
                <a:cs typeface="Times New Roman" panose="02020603050405020304" pitchFamily="18" charset="0"/>
                <a:sym typeface="Symbol" panose="05050102010706020507" pitchFamily="18" charset="2"/>
              </a:rPr>
              <a:t> </a:t>
            </a:r>
            <a:r>
              <a:rPr lang="en-US" sz="1800" b="0" i="1" baseline="0" dirty="0" smtClean="0">
                <a:latin typeface="Times New Roman" panose="02020603050405020304" pitchFamily="18" charset="0"/>
                <a:cs typeface="Times New Roman" panose="02020603050405020304" pitchFamily="18" charset="0"/>
                <a:sym typeface="Symbol" panose="05050102010706020507" pitchFamily="18" charset="2"/>
              </a:rPr>
              <a:t> = </a:t>
            </a:r>
            <a:r>
              <a:rPr lang="en-US" sz="1600" b="0" baseline="0" dirty="0" smtClean="0">
                <a:latin typeface="+mj-lt"/>
                <a:cs typeface="Times New Roman" panose="02020603050405020304" pitchFamily="18" charset="0"/>
                <a:sym typeface="Symbol" panose="05050102010706020507" pitchFamily="18" charset="2"/>
              </a:rPr>
              <a:t>1,28· </a:t>
            </a:r>
            <a:r>
              <a:rPr lang="en-US" b="0" i="1" baseline="0" dirty="0" err="1" smtClean="0">
                <a:latin typeface="Times New Roman" panose="02020603050405020304" pitchFamily="18" charset="0"/>
                <a:cs typeface="Times New Roman" panose="02020603050405020304" pitchFamily="18" charset="0"/>
                <a:sym typeface="Symbol" panose="05050102010706020507" pitchFamily="18" charset="2"/>
              </a:rPr>
              <a:t>H</a:t>
            </a:r>
            <a:r>
              <a:rPr lang="en-US" b="0" i="1" dirty="0" err="1" smtClean="0">
                <a:latin typeface="Times New Roman" panose="02020603050405020304" pitchFamily="18" charset="0"/>
                <a:cs typeface="Times New Roman" panose="02020603050405020304" pitchFamily="18" charset="0"/>
                <a:sym typeface="Symbol" panose="05050102010706020507" pitchFamily="18" charset="2"/>
              </a:rPr>
              <a:t>b</a:t>
            </a:r>
            <a:endParaRPr lang="en-US" sz="1800" b="0" baseline="0" dirty="0">
              <a:latin typeface="+mj-lt"/>
              <a:sym typeface="Symbol" panose="05050102010706020507" pitchFamily="18" charset="2"/>
            </a:endParaRPr>
          </a:p>
        </p:txBody>
      </p:sp>
      <p:pic>
        <p:nvPicPr>
          <p:cNvPr id="5" name="Picture 4" descr="shoa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02" y="603732"/>
            <a:ext cx="37084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404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bwMode="auto">
          <a:xfrm>
            <a:off x="395536" y="0"/>
            <a:ext cx="6154737" cy="5191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algn="l" eaLnBrk="1" hangingPunct="1"/>
            <a:r>
              <a:rPr lang="es-ES" altLang="es-ES" sz="2400" b="1" dirty="0" smtClean="0">
                <a:solidFill>
                  <a:srgbClr val="C00000"/>
                </a:solidFill>
                <a:latin typeface="Trebuchet MS" panose="020B0603020202020204" pitchFamily="34" charset="0"/>
              </a:rPr>
              <a:t>Influjo de la composición del fondo</a:t>
            </a:r>
          </a:p>
        </p:txBody>
      </p:sp>
      <p:sp>
        <p:nvSpPr>
          <p:cNvPr id="3" name="Rectángulo 2"/>
          <p:cNvSpPr/>
          <p:nvPr/>
        </p:nvSpPr>
        <p:spPr>
          <a:xfrm>
            <a:off x="0" y="3564650"/>
            <a:ext cx="9144000" cy="3108543"/>
          </a:xfrm>
          <a:prstGeom prst="rect">
            <a:avLst/>
          </a:prstGeom>
        </p:spPr>
        <p:txBody>
          <a:bodyPr wrap="square">
            <a:spAutoFit/>
          </a:bodyPr>
          <a:lstStyle/>
          <a:p>
            <a:r>
              <a:rPr lang="es-ES" sz="1400" dirty="0">
                <a:latin typeface="Trebuchet MS" panose="020B0603020202020204" pitchFamily="34" charset="0"/>
              </a:rPr>
              <a:t>Para ejecutar </a:t>
            </a:r>
            <a:r>
              <a:rPr lang="es-ES" sz="1400" dirty="0" smtClean="0">
                <a:latin typeface="Trebuchet MS" panose="020B0603020202020204" pitchFamily="34" charset="0"/>
              </a:rPr>
              <a:t>un modelo de oleaje en aguas someras (SWAN) se necesita </a:t>
            </a:r>
            <a:r>
              <a:rPr lang="es-ES" sz="1400" dirty="0">
                <a:latin typeface="Trebuchet MS" panose="020B0603020202020204" pitchFamily="34" charset="0"/>
              </a:rPr>
              <a:t>información bastante básica:</a:t>
            </a:r>
          </a:p>
          <a:p>
            <a:pPr lvl="1">
              <a:buFont typeface="+mj-lt"/>
              <a:buAutoNum type="arabicPeriod"/>
            </a:pPr>
            <a:r>
              <a:rPr lang="es-ES" sz="1400" dirty="0">
                <a:latin typeface="Trebuchet MS" panose="020B0603020202020204" pitchFamily="34" charset="0"/>
              </a:rPr>
              <a:t>un perfil de profundidad</a:t>
            </a:r>
          </a:p>
          <a:p>
            <a:pPr lvl="1">
              <a:buFont typeface="+mj-lt"/>
              <a:buAutoNum type="arabicPeriod"/>
            </a:pPr>
            <a:r>
              <a:rPr lang="es-ES" sz="1400" dirty="0">
                <a:latin typeface="Trebuchet MS" panose="020B0603020202020204" pitchFamily="34" charset="0"/>
              </a:rPr>
              <a:t>la velocidad y dirección del viento</a:t>
            </a:r>
          </a:p>
          <a:p>
            <a:pPr lvl="1">
              <a:buFont typeface="+mj-lt"/>
              <a:buAutoNum type="arabicPeriod"/>
            </a:pPr>
            <a:r>
              <a:rPr lang="es-ES" sz="1400" dirty="0">
                <a:latin typeface="Trebuchet MS" panose="020B0603020202020204" pitchFamily="34" charset="0"/>
              </a:rPr>
              <a:t>las condiciones de las </a:t>
            </a:r>
            <a:r>
              <a:rPr lang="es-ES" sz="1400" dirty="0" smtClean="0">
                <a:latin typeface="Trebuchet MS" panose="020B0603020202020204" pitchFamily="34" charset="0"/>
              </a:rPr>
              <a:t>olas</a:t>
            </a:r>
          </a:p>
          <a:p>
            <a:pPr marL="0" lvl="1"/>
            <a:r>
              <a:rPr lang="es-ES" sz="1400" i="1" dirty="0" smtClean="0">
                <a:latin typeface="Trebuchet MS" panose="020B0603020202020204" pitchFamily="34" charset="0"/>
              </a:rPr>
              <a:t>Surf </a:t>
            </a:r>
            <a:r>
              <a:rPr lang="es-ES" sz="1400" dirty="0" smtClean="0">
                <a:latin typeface="Trebuchet MS" panose="020B0603020202020204" pitchFamily="34" charset="0"/>
              </a:rPr>
              <a:t>produce resultados coherentes con las mediciones obtenidas en playas con y sin barras de arena junto al litoral. Sin embargo, son frecuentes los errores</a:t>
            </a:r>
            <a:r>
              <a:rPr lang="es-ES" sz="1400" dirty="0">
                <a:latin typeface="Trebuchet MS" panose="020B0603020202020204" pitchFamily="34" charset="0"/>
              </a:rPr>
              <a:t>. Al fin y al </a:t>
            </a:r>
            <a:r>
              <a:rPr lang="es-ES" sz="1400" dirty="0" smtClean="0">
                <a:latin typeface="Trebuchet MS" panose="020B0603020202020204" pitchFamily="34" charset="0"/>
              </a:rPr>
              <a:t>cabo estamos manejando aproximaciones numéricas de procesos </a:t>
            </a:r>
            <a:r>
              <a:rPr lang="es-ES" sz="1400" dirty="0">
                <a:latin typeface="Trebuchet MS" panose="020B0603020202020204" pitchFamily="34" charset="0"/>
              </a:rPr>
              <a:t>físicos muy complejos. Los estudios de validación del modelo </a:t>
            </a:r>
            <a:r>
              <a:rPr lang="es-ES" sz="1400" i="1" dirty="0">
                <a:latin typeface="Trebuchet MS" panose="020B0603020202020204" pitchFamily="34" charset="0"/>
              </a:rPr>
              <a:t>Surf </a:t>
            </a:r>
            <a:r>
              <a:rPr lang="es-ES" sz="1400" dirty="0">
                <a:latin typeface="Trebuchet MS" panose="020B0603020202020204" pitchFamily="34" charset="0"/>
              </a:rPr>
              <a:t>muestran que, dada la mejor información posible sobre el perfil de profundidad, las olas entrantes y los vientos, el índice MSI del modelo contiene un error aproximado del 20 %.</a:t>
            </a:r>
          </a:p>
          <a:p>
            <a:r>
              <a:rPr lang="es-ES" sz="1400" dirty="0">
                <a:latin typeface="Trebuchet MS" panose="020B0603020202020204" pitchFamily="34" charset="0"/>
              </a:rPr>
              <a:t>La mayor parte </a:t>
            </a:r>
            <a:r>
              <a:rPr lang="es-ES" sz="1400" dirty="0" smtClean="0">
                <a:latin typeface="Trebuchet MS" panose="020B0603020202020204" pitchFamily="34" charset="0"/>
              </a:rPr>
              <a:t>de errores </a:t>
            </a:r>
            <a:r>
              <a:rPr lang="es-ES" sz="1400" dirty="0">
                <a:latin typeface="Trebuchet MS" panose="020B0603020202020204" pitchFamily="34" charset="0"/>
              </a:rPr>
              <a:t>del modelo</a:t>
            </a:r>
            <a:r>
              <a:rPr lang="es-ES" sz="1400" i="1" dirty="0">
                <a:latin typeface="Trebuchet MS" panose="020B0603020202020204" pitchFamily="34" charset="0"/>
              </a:rPr>
              <a:t> Surf </a:t>
            </a:r>
            <a:r>
              <a:rPr lang="es-ES" sz="1400" dirty="0">
                <a:latin typeface="Trebuchet MS" panose="020B0603020202020204" pitchFamily="34" charset="0"/>
              </a:rPr>
              <a:t>se </a:t>
            </a:r>
            <a:r>
              <a:rPr lang="es-ES" sz="1400" dirty="0" smtClean="0">
                <a:latin typeface="Trebuchet MS" panose="020B0603020202020204" pitchFamily="34" charset="0"/>
              </a:rPr>
              <a:t>pueden </a:t>
            </a:r>
            <a:r>
              <a:rPr lang="es-ES" sz="1400" dirty="0">
                <a:latin typeface="Trebuchet MS" panose="020B0603020202020204" pitchFamily="34" charset="0"/>
              </a:rPr>
              <a:t>atribuir a la batimetría. </a:t>
            </a:r>
            <a:r>
              <a:rPr lang="es-ES" sz="1400" dirty="0" smtClean="0">
                <a:latin typeface="Trebuchet MS" panose="020B0603020202020204" pitchFamily="34" charset="0"/>
              </a:rPr>
              <a:t>Estos </a:t>
            </a:r>
            <a:r>
              <a:rPr lang="es-ES" sz="1400" dirty="0">
                <a:latin typeface="Trebuchet MS" panose="020B0603020202020204" pitchFamily="34" charset="0"/>
              </a:rPr>
              <a:t>errores </a:t>
            </a:r>
            <a:r>
              <a:rPr lang="es-ES" sz="1400" dirty="0" smtClean="0">
                <a:latin typeface="Trebuchet MS" panose="020B0603020202020204" pitchFamily="34" charset="0"/>
              </a:rPr>
              <a:t>pueden incrementar el </a:t>
            </a:r>
            <a:r>
              <a:rPr lang="es-ES" sz="1400" dirty="0">
                <a:latin typeface="Trebuchet MS" panose="020B0603020202020204" pitchFamily="34" charset="0"/>
              </a:rPr>
              <a:t>error del </a:t>
            </a:r>
            <a:r>
              <a:rPr lang="es-ES" sz="1400" dirty="0" smtClean="0">
                <a:latin typeface="Trebuchet MS" panose="020B0603020202020204" pitchFamily="34" charset="0"/>
              </a:rPr>
              <a:t>MSI en más </a:t>
            </a:r>
            <a:r>
              <a:rPr lang="es-ES" sz="1400" dirty="0">
                <a:latin typeface="Trebuchet MS" panose="020B0603020202020204" pitchFamily="34" charset="0"/>
              </a:rPr>
              <a:t>del 40 %. Debido a que la batimetría de una playa arenosa con barras puede cambiar a diario, </a:t>
            </a:r>
            <a:r>
              <a:rPr lang="es-ES" sz="1400" dirty="0" smtClean="0">
                <a:latin typeface="Trebuchet MS" panose="020B0603020202020204" pitchFamily="34" charset="0"/>
              </a:rPr>
              <a:t>y así el </a:t>
            </a:r>
            <a:r>
              <a:rPr lang="es-ES" sz="1400" dirty="0">
                <a:latin typeface="Trebuchet MS" panose="020B0603020202020204" pitchFamily="34" charset="0"/>
              </a:rPr>
              <a:t>error aumenta con la antigüedad del perfil de profundidad. </a:t>
            </a:r>
            <a:r>
              <a:rPr lang="es-ES" sz="1400" dirty="0" smtClean="0">
                <a:latin typeface="Trebuchet MS" panose="020B0603020202020204" pitchFamily="34" charset="0"/>
              </a:rPr>
              <a:t>Ver la animación con el </a:t>
            </a:r>
            <a:r>
              <a:rPr lang="es-ES" sz="1400" dirty="0">
                <a:latin typeface="Trebuchet MS" panose="020B0603020202020204" pitchFamily="34" charset="0"/>
              </a:rPr>
              <a:t>perfil de profundidad medido a diario cerca de una ciudad de Carolina del Norte. En el transcurso de una semana, el perfil de forma relativamente plana se transforma y muestra la formación de una </a:t>
            </a:r>
            <a:r>
              <a:rPr lang="es-ES" sz="1400" dirty="0" smtClean="0">
                <a:latin typeface="Trebuchet MS" panose="020B0603020202020204" pitchFamily="34" charset="0"/>
              </a:rPr>
              <a:t>barra arenosa.</a:t>
            </a:r>
            <a:endParaRPr lang="es-ES" sz="1400" dirty="0">
              <a:latin typeface="Trebuchet MS" panose="020B0603020202020204" pitchFamily="34" charset="0"/>
            </a:endParaRPr>
          </a:p>
        </p:txBody>
      </p:sp>
      <p:pic>
        <p:nvPicPr>
          <p:cNvPr id="7" name="duck_profil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39952" y="503156"/>
            <a:ext cx="3810000" cy="3048000"/>
          </a:xfrm>
          <a:prstGeom prst="rect">
            <a:avLst/>
          </a:prstGeom>
        </p:spPr>
      </p:pic>
      <p:pic>
        <p:nvPicPr>
          <p:cNvPr id="4" name="Imagen 3"/>
          <p:cNvPicPr>
            <a:picLocks noChangeAspect="1"/>
          </p:cNvPicPr>
          <p:nvPr/>
        </p:nvPicPr>
        <p:blipFill>
          <a:blip r:embed="rId5"/>
          <a:stretch>
            <a:fillRect/>
          </a:stretch>
        </p:blipFill>
        <p:spPr>
          <a:xfrm>
            <a:off x="179512" y="503156"/>
            <a:ext cx="3810000" cy="3048000"/>
          </a:xfrm>
          <a:prstGeom prst="rect">
            <a:avLst/>
          </a:prstGeom>
        </p:spPr>
      </p:pic>
    </p:spTree>
    <p:extLst>
      <p:ext uri="{BB962C8B-B14F-4D97-AF65-F5344CB8AC3E}">
        <p14:creationId xmlns:p14="http://schemas.microsoft.com/office/powerpoint/2010/main" val="63526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pic>
        <p:nvPicPr>
          <p:cNvPr id="4" name="Imagen 3"/>
          <p:cNvPicPr>
            <a:picLocks noChangeAspect="1"/>
          </p:cNvPicPr>
          <p:nvPr/>
        </p:nvPicPr>
        <p:blipFill>
          <a:blip r:embed="rId3"/>
          <a:stretch>
            <a:fillRect/>
          </a:stretch>
        </p:blipFill>
        <p:spPr>
          <a:xfrm>
            <a:off x="6148539" y="484074"/>
            <a:ext cx="2381250" cy="1666875"/>
          </a:xfrm>
          <a:prstGeom prst="rect">
            <a:avLst/>
          </a:prstGeom>
        </p:spPr>
      </p:pic>
      <p:pic>
        <p:nvPicPr>
          <p:cNvPr id="5" name="Imagen 4"/>
          <p:cNvPicPr>
            <a:picLocks noChangeAspect="1"/>
          </p:cNvPicPr>
          <p:nvPr/>
        </p:nvPicPr>
        <p:blipFill>
          <a:blip r:embed="rId4"/>
          <a:stretch>
            <a:fillRect/>
          </a:stretch>
        </p:blipFill>
        <p:spPr>
          <a:xfrm>
            <a:off x="6185915" y="2242573"/>
            <a:ext cx="2365977" cy="1656184"/>
          </a:xfrm>
          <a:prstGeom prst="rect">
            <a:avLst/>
          </a:prstGeom>
        </p:spPr>
      </p:pic>
      <p:sp>
        <p:nvSpPr>
          <p:cNvPr id="6" name="Rectangle 5"/>
          <p:cNvSpPr txBox="1">
            <a:spLocks noChangeArrowheads="1"/>
          </p:cNvSpPr>
          <p:nvPr/>
        </p:nvSpPr>
        <p:spPr bwMode="auto">
          <a:xfrm>
            <a:off x="-108520" y="-159889"/>
            <a:ext cx="7871792" cy="9366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s-ES" altLang="es-ES" sz="2400" b="1" dirty="0" smtClean="0">
                <a:solidFill>
                  <a:srgbClr val="C00000"/>
                </a:solidFill>
                <a:latin typeface="Trebuchet MS" panose="020B0603020202020204" pitchFamily="34" charset="0"/>
                <a:ea typeface="+mn-ea"/>
                <a:cs typeface="+mn-cs"/>
              </a:rPr>
              <a:t>Parámetros de rompiente y oleaje en playas</a:t>
            </a:r>
            <a:endParaRPr lang="es-ES" altLang="es-ES" sz="2400" b="1" dirty="0">
              <a:solidFill>
                <a:srgbClr val="C00000"/>
              </a:solidFill>
              <a:latin typeface="Trebuchet MS" panose="020B0603020202020204" pitchFamily="34" charset="0"/>
              <a:ea typeface="+mn-ea"/>
              <a:cs typeface="+mn-cs"/>
            </a:endParaRPr>
          </a:p>
        </p:txBody>
      </p:sp>
      <p:pic>
        <p:nvPicPr>
          <p:cNvPr id="7" name="Imagen 6"/>
          <p:cNvPicPr>
            <a:picLocks noChangeAspect="1"/>
          </p:cNvPicPr>
          <p:nvPr/>
        </p:nvPicPr>
        <p:blipFill>
          <a:blip r:embed="rId5"/>
          <a:stretch>
            <a:fillRect/>
          </a:stretch>
        </p:blipFill>
        <p:spPr>
          <a:xfrm>
            <a:off x="104019" y="476456"/>
            <a:ext cx="5377941" cy="3600000"/>
          </a:xfrm>
          <a:prstGeom prst="rect">
            <a:avLst/>
          </a:prstGeom>
        </p:spPr>
      </p:pic>
      <p:pic>
        <p:nvPicPr>
          <p:cNvPr id="9" name="Imagen 8"/>
          <p:cNvPicPr>
            <a:picLocks noChangeAspect="1"/>
          </p:cNvPicPr>
          <p:nvPr/>
        </p:nvPicPr>
        <p:blipFill>
          <a:blip r:embed="rId6"/>
          <a:stretch>
            <a:fillRect/>
          </a:stretch>
        </p:blipFill>
        <p:spPr>
          <a:xfrm>
            <a:off x="314306" y="625806"/>
            <a:ext cx="5371359" cy="3600000"/>
          </a:xfrm>
          <a:prstGeom prst="rect">
            <a:avLst/>
          </a:prstGeom>
        </p:spPr>
      </p:pic>
      <p:pic>
        <p:nvPicPr>
          <p:cNvPr id="10" name="Imagen 9"/>
          <p:cNvPicPr>
            <a:picLocks noChangeAspect="1"/>
          </p:cNvPicPr>
          <p:nvPr/>
        </p:nvPicPr>
        <p:blipFill>
          <a:blip r:embed="rId7"/>
          <a:stretch>
            <a:fillRect/>
          </a:stretch>
        </p:blipFill>
        <p:spPr>
          <a:xfrm>
            <a:off x="522419" y="777583"/>
            <a:ext cx="5366952" cy="3600000"/>
          </a:xfrm>
          <a:prstGeom prst="rect">
            <a:avLst/>
          </a:prstGeom>
        </p:spPr>
      </p:pic>
      <p:pic>
        <p:nvPicPr>
          <p:cNvPr id="11" name="Imagen 10"/>
          <p:cNvPicPr>
            <a:picLocks noChangeAspect="1"/>
          </p:cNvPicPr>
          <p:nvPr/>
        </p:nvPicPr>
        <p:blipFill>
          <a:blip r:embed="rId8"/>
          <a:stretch>
            <a:fillRect/>
          </a:stretch>
        </p:blipFill>
        <p:spPr>
          <a:xfrm>
            <a:off x="704110" y="926086"/>
            <a:ext cx="5384540" cy="3600000"/>
          </a:xfrm>
          <a:prstGeom prst="rect">
            <a:avLst/>
          </a:prstGeom>
        </p:spPr>
      </p:pic>
      <p:pic>
        <p:nvPicPr>
          <p:cNvPr id="12" name="Imagen 11"/>
          <p:cNvPicPr>
            <a:picLocks noChangeAspect="1"/>
          </p:cNvPicPr>
          <p:nvPr/>
        </p:nvPicPr>
        <p:blipFill>
          <a:blip r:embed="rId9"/>
          <a:stretch>
            <a:fillRect/>
          </a:stretch>
        </p:blipFill>
        <p:spPr>
          <a:xfrm>
            <a:off x="867209" y="1074589"/>
            <a:ext cx="5388984" cy="3600000"/>
          </a:xfrm>
          <a:prstGeom prst="rect">
            <a:avLst/>
          </a:prstGeom>
        </p:spPr>
      </p:pic>
      <p:pic>
        <p:nvPicPr>
          <p:cNvPr id="14" name="Imagen 13"/>
          <p:cNvPicPr>
            <a:picLocks noChangeAspect="1"/>
          </p:cNvPicPr>
          <p:nvPr/>
        </p:nvPicPr>
        <p:blipFill>
          <a:blip r:embed="rId10"/>
          <a:stretch>
            <a:fillRect/>
          </a:stretch>
        </p:blipFill>
        <p:spPr>
          <a:xfrm>
            <a:off x="1063537" y="1196752"/>
            <a:ext cx="5373594" cy="3600000"/>
          </a:xfrm>
          <a:prstGeom prst="rect">
            <a:avLst/>
          </a:prstGeom>
        </p:spPr>
      </p:pic>
      <p:pic>
        <p:nvPicPr>
          <p:cNvPr id="15" name="Imagen 14"/>
          <p:cNvPicPr>
            <a:picLocks noChangeAspect="1"/>
          </p:cNvPicPr>
          <p:nvPr/>
        </p:nvPicPr>
        <p:blipFill>
          <a:blip r:embed="rId11"/>
          <a:stretch>
            <a:fillRect/>
          </a:stretch>
        </p:blipFill>
        <p:spPr>
          <a:xfrm>
            <a:off x="1267752" y="1349394"/>
            <a:ext cx="5371359" cy="3600000"/>
          </a:xfrm>
          <a:prstGeom prst="rect">
            <a:avLst/>
          </a:prstGeom>
        </p:spPr>
      </p:pic>
      <p:pic>
        <p:nvPicPr>
          <p:cNvPr id="16" name="Imagen 15"/>
          <p:cNvPicPr>
            <a:picLocks noChangeAspect="1"/>
          </p:cNvPicPr>
          <p:nvPr/>
        </p:nvPicPr>
        <p:blipFill>
          <a:blip r:embed="rId12"/>
          <a:stretch>
            <a:fillRect/>
          </a:stretch>
        </p:blipFill>
        <p:spPr>
          <a:xfrm>
            <a:off x="1440662" y="1478016"/>
            <a:ext cx="5369193" cy="3600000"/>
          </a:xfrm>
          <a:prstGeom prst="rect">
            <a:avLst/>
          </a:prstGeom>
        </p:spPr>
      </p:pic>
      <p:sp>
        <p:nvSpPr>
          <p:cNvPr id="3" name="Marcador de contenido 2"/>
          <p:cNvSpPr>
            <a:spLocks noGrp="1"/>
          </p:cNvSpPr>
          <p:nvPr>
            <p:ph idx="1"/>
          </p:nvPr>
        </p:nvSpPr>
        <p:spPr>
          <a:xfrm>
            <a:off x="98436" y="4796474"/>
            <a:ext cx="8964488" cy="2943470"/>
          </a:xfrm>
        </p:spPr>
        <p:txBody>
          <a:bodyPr/>
          <a:lstStyle/>
          <a:p>
            <a:r>
              <a:rPr lang="es-ES" sz="1400" dirty="0">
                <a:latin typeface="Trebuchet MS" panose="020B0603020202020204" pitchFamily="34" charset="0"/>
              </a:rPr>
              <a:t>Uno de los sumideros de la energía de las olas en el modelo SWAN es la </a:t>
            </a:r>
            <a:r>
              <a:rPr lang="es-ES" sz="1400" dirty="0" smtClean="0">
                <a:latin typeface="Trebuchet MS" panose="020B0603020202020204" pitchFamily="34" charset="0"/>
              </a:rPr>
              <a:t>fricción con el fondo. </a:t>
            </a:r>
            <a:r>
              <a:rPr lang="es-ES" sz="1400" dirty="0">
                <a:latin typeface="Trebuchet MS" panose="020B0603020202020204" pitchFamily="34" charset="0"/>
              </a:rPr>
              <a:t>La mayoría de las costas tienen un fondo marino bastante uniforme, de limo o de arena</a:t>
            </a:r>
            <a:r>
              <a:rPr lang="es-ES" sz="1400" dirty="0" smtClean="0">
                <a:latin typeface="Trebuchet MS" panose="020B0603020202020204" pitchFamily="34" charset="0"/>
              </a:rPr>
              <a:t>.</a:t>
            </a:r>
          </a:p>
          <a:p>
            <a:r>
              <a:rPr lang="es-ES" sz="1400" dirty="0">
                <a:latin typeface="Trebuchet MS" panose="020B0603020202020204" pitchFamily="34" charset="0"/>
              </a:rPr>
              <a:t>Sin embargo, en los lugares donde la fricción de fondo es </a:t>
            </a:r>
            <a:r>
              <a:rPr lang="es-ES" sz="1400" dirty="0" smtClean="0">
                <a:latin typeface="Trebuchet MS" panose="020B0603020202020204" pitchFamily="34" charset="0"/>
              </a:rPr>
              <a:t>variable</a:t>
            </a:r>
            <a:r>
              <a:rPr lang="es-ES" sz="1400" dirty="0">
                <a:latin typeface="Trebuchet MS" panose="020B0603020202020204" pitchFamily="34" charset="0"/>
              </a:rPr>
              <a:t>, especialmente cerca de </a:t>
            </a:r>
            <a:r>
              <a:rPr lang="es-ES" sz="1400" dirty="0" smtClean="0">
                <a:latin typeface="Trebuchet MS" panose="020B0603020202020204" pitchFamily="34" charset="0"/>
              </a:rPr>
              <a:t>arrecifes, </a:t>
            </a:r>
            <a:r>
              <a:rPr lang="es-ES" sz="1400" dirty="0">
                <a:latin typeface="Trebuchet MS" panose="020B0603020202020204" pitchFamily="34" charset="0"/>
              </a:rPr>
              <a:t>el coeficiente de arrastre puede </a:t>
            </a:r>
            <a:r>
              <a:rPr lang="es-ES" sz="1400" dirty="0" smtClean="0">
                <a:latin typeface="Trebuchet MS" panose="020B0603020202020204" pitchFamily="34" charset="0"/>
              </a:rPr>
              <a:t>alterarse en un </a:t>
            </a:r>
            <a:r>
              <a:rPr lang="es-ES" sz="1400" dirty="0">
                <a:latin typeface="Trebuchet MS" panose="020B0603020202020204" pitchFamily="34" charset="0"/>
              </a:rPr>
              <a:t>orden de magnitud en poca distancia. </a:t>
            </a:r>
            <a:r>
              <a:rPr lang="es-ES" sz="1400" dirty="0" smtClean="0">
                <a:latin typeface="Trebuchet MS" panose="020B0603020202020204" pitchFamily="34" charset="0"/>
              </a:rPr>
              <a:t>Según varios estudios, al atravesar las olas una </a:t>
            </a:r>
            <a:r>
              <a:rPr lang="es-ES" sz="1400" dirty="0">
                <a:latin typeface="Trebuchet MS" panose="020B0603020202020204" pitchFamily="34" charset="0"/>
              </a:rPr>
              <a:t>plataforma coralina, la fricción con el fondo causa la disipación de </a:t>
            </a:r>
            <a:r>
              <a:rPr lang="es-ES" sz="1400" dirty="0" smtClean="0">
                <a:latin typeface="Trebuchet MS" panose="020B0603020202020204" pitchFamily="34" charset="0"/>
              </a:rPr>
              <a:t>energía </a:t>
            </a:r>
            <a:r>
              <a:rPr lang="es-ES" sz="1400" dirty="0">
                <a:latin typeface="Trebuchet MS" panose="020B0603020202020204" pitchFamily="34" charset="0"/>
              </a:rPr>
              <a:t>equivalente </a:t>
            </a:r>
            <a:r>
              <a:rPr lang="es-ES" sz="1400" dirty="0" smtClean="0">
                <a:latin typeface="Trebuchet MS" panose="020B0603020202020204" pitchFamily="34" charset="0"/>
              </a:rPr>
              <a:t>a la disipada en la rompiente. </a:t>
            </a:r>
            <a:r>
              <a:rPr lang="es-ES" sz="1400" dirty="0">
                <a:latin typeface="Trebuchet MS" panose="020B0603020202020204" pitchFamily="34" charset="0"/>
              </a:rPr>
              <a:t>Dado que el parámetro de fricción de fondo por omisión del modelo SWAN es un fondo marino arenoso, es importante recordar que SWAN puede sobreestimar considerablemente la altura de las olas cerca de los arrecifes.</a:t>
            </a:r>
          </a:p>
        </p:txBody>
      </p:sp>
      <p:sp>
        <p:nvSpPr>
          <p:cNvPr id="8" name="CuadroTexto 7"/>
          <p:cNvSpPr txBox="1"/>
          <p:nvPr/>
        </p:nvSpPr>
        <p:spPr>
          <a:xfrm>
            <a:off x="98436" y="4354428"/>
            <a:ext cx="4362861" cy="338554"/>
          </a:xfrm>
          <a:prstGeom prst="rect">
            <a:avLst/>
          </a:prstGeom>
          <a:noFill/>
        </p:spPr>
        <p:txBody>
          <a:bodyPr wrap="none" rtlCol="0">
            <a:spAutoFit/>
          </a:bodyPr>
          <a:lstStyle/>
          <a:p>
            <a:r>
              <a:rPr lang="es-ES" sz="1600" dirty="0" smtClean="0">
                <a:latin typeface="Trebuchet MS" panose="020B0603020202020204" pitchFamily="34" charset="0"/>
                <a:hlinkClick r:id="rId13"/>
              </a:rPr>
              <a:t>http://oceano.aemet.es/~pn16/PLAYASWAN/</a:t>
            </a:r>
            <a:endParaRPr lang="es-ES" sz="1600" dirty="0">
              <a:latin typeface="Trebuchet MS" panose="020B0603020202020204" pitchFamily="34" charset="0"/>
            </a:endParaRPr>
          </a:p>
        </p:txBody>
      </p:sp>
    </p:spTree>
    <p:extLst>
      <p:ext uri="{BB962C8B-B14F-4D97-AF65-F5344CB8AC3E}">
        <p14:creationId xmlns:p14="http://schemas.microsoft.com/office/powerpoint/2010/main" val="269479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shallow_orbit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8" y="640039"/>
            <a:ext cx="4227882"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3"/>
          <p:cNvSpPr>
            <a:spLocks noChangeArrowheads="1"/>
          </p:cNvSpPr>
          <p:nvPr/>
        </p:nvSpPr>
        <p:spPr bwMode="auto">
          <a:xfrm>
            <a:off x="142875" y="-387350"/>
            <a:ext cx="8893175"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800" b="1" dirty="0" err="1">
                <a:solidFill>
                  <a:srgbClr val="C00000"/>
                </a:solidFill>
                <a:latin typeface="Trebuchet MS" panose="020B0603020202020204" pitchFamily="34" charset="0"/>
              </a:rPr>
              <a:t>Asomeramiento</a:t>
            </a:r>
            <a:r>
              <a:rPr lang="es-ES" altLang="es-ES" sz="2800" b="1" dirty="0">
                <a:solidFill>
                  <a:srgbClr val="C00000"/>
                </a:solidFill>
                <a:latin typeface="Trebuchet MS" panose="020B0603020202020204" pitchFamily="34" charset="0"/>
              </a:rPr>
              <a:t> - Rompientes en la costa</a:t>
            </a:r>
          </a:p>
        </p:txBody>
      </p:sp>
      <p:graphicFrame>
        <p:nvGraphicFramePr>
          <p:cNvPr id="29702" name="Object 6"/>
          <p:cNvGraphicFramePr>
            <a:graphicFrameLocks noGrp="1" noChangeAspect="1"/>
          </p:cNvGraphicFramePr>
          <p:nvPr>
            <p:ph sz="quarter" idx="1"/>
          </p:nvPr>
        </p:nvGraphicFramePr>
        <p:xfrm>
          <a:off x="300038" y="3840438"/>
          <a:ext cx="932727" cy="695049"/>
        </p:xfrm>
        <a:graphic>
          <a:graphicData uri="http://schemas.openxmlformats.org/presentationml/2006/ole">
            <mc:AlternateContent xmlns:mc="http://schemas.openxmlformats.org/markup-compatibility/2006">
              <mc:Choice xmlns:v="urn:schemas-microsoft-com:vml" Requires="v">
                <p:oleObj spid="_x0000_s69694" name="Ecuación" r:id="rId4" imgW="596641" imgH="444307" progId="Equation.3">
                  <p:embed/>
                </p:oleObj>
              </mc:Choice>
              <mc:Fallback>
                <p:oleObj name="Ecuación" r:id="rId4" imgW="596641" imgH="44430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8" y="3840438"/>
                        <a:ext cx="932727" cy="695049"/>
                      </a:xfrm>
                      <a:prstGeom prst="rect">
                        <a:avLst/>
                      </a:prstGeom>
                      <a:noFill/>
                      <a:ln>
                        <a:noFill/>
                      </a:ln>
                      <a:effectLst/>
                      <a:extLst/>
                    </p:spPr>
                  </p:pic>
                </p:oleObj>
              </mc:Fallback>
            </mc:AlternateContent>
          </a:graphicData>
        </a:graphic>
      </p:graphicFrame>
      <p:graphicFrame>
        <p:nvGraphicFramePr>
          <p:cNvPr id="29703" name="Object 7"/>
          <p:cNvGraphicFramePr>
            <a:graphicFrameLocks noGrp="1" noChangeAspect="1"/>
          </p:cNvGraphicFramePr>
          <p:nvPr>
            <p:ph sz="quarter" idx="2"/>
          </p:nvPr>
        </p:nvGraphicFramePr>
        <p:xfrm>
          <a:off x="300038" y="4472159"/>
          <a:ext cx="895738" cy="576113"/>
        </p:xfrm>
        <a:graphic>
          <a:graphicData uri="http://schemas.openxmlformats.org/presentationml/2006/ole">
            <mc:AlternateContent xmlns:mc="http://schemas.openxmlformats.org/markup-compatibility/2006">
              <mc:Choice xmlns:v="urn:schemas-microsoft-com:vml" Requires="v">
                <p:oleObj spid="_x0000_s69695" name="Ecuación" r:id="rId6" imgW="533169" imgH="342751" progId="Equation.3">
                  <p:embed/>
                </p:oleObj>
              </mc:Choice>
              <mc:Fallback>
                <p:oleObj name="Ecuación" r:id="rId6" imgW="533169" imgH="342751"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8" y="4472159"/>
                        <a:ext cx="895738" cy="576113"/>
                      </a:xfrm>
                      <a:prstGeom prst="rect">
                        <a:avLst/>
                      </a:prstGeom>
                      <a:noFill/>
                      <a:ln>
                        <a:noFill/>
                      </a:ln>
                      <a:effectLst/>
                      <a:extLst/>
                    </p:spPr>
                  </p:pic>
                </p:oleObj>
              </mc:Fallback>
            </mc:AlternateContent>
          </a:graphicData>
        </a:graphic>
      </p:graphicFrame>
      <p:graphicFrame>
        <p:nvGraphicFramePr>
          <p:cNvPr id="29704" name="Object 8"/>
          <p:cNvGraphicFramePr>
            <a:graphicFrameLocks noGrp="1" noChangeAspect="1"/>
          </p:cNvGraphicFramePr>
          <p:nvPr>
            <p:ph sz="quarter" idx="3"/>
          </p:nvPr>
        </p:nvGraphicFramePr>
        <p:xfrm>
          <a:off x="300038" y="5079478"/>
          <a:ext cx="932727" cy="403267"/>
        </p:xfrm>
        <a:graphic>
          <a:graphicData uri="http://schemas.openxmlformats.org/presentationml/2006/ole">
            <mc:AlternateContent xmlns:mc="http://schemas.openxmlformats.org/markup-compatibility/2006">
              <mc:Choice xmlns:v="urn:schemas-microsoft-com:vml" Requires="v">
                <p:oleObj spid="_x0000_s69696" name="Ecuación" r:id="rId8" imgW="558558" imgH="241195" progId="Equation.3">
                  <p:embed/>
                </p:oleObj>
              </mc:Choice>
              <mc:Fallback>
                <p:oleObj name="Ecuación" r:id="rId8" imgW="558558" imgH="241195"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038" y="5079478"/>
                        <a:ext cx="932727" cy="403267"/>
                      </a:xfrm>
                      <a:prstGeom prst="rect">
                        <a:avLst/>
                      </a:prstGeom>
                      <a:noFill/>
                      <a:ln>
                        <a:noFill/>
                      </a:ln>
                      <a:effectLst/>
                      <a:extLst/>
                    </p:spPr>
                  </p:pic>
                </p:oleObj>
              </mc:Fallback>
            </mc:AlternateContent>
          </a:graphicData>
        </a:graphic>
      </p:graphicFrame>
      <p:sp>
        <p:nvSpPr>
          <p:cNvPr id="29705" name="Text Box 9"/>
          <p:cNvSpPr txBox="1">
            <a:spLocks noChangeArrowheads="1"/>
          </p:cNvSpPr>
          <p:nvPr/>
        </p:nvSpPr>
        <p:spPr bwMode="auto">
          <a:xfrm>
            <a:off x="1232765" y="4002117"/>
            <a:ext cx="23214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a:t>
            </a:r>
            <a:r>
              <a:rPr lang="es-ES" altLang="es-ES" sz="1600" dirty="0" err="1">
                <a:latin typeface="Trebuchet MS" panose="020B0603020202020204" pitchFamily="34" charset="0"/>
                <a:cs typeface="Arial" panose="020B0604020202020204" pitchFamily="34" charset="0"/>
              </a:rPr>
              <a:t>coef</a:t>
            </a:r>
            <a:r>
              <a:rPr lang="es-ES" altLang="es-ES" sz="1600" dirty="0">
                <a:latin typeface="Trebuchet MS" panose="020B0603020202020204" pitchFamily="34" charset="0"/>
                <a:cs typeface="Arial" panose="020B0604020202020204" pitchFamily="34" charset="0"/>
              </a:rPr>
              <a:t>. </a:t>
            </a:r>
            <a:r>
              <a:rPr lang="es-ES" altLang="es-ES" sz="1600" dirty="0" err="1">
                <a:latin typeface="Trebuchet MS" panose="020B0603020202020204" pitchFamily="34" charset="0"/>
                <a:cs typeface="Arial" panose="020B0604020202020204" pitchFamily="34" charset="0"/>
              </a:rPr>
              <a:t>asomeramiento</a:t>
            </a:r>
            <a:endParaRPr lang="es-ES" altLang="es-ES" sz="1600" dirty="0">
              <a:latin typeface="Trebuchet MS" panose="020B0603020202020204" pitchFamily="34" charset="0"/>
              <a:cs typeface="Arial" panose="020B0604020202020204" pitchFamily="34" charset="0"/>
            </a:endParaRPr>
          </a:p>
        </p:txBody>
      </p:sp>
      <p:sp>
        <p:nvSpPr>
          <p:cNvPr id="29706" name="Text Box 10"/>
          <p:cNvSpPr txBox="1">
            <a:spLocks noChangeArrowheads="1"/>
          </p:cNvSpPr>
          <p:nvPr/>
        </p:nvSpPr>
        <p:spPr bwMode="auto">
          <a:xfrm>
            <a:off x="1232765" y="4590938"/>
            <a:ext cx="32447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velocidad de grupo en alta mar</a:t>
            </a:r>
          </a:p>
        </p:txBody>
      </p:sp>
      <p:sp>
        <p:nvSpPr>
          <p:cNvPr id="29707" name="Text Box 11"/>
          <p:cNvSpPr txBox="1">
            <a:spLocks noChangeArrowheads="1"/>
          </p:cNvSpPr>
          <p:nvPr/>
        </p:nvSpPr>
        <p:spPr bwMode="auto">
          <a:xfrm>
            <a:off x="1239661" y="5100951"/>
            <a:ext cx="36487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velocidad de fase en aguas someras</a:t>
            </a:r>
          </a:p>
        </p:txBody>
      </p:sp>
      <p:graphicFrame>
        <p:nvGraphicFramePr>
          <p:cNvPr id="29708" name="Object 12"/>
          <p:cNvGraphicFramePr>
            <a:graphicFrameLocks noGrp="1" noChangeAspect="1"/>
          </p:cNvGraphicFramePr>
          <p:nvPr>
            <p:ph sz="quarter" idx="4"/>
          </p:nvPr>
        </p:nvGraphicFramePr>
        <p:xfrm>
          <a:off x="325085" y="5518685"/>
          <a:ext cx="860517" cy="523899"/>
        </p:xfrm>
        <a:graphic>
          <a:graphicData uri="http://schemas.openxmlformats.org/presentationml/2006/ole">
            <mc:AlternateContent xmlns:mc="http://schemas.openxmlformats.org/markup-compatibility/2006">
              <mc:Choice xmlns:v="urn:schemas-microsoft-com:vml" Requires="v">
                <p:oleObj spid="_x0000_s69697" name="Ecuación" r:id="rId10" imgW="583947" imgH="355446" progId="Equation.3">
                  <p:embed/>
                </p:oleObj>
              </mc:Choice>
              <mc:Fallback>
                <p:oleObj name="Ecuación" r:id="rId10" imgW="583947" imgH="355446"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5085" y="5518685"/>
                        <a:ext cx="860517" cy="523899"/>
                      </a:xfrm>
                      <a:prstGeom prst="rect">
                        <a:avLst/>
                      </a:prstGeom>
                      <a:noFill/>
                      <a:ln>
                        <a:noFill/>
                      </a:ln>
                      <a:effectLst/>
                      <a:extLst/>
                    </p:spPr>
                  </p:pic>
                </p:oleObj>
              </mc:Fallback>
            </mc:AlternateContent>
          </a:graphicData>
        </a:graphic>
      </p:graphicFrame>
      <p:sp>
        <p:nvSpPr>
          <p:cNvPr id="29709" name="Text Box 13"/>
          <p:cNvSpPr txBox="1">
            <a:spLocks noChangeArrowheads="1"/>
          </p:cNvSpPr>
          <p:nvPr/>
        </p:nvSpPr>
        <p:spPr bwMode="auto">
          <a:xfrm>
            <a:off x="1239661" y="5610964"/>
            <a:ext cx="31806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profundidad de las rompientes</a:t>
            </a:r>
          </a:p>
        </p:txBody>
      </p:sp>
    </p:spTree>
    <p:extLst>
      <p:ext uri="{BB962C8B-B14F-4D97-AF65-F5344CB8AC3E}">
        <p14:creationId xmlns:p14="http://schemas.microsoft.com/office/powerpoint/2010/main" val="2677806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ChangeArrowheads="1"/>
          </p:cNvSpPr>
          <p:nvPr/>
        </p:nvSpPr>
        <p:spPr bwMode="auto">
          <a:xfrm>
            <a:off x="0" y="28792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latin typeface="Trebuchet MS" panose="020B0603020202020204" pitchFamily="34" charset="0"/>
            </a:endParaRPr>
          </a:p>
        </p:txBody>
      </p:sp>
      <p:graphicFrame>
        <p:nvGraphicFramePr>
          <p:cNvPr id="31748" name="Object 3"/>
          <p:cNvGraphicFramePr>
            <a:graphicFrameLocks noChangeAspect="1"/>
          </p:cNvGraphicFramePr>
          <p:nvPr/>
        </p:nvGraphicFramePr>
        <p:xfrm>
          <a:off x="1447713" y="2951107"/>
          <a:ext cx="1143000" cy="854604"/>
        </p:xfrm>
        <a:graphic>
          <a:graphicData uri="http://schemas.openxmlformats.org/presentationml/2006/ole">
            <mc:AlternateContent xmlns:mc="http://schemas.openxmlformats.org/markup-compatibility/2006">
              <mc:Choice xmlns:v="urn:schemas-microsoft-com:vml" Requires="v">
                <p:oleObj spid="_x0000_s70673" name="Ecuación" r:id="rId3" imgW="647419" imgH="482391" progId="Equation.3">
                  <p:embed/>
                </p:oleObj>
              </mc:Choice>
              <mc:Fallback>
                <p:oleObj name="Ecuación" r:id="rId3" imgW="647419"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713" y="2951107"/>
                        <a:ext cx="1143000" cy="854604"/>
                      </a:xfrm>
                      <a:prstGeom prst="rect">
                        <a:avLst/>
                      </a:prstGeom>
                      <a:noFill/>
                      <a:ln>
                        <a:noFill/>
                      </a:ln>
                      <a:extLst/>
                    </p:spPr>
                  </p:pic>
                </p:oleObj>
              </mc:Fallback>
            </mc:AlternateContent>
          </a:graphicData>
        </a:graphic>
      </p:graphicFrame>
      <p:sp>
        <p:nvSpPr>
          <p:cNvPr id="31749" name="Rectangle 4"/>
          <p:cNvSpPr>
            <a:spLocks noChangeArrowheads="1"/>
          </p:cNvSpPr>
          <p:nvPr/>
        </p:nvSpPr>
        <p:spPr bwMode="auto">
          <a:xfrm>
            <a:off x="2590800" y="3062288"/>
            <a:ext cx="3816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 altLang="es-ES"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altLang="es-ES" dirty="0">
                <a:latin typeface="Trebuchet MS" panose="020B0603020202020204" pitchFamily="34" charset="0"/>
                <a:ea typeface="MS Mincho" panose="02020609040205080304" pitchFamily="49" charset="-128"/>
                <a:cs typeface="Times New Roman" panose="02020603050405020304" pitchFamily="18" charset="0"/>
              </a:rPr>
              <a:t> </a:t>
            </a:r>
            <a:r>
              <a:rPr lang="es-ES" altLang="es-ES" i="1"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rPr>
              <a:t>parámetro de Iribarren</a:t>
            </a:r>
            <a:endParaRPr lang="es-ES" altLang="es-ES"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endParaRPr>
          </a:p>
        </p:txBody>
      </p:sp>
      <p:sp>
        <p:nvSpPr>
          <p:cNvPr id="31750" name="Rectangle 5"/>
          <p:cNvSpPr>
            <a:spLocks noGrp="1" noChangeArrowheads="1"/>
          </p:cNvSpPr>
          <p:nvPr>
            <p:ph type="title"/>
          </p:nvPr>
        </p:nvSpPr>
        <p:spPr bwMode="auto">
          <a:xfrm>
            <a:off x="228600" y="-174625"/>
            <a:ext cx="5689600" cy="9366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kern="1200" dirty="0">
                <a:solidFill>
                  <a:srgbClr val="C00000"/>
                </a:solidFill>
                <a:latin typeface="Trebuchet MS" panose="020B0603020202020204" pitchFamily="34" charset="0"/>
                <a:ea typeface="+mn-ea"/>
                <a:cs typeface="+mn-cs"/>
              </a:rPr>
              <a:t>Tipos de rompientes</a:t>
            </a:r>
          </a:p>
        </p:txBody>
      </p:sp>
      <p:sp>
        <p:nvSpPr>
          <p:cNvPr id="31751" name="Rectangle 6"/>
          <p:cNvSpPr>
            <a:spLocks noChangeArrowheads="1"/>
          </p:cNvSpPr>
          <p:nvPr/>
        </p:nvSpPr>
        <p:spPr bwMode="auto">
          <a:xfrm>
            <a:off x="0" y="2759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aphicFrame>
        <p:nvGraphicFramePr>
          <p:cNvPr id="80903" name="Group 7"/>
          <p:cNvGraphicFramePr>
            <a:graphicFrameLocks noGrp="1"/>
          </p:cNvGraphicFramePr>
          <p:nvPr/>
        </p:nvGraphicFramePr>
        <p:xfrm>
          <a:off x="304800" y="4267200"/>
          <a:ext cx="8640763" cy="2362200"/>
        </p:xfrm>
        <a:graphic>
          <a:graphicData uri="http://schemas.openxmlformats.org/drawingml/2006/table">
            <a:tbl>
              <a:tblPr/>
              <a:tblGrid>
                <a:gridCol w="5621338"/>
                <a:gridCol w="3019425"/>
              </a:tblGrid>
              <a:tr h="5270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1" i="1"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Tipo de rompiente</a:t>
                      </a:r>
                      <a:endParaRPr kumimoji="0" lang="es-ES" sz="2000" b="1" i="0"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1" i="1"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Ir</a:t>
                      </a:r>
                      <a:r>
                        <a:rPr kumimoji="0" lang="es-ES" sz="2000" b="1" i="1" u="none" strike="noStrike" cap="none" normalizeH="0" baseline="-3000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b</a:t>
                      </a:r>
                      <a:r>
                        <a:rPr kumimoji="0" lang="es-ES" sz="2000" b="1" i="0"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(aguas someras)</a:t>
                      </a: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18351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Descrestamiento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Spilling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Volteo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Plunging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Colapso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Collapsing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Surgencia</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Surging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&lt;0,4</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0,4 &lt; </a:t>
                      </a:r>
                      <a:r>
                        <a:rPr kumimoji="0" lang="es-ES" sz="2400" b="1" i="1"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Ir</a:t>
                      </a:r>
                      <a:r>
                        <a:rPr kumimoji="0" lang="es-ES" sz="2400" b="1" i="1" u="none" strike="noStrike" cap="none" normalizeH="0" baseline="-3000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b</a:t>
                      </a: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&gt;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&gt; 2,0</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763" name="Rectangle 18"/>
          <p:cNvSpPr>
            <a:spLocks noChangeArrowheads="1"/>
          </p:cNvSpPr>
          <p:nvPr/>
        </p:nvSpPr>
        <p:spPr bwMode="auto">
          <a:xfrm>
            <a:off x="0" y="3856038"/>
            <a:ext cx="228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 altLang="es-ES" sz="1000">
                <a:latin typeface="Trebuchet MS" panose="020B0603020202020204" pitchFamily="34" charset="0"/>
                <a:ea typeface="MS Mincho" panose="02020609040205080304" pitchFamily="49" charset="-128"/>
                <a:cs typeface="Times New Roman" panose="02020603050405020304" pitchFamily="18" charset="0"/>
              </a:rPr>
              <a:t> </a:t>
            </a:r>
            <a:endParaRPr lang="es-ES" altLang="es-ES">
              <a:latin typeface="Trebuchet MS" panose="020B0603020202020204" pitchFamily="34" charset="0"/>
              <a:ea typeface="MS Mincho" panose="02020609040205080304" pitchFamily="49" charset="-128"/>
              <a:cs typeface="Times New Roman" panose="02020603050405020304" pitchFamily="18" charset="0"/>
            </a:endParaRPr>
          </a:p>
        </p:txBody>
      </p:sp>
      <p:sp>
        <p:nvSpPr>
          <p:cNvPr id="31764" name="Text Box 19"/>
          <p:cNvSpPr txBox="1">
            <a:spLocks noChangeArrowheads="1"/>
          </p:cNvSpPr>
          <p:nvPr/>
        </p:nvSpPr>
        <p:spPr bwMode="auto">
          <a:xfrm>
            <a:off x="4897438" y="3443288"/>
            <a:ext cx="28921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a:latin typeface="Trebuchet MS" panose="020B0603020202020204" pitchFamily="34" charset="0"/>
                <a:sym typeface="Symbol" panose="05050102010706020507" pitchFamily="18" charset="2"/>
              </a:rPr>
              <a:t>m</a:t>
            </a:r>
            <a:r>
              <a:rPr lang="es-ES" altLang="es-ES">
                <a:latin typeface="Trebuchet MS" panose="020B0603020202020204" pitchFamily="34" charset="0"/>
                <a:sym typeface="Symbol" panose="05050102010706020507" pitchFamily="18" charset="2"/>
              </a:rPr>
              <a:t>  pendiente de la playa</a:t>
            </a:r>
            <a:endParaRPr lang="es-ES" altLang="es-ES" i="1">
              <a:latin typeface="Trebuchet MS" panose="020B0603020202020204" pitchFamily="34" charset="0"/>
              <a:sym typeface="Symbol" panose="05050102010706020507" pitchFamily="18" charset="2"/>
            </a:endParaRPr>
          </a:p>
        </p:txBody>
      </p:sp>
      <p:sp>
        <p:nvSpPr>
          <p:cNvPr id="31765" name="Text Box 20"/>
          <p:cNvSpPr txBox="1">
            <a:spLocks noChangeArrowheads="1"/>
          </p:cNvSpPr>
          <p:nvPr/>
        </p:nvSpPr>
        <p:spPr bwMode="auto">
          <a:xfrm>
            <a:off x="4724400" y="3748088"/>
            <a:ext cx="30652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a:latin typeface="Trebuchet MS" panose="020B0603020202020204" pitchFamily="34" charset="0"/>
                <a:sym typeface="Symbol" panose="05050102010706020507" pitchFamily="18" charset="2"/>
              </a:rPr>
              <a:t>H/L</a:t>
            </a:r>
            <a:r>
              <a:rPr lang="es-ES" altLang="es-ES">
                <a:latin typeface="Trebuchet MS" panose="020B0603020202020204" pitchFamily="34" charset="0"/>
                <a:sym typeface="Symbol" panose="05050102010706020507" pitchFamily="18" charset="2"/>
              </a:rPr>
              <a:t>  pendiente del oleaje </a:t>
            </a:r>
            <a:endParaRPr lang="es-ES" altLang="es-ES" i="1">
              <a:latin typeface="Trebuchet MS" panose="020B0603020202020204" pitchFamily="34" charset="0"/>
              <a:sym typeface="Symbol" panose="05050102010706020507" pitchFamily="18" charset="2"/>
            </a:endParaRPr>
          </a:p>
        </p:txBody>
      </p:sp>
      <p:pic>
        <p:nvPicPr>
          <p:cNvPr id="31766" name="Picture 21" descr="6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62000"/>
            <a:ext cx="6400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1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 descr="fig2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bwMode="auto">
          <a:xfrm>
            <a:off x="0" y="908050"/>
            <a:ext cx="6542088" cy="662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3"/>
          <p:cNvSpPr txBox="1">
            <a:spLocks noChangeArrowheads="1"/>
          </p:cNvSpPr>
          <p:nvPr/>
        </p:nvSpPr>
        <p:spPr bwMode="auto">
          <a:xfrm>
            <a:off x="5724525" y="765175"/>
            <a:ext cx="3276600"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b="1"/>
              <a:t>Descrestamiento</a:t>
            </a:r>
            <a:r>
              <a:rPr lang="es-ES" altLang="es-ES" sz="1600" b="1" i="1"/>
              <a:t> (spilling):</a:t>
            </a:r>
            <a:r>
              <a:rPr lang="es-ES" altLang="es-ES" sz="1600"/>
              <a:t> Se suele dar en pendientes suaves, aparece espuma en la parte superior de la ola, que sigue propagándose con pequeños cambios de forma y perdiendo altura progresivamente.</a:t>
            </a:r>
          </a:p>
          <a:p>
            <a:pPr eaLnBrk="1" hangingPunct="1"/>
            <a:endParaRPr lang="es-ES" altLang="es-ES" sz="1600"/>
          </a:p>
          <a:p>
            <a:pPr eaLnBrk="1" hangingPunct="1"/>
            <a:r>
              <a:rPr lang="es-ES" altLang="es-ES" sz="1600" b="1"/>
              <a:t>Volteo</a:t>
            </a:r>
            <a:r>
              <a:rPr lang="es-ES" altLang="es-ES" sz="1600" b="1" i="1"/>
              <a:t> (plunging):</a:t>
            </a:r>
            <a:r>
              <a:rPr lang="es-ES" altLang="es-ES" sz="1600"/>
              <a:t> El frente de la cresta va avanzando hasta quedar vertical y caer como un rodillo sobre el seno precedente, dejando atrapada una bolsa de aire (tubo) bajo la ola.</a:t>
            </a:r>
          </a:p>
          <a:p>
            <a:pPr eaLnBrk="1" hangingPunct="1"/>
            <a:endParaRPr lang="es-ES" altLang="es-ES" sz="1600" i="1"/>
          </a:p>
          <a:p>
            <a:pPr eaLnBrk="1" hangingPunct="1"/>
            <a:r>
              <a:rPr lang="es-ES" altLang="es-ES" sz="1600" b="1" i="1"/>
              <a:t> Collapsing:</a:t>
            </a:r>
            <a:r>
              <a:rPr lang="es-ES" altLang="es-ES" sz="1600"/>
              <a:t> El frente vertical formado por la cresta se colapsa hacia delante, sin generar tubo.</a:t>
            </a:r>
          </a:p>
          <a:p>
            <a:pPr eaLnBrk="1" hangingPunct="1"/>
            <a:endParaRPr lang="es-ES" altLang="es-ES" sz="1600" i="1"/>
          </a:p>
          <a:p>
            <a:pPr eaLnBrk="1" hangingPunct="1"/>
            <a:r>
              <a:rPr lang="es-ES" altLang="es-ES" sz="1600" b="1" i="1"/>
              <a:t> Surging:</a:t>
            </a:r>
            <a:r>
              <a:rPr lang="es-ES" altLang="es-ES" sz="1600"/>
              <a:t> La ola asciende y se retira de la pendiente sin apenas producir espuma.</a:t>
            </a:r>
          </a:p>
        </p:txBody>
      </p:sp>
      <p:sp>
        <p:nvSpPr>
          <p:cNvPr id="32773" name="Text Box 4"/>
          <p:cNvSpPr txBox="1">
            <a:spLocks noChangeArrowheads="1"/>
          </p:cNvSpPr>
          <p:nvPr/>
        </p:nvSpPr>
        <p:spPr bwMode="auto">
          <a:xfrm>
            <a:off x="179388" y="188913"/>
            <a:ext cx="6369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s-ES" altLang="es-ES" sz="2800" b="1" dirty="0">
                <a:solidFill>
                  <a:srgbClr val="C00000"/>
                </a:solidFill>
                <a:latin typeface="Trebuchet MS" panose="020B0603020202020204" pitchFamily="34" charset="0"/>
              </a:rPr>
              <a:t>Tipos de rompientes en función de </a:t>
            </a:r>
            <a:r>
              <a:rPr lang="es-ES" altLang="es-ES" sz="2800" b="1" i="1" dirty="0">
                <a:solidFill>
                  <a:srgbClr val="C00000"/>
                </a:solidFill>
                <a:latin typeface="Trebuchet MS" panose="020B0603020202020204" pitchFamily="34" charset="0"/>
              </a:rPr>
              <a:t>Ir</a:t>
            </a:r>
          </a:p>
        </p:txBody>
      </p:sp>
    </p:spTree>
    <p:extLst>
      <p:ext uri="{BB962C8B-B14F-4D97-AF65-F5344CB8AC3E}">
        <p14:creationId xmlns:p14="http://schemas.microsoft.com/office/powerpoint/2010/main" val="3753606310"/>
      </p:ext>
    </p:extLst>
  </p:cSld>
  <p:clrMapOvr>
    <a:masterClrMapping/>
  </p:clrMapOvr>
  <p:transition>
    <p:fade/>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bwMode="auto">
          <a:xfrm>
            <a:off x="-468560" y="-272043"/>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dirty="0" smtClean="0">
                <a:solidFill>
                  <a:srgbClr val="C00000"/>
                </a:solidFill>
                <a:latin typeface="Trebuchet MS" panose="020B0603020202020204" pitchFamily="34" charset="0"/>
              </a:rPr>
              <a:t>Otros efectos</a:t>
            </a:r>
          </a:p>
        </p:txBody>
      </p:sp>
      <p:pic>
        <p:nvPicPr>
          <p:cNvPr id="48132" name="Picture 4" descr="runup_sequenc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41438"/>
            <a:ext cx="4392613"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4" name="Picture 6" descr="wave_setup_st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341438"/>
            <a:ext cx="41402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Rectangle 7"/>
          <p:cNvSpPr>
            <a:spLocks noChangeArrowheads="1"/>
          </p:cNvSpPr>
          <p:nvPr/>
        </p:nvSpPr>
        <p:spPr bwMode="auto">
          <a:xfrm>
            <a:off x="5724525" y="3573463"/>
            <a:ext cx="2822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S</a:t>
            </a:r>
            <a:r>
              <a:rPr lang="es-ES" altLang="es-ES" sz="2400" b="1"/>
              <a:t> = 10 - 15% de </a:t>
            </a:r>
            <a:r>
              <a:rPr lang="es-ES" altLang="es-ES" sz="2400" b="1" i="1"/>
              <a:t>H</a:t>
            </a:r>
            <a:r>
              <a:rPr lang="es-ES" altLang="es-ES" sz="2400" b="1" i="1" baseline="-25000"/>
              <a:t>b</a:t>
            </a:r>
            <a:endParaRPr lang="es-ES" altLang="es-ES" sz="2400" i="1"/>
          </a:p>
        </p:txBody>
      </p:sp>
      <p:sp>
        <p:nvSpPr>
          <p:cNvPr id="48135" name="Rectangle 8"/>
          <p:cNvSpPr>
            <a:spLocks noChangeArrowheads="1"/>
          </p:cNvSpPr>
          <p:nvPr/>
        </p:nvSpPr>
        <p:spPr bwMode="auto">
          <a:xfrm>
            <a:off x="755650" y="4725988"/>
            <a:ext cx="3306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R</a:t>
            </a:r>
            <a:r>
              <a:rPr lang="es-ES" altLang="es-ES" sz="2400" b="1" baseline="-25000"/>
              <a:t>(2%)</a:t>
            </a:r>
            <a:r>
              <a:rPr lang="es-ES" altLang="es-ES" sz="2400" b="1"/>
              <a:t> = 0.5· </a:t>
            </a:r>
            <a:r>
              <a:rPr lang="es-ES" altLang="es-ES" sz="2400" b="1" i="1"/>
              <a:t>H</a:t>
            </a:r>
            <a:r>
              <a:rPr lang="es-ES" altLang="es-ES" sz="2400" b="1" i="1" baseline="-25000"/>
              <a:t>b</a:t>
            </a:r>
            <a:r>
              <a:rPr lang="es-ES" altLang="es-ES" sz="2400" b="1"/>
              <a:t> + 0.5 m</a:t>
            </a:r>
            <a:r>
              <a:rPr lang="es-ES" altLang="es-ES"/>
              <a:t> </a:t>
            </a:r>
          </a:p>
        </p:txBody>
      </p:sp>
      <p:sp>
        <p:nvSpPr>
          <p:cNvPr id="48136" name="Rectangle 11"/>
          <p:cNvSpPr>
            <a:spLocks noChangeArrowheads="1"/>
          </p:cNvSpPr>
          <p:nvPr/>
        </p:nvSpPr>
        <p:spPr bwMode="auto">
          <a:xfrm>
            <a:off x="1619250" y="620713"/>
            <a:ext cx="17160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dirty="0"/>
              <a:t> Run-up</a:t>
            </a:r>
          </a:p>
        </p:txBody>
      </p:sp>
      <p:sp>
        <p:nvSpPr>
          <p:cNvPr id="48137" name="Text Box 12"/>
          <p:cNvSpPr txBox="1">
            <a:spLocks noChangeArrowheads="1"/>
          </p:cNvSpPr>
          <p:nvPr/>
        </p:nvSpPr>
        <p:spPr bwMode="auto">
          <a:xfrm>
            <a:off x="0" y="5229225"/>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rPr>
              <a:t>En cualquier playa, el flujo de agua procedente de las  rompientes remonta la playa hasta una cierta distancia. Periódicamente, se presentan olas cuyo </a:t>
            </a:r>
            <a:r>
              <a:rPr lang="es-ES" altLang="es-ES" sz="1600" i="1" dirty="0">
                <a:latin typeface="Trebuchet MS" panose="020B0603020202020204" pitchFamily="34" charset="0"/>
              </a:rPr>
              <a:t>run-up</a:t>
            </a:r>
            <a:r>
              <a:rPr lang="es-ES" altLang="es-ES" sz="1600" dirty="0">
                <a:latin typeface="Trebuchet MS" panose="020B0603020202020204" pitchFamily="34" charset="0"/>
              </a:rPr>
              <a:t> supera notablemente el promedio, debido a las diferencias en las alturas y períodos.</a:t>
            </a:r>
          </a:p>
          <a:p>
            <a:pPr eaLnBrk="1" hangingPunct="1"/>
            <a:r>
              <a:rPr lang="es-ES" altLang="es-ES" sz="1600" dirty="0">
                <a:latin typeface="Trebuchet MS" panose="020B0603020202020204" pitchFamily="34" charset="0"/>
              </a:rPr>
              <a:t>Aproximadamente, la elevación que alcanza el 2 % de las olas más altas se corresponde con la mitad de la altura de las olas que rompen más 0,5 m.</a:t>
            </a:r>
            <a:endParaRPr lang="es-ES" altLang="es-ES" sz="1600" b="1" dirty="0">
              <a:latin typeface="Trebuchet MS" panose="020B0603020202020204" pitchFamily="34" charset="0"/>
            </a:endParaRPr>
          </a:p>
        </p:txBody>
      </p:sp>
      <p:sp>
        <p:nvSpPr>
          <p:cNvPr id="160781" name="Rectangle 13"/>
          <p:cNvSpPr>
            <a:spLocks noChangeArrowheads="1"/>
          </p:cNvSpPr>
          <p:nvPr/>
        </p:nvSpPr>
        <p:spPr bwMode="auto">
          <a:xfrm>
            <a:off x="6084888" y="620713"/>
            <a:ext cx="14462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a:t>Set-up</a:t>
            </a:r>
          </a:p>
        </p:txBody>
      </p:sp>
    </p:spTree>
    <p:extLst>
      <p:ext uri="{BB962C8B-B14F-4D97-AF65-F5344CB8AC3E}">
        <p14:creationId xmlns:p14="http://schemas.microsoft.com/office/powerpoint/2010/main" val="1883149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0774"/>
                                        </p:tgtEl>
                                        <p:attrNameLst>
                                          <p:attrName>style.visibility</p:attrName>
                                        </p:attrNameLst>
                                      </p:cBhvr>
                                      <p:to>
                                        <p:strVal val="visible"/>
                                      </p:to>
                                    </p:set>
                                    <p:animEffect transition="in" filter="wipe(down)">
                                      <p:cBhvr>
                                        <p:cTn id="7" dur="500"/>
                                        <p:tgtEl>
                                          <p:spTgt spid="16077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0775"/>
                                        </p:tgtEl>
                                        <p:attrNameLst>
                                          <p:attrName>style.visibility</p:attrName>
                                        </p:attrNameLst>
                                      </p:cBhvr>
                                      <p:to>
                                        <p:strVal val="visible"/>
                                      </p:to>
                                    </p:set>
                                    <p:animEffect transition="in" filter="wipe(down)">
                                      <p:cBhvr>
                                        <p:cTn id="10" dur="500"/>
                                        <p:tgtEl>
                                          <p:spTgt spid="16077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0781"/>
                                        </p:tgtEl>
                                        <p:attrNameLst>
                                          <p:attrName>style.visibility</p:attrName>
                                        </p:attrNameLst>
                                      </p:cBhvr>
                                      <p:to>
                                        <p:strVal val="visible"/>
                                      </p:to>
                                    </p:set>
                                    <p:animEffect transition="in" filter="wipe(down)">
                                      <p:cBhvr>
                                        <p:cTn id="13" dur="500"/>
                                        <p:tgtEl>
                                          <p:spTgt spid="160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5" grpId="0"/>
      <p:bldP spid="160781"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4" name="Picture 6" descr="rips_spacing_100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416054"/>
            <a:ext cx="4427537"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7" descr="rips_spacing_20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12584"/>
            <a:ext cx="4427538"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2"/>
          <p:cNvSpPr>
            <a:spLocks noChangeArrowheads="1"/>
          </p:cNvSpPr>
          <p:nvPr/>
        </p:nvSpPr>
        <p:spPr bwMode="auto">
          <a:xfrm>
            <a:off x="395288" y="-171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800" b="1" dirty="0">
                <a:solidFill>
                  <a:srgbClr val="C00000"/>
                </a:solidFill>
                <a:latin typeface="Trebuchet MS" panose="020B0603020202020204" pitchFamily="34" charset="0"/>
              </a:rPr>
              <a:t>Corrientes de resaca</a:t>
            </a:r>
          </a:p>
        </p:txBody>
      </p:sp>
      <p:sp>
        <p:nvSpPr>
          <p:cNvPr id="47110" name="Rectangle 4"/>
          <p:cNvSpPr>
            <a:spLocks noChangeArrowheads="1"/>
          </p:cNvSpPr>
          <p:nvPr/>
        </p:nvSpPr>
        <p:spPr bwMode="auto">
          <a:xfrm>
            <a:off x="0" y="567944"/>
            <a:ext cx="9144000" cy="349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dirty="0">
                <a:latin typeface="Trebuchet MS" panose="020B0603020202020204" pitchFamily="34" charset="0"/>
                <a:cs typeface="Arial" panose="020B0604020202020204" pitchFamily="34" charset="0"/>
              </a:rPr>
              <a:t>Velocidades </a:t>
            </a:r>
            <a:r>
              <a:rPr lang="es-ES" altLang="es-ES" dirty="0" err="1">
                <a:latin typeface="Trebuchet MS" panose="020B0603020202020204" pitchFamily="34" charset="0"/>
                <a:cs typeface="Arial" panose="020B0604020202020204" pitchFamily="34" charset="0"/>
              </a:rPr>
              <a:t>discontínuas</a:t>
            </a:r>
            <a:r>
              <a:rPr lang="es-ES" altLang="es-ES" dirty="0">
                <a:latin typeface="Trebuchet MS" panose="020B0603020202020204" pitchFamily="34" charset="0"/>
                <a:cs typeface="Arial" panose="020B0604020202020204" pitchFamily="34" charset="0"/>
              </a:rPr>
              <a:t> o cambiantes (entre 1 </a:t>
            </a:r>
            <a:r>
              <a:rPr lang="es-ES" altLang="es-ES" dirty="0" err="1">
                <a:latin typeface="Trebuchet MS" panose="020B0603020202020204" pitchFamily="34" charset="0"/>
                <a:cs typeface="Arial" panose="020B0604020202020204" pitchFamily="34" charset="0"/>
              </a:rPr>
              <a:t>kt</a:t>
            </a:r>
            <a:r>
              <a:rPr lang="es-ES" altLang="es-ES" dirty="0">
                <a:latin typeface="Trebuchet MS" panose="020B0603020202020204" pitchFamily="34" charset="0"/>
                <a:cs typeface="Arial" panose="020B0604020202020204" pitchFamily="34" charset="0"/>
              </a:rPr>
              <a:t> y 3 </a:t>
            </a:r>
            <a:r>
              <a:rPr lang="es-ES" altLang="es-ES" dirty="0" err="1">
                <a:latin typeface="Trebuchet MS" panose="020B0603020202020204" pitchFamily="34" charset="0"/>
                <a:cs typeface="Arial" panose="020B0604020202020204" pitchFamily="34" charset="0"/>
              </a:rPr>
              <a:t>kt</a:t>
            </a:r>
            <a:r>
              <a:rPr lang="es-ES" altLang="es-ES" dirty="0">
                <a:latin typeface="Trebuchet MS" panose="020B0603020202020204" pitchFamily="34" charset="0"/>
                <a:cs typeface="Arial" panose="020B0604020202020204" pitchFamily="34" charset="0"/>
              </a:rPr>
              <a:t>), obedeciendo a:</a:t>
            </a:r>
          </a:p>
          <a:p>
            <a:pPr lvl="1" eaLnBrk="1" hangingPunct="1">
              <a:spcBef>
                <a:spcPts val="600"/>
              </a:spcBef>
            </a:pPr>
            <a:r>
              <a:rPr lang="es-ES" altLang="es-ES" dirty="0">
                <a:latin typeface="Trebuchet MS" panose="020B0603020202020204" pitchFamily="34" charset="0"/>
              </a:rPr>
              <a:t>● G</a:t>
            </a:r>
            <a:r>
              <a:rPr lang="es-ES" altLang="es-ES" dirty="0">
                <a:latin typeface="Trebuchet MS" panose="020B0603020202020204" pitchFamily="34" charset="0"/>
                <a:cs typeface="Arial" panose="020B0604020202020204" pitchFamily="34" charset="0"/>
              </a:rPr>
              <a:t>rupos de ondas más altas incrementan su velocidad</a:t>
            </a:r>
          </a:p>
          <a:p>
            <a:pPr lvl="1" eaLnBrk="1" hangingPunct="1"/>
            <a:r>
              <a:rPr lang="es-ES" altLang="es-ES" dirty="0">
                <a:latin typeface="Trebuchet MS" panose="020B0603020202020204" pitchFamily="34" charset="0"/>
                <a:cs typeface="Arial" panose="020B0604020202020204" pitchFamily="34" charset="0"/>
              </a:rPr>
              <a:t>● Cambios en la altura y el período del oleaje</a:t>
            </a:r>
          </a:p>
          <a:p>
            <a:pPr lvl="1" eaLnBrk="1" hangingPunct="1"/>
            <a:r>
              <a:rPr lang="es-ES" altLang="es-ES" dirty="0">
                <a:latin typeface="Trebuchet MS" panose="020B0603020202020204" pitchFamily="34" charset="0"/>
              </a:rPr>
              <a:t>● Variaciones del nivel medio del mar</a:t>
            </a:r>
          </a:p>
          <a:p>
            <a:pPr lvl="1"/>
            <a:endParaRPr lang="es-ES" altLang="es-ES" dirty="0">
              <a:latin typeface="Trebuchet MS" panose="020B0603020202020204" pitchFamily="34" charset="0"/>
            </a:endParaRPr>
          </a:p>
          <a:p>
            <a:r>
              <a:rPr lang="es-ES" altLang="es-ES" dirty="0">
                <a:latin typeface="Trebuchet MS" panose="020B0603020202020204" pitchFamily="34" charset="0"/>
              </a:rPr>
              <a:t>Puede estimarse su intensidad potencial conociendo su espaciado y distribución en la playa:</a:t>
            </a:r>
          </a:p>
          <a:p>
            <a:pPr lvl="2"/>
            <a:r>
              <a:rPr lang="es-ES" altLang="es-ES" dirty="0">
                <a:latin typeface="Trebuchet MS" panose="020B0603020202020204" pitchFamily="34" charset="0"/>
              </a:rPr>
              <a:t>- una corriente simple suele tener una velocidad moderada o intensa</a:t>
            </a:r>
          </a:p>
          <a:p>
            <a:pPr lvl="2"/>
            <a:r>
              <a:rPr lang="es-ES" altLang="es-ES" dirty="0">
                <a:latin typeface="Trebuchet MS" panose="020B0603020202020204" pitchFamily="34" charset="0"/>
              </a:rPr>
              <a:t>- múltiples corrientes suelen tener intensidad débil, </a:t>
            </a:r>
            <a:r>
              <a:rPr lang="es-ES" altLang="es-ES" dirty="0" smtClean="0">
                <a:latin typeface="Trebuchet MS" panose="020B0603020202020204" pitchFamily="34" charset="0"/>
              </a:rPr>
              <a:t>aunque suele depender </a:t>
            </a:r>
            <a:r>
              <a:rPr lang="es-ES" altLang="es-ES" dirty="0">
                <a:latin typeface="Trebuchet MS" panose="020B0603020202020204" pitchFamily="34" charset="0"/>
              </a:rPr>
              <a:t>de la distancia entre ellas</a:t>
            </a:r>
          </a:p>
          <a:p>
            <a:r>
              <a:rPr lang="es-ES" altLang="es-ES" dirty="0">
                <a:latin typeface="Trebuchet MS" panose="020B0603020202020204" pitchFamily="34" charset="0"/>
              </a:rPr>
              <a:t>                                                                                                                                                     </a:t>
            </a:r>
          </a:p>
        </p:txBody>
      </p:sp>
      <p:sp>
        <p:nvSpPr>
          <p:cNvPr id="47111" name="AutoShape 5" descr="rips_spacing_100m"/>
          <p:cNvSpPr>
            <a:spLocks noChangeAspect="1" noChangeArrowheads="1"/>
          </p:cNvSpPr>
          <p:nvPr/>
        </p:nvSpPr>
        <p:spPr bwMode="auto">
          <a:xfrm>
            <a:off x="-555625" y="2627313"/>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Tree>
    <p:extLst>
      <p:ext uri="{BB962C8B-B14F-4D97-AF65-F5344CB8AC3E}">
        <p14:creationId xmlns:p14="http://schemas.microsoft.com/office/powerpoint/2010/main" val="1052673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5174"/>
                                        </p:tgtEl>
                                        <p:attrNameLst>
                                          <p:attrName>style.visibility</p:attrName>
                                        </p:attrNameLst>
                                      </p:cBhvr>
                                      <p:to>
                                        <p:strVal val="visible"/>
                                      </p:to>
                                    </p:set>
                                    <p:animEffect transition="in" filter="fade">
                                      <p:cBhvr>
                                        <p:cTn id="7" dur="800" decel="100000"/>
                                        <p:tgtEl>
                                          <p:spTgt spid="135174"/>
                                        </p:tgtEl>
                                      </p:cBhvr>
                                    </p:animEffect>
                                    <p:anim calcmode="lin" valueType="num">
                                      <p:cBhvr>
                                        <p:cTn id="8" dur="800" decel="100000" fill="hold"/>
                                        <p:tgtEl>
                                          <p:spTgt spid="135174"/>
                                        </p:tgtEl>
                                        <p:attrNameLst>
                                          <p:attrName>style.rotation</p:attrName>
                                        </p:attrNameLst>
                                      </p:cBhvr>
                                      <p:tavLst>
                                        <p:tav tm="0">
                                          <p:val>
                                            <p:fltVal val="-90"/>
                                          </p:val>
                                        </p:tav>
                                        <p:tav tm="100000">
                                          <p:val>
                                            <p:fltVal val="0"/>
                                          </p:val>
                                        </p:tav>
                                      </p:tavLst>
                                    </p:anim>
                                    <p:anim calcmode="lin" valueType="num">
                                      <p:cBhvr>
                                        <p:cTn id="9" dur="800" decel="100000" fill="hold"/>
                                        <p:tgtEl>
                                          <p:spTgt spid="135174"/>
                                        </p:tgtEl>
                                        <p:attrNameLst>
                                          <p:attrName>ppt_x</p:attrName>
                                        </p:attrNameLst>
                                      </p:cBhvr>
                                      <p:tavLst>
                                        <p:tav tm="0">
                                          <p:val>
                                            <p:strVal val="#ppt_x+0.4"/>
                                          </p:val>
                                        </p:tav>
                                        <p:tav tm="100000">
                                          <p:val>
                                            <p:strVal val="#ppt_x-0.05"/>
                                          </p:val>
                                        </p:tav>
                                      </p:tavLst>
                                    </p:anim>
                                    <p:anim calcmode="lin" valueType="num">
                                      <p:cBhvr>
                                        <p:cTn id="10" dur="800" decel="100000" fill="hold"/>
                                        <p:tgtEl>
                                          <p:spTgt spid="1351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51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5174"/>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30" presetClass="entr" presetSubtype="0" fill="hold" nodeType="afterEffect">
                                  <p:stCondLst>
                                    <p:cond delay="0"/>
                                  </p:stCondLst>
                                  <p:childTnLst>
                                    <p:set>
                                      <p:cBhvr>
                                        <p:cTn id="15" dur="1" fill="hold">
                                          <p:stCondLst>
                                            <p:cond delay="0"/>
                                          </p:stCondLst>
                                        </p:cTn>
                                        <p:tgtEl>
                                          <p:spTgt spid="135175"/>
                                        </p:tgtEl>
                                        <p:attrNameLst>
                                          <p:attrName>style.visibility</p:attrName>
                                        </p:attrNameLst>
                                      </p:cBhvr>
                                      <p:to>
                                        <p:strVal val="visible"/>
                                      </p:to>
                                    </p:set>
                                    <p:animEffect transition="in" filter="fade">
                                      <p:cBhvr>
                                        <p:cTn id="16" dur="800" decel="100000"/>
                                        <p:tgtEl>
                                          <p:spTgt spid="135175"/>
                                        </p:tgtEl>
                                      </p:cBhvr>
                                    </p:animEffect>
                                    <p:anim calcmode="lin" valueType="num">
                                      <p:cBhvr>
                                        <p:cTn id="17" dur="800" decel="100000" fill="hold"/>
                                        <p:tgtEl>
                                          <p:spTgt spid="135175"/>
                                        </p:tgtEl>
                                        <p:attrNameLst>
                                          <p:attrName>style.rotation</p:attrName>
                                        </p:attrNameLst>
                                      </p:cBhvr>
                                      <p:tavLst>
                                        <p:tav tm="0">
                                          <p:val>
                                            <p:fltVal val="-90"/>
                                          </p:val>
                                        </p:tav>
                                        <p:tav tm="100000">
                                          <p:val>
                                            <p:fltVal val="0"/>
                                          </p:val>
                                        </p:tav>
                                      </p:tavLst>
                                    </p:anim>
                                    <p:anim calcmode="lin" valueType="num">
                                      <p:cBhvr>
                                        <p:cTn id="18" dur="800" decel="100000" fill="hold"/>
                                        <p:tgtEl>
                                          <p:spTgt spid="135175"/>
                                        </p:tgtEl>
                                        <p:attrNameLst>
                                          <p:attrName>ppt_x</p:attrName>
                                        </p:attrNameLst>
                                      </p:cBhvr>
                                      <p:tavLst>
                                        <p:tav tm="0">
                                          <p:val>
                                            <p:strVal val="#ppt_x+0.4"/>
                                          </p:val>
                                        </p:tav>
                                        <p:tav tm="100000">
                                          <p:val>
                                            <p:strVal val="#ppt_x-0.05"/>
                                          </p:val>
                                        </p:tav>
                                      </p:tavLst>
                                    </p:anim>
                                    <p:anim calcmode="lin" valueType="num">
                                      <p:cBhvr>
                                        <p:cTn id="19" dur="800" decel="100000" fill="hold"/>
                                        <p:tgtEl>
                                          <p:spTgt spid="135175"/>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5175"/>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517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RIP currents sche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32656"/>
            <a:ext cx="4224251" cy="416081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019" y="332656"/>
            <a:ext cx="4405784" cy="3304338"/>
          </a:xfrm>
          <a:prstGeom prst="rect">
            <a:avLst/>
          </a:prstGeom>
        </p:spPr>
      </p:pic>
      <p:sp>
        <p:nvSpPr>
          <p:cNvPr id="571396" name="Rectangle 4"/>
          <p:cNvSpPr>
            <a:spLocks noChangeArrowheads="1"/>
          </p:cNvSpPr>
          <p:nvPr/>
        </p:nvSpPr>
        <p:spPr bwMode="auto">
          <a:xfrm>
            <a:off x="-190872" y="-31541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s-ES" sz="2800" b="1" i="0" dirty="0">
                <a:solidFill>
                  <a:srgbClr val="C00000"/>
                </a:solidFill>
                <a:latin typeface="Trebuchet MS" panose="020B0603020202020204" pitchFamily="34" charset="0"/>
              </a:rPr>
              <a:t>Corrientes de resaca</a:t>
            </a:r>
          </a:p>
        </p:txBody>
      </p:sp>
      <p:pic>
        <p:nvPicPr>
          <p:cNvPr id="571397" name="Picture 5" descr="multiple-rip-curr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4653136"/>
            <a:ext cx="3096344" cy="202140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5"/>
          <a:stretch>
            <a:fillRect/>
          </a:stretch>
        </p:blipFill>
        <p:spPr>
          <a:xfrm>
            <a:off x="160618" y="3933135"/>
            <a:ext cx="4699414" cy="2719786"/>
          </a:xfrm>
          <a:prstGeom prst="rect">
            <a:avLst/>
          </a:prstGeom>
        </p:spPr>
      </p:pic>
      <p:pic>
        <p:nvPicPr>
          <p:cNvPr id="571398" name="Picture 6" descr="rip-current-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808" y="2724915"/>
            <a:ext cx="3096344" cy="241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25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1397"/>
                                        </p:tgtEl>
                                        <p:attrNameLst>
                                          <p:attrName>style.visibility</p:attrName>
                                        </p:attrNameLst>
                                      </p:cBhvr>
                                      <p:to>
                                        <p:strVal val="visible"/>
                                      </p:to>
                                    </p:set>
                                    <p:animEffect transition="in" filter="fade">
                                      <p:cBhvr>
                                        <p:cTn id="7" dur="1000"/>
                                        <p:tgtEl>
                                          <p:spTgt spid="571397"/>
                                        </p:tgtEl>
                                      </p:cBhvr>
                                    </p:animEffect>
                                    <p:anim calcmode="lin" valueType="num">
                                      <p:cBhvr>
                                        <p:cTn id="8" dur="1000" fill="hold"/>
                                        <p:tgtEl>
                                          <p:spTgt spid="571397"/>
                                        </p:tgtEl>
                                        <p:attrNameLst>
                                          <p:attrName>ppt_x</p:attrName>
                                        </p:attrNameLst>
                                      </p:cBhvr>
                                      <p:tavLst>
                                        <p:tav tm="0">
                                          <p:val>
                                            <p:strVal val="#ppt_x"/>
                                          </p:val>
                                        </p:tav>
                                        <p:tav tm="100000">
                                          <p:val>
                                            <p:strVal val="#ppt_x"/>
                                          </p:val>
                                        </p:tav>
                                      </p:tavLst>
                                    </p:anim>
                                    <p:anim calcmode="lin" valueType="num">
                                      <p:cBhvr>
                                        <p:cTn id="9" dur="1000" fill="hold"/>
                                        <p:tgtEl>
                                          <p:spTgt spid="5713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71398"/>
                                        </p:tgtEl>
                                        <p:attrNameLst>
                                          <p:attrName>style.visibility</p:attrName>
                                        </p:attrNameLst>
                                      </p:cBhvr>
                                      <p:to>
                                        <p:strVal val="visible"/>
                                      </p:to>
                                    </p:set>
                                    <p:anim calcmode="lin" valueType="num">
                                      <p:cBhvr>
                                        <p:cTn id="14" dur="1000" fill="hold"/>
                                        <p:tgtEl>
                                          <p:spTgt spid="571398"/>
                                        </p:tgtEl>
                                        <p:attrNameLst>
                                          <p:attrName>ppt_w</p:attrName>
                                        </p:attrNameLst>
                                      </p:cBhvr>
                                      <p:tavLst>
                                        <p:tav tm="0">
                                          <p:val>
                                            <p:fltVal val="0"/>
                                          </p:val>
                                        </p:tav>
                                        <p:tav tm="100000">
                                          <p:val>
                                            <p:strVal val="#ppt_w"/>
                                          </p:val>
                                        </p:tav>
                                      </p:tavLst>
                                    </p:anim>
                                    <p:anim calcmode="lin" valueType="num">
                                      <p:cBhvr>
                                        <p:cTn id="15" dur="1000" fill="hold"/>
                                        <p:tgtEl>
                                          <p:spTgt spid="571398"/>
                                        </p:tgtEl>
                                        <p:attrNameLst>
                                          <p:attrName>ppt_h</p:attrName>
                                        </p:attrNameLst>
                                      </p:cBhvr>
                                      <p:tavLst>
                                        <p:tav tm="0">
                                          <p:val>
                                            <p:fltVal val="0"/>
                                          </p:val>
                                        </p:tav>
                                        <p:tav tm="100000">
                                          <p:val>
                                            <p:strVal val="#ppt_h"/>
                                          </p:val>
                                        </p:tav>
                                      </p:tavLst>
                                    </p:anim>
                                    <p:anim calcmode="lin" valueType="num">
                                      <p:cBhvr>
                                        <p:cTn id="16" dur="1000" fill="hold"/>
                                        <p:tgtEl>
                                          <p:spTgt spid="571398"/>
                                        </p:tgtEl>
                                        <p:attrNameLst>
                                          <p:attrName>style.rotation</p:attrName>
                                        </p:attrNameLst>
                                      </p:cBhvr>
                                      <p:tavLst>
                                        <p:tav tm="0">
                                          <p:val>
                                            <p:fltVal val="90"/>
                                          </p:val>
                                        </p:tav>
                                        <p:tav tm="100000">
                                          <p:val>
                                            <p:fltVal val="0"/>
                                          </p:val>
                                        </p:tav>
                                      </p:tavLst>
                                    </p:anim>
                                    <p:animEffect transition="in" filter="fade">
                                      <p:cBhvr>
                                        <p:cTn id="17" dur="1000"/>
                                        <p:tgtEl>
                                          <p:spTgt spid="571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6333392" y="6564313"/>
            <a:ext cx="2269881" cy="209550"/>
          </a:xfrm>
          <a:prstGeom prst="rect">
            <a:avLst/>
          </a:prstGeom>
        </p:spPr>
        <p:txBody>
          <a:bodyPr/>
          <a:lstStyle/>
          <a:p>
            <a:pPr>
              <a:defRPr/>
            </a:pPr>
            <a:fld id="{BA217654-D5D0-4551-8262-48E40BD19A49}" type="slidenum">
              <a:rPr lang="es-ES" altLang="es-ES" smtClean="0"/>
              <a:pPr>
                <a:defRPr/>
              </a:pPr>
              <a:t>131</a:t>
            </a:fld>
            <a:endParaRPr lang="es-ES" altLang="es-ES"/>
          </a:p>
        </p:txBody>
      </p:sp>
      <p:pic>
        <p:nvPicPr>
          <p:cNvPr id="4" name="Imagen 3"/>
          <p:cNvPicPr/>
          <p:nvPr/>
        </p:nvPicPr>
        <p:blipFill rotWithShape="1">
          <a:blip r:embed="rId2">
            <a:extLst>
              <a:ext uri="{28A0092B-C50C-407E-A947-70E740481C1C}">
                <a14:useLocalDpi xmlns:a14="http://schemas.microsoft.com/office/drawing/2010/main" val="0"/>
              </a:ext>
            </a:extLst>
          </a:blip>
          <a:srcRect l="2343" t="4631" r="12646"/>
          <a:stretch/>
        </p:blipFill>
        <p:spPr bwMode="auto">
          <a:xfrm>
            <a:off x="3673394" y="0"/>
            <a:ext cx="5470606" cy="6942667"/>
          </a:xfrm>
          <a:prstGeom prst="rect">
            <a:avLst/>
          </a:prstGeom>
          <a:noFill/>
          <a:ln>
            <a:noFill/>
          </a:ln>
          <a:extLst>
            <a:ext uri="{53640926-AAD7-44D8-BBD7-CCE9431645EC}">
              <a14:shadowObscured xmlns:a14="http://schemas.microsoft.com/office/drawing/2010/main"/>
            </a:ext>
          </a:extLst>
        </p:spPr>
      </p:pic>
      <p:sp>
        <p:nvSpPr>
          <p:cNvPr id="5" name="Rectángulo 4"/>
          <p:cNvSpPr/>
          <p:nvPr/>
        </p:nvSpPr>
        <p:spPr>
          <a:xfrm>
            <a:off x="216390" y="1812261"/>
            <a:ext cx="3347498" cy="2677464"/>
          </a:xfrm>
          <a:prstGeom prst="rect">
            <a:avLst/>
          </a:prstGeom>
        </p:spPr>
        <p:txBody>
          <a:bodyPr wrap="square">
            <a:spAutoFit/>
          </a:bodyPr>
          <a:lstStyle/>
          <a:p>
            <a:pPr algn="just">
              <a:lnSpc>
                <a:spcPct val="115000"/>
              </a:lnSpc>
              <a:spcAft>
                <a:spcPts val="1000"/>
              </a:spcAft>
            </a:pPr>
            <a:r>
              <a:rPr lang="es-ES" sz="1400" dirty="0">
                <a:latin typeface="Trebuchet MS" panose="020B0603020202020204" pitchFamily="34" charset="0"/>
                <a:ea typeface="Calibri" panose="020F0502020204030204" pitchFamily="34" charset="0"/>
                <a:cs typeface="Times New Roman" panose="02020603050405020304" pitchFamily="18" charset="0"/>
              </a:rPr>
              <a:t>El </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único </a:t>
            </a:r>
            <a:r>
              <a:rPr lang="es-ES" sz="1400" b="1" dirty="0" smtClean="0">
                <a:latin typeface="Trebuchet MS" panose="020B0603020202020204" pitchFamily="34" charset="0"/>
                <a:ea typeface="Calibri" panose="020F0502020204030204" pitchFamily="34" charset="0"/>
                <a:cs typeface="Times New Roman" panose="02020603050405020304" pitchFamily="18" charset="0"/>
              </a:rPr>
              <a:t>parámetro invariante</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durante el proceso de </a:t>
            </a:r>
            <a:r>
              <a:rPr lang="es-ES" sz="1400" dirty="0" err="1" smtClean="0">
                <a:latin typeface="Trebuchet MS" panose="020B0603020202020204" pitchFamily="34" charset="0"/>
                <a:ea typeface="Calibri" panose="020F0502020204030204" pitchFamily="34" charset="0"/>
                <a:cs typeface="Times New Roman" panose="02020603050405020304" pitchFamily="18" charset="0"/>
              </a:rPr>
              <a:t>asomeramiento</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es el </a:t>
            </a:r>
            <a:r>
              <a:rPr lang="es-ES" sz="1400" b="1" dirty="0" smtClean="0">
                <a:latin typeface="Trebuchet MS" panose="020B0603020202020204" pitchFamily="34" charset="0"/>
                <a:ea typeface="Calibri" panose="020F0502020204030204" pitchFamily="34" charset="0"/>
                <a:cs typeface="Times New Roman" panose="02020603050405020304" pitchFamily="18" charset="0"/>
              </a:rPr>
              <a:t>período </a:t>
            </a:r>
            <a:r>
              <a:rPr lang="es-ES" sz="1400" b="1" i="1" dirty="0" smtClean="0">
                <a:latin typeface="Trebuchet MS" panose="020B0603020202020204" pitchFamily="34" charset="0"/>
                <a:ea typeface="Calibri" panose="020F0502020204030204" pitchFamily="34" charset="0"/>
                <a:cs typeface="Times New Roman" panose="02020603050405020304" pitchFamily="18" charset="0"/>
              </a:rPr>
              <a:t>T</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que se mantiene constante durante toda la propagación del olaje.</a:t>
            </a:r>
          </a:p>
          <a:p>
            <a:pPr algn="just">
              <a:lnSpc>
                <a:spcPct val="115000"/>
              </a:lnSpc>
              <a:spcAft>
                <a:spcPts val="1000"/>
              </a:spcAft>
            </a:pPr>
            <a:r>
              <a:rPr lang="es-ES" sz="1400" dirty="0" smtClean="0">
                <a:latin typeface="Trebuchet MS" panose="020B0603020202020204" pitchFamily="34" charset="0"/>
                <a:ea typeface="Calibri" panose="020F0502020204030204" pitchFamily="34" charset="0"/>
                <a:cs typeface="Times New Roman" panose="02020603050405020304" pitchFamily="18" charset="0"/>
              </a:rPr>
              <a:t>La reducción de la profundidad al acercarse éste a la costa ocasiona una reducción de la longitud de onda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L</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y, en consecuencia, de su velocidad de propagación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c</a:t>
            </a:r>
            <a:r>
              <a:rPr lang="es-ES" sz="1400" i="1" baseline="-25000" dirty="0" smtClean="0">
                <a:latin typeface="Trebuchet MS" panose="020B0603020202020204" pitchFamily="34" charset="0"/>
                <a:ea typeface="Calibri" panose="020F0502020204030204" pitchFamily="34" charset="0"/>
                <a:cs typeface="Times New Roman" panose="02020603050405020304" pitchFamily="18" charset="0"/>
              </a:rPr>
              <a:t>g</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pero siempre manteniendo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T </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constante.</a:t>
            </a:r>
            <a:endParaRPr lang="es-ES" sz="14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6" name="Rectangle 2"/>
          <p:cNvSpPr>
            <a:spLocks noChangeArrowheads="1"/>
          </p:cNvSpPr>
          <p:nvPr/>
        </p:nvSpPr>
        <p:spPr bwMode="auto">
          <a:xfrm>
            <a:off x="216390" y="260648"/>
            <a:ext cx="3973269"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r>
              <a:rPr lang="es-ES" sz="2400" b="1" baseline="0" dirty="0" smtClean="0">
                <a:solidFill>
                  <a:srgbClr val="CC0000"/>
                </a:solidFill>
                <a:latin typeface="Trebuchet MS" panose="020B0603020202020204" pitchFamily="34" charset="0"/>
              </a:rPr>
              <a:t>RESUMEN</a:t>
            </a:r>
          </a:p>
          <a:p>
            <a:r>
              <a:rPr lang="es-ES" sz="2400" b="1" dirty="0" smtClean="0">
                <a:solidFill>
                  <a:srgbClr val="CC0000"/>
                </a:solidFill>
                <a:latin typeface="Trebuchet MS" panose="020B0603020202020204" pitchFamily="34" charset="0"/>
              </a:rPr>
              <a:t>Propagación del oleaje hacia aguas someras</a:t>
            </a:r>
            <a:endParaRPr lang="es-ES" sz="2400" b="1" baseline="0" dirty="0">
              <a:solidFill>
                <a:srgbClr val="CC0000"/>
              </a:solidFill>
              <a:latin typeface="Trebuchet MS" panose="020B0603020202020204" pitchFamily="34" charset="0"/>
            </a:endParaRPr>
          </a:p>
        </p:txBody>
      </p:sp>
    </p:spTree>
    <p:extLst>
      <p:ext uri="{BB962C8B-B14F-4D97-AF65-F5344CB8AC3E}">
        <p14:creationId xmlns:p14="http://schemas.microsoft.com/office/powerpoint/2010/main" val="227031832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611560" y="0"/>
            <a:ext cx="8229600" cy="1939916"/>
          </a:xfrm>
        </p:spPr>
        <p:txBody>
          <a:bodyPr>
            <a:normAutofit/>
          </a:bodyPr>
          <a:lstStyle/>
          <a:p>
            <a:pPr algn="l"/>
            <a:r>
              <a:rPr lang="es-ES" sz="2800" b="1" dirty="0" smtClean="0">
                <a:solidFill>
                  <a:srgbClr val="C00000"/>
                </a:solidFill>
              </a:rPr>
              <a:t>		</a:t>
            </a:r>
            <a:r>
              <a:rPr lang="es-ES" sz="2800" b="1" dirty="0" err="1" smtClean="0">
                <a:solidFill>
                  <a:srgbClr val="C00000"/>
                </a:solidFill>
              </a:rPr>
              <a:t>Asomeramiento</a:t>
            </a:r>
            <a:r>
              <a:rPr lang="es-ES" sz="2800" b="1" dirty="0" smtClean="0">
                <a:solidFill>
                  <a:srgbClr val="C00000"/>
                </a:solidFill>
              </a:rPr>
              <a:t> del oleaje</a:t>
            </a:r>
            <a:r>
              <a:rPr lang="es-ES" sz="1400" b="1" dirty="0" smtClean="0"/>
              <a:t/>
            </a:r>
            <a:br>
              <a:rPr lang="es-ES" sz="1400" b="1" dirty="0" smtClean="0"/>
            </a:br>
            <a:r>
              <a:rPr lang="es-ES" sz="1400" b="1" dirty="0" smtClean="0"/>
              <a:t/>
            </a:r>
            <a:br>
              <a:rPr lang="es-ES" sz="1400" b="1" dirty="0" smtClean="0"/>
            </a:br>
            <a:r>
              <a:rPr lang="es-ES" sz="1800" dirty="0" smtClean="0">
                <a:solidFill>
                  <a:schemeClr val="tx1"/>
                </a:solidFill>
                <a:latin typeface="Trebuchet MS" panose="020B0603020202020204" pitchFamily="34" charset="0"/>
              </a:rPr>
              <a:t>Pérdida de la embarcación de pesca NIKOLAS PRIMERO a la salida del puerto de </a:t>
            </a:r>
            <a:r>
              <a:rPr lang="es-ES" sz="1800" dirty="0" err="1" smtClean="0">
                <a:solidFill>
                  <a:schemeClr val="tx1"/>
                </a:solidFill>
                <a:latin typeface="Trebuchet MS" panose="020B0603020202020204" pitchFamily="34" charset="0"/>
              </a:rPr>
              <a:t>Zumaia</a:t>
            </a:r>
            <a:r>
              <a:rPr lang="es-ES" sz="1800" dirty="0" smtClean="0">
                <a:solidFill>
                  <a:schemeClr val="tx1"/>
                </a:solidFill>
                <a:latin typeface="Trebuchet MS" panose="020B0603020202020204" pitchFamily="34" charset="0"/>
              </a:rPr>
              <a:t> el 5 de febrero de 2011.          </a:t>
            </a:r>
            <a:r>
              <a:rPr lang="es-ES" sz="1800" dirty="0" smtClean="0">
                <a:solidFill>
                  <a:srgbClr val="FF0000"/>
                </a:solidFill>
              </a:rPr>
              <a:t>Mal estado de la mar</a:t>
            </a:r>
            <a:endParaRPr lang="es-ES" sz="1800" b="1" dirty="0">
              <a:solidFill>
                <a:srgbClr val="FF0000"/>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6" y="1484784"/>
            <a:ext cx="9144000" cy="3808207"/>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8800"/>
            <a:ext cx="9144000" cy="4469130"/>
          </a:xfrm>
          <a:prstGeom prst="rect">
            <a:avLst/>
          </a:prstGeom>
        </p:spPr>
      </p:pic>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2" y="1760674"/>
            <a:ext cx="9142104" cy="5028157"/>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870747"/>
            <a:ext cx="9214209" cy="4918084"/>
          </a:xfrm>
          <a:prstGeom prst="rect">
            <a:avLst/>
          </a:prstGeom>
        </p:spPr>
      </p:pic>
    </p:spTree>
    <p:extLst>
      <p:ext uri="{BB962C8B-B14F-4D97-AF65-F5344CB8AC3E}">
        <p14:creationId xmlns:p14="http://schemas.microsoft.com/office/powerpoint/2010/main" val="72480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a:spLocks noGrp="1"/>
          </p:cNvSpPr>
          <p:nvPr>
            <p:ph type="title"/>
          </p:nvPr>
        </p:nvSpPr>
        <p:spPr>
          <a:xfrm>
            <a:off x="611560" y="0"/>
            <a:ext cx="8229600" cy="1939916"/>
          </a:xfrm>
        </p:spPr>
        <p:txBody>
          <a:bodyPr>
            <a:normAutofit/>
          </a:bodyPr>
          <a:lstStyle/>
          <a:p>
            <a:r>
              <a:rPr lang="es-ES" altLang="es-ES" sz="2800" b="1" dirty="0" err="1" smtClean="0">
                <a:solidFill>
                  <a:srgbClr val="C00000"/>
                </a:solidFill>
                <a:latin typeface="Trebuchet MS" panose="020B0603020202020204" pitchFamily="34" charset="0"/>
              </a:rPr>
              <a:t>Asomeramiento</a:t>
            </a:r>
            <a:r>
              <a:rPr lang="es-ES" altLang="es-ES" sz="2800" b="1" dirty="0" smtClean="0">
                <a:solidFill>
                  <a:srgbClr val="C00000"/>
                </a:solidFill>
                <a:latin typeface="Trebuchet MS" panose="020B0603020202020204" pitchFamily="34" charset="0"/>
              </a:rPr>
              <a:t> del oleaje</a:t>
            </a:r>
            <a:r>
              <a:rPr lang="es-ES" sz="1400" b="1" dirty="0" smtClean="0">
                <a:solidFill>
                  <a:srgbClr val="C00000"/>
                </a:solidFill>
              </a:rPr>
              <a:t/>
            </a:r>
            <a:br>
              <a:rPr lang="es-ES" sz="1400" b="1" dirty="0" smtClean="0">
                <a:solidFill>
                  <a:srgbClr val="C00000"/>
                </a:solidFill>
              </a:rPr>
            </a:br>
            <a:r>
              <a:rPr lang="es-ES" sz="1400" b="1" dirty="0" smtClean="0"/>
              <a:t/>
            </a:r>
            <a:br>
              <a:rPr lang="es-ES" sz="1400" b="1" dirty="0" smtClean="0"/>
            </a:br>
            <a:r>
              <a:rPr lang="es-ES" sz="1800" dirty="0" smtClean="0">
                <a:solidFill>
                  <a:schemeClr val="tx1"/>
                </a:solidFill>
                <a:latin typeface="Trebuchet MS" panose="020B0603020202020204" pitchFamily="34" charset="0"/>
              </a:rPr>
              <a:t>Pérdida de la embarcación de pesca NIKOLAS PRIMERO a la salida del puerto de </a:t>
            </a:r>
            <a:r>
              <a:rPr lang="es-ES" sz="1800" dirty="0" err="1" smtClean="0">
                <a:solidFill>
                  <a:schemeClr val="tx1"/>
                </a:solidFill>
                <a:latin typeface="Trebuchet MS" panose="020B0603020202020204" pitchFamily="34" charset="0"/>
              </a:rPr>
              <a:t>Zumaia</a:t>
            </a:r>
            <a:r>
              <a:rPr lang="es-ES" sz="1800" dirty="0" smtClean="0">
                <a:solidFill>
                  <a:schemeClr val="tx1"/>
                </a:solidFill>
                <a:latin typeface="Trebuchet MS" panose="020B0603020202020204" pitchFamily="34" charset="0"/>
              </a:rPr>
              <a:t> el 5 de febrero de 2011.          </a:t>
            </a:r>
            <a:r>
              <a:rPr lang="es-ES" sz="1800" dirty="0" smtClean="0">
                <a:solidFill>
                  <a:srgbClr val="FF0000"/>
                </a:solidFill>
              </a:rPr>
              <a:t>Mal estado de la mar</a:t>
            </a:r>
            <a:endParaRPr lang="es-ES" sz="1800" b="1" dirty="0">
              <a:solidFill>
                <a:srgbClr val="FF0000"/>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12776"/>
            <a:ext cx="9196587" cy="5184576"/>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556792"/>
            <a:ext cx="9173853" cy="4896544"/>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0" y="1700808"/>
            <a:ext cx="9183629" cy="4752528"/>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81" y="1733984"/>
            <a:ext cx="9196586" cy="6220469"/>
          </a:xfrm>
          <a:prstGeom prst="rect">
            <a:avLst/>
          </a:prstGeom>
        </p:spPr>
      </p:pic>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36" y="1700808"/>
            <a:ext cx="4800533" cy="3600400"/>
          </a:xfrm>
          <a:prstGeom prst="rect">
            <a:avLst/>
          </a:prstGeom>
        </p:spPr>
      </p:pic>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4924" y="3673960"/>
            <a:ext cx="4296139" cy="3222104"/>
          </a:xfrm>
          <a:prstGeom prst="rect">
            <a:avLst/>
          </a:prstGeom>
        </p:spPr>
      </p:pic>
    </p:spTree>
    <p:extLst>
      <p:ext uri="{BB962C8B-B14F-4D97-AF65-F5344CB8AC3E}">
        <p14:creationId xmlns:p14="http://schemas.microsoft.com/office/powerpoint/2010/main" val="296140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9" name="Object 3"/>
          <p:cNvGraphicFramePr>
            <a:graphicFrameLocks noGrp="1" noChangeAspect="1"/>
          </p:cNvGraphicFramePr>
          <p:nvPr>
            <p:ph sz="quarter" idx="2"/>
          </p:nvPr>
        </p:nvGraphicFramePr>
        <p:xfrm>
          <a:off x="68263" y="1484313"/>
          <a:ext cx="4648200" cy="3186112"/>
        </p:xfrm>
        <a:graphic>
          <a:graphicData uri="http://schemas.openxmlformats.org/presentationml/2006/ole">
            <mc:AlternateContent xmlns:mc="http://schemas.openxmlformats.org/markup-compatibility/2006">
              <mc:Choice xmlns:v="urn:schemas-microsoft-com:vml" Requires="v">
                <p:oleObj spid="_x0000_s34868" name="Photo Editor Photo" r:id="rId3" imgW="23206139" imgH="15904762" progId="MSPhotoEd.3">
                  <p:embed/>
                </p:oleObj>
              </mc:Choice>
              <mc:Fallback>
                <p:oleObj name="Photo Editor Photo" r:id="rId3" imgW="23206139" imgH="15904762"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3" y="1484313"/>
                        <a:ext cx="4648200" cy="318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602" name="Group 42"/>
          <p:cNvGraphicFramePr>
            <a:graphicFrameLocks noGrp="1"/>
          </p:cNvGraphicFramePr>
          <p:nvPr>
            <p:ph sz="quarter" idx="3"/>
          </p:nvPr>
        </p:nvGraphicFramePr>
        <p:xfrm>
          <a:off x="4876800" y="2819400"/>
          <a:ext cx="4038600" cy="2200299"/>
        </p:xfrm>
        <a:graphic>
          <a:graphicData uri="http://schemas.openxmlformats.org/drawingml/2006/table">
            <a:tbl>
              <a:tblPr/>
              <a:tblGrid>
                <a:gridCol w="1279525"/>
                <a:gridCol w="936625"/>
                <a:gridCol w="935038"/>
                <a:gridCol w="887412"/>
              </a:tblGrid>
              <a:tr h="631607">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smtClean="0">
                          <a:ln>
                            <a:noFill/>
                          </a:ln>
                          <a:solidFill>
                            <a:srgbClr val="00CC00"/>
                          </a:solidFill>
                          <a:effectLst/>
                          <a:latin typeface="Arial" panose="020B0604020202020204" pitchFamily="34" charset="0"/>
                        </a:rPr>
                        <a:t>Período</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accent2"/>
                          </a:solidFill>
                          <a:effectLst/>
                          <a:latin typeface="Arial" panose="020B0604020202020204" pitchFamily="34" charset="0"/>
                        </a:rPr>
                        <a:t>5’</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99"/>
                          </a:solidFill>
                          <a:effectLst/>
                          <a:latin typeface="Arial" panose="020B0604020202020204" pitchFamily="34" charset="0"/>
                        </a:rPr>
                        <a:t>10’</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0099"/>
                          </a:solidFill>
                          <a:effectLst/>
                          <a:latin typeface="Arial" panose="020B0604020202020204" pitchFamily="34" charset="0"/>
                        </a:rPr>
                        <a:t>15’</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82">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CC00"/>
                          </a:solidFill>
                          <a:effectLst/>
                          <a:latin typeface="Arial" panose="020B0604020202020204" pitchFamily="34" charset="0"/>
                        </a:rPr>
                        <a:t>5</a:t>
                      </a:r>
                      <a:r>
                        <a:rPr kumimoji="0" lang="en-US" sz="1800" b="0" i="0" u="none" strike="noStrike" cap="none" normalizeH="0" baseline="0" smtClean="0">
                          <a:ln>
                            <a:noFill/>
                          </a:ln>
                          <a:solidFill>
                            <a:srgbClr val="00CC00"/>
                          </a:solidFill>
                          <a:effectLst/>
                          <a:latin typeface="Arial" panose="020B0604020202020204" pitchFamily="34" charset="0"/>
                        </a:rPr>
                        <a:t>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4’</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7’</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9’</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0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CC00"/>
                          </a:solidFill>
                          <a:effectLst/>
                          <a:latin typeface="Arial" panose="020B0604020202020204" pitchFamily="34" charset="0"/>
                        </a:rPr>
                        <a:t>15</a:t>
                      </a:r>
                      <a:r>
                        <a:rPr kumimoji="0" lang="en-US" sz="1800" b="0" i="0" u="none" strike="noStrike" cap="none" normalizeH="0" baseline="0" smtClean="0">
                          <a:ln>
                            <a:noFill/>
                          </a:ln>
                          <a:solidFill>
                            <a:srgbClr val="00CC00"/>
                          </a:solidFill>
                          <a:effectLst/>
                          <a:latin typeface="Arial" panose="020B0604020202020204" pitchFamily="34" charset="0"/>
                        </a:rPr>
                        <a:t>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9’</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14’</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19’</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5282">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CC00"/>
                          </a:solidFill>
                          <a:effectLst/>
                          <a:latin typeface="Arial" panose="020B0604020202020204" pitchFamily="34" charset="0"/>
                        </a:rPr>
                        <a:t>25</a:t>
                      </a:r>
                      <a:r>
                        <a:rPr kumimoji="0" lang="en-US" sz="1800" b="0" i="0" u="none" strike="noStrike" cap="none" normalizeH="0" baseline="0" smtClean="0">
                          <a:ln>
                            <a:noFill/>
                          </a:ln>
                          <a:solidFill>
                            <a:srgbClr val="00CC00"/>
                          </a:solidFill>
                          <a:effectLst/>
                          <a:latin typeface="Arial" panose="020B0604020202020204" pitchFamily="34" charset="0"/>
                        </a:rPr>
                        <a:t>S</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13’</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20’</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0000"/>
                          </a:solidFill>
                          <a:effectLst/>
                          <a:latin typeface="Arial" panose="020B0604020202020204" pitchFamily="34" charset="0"/>
                        </a:rPr>
                        <a:t>26’</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91" name="Rectangle 31"/>
          <p:cNvSpPr>
            <a:spLocks noChangeArrowheads="1"/>
          </p:cNvSpPr>
          <p:nvPr/>
        </p:nvSpPr>
        <p:spPr bwMode="auto">
          <a:xfrm>
            <a:off x="4791075" y="5084763"/>
            <a:ext cx="43529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1600" b="1" dirty="0">
                <a:solidFill>
                  <a:srgbClr val="000099"/>
                </a:solidFill>
              </a:rPr>
              <a:t>Azul:</a:t>
            </a:r>
            <a:r>
              <a:rPr lang="en-US" altLang="es-ES" sz="1600" dirty="0">
                <a:solidFill>
                  <a:srgbClr val="000099"/>
                </a:solidFill>
              </a:rPr>
              <a:t> </a:t>
            </a:r>
            <a:r>
              <a:rPr lang="en-US" altLang="es-ES" sz="1600" dirty="0" err="1"/>
              <a:t>Altura</a:t>
            </a:r>
            <a:r>
              <a:rPr lang="en-US" altLang="es-ES" sz="1600" dirty="0"/>
              <a:t> (</a:t>
            </a:r>
            <a:r>
              <a:rPr lang="en-US" altLang="es-ES" sz="1600" dirty="0" err="1"/>
              <a:t>ft</a:t>
            </a:r>
            <a:r>
              <a:rPr lang="en-US" altLang="es-ES" sz="1600" dirty="0"/>
              <a:t>) del </a:t>
            </a:r>
            <a:r>
              <a:rPr lang="en-US" altLang="es-ES" sz="1600" dirty="0" err="1"/>
              <a:t>oleaje</a:t>
            </a:r>
            <a:r>
              <a:rPr lang="en-US" altLang="es-ES" sz="1600" dirty="0"/>
              <a:t> </a:t>
            </a:r>
            <a:r>
              <a:rPr lang="en-US" altLang="es-ES" sz="1600" dirty="0" err="1"/>
              <a:t>en</a:t>
            </a:r>
            <a:r>
              <a:rPr lang="en-US" altLang="es-ES" sz="1600" dirty="0"/>
              <a:t> </a:t>
            </a:r>
            <a:r>
              <a:rPr lang="en-US" altLang="es-ES" sz="1600" dirty="0" err="1"/>
              <a:t>aguas</a:t>
            </a:r>
            <a:r>
              <a:rPr lang="en-US" altLang="es-ES" sz="1600" dirty="0"/>
              <a:t> </a:t>
            </a:r>
            <a:r>
              <a:rPr lang="en-US" altLang="es-ES" sz="1600" dirty="0" err="1"/>
              <a:t>profundas</a:t>
            </a:r>
            <a:endParaRPr lang="en-US" altLang="es-ES" sz="1600" dirty="0"/>
          </a:p>
          <a:p>
            <a:pPr eaLnBrk="1" hangingPunct="1"/>
            <a:r>
              <a:rPr lang="en-US" altLang="es-ES" sz="1600" b="1" dirty="0" err="1">
                <a:solidFill>
                  <a:srgbClr val="FF0000"/>
                </a:solidFill>
              </a:rPr>
              <a:t>Rojo</a:t>
            </a:r>
            <a:r>
              <a:rPr lang="en-US" altLang="es-ES" sz="1600" b="1" dirty="0">
                <a:solidFill>
                  <a:srgbClr val="FF0000"/>
                </a:solidFill>
              </a:rPr>
              <a:t>: </a:t>
            </a:r>
            <a:r>
              <a:rPr lang="en-US" altLang="es-ES" sz="1600" dirty="0" err="1"/>
              <a:t>Altura</a:t>
            </a:r>
            <a:r>
              <a:rPr lang="en-US" altLang="es-ES" sz="1600" dirty="0"/>
              <a:t> (</a:t>
            </a:r>
            <a:r>
              <a:rPr lang="en-US" altLang="es-ES" sz="1600" dirty="0" err="1"/>
              <a:t>ft</a:t>
            </a:r>
            <a:r>
              <a:rPr lang="en-US" altLang="es-ES" sz="1600" dirty="0"/>
              <a:t>) de las </a:t>
            </a:r>
            <a:r>
              <a:rPr lang="en-US" altLang="es-ES" sz="1600" dirty="0" err="1"/>
              <a:t>rompientes</a:t>
            </a:r>
            <a:endParaRPr lang="en-US" altLang="es-ES" sz="1600" dirty="0"/>
          </a:p>
        </p:txBody>
      </p:sp>
      <p:sp>
        <p:nvSpPr>
          <p:cNvPr id="9248" name="Rectangle 32"/>
          <p:cNvSpPr>
            <a:spLocks noGrp="1" noChangeArrowheads="1"/>
          </p:cNvSpPr>
          <p:nvPr>
            <p:ph type="title"/>
          </p:nvPr>
        </p:nvSpPr>
        <p:spPr bwMode="auto">
          <a:xfrm>
            <a:off x="468313" y="-306388"/>
            <a:ext cx="8229600" cy="114300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altLang="es-ES" sz="2800" b="1" dirty="0" smtClean="0">
                <a:solidFill>
                  <a:srgbClr val="C00000"/>
                </a:solidFill>
              </a:rPr>
              <a:t>La </a:t>
            </a:r>
            <a:r>
              <a:rPr lang="en-US" altLang="es-ES" sz="2800" b="1" dirty="0" err="1" smtClean="0">
                <a:solidFill>
                  <a:srgbClr val="C00000"/>
                </a:solidFill>
              </a:rPr>
              <a:t>importancia</a:t>
            </a:r>
            <a:r>
              <a:rPr lang="en-US" altLang="es-ES" sz="2800" b="1" dirty="0" smtClean="0">
                <a:solidFill>
                  <a:srgbClr val="C00000"/>
                </a:solidFill>
              </a:rPr>
              <a:t> del </a:t>
            </a:r>
            <a:r>
              <a:rPr lang="en-US" altLang="es-ES" sz="2800" b="1" dirty="0" err="1" smtClean="0">
                <a:solidFill>
                  <a:srgbClr val="C00000"/>
                </a:solidFill>
              </a:rPr>
              <a:t>período</a:t>
            </a:r>
            <a:endParaRPr lang="en-US" altLang="es-ES" sz="2800" b="1" dirty="0" smtClean="0">
              <a:solidFill>
                <a:srgbClr val="C00000"/>
              </a:solidFill>
            </a:endParaRPr>
          </a:p>
        </p:txBody>
      </p:sp>
      <p:sp>
        <p:nvSpPr>
          <p:cNvPr id="9249" name="Rectangle 43"/>
          <p:cNvSpPr>
            <a:spLocks noChangeArrowheads="1"/>
          </p:cNvSpPr>
          <p:nvPr/>
        </p:nvSpPr>
        <p:spPr bwMode="auto">
          <a:xfrm>
            <a:off x="179388" y="836613"/>
            <a:ext cx="4103687" cy="508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s-ES" sz="2400" b="1"/>
              <a:t>Asomeramiento</a:t>
            </a:r>
          </a:p>
          <a:p>
            <a:pPr eaLnBrk="1" hangingPunct="1"/>
            <a:endParaRPr lang="en-US" altLang="es-ES" sz="24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endParaRPr lang="en-US" altLang="es-ES" sz="2000" b="1"/>
          </a:p>
          <a:p>
            <a:pPr eaLnBrk="1" hangingPunct="1"/>
            <a:r>
              <a:rPr lang="es-ES" altLang="es-ES" sz="2000" b="1"/>
              <a:t>El período del oleaje permanece constante al interaccionar con la costa</a:t>
            </a:r>
            <a:endParaRPr lang="en-US" altLang="es-ES" sz="2000" b="1"/>
          </a:p>
        </p:txBody>
      </p:sp>
    </p:spTree>
    <p:extLst>
      <p:ext uri="{BB962C8B-B14F-4D97-AF65-F5344CB8AC3E}">
        <p14:creationId xmlns:p14="http://schemas.microsoft.com/office/powerpoint/2010/main" val="348397837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nodeType="clickEffect">
                                  <p:stCondLst>
                                    <p:cond delay="0"/>
                                  </p:stCondLst>
                                  <p:childTnLst>
                                    <p:set>
                                      <p:cBhvr>
                                        <p:cTn id="6" dur="1" fill="hold">
                                          <p:stCondLst>
                                            <p:cond delay="0"/>
                                          </p:stCondLst>
                                        </p:cTn>
                                        <p:tgtEl>
                                          <p:spTgt spid="66602"/>
                                        </p:tgtEl>
                                        <p:attrNameLst>
                                          <p:attrName>style.visibility</p:attrName>
                                        </p:attrNameLst>
                                      </p:cBhvr>
                                      <p:to>
                                        <p:strVal val="visible"/>
                                      </p:to>
                                    </p:set>
                                    <p:anim calcmode="lin" valueType="num">
                                      <p:cBhvr>
                                        <p:cTn id="7" dur="500" decel="50000" fill="hold">
                                          <p:stCondLst>
                                            <p:cond delay="0"/>
                                          </p:stCondLst>
                                        </p:cTn>
                                        <p:tgtEl>
                                          <p:spTgt spid="6660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660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6602"/>
                                        </p:tgtEl>
                                        <p:attrNameLst>
                                          <p:attrName>ppt_w</p:attrName>
                                        </p:attrNameLst>
                                      </p:cBhvr>
                                      <p:tavLst>
                                        <p:tav tm="0">
                                          <p:val>
                                            <p:strVal val="#ppt_w*.05"/>
                                          </p:val>
                                        </p:tav>
                                        <p:tav tm="100000">
                                          <p:val>
                                            <p:strVal val="#ppt_w"/>
                                          </p:val>
                                        </p:tav>
                                      </p:tavLst>
                                    </p:anim>
                                    <p:anim calcmode="lin" valueType="num">
                                      <p:cBhvr>
                                        <p:cTn id="10" dur="1000" fill="hold"/>
                                        <p:tgtEl>
                                          <p:spTgt spid="6660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660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660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660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6602"/>
                                        </p:tgtEl>
                                      </p:cBhvr>
                                    </p:animEffect>
                                  </p:childTnLst>
                                </p:cTn>
                              </p:par>
                              <p:par>
                                <p:cTn id="15" presetID="25" presetClass="entr" presetSubtype="0" fill="hold" grpId="0" nodeType="withEffect">
                                  <p:stCondLst>
                                    <p:cond delay="0"/>
                                  </p:stCondLst>
                                  <p:childTnLst>
                                    <p:set>
                                      <p:cBhvr>
                                        <p:cTn id="16" dur="1" fill="hold">
                                          <p:stCondLst>
                                            <p:cond delay="0"/>
                                          </p:stCondLst>
                                        </p:cTn>
                                        <p:tgtEl>
                                          <p:spTgt spid="66591"/>
                                        </p:tgtEl>
                                        <p:attrNameLst>
                                          <p:attrName>style.visibility</p:attrName>
                                        </p:attrNameLst>
                                      </p:cBhvr>
                                      <p:to>
                                        <p:strVal val="visible"/>
                                      </p:to>
                                    </p:set>
                                    <p:anim calcmode="lin" valueType="num">
                                      <p:cBhvr>
                                        <p:cTn id="17" dur="500" decel="50000" fill="hold">
                                          <p:stCondLst>
                                            <p:cond delay="0"/>
                                          </p:stCondLst>
                                        </p:cTn>
                                        <p:tgtEl>
                                          <p:spTgt spid="66591"/>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66591"/>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66591"/>
                                        </p:tgtEl>
                                        <p:attrNameLst>
                                          <p:attrName>ppt_w</p:attrName>
                                        </p:attrNameLst>
                                      </p:cBhvr>
                                      <p:tavLst>
                                        <p:tav tm="0">
                                          <p:val>
                                            <p:strVal val="#ppt_w*.05"/>
                                          </p:val>
                                        </p:tav>
                                        <p:tav tm="100000">
                                          <p:val>
                                            <p:strVal val="#ppt_w"/>
                                          </p:val>
                                        </p:tav>
                                      </p:tavLst>
                                    </p:anim>
                                    <p:anim calcmode="lin" valueType="num">
                                      <p:cBhvr>
                                        <p:cTn id="20" dur="1000" fill="hold"/>
                                        <p:tgtEl>
                                          <p:spTgt spid="66591"/>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66591"/>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66591"/>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66591"/>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66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91"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457200" y="59771"/>
            <a:ext cx="8229600" cy="1143000"/>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chor="t"/>
          <a:lstStyle/>
          <a:p>
            <a:pPr eaLnBrk="1" hangingPunct="1"/>
            <a:r>
              <a:rPr lang="en-US" altLang="es-ES" sz="2400" b="1" dirty="0" smtClean="0">
                <a:solidFill>
                  <a:srgbClr val="C00000"/>
                </a:solidFill>
                <a:latin typeface="Verdana" panose="020B0604030504040204" pitchFamily="34" charset="0"/>
              </a:rPr>
              <a:t>La </a:t>
            </a:r>
            <a:r>
              <a:rPr lang="en-US" altLang="es-ES" sz="2400" b="1" dirty="0" err="1" smtClean="0">
                <a:solidFill>
                  <a:srgbClr val="C00000"/>
                </a:solidFill>
                <a:latin typeface="Verdana" panose="020B0604030504040204" pitchFamily="34" charset="0"/>
              </a:rPr>
              <a:t>importancia</a:t>
            </a:r>
            <a:r>
              <a:rPr lang="en-US" altLang="es-ES" sz="2400" b="1" dirty="0" smtClean="0">
                <a:solidFill>
                  <a:srgbClr val="C00000"/>
                </a:solidFill>
                <a:latin typeface="Verdana" panose="020B0604030504040204" pitchFamily="34" charset="0"/>
              </a:rPr>
              <a:t> del </a:t>
            </a:r>
            <a:r>
              <a:rPr lang="en-US" altLang="es-ES" sz="2400" b="1" dirty="0" err="1" smtClean="0">
                <a:solidFill>
                  <a:srgbClr val="C00000"/>
                </a:solidFill>
                <a:latin typeface="Verdana" panose="020B0604030504040204" pitchFamily="34" charset="0"/>
              </a:rPr>
              <a:t>período</a:t>
            </a:r>
            <a:r>
              <a:rPr lang="en-US" altLang="es-ES" sz="2400" b="1" dirty="0" smtClean="0">
                <a:solidFill>
                  <a:srgbClr val="C00000"/>
                </a:solidFill>
                <a:latin typeface="Verdana" panose="020B0604030504040204" pitchFamily="34" charset="0"/>
              </a:rPr>
              <a:t> del </a:t>
            </a:r>
            <a:r>
              <a:rPr lang="en-US" altLang="es-ES" sz="2400" b="1" dirty="0" err="1" smtClean="0">
                <a:solidFill>
                  <a:srgbClr val="C00000"/>
                </a:solidFill>
                <a:latin typeface="Verdana" panose="020B0604030504040204" pitchFamily="34" charset="0"/>
              </a:rPr>
              <a:t>oleaje</a:t>
            </a:r>
            <a:endParaRPr lang="en-US" altLang="es-ES" sz="2400" b="1" dirty="0" smtClean="0">
              <a:solidFill>
                <a:srgbClr val="C00000"/>
              </a:solidFill>
              <a:latin typeface="Verdana" panose="020B0604030504040204" pitchFamily="34" charset="0"/>
            </a:endParaRPr>
          </a:p>
        </p:txBody>
      </p:sp>
      <p:pic>
        <p:nvPicPr>
          <p:cNvPr id="58372" name="Picture 3" descr="coverParsonsCortesBa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0"/>
            <a:ext cx="4159250"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4" descr="CDIP_0119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2438400"/>
            <a:ext cx="3233738"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Rectangle 5"/>
          <p:cNvSpPr>
            <a:spLocks noChangeArrowheads="1"/>
          </p:cNvSpPr>
          <p:nvPr/>
        </p:nvSpPr>
        <p:spPr bwMode="auto">
          <a:xfrm>
            <a:off x="242094" y="571500"/>
            <a:ext cx="8748712" cy="1920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r>
              <a:rPr lang="en-US" altLang="es-ES" sz="2200" b="1" i="0" dirty="0" err="1">
                <a:latin typeface="Arial" panose="020B0604020202020204" pitchFamily="34" charset="0"/>
              </a:rPr>
              <a:t>Altura</a:t>
            </a:r>
            <a:r>
              <a:rPr lang="en-US" altLang="es-ES" sz="2200" b="1" i="0" dirty="0">
                <a:latin typeface="Arial" panose="020B0604020202020204" pitchFamily="34" charset="0"/>
              </a:rPr>
              <a:t> de las </a:t>
            </a:r>
            <a:r>
              <a:rPr lang="en-US" altLang="es-ES" sz="2200" b="1" i="0" dirty="0" err="1">
                <a:latin typeface="Arial" panose="020B0604020202020204" pitchFamily="34" charset="0"/>
              </a:rPr>
              <a:t>rompientes</a:t>
            </a:r>
            <a:r>
              <a:rPr lang="en-US" altLang="es-ES" sz="2200" b="1" i="0" dirty="0">
                <a:latin typeface="Arial" panose="020B0604020202020204" pitchFamily="34" charset="0"/>
              </a:rPr>
              <a:t> </a:t>
            </a:r>
            <a:r>
              <a:rPr lang="en-US" altLang="es-ES" sz="2200" i="0" dirty="0">
                <a:latin typeface="Arial" panose="020B0604020202020204" pitchFamily="34" charset="0"/>
              </a:rPr>
              <a:t>(</a:t>
            </a:r>
            <a:r>
              <a:rPr lang="en-US" altLang="es-ES" sz="2200" i="0" dirty="0" err="1">
                <a:latin typeface="Arial" panose="020B0604020202020204" pitchFamily="34" charset="0"/>
              </a:rPr>
              <a:t>coeficiente</a:t>
            </a:r>
            <a:r>
              <a:rPr lang="en-US" altLang="es-ES" sz="2200" i="0" dirty="0">
                <a:latin typeface="Arial" panose="020B0604020202020204" pitchFamily="34" charset="0"/>
              </a:rPr>
              <a:t> de </a:t>
            </a:r>
            <a:r>
              <a:rPr lang="en-US" altLang="es-ES" sz="2200" i="0" dirty="0" err="1">
                <a:latin typeface="Arial" panose="020B0604020202020204" pitchFamily="34" charset="0"/>
              </a:rPr>
              <a:t>asomeramiento</a:t>
            </a:r>
            <a:r>
              <a:rPr lang="en-US" altLang="es-ES" sz="2200" i="0" dirty="0">
                <a:latin typeface="Arial" panose="020B0604020202020204" pitchFamily="34" charset="0"/>
              </a:rPr>
              <a:t>) </a:t>
            </a:r>
          </a:p>
          <a:p>
            <a:pPr eaLnBrk="1" hangingPunct="1"/>
            <a:r>
              <a:rPr lang="en-US" altLang="es-ES" sz="2200" i="0" dirty="0">
                <a:latin typeface="Arial" panose="020B0604020202020204" pitchFamily="34" charset="0"/>
              </a:rPr>
              <a:t>El </a:t>
            </a:r>
            <a:r>
              <a:rPr lang="en-US" altLang="es-ES" sz="2200" i="0" dirty="0" err="1">
                <a:latin typeface="Arial" panose="020B0604020202020204" pitchFamily="34" charset="0"/>
              </a:rPr>
              <a:t>período</a:t>
            </a:r>
            <a:r>
              <a:rPr lang="en-US" altLang="es-ES" sz="2200" i="0" dirty="0">
                <a:latin typeface="Arial" panose="020B0604020202020204" pitchFamily="34" charset="0"/>
              </a:rPr>
              <a:t> </a:t>
            </a:r>
            <a:r>
              <a:rPr lang="en-US" altLang="es-ES" sz="2200" i="0" dirty="0" err="1">
                <a:latin typeface="Arial" panose="020B0604020202020204" pitchFamily="34" charset="0"/>
              </a:rPr>
              <a:t>permanece</a:t>
            </a:r>
            <a:r>
              <a:rPr lang="en-US" altLang="es-ES" sz="2200" i="0" dirty="0">
                <a:latin typeface="Arial" panose="020B0604020202020204" pitchFamily="34" charset="0"/>
              </a:rPr>
              <a:t> </a:t>
            </a:r>
            <a:r>
              <a:rPr lang="en-US" altLang="es-ES" sz="2200" i="0" dirty="0" err="1">
                <a:latin typeface="Arial" panose="020B0604020202020204" pitchFamily="34" charset="0"/>
              </a:rPr>
              <a:t>aproximadamente</a:t>
            </a:r>
            <a:r>
              <a:rPr lang="en-US" altLang="es-ES" sz="2200" i="0" dirty="0">
                <a:latin typeface="Arial" panose="020B0604020202020204" pitchFamily="34" charset="0"/>
              </a:rPr>
              <a:t> invariable al </a:t>
            </a:r>
            <a:r>
              <a:rPr lang="en-US" altLang="es-ES" sz="2200" i="0" dirty="0" err="1">
                <a:latin typeface="Arial" panose="020B0604020202020204" pitchFamily="34" charset="0"/>
              </a:rPr>
              <a:t>propagarse</a:t>
            </a:r>
            <a:r>
              <a:rPr lang="en-US" altLang="es-ES" sz="2200" i="0" dirty="0">
                <a:latin typeface="Arial" panose="020B0604020202020204" pitchFamily="34" charset="0"/>
              </a:rPr>
              <a:t> </a:t>
            </a:r>
            <a:r>
              <a:rPr lang="en-US" altLang="es-ES" sz="2200" i="0" dirty="0" err="1">
                <a:latin typeface="Arial" panose="020B0604020202020204" pitchFamily="34" charset="0"/>
              </a:rPr>
              <a:t>por</a:t>
            </a:r>
            <a:r>
              <a:rPr lang="en-US" altLang="es-ES" sz="2200" i="0" dirty="0">
                <a:latin typeface="Arial" panose="020B0604020202020204" pitchFamily="34" charset="0"/>
              </a:rPr>
              <a:t> </a:t>
            </a:r>
            <a:r>
              <a:rPr lang="en-US" altLang="es-ES" sz="2200" i="0" dirty="0" err="1">
                <a:latin typeface="Arial" panose="020B0604020202020204" pitchFamily="34" charset="0"/>
              </a:rPr>
              <a:t>aguas</a:t>
            </a:r>
            <a:r>
              <a:rPr lang="en-US" altLang="es-ES" sz="2200" i="0" dirty="0">
                <a:latin typeface="Arial" panose="020B0604020202020204" pitchFamily="34" charset="0"/>
              </a:rPr>
              <a:t> </a:t>
            </a:r>
            <a:r>
              <a:rPr lang="en-US" altLang="es-ES" sz="2200" i="0" dirty="0" smtClean="0">
                <a:latin typeface="Arial" panose="020B0604020202020204" pitchFamily="34" charset="0"/>
              </a:rPr>
              <a:t>de </a:t>
            </a:r>
            <a:r>
              <a:rPr lang="en-US" altLang="es-ES" sz="2200" i="0" dirty="0" err="1" smtClean="0">
                <a:latin typeface="Arial" panose="020B0604020202020204" pitchFamily="34" charset="0"/>
              </a:rPr>
              <a:t>transición</a:t>
            </a:r>
            <a:r>
              <a:rPr lang="en-US" altLang="es-ES" sz="2200" i="0" dirty="0" smtClean="0">
                <a:latin typeface="Arial" panose="020B0604020202020204" pitchFamily="34" charset="0"/>
              </a:rPr>
              <a:t> y </a:t>
            </a:r>
            <a:r>
              <a:rPr lang="en-US" altLang="es-ES" sz="2200" i="0" dirty="0" err="1" smtClean="0">
                <a:latin typeface="Arial" panose="020B0604020202020204" pitchFamily="34" charset="0"/>
              </a:rPr>
              <a:t>por</a:t>
            </a:r>
            <a:r>
              <a:rPr lang="en-US" altLang="es-ES" sz="2200" i="0" dirty="0" smtClean="0">
                <a:latin typeface="Arial" panose="020B0604020202020204" pitchFamily="34" charset="0"/>
              </a:rPr>
              <a:t> </a:t>
            </a:r>
            <a:r>
              <a:rPr lang="en-US" altLang="es-ES" sz="2200" i="0" dirty="0" err="1" smtClean="0">
                <a:latin typeface="Arial" panose="020B0604020202020204" pitchFamily="34" charset="0"/>
              </a:rPr>
              <a:t>aguas</a:t>
            </a:r>
            <a:r>
              <a:rPr lang="en-US" altLang="es-ES" sz="2200" i="0" dirty="0" smtClean="0">
                <a:latin typeface="Arial" panose="020B0604020202020204" pitchFamily="34" charset="0"/>
              </a:rPr>
              <a:t> </a:t>
            </a:r>
            <a:r>
              <a:rPr lang="en-US" altLang="es-ES" sz="2200" i="0" dirty="0" err="1" smtClean="0">
                <a:latin typeface="Arial" panose="020B0604020202020204" pitchFamily="34" charset="0"/>
              </a:rPr>
              <a:t>someras</a:t>
            </a:r>
            <a:endParaRPr lang="en-US" altLang="es-ES" sz="2200" i="0" dirty="0" smtClean="0">
              <a:latin typeface="Arial" panose="020B0604020202020204" pitchFamily="34" charset="0"/>
            </a:endParaRPr>
          </a:p>
          <a:p>
            <a:pPr eaLnBrk="1" hangingPunct="1"/>
            <a:r>
              <a:rPr lang="en-US" altLang="es-ES" sz="2200" i="0" dirty="0" smtClean="0">
                <a:latin typeface="Arial" panose="020B0604020202020204" pitchFamily="34" charset="0"/>
              </a:rPr>
              <a:t>A mayor </a:t>
            </a:r>
            <a:r>
              <a:rPr lang="en-US" altLang="es-ES" sz="2200" i="0" dirty="0" err="1" smtClean="0">
                <a:latin typeface="Arial" panose="020B0604020202020204" pitchFamily="34" charset="0"/>
              </a:rPr>
              <a:t>período</a:t>
            </a:r>
            <a:r>
              <a:rPr lang="en-US" altLang="es-ES" sz="2200" i="0" dirty="0" smtClean="0">
                <a:latin typeface="Arial" panose="020B0604020202020204" pitchFamily="34" charset="0"/>
              </a:rPr>
              <a:t>, mayor </a:t>
            </a:r>
            <a:r>
              <a:rPr lang="en-US" altLang="es-ES" sz="2200" i="0" dirty="0" err="1" smtClean="0">
                <a:latin typeface="Arial" panose="020B0604020202020204" pitchFamily="34" charset="0"/>
              </a:rPr>
              <a:t>coeficiente</a:t>
            </a:r>
            <a:r>
              <a:rPr lang="en-US" altLang="es-ES" sz="2200" i="0" dirty="0" smtClean="0">
                <a:latin typeface="Arial" panose="020B0604020202020204" pitchFamily="34" charset="0"/>
              </a:rPr>
              <a:t> de </a:t>
            </a:r>
            <a:r>
              <a:rPr lang="en-US" altLang="es-ES" sz="2200" i="0" dirty="0" err="1" smtClean="0">
                <a:latin typeface="Arial" panose="020B0604020202020204" pitchFamily="34" charset="0"/>
              </a:rPr>
              <a:t>asomeramiento</a:t>
            </a:r>
            <a:r>
              <a:rPr lang="en-US" altLang="es-ES" sz="2200" i="0" dirty="0" smtClean="0">
                <a:latin typeface="Arial" panose="020B0604020202020204" pitchFamily="34" charset="0"/>
              </a:rPr>
              <a:t> y mayor </a:t>
            </a:r>
            <a:r>
              <a:rPr lang="en-US" altLang="es-ES" sz="2200" i="0" dirty="0" err="1" smtClean="0">
                <a:latin typeface="Arial" panose="020B0604020202020204" pitchFamily="34" charset="0"/>
              </a:rPr>
              <a:t>disipación</a:t>
            </a:r>
            <a:r>
              <a:rPr lang="en-US" altLang="es-ES" sz="2200" i="0" dirty="0" smtClean="0">
                <a:latin typeface="Arial" panose="020B0604020202020204" pitchFamily="34" charset="0"/>
              </a:rPr>
              <a:t> de </a:t>
            </a:r>
            <a:r>
              <a:rPr lang="en-US" altLang="es-ES" sz="2200" i="0" dirty="0" err="1" smtClean="0">
                <a:latin typeface="Arial" panose="020B0604020202020204" pitchFamily="34" charset="0"/>
              </a:rPr>
              <a:t>energía</a:t>
            </a:r>
            <a:r>
              <a:rPr lang="en-US" altLang="es-ES" sz="2200" i="0" dirty="0" smtClean="0">
                <a:latin typeface="Arial" panose="020B0604020202020204" pitchFamily="34" charset="0"/>
              </a:rPr>
              <a:t> </a:t>
            </a:r>
            <a:r>
              <a:rPr lang="en-US" altLang="es-ES" sz="2200" i="0" dirty="0" err="1" smtClean="0">
                <a:latin typeface="Arial" panose="020B0604020202020204" pitchFamily="34" charset="0"/>
              </a:rPr>
              <a:t>en</a:t>
            </a:r>
            <a:r>
              <a:rPr lang="en-US" altLang="es-ES" sz="2200" i="0" dirty="0" smtClean="0">
                <a:latin typeface="Arial" panose="020B0604020202020204" pitchFamily="34" charset="0"/>
              </a:rPr>
              <a:t> la costa</a:t>
            </a:r>
            <a:endParaRPr lang="en-US" altLang="es-ES" sz="2200" i="0" dirty="0">
              <a:latin typeface="Arial" panose="020B0604020202020204" pitchFamily="34" charset="0"/>
            </a:endParaRPr>
          </a:p>
        </p:txBody>
      </p:sp>
    </p:spTree>
    <p:extLst>
      <p:ext uri="{BB962C8B-B14F-4D97-AF65-F5344CB8AC3E}">
        <p14:creationId xmlns:p14="http://schemas.microsoft.com/office/powerpoint/2010/main" val="666408211"/>
      </p:ext>
    </p:extLst>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teepness_g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628775"/>
            <a:ext cx="69850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p:cNvSpPr>
            <a:spLocks noChangeArrowheads="1"/>
          </p:cNvSpPr>
          <p:nvPr/>
        </p:nvSpPr>
        <p:spPr bwMode="auto">
          <a:xfrm>
            <a:off x="457200" y="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pPr>
            <a:r>
              <a:rPr lang="en-US" altLang="es-ES" sz="2400" b="1" i="0" dirty="0">
                <a:solidFill>
                  <a:srgbClr val="C00000"/>
                </a:solidFill>
                <a:latin typeface="Trebuchet MS" panose="020B0603020202020204" pitchFamily="34" charset="0"/>
              </a:rPr>
              <a:t>La </a:t>
            </a:r>
            <a:r>
              <a:rPr lang="en-US" altLang="es-ES" sz="2400" b="1" i="0" dirty="0" err="1">
                <a:solidFill>
                  <a:srgbClr val="C00000"/>
                </a:solidFill>
                <a:latin typeface="Trebuchet MS" panose="020B0603020202020204" pitchFamily="34" charset="0"/>
              </a:rPr>
              <a:t>importancia</a:t>
            </a:r>
            <a:r>
              <a:rPr lang="en-US" altLang="es-ES" sz="2400" b="1" i="0" dirty="0">
                <a:solidFill>
                  <a:srgbClr val="C00000"/>
                </a:solidFill>
                <a:latin typeface="Trebuchet MS" panose="020B0603020202020204" pitchFamily="34" charset="0"/>
              </a:rPr>
              <a:t> del </a:t>
            </a:r>
            <a:r>
              <a:rPr lang="en-US" altLang="es-ES" sz="2400" b="1" i="0" dirty="0" err="1">
                <a:solidFill>
                  <a:srgbClr val="C00000"/>
                </a:solidFill>
                <a:latin typeface="Trebuchet MS" panose="020B0603020202020204" pitchFamily="34" charset="0"/>
              </a:rPr>
              <a:t>período</a:t>
            </a:r>
            <a:r>
              <a:rPr lang="en-US" altLang="es-ES" sz="2400" b="1" i="0" dirty="0">
                <a:solidFill>
                  <a:srgbClr val="C00000"/>
                </a:solidFill>
                <a:latin typeface="Trebuchet MS" panose="020B0603020202020204" pitchFamily="34" charset="0"/>
              </a:rPr>
              <a:t> del </a:t>
            </a:r>
            <a:r>
              <a:rPr lang="en-US" altLang="es-ES" sz="2400" b="1" i="0" dirty="0" err="1" smtClean="0">
                <a:solidFill>
                  <a:srgbClr val="C00000"/>
                </a:solidFill>
                <a:latin typeface="Trebuchet MS" panose="020B0603020202020204" pitchFamily="34" charset="0"/>
              </a:rPr>
              <a:t>oleaje</a:t>
            </a:r>
            <a:endParaRPr lang="en-US" altLang="es-ES" sz="2400" b="1" i="0" dirty="0" smtClean="0">
              <a:solidFill>
                <a:srgbClr val="C00000"/>
              </a:solidFill>
              <a:latin typeface="Trebuchet MS" panose="020B0603020202020204" pitchFamily="34" charset="0"/>
            </a:endParaRPr>
          </a:p>
          <a:p>
            <a:pPr algn="ctr" eaLnBrk="1" hangingPunct="1">
              <a:spcBef>
                <a:spcPct val="0"/>
              </a:spcBef>
              <a:buFontTx/>
              <a:buNone/>
            </a:pPr>
            <a:r>
              <a:rPr lang="en-US" altLang="es-ES" sz="2400" b="1" i="0" dirty="0" smtClean="0">
                <a:solidFill>
                  <a:srgbClr val="C00000"/>
                </a:solidFill>
                <a:latin typeface="Trebuchet MS" panose="020B0603020202020204" pitchFamily="34" charset="0"/>
              </a:rPr>
              <a:t>para la </a:t>
            </a:r>
            <a:r>
              <a:rPr lang="en-US" altLang="es-ES" sz="2400" b="1" i="0" dirty="0" err="1" smtClean="0">
                <a:solidFill>
                  <a:srgbClr val="C00000"/>
                </a:solidFill>
                <a:latin typeface="Trebuchet MS" panose="020B0603020202020204" pitchFamily="34" charset="0"/>
              </a:rPr>
              <a:t>navegación</a:t>
            </a:r>
            <a:r>
              <a:rPr lang="en-US" altLang="es-ES" sz="2400" b="1" i="0" dirty="0" smtClean="0">
                <a:solidFill>
                  <a:srgbClr val="C00000"/>
                </a:solidFill>
                <a:latin typeface="Trebuchet MS" panose="020B0603020202020204" pitchFamily="34" charset="0"/>
              </a:rPr>
              <a:t> </a:t>
            </a:r>
            <a:r>
              <a:rPr lang="en-US" altLang="es-ES" sz="2400" b="1" i="0" dirty="0" err="1" smtClean="0">
                <a:solidFill>
                  <a:srgbClr val="C00000"/>
                </a:solidFill>
                <a:latin typeface="Trebuchet MS" panose="020B0603020202020204" pitchFamily="34" charset="0"/>
              </a:rPr>
              <a:t>marítima</a:t>
            </a:r>
            <a:endParaRPr lang="en-US" altLang="es-ES" sz="2400" b="1" i="0" dirty="0">
              <a:solidFill>
                <a:srgbClr val="C00000"/>
              </a:solidFill>
              <a:latin typeface="Trebuchet MS" panose="020B0603020202020204" pitchFamily="34" charset="0"/>
            </a:endParaRPr>
          </a:p>
        </p:txBody>
      </p:sp>
      <p:pic>
        <p:nvPicPr>
          <p:cNvPr id="59396" name="Picture 4" descr="ro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4050" y="2062163"/>
            <a:ext cx="17446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5" descr="front_wa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950" y="4725988"/>
            <a:ext cx="17430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6" descr="front_wave_dow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3357563"/>
            <a:ext cx="17446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 Box 7"/>
          <p:cNvSpPr txBox="1">
            <a:spLocks noChangeArrowheads="1"/>
          </p:cNvSpPr>
          <p:nvPr/>
        </p:nvSpPr>
        <p:spPr bwMode="auto">
          <a:xfrm>
            <a:off x="457200" y="1338262"/>
            <a:ext cx="77597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r>
              <a:rPr lang="es-ES" altLang="es-ES" sz="2400" b="1" i="0">
                <a:solidFill>
                  <a:srgbClr val="FF3300"/>
                </a:solidFill>
                <a:latin typeface="Arial" panose="020B0604020202020204" pitchFamily="34" charset="0"/>
              </a:rPr>
              <a:t>Oleaje potencialmente peligroso</a:t>
            </a:r>
          </a:p>
          <a:p>
            <a:pPr eaLnBrk="1" hangingPunct="1">
              <a:spcBef>
                <a:spcPct val="0"/>
              </a:spcBef>
              <a:buFontTx/>
              <a:buNone/>
            </a:pPr>
            <a:endParaRPr lang="es-ES" altLang="es-ES" sz="2400" b="1" i="0">
              <a:solidFill>
                <a:srgbClr val="FF3300"/>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endParaRPr lang="es-ES" altLang="es-ES" sz="1800" b="1" i="0">
              <a:solidFill>
                <a:schemeClr val="accent2"/>
              </a:solidFill>
              <a:latin typeface="Arial" panose="020B0604020202020204" pitchFamily="34" charset="0"/>
            </a:endParaRPr>
          </a:p>
          <a:p>
            <a:pPr eaLnBrk="1" hangingPunct="1">
              <a:spcBef>
                <a:spcPct val="0"/>
              </a:spcBef>
              <a:buFontTx/>
              <a:buNone/>
            </a:pPr>
            <a:r>
              <a:rPr lang="es-ES" altLang="es-ES" sz="1800" b="1" i="0">
                <a:solidFill>
                  <a:schemeClr val="accent2"/>
                </a:solidFill>
                <a:latin typeface="Arial" panose="020B0604020202020204" pitchFamily="34" charset="0"/>
              </a:rPr>
              <a:t>La mar de viento tiene mayor pendiente (</a:t>
            </a:r>
            <a:r>
              <a:rPr lang="el-GR" altLang="es-ES" sz="1800" b="1">
                <a:solidFill>
                  <a:schemeClr val="accent2"/>
                </a:solidFill>
                <a:latin typeface="Arial" panose="020B0604020202020204" pitchFamily="34" charset="0"/>
              </a:rPr>
              <a:t>γ</a:t>
            </a:r>
            <a:r>
              <a:rPr lang="es-ES" altLang="es-ES" sz="1800" b="1">
                <a:solidFill>
                  <a:schemeClr val="accent2"/>
                </a:solidFill>
                <a:latin typeface="Arial" panose="020B0604020202020204" pitchFamily="34" charset="0"/>
              </a:rPr>
              <a:t> = </a:t>
            </a:r>
            <a:r>
              <a:rPr lang="en-US" altLang="es-ES" sz="1800" b="1">
                <a:solidFill>
                  <a:schemeClr val="accent2"/>
                </a:solidFill>
                <a:latin typeface="Arial" panose="020B0604020202020204" pitchFamily="34" charset="0"/>
              </a:rPr>
              <a:t>H/L</a:t>
            </a:r>
            <a:r>
              <a:rPr lang="en-US" altLang="es-ES" sz="1800" b="1" i="0">
                <a:solidFill>
                  <a:schemeClr val="accent2"/>
                </a:solidFill>
                <a:latin typeface="Arial" panose="020B0604020202020204" pitchFamily="34" charset="0"/>
              </a:rPr>
              <a:t> )</a:t>
            </a:r>
            <a:r>
              <a:rPr lang="en-US" altLang="es-ES" sz="1800" i="0">
                <a:solidFill>
                  <a:schemeClr val="accent2"/>
                </a:solidFill>
                <a:latin typeface="Arial" panose="020B0604020202020204" pitchFamily="34" charset="0"/>
              </a:rPr>
              <a:t> </a:t>
            </a:r>
            <a:r>
              <a:rPr lang="es-ES" altLang="es-ES" sz="1800" b="1" i="0">
                <a:solidFill>
                  <a:schemeClr val="accent2"/>
                </a:solidFill>
                <a:latin typeface="Arial" panose="020B0604020202020204" pitchFamily="34" charset="0"/>
              </a:rPr>
              <a:t>que la mar de fondo</a:t>
            </a:r>
          </a:p>
        </p:txBody>
      </p:sp>
    </p:spTree>
    <p:extLst>
      <p:ext uri="{BB962C8B-B14F-4D97-AF65-F5344CB8AC3E}">
        <p14:creationId xmlns:p14="http://schemas.microsoft.com/office/powerpoint/2010/main" val="2846831052"/>
      </p:ext>
    </p:extLst>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a:spLocks noChangeArrowheads="1"/>
          </p:cNvSpPr>
          <p:nvPr/>
        </p:nvSpPr>
        <p:spPr bwMode="auto">
          <a:xfrm>
            <a:off x="318371" y="908050"/>
            <a:ext cx="8640763" cy="543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s-ES" altLang="es-ES" sz="1800" dirty="0">
                <a:latin typeface="Trebuchet MS" panose="020B0603020202020204" pitchFamily="34" charset="0"/>
              </a:rPr>
              <a:t>Cuando un buque está en el mar las olas con sus senos y crestas producen desequilibrios en las fuerzas de flotación y por lo tanto pueden aumentar el momento de flexión, las fuerzas de corte vertical y las tensiones. </a:t>
            </a: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ct val="0"/>
              </a:spcBef>
              <a:buFontTx/>
              <a:buNone/>
            </a:pPr>
            <a:endParaRPr lang="es-ES" altLang="es-ES" sz="1800" dirty="0">
              <a:latin typeface="Trebuchet MS" panose="020B0603020202020204" pitchFamily="34" charset="0"/>
            </a:endParaRPr>
          </a:p>
          <a:p>
            <a:pPr>
              <a:spcBef>
                <a:spcPts val="600"/>
              </a:spcBef>
              <a:buFontTx/>
              <a:buNone/>
            </a:pPr>
            <a:r>
              <a:rPr lang="es-ES" altLang="es-ES" sz="1800" dirty="0">
                <a:latin typeface="Trebuchet MS" panose="020B0603020202020204" pitchFamily="34" charset="0"/>
              </a:rPr>
              <a:t>Clásicamente los efectos extremos se pueden ilustrar con el buque balanceado sobre un oleaje de longitud de onda similar a la eslora del buque. Si la cresta de la ola está en la medianía del buque las fuerzas de flotación tenderán al </a:t>
            </a:r>
            <a:r>
              <a:rPr lang="es-ES" altLang="es-ES" sz="1800" b="1" dirty="0">
                <a:solidFill>
                  <a:srgbClr val="0070C0"/>
                </a:solidFill>
                <a:latin typeface="Trebuchet MS" panose="020B0603020202020204" pitchFamily="34" charset="0"/>
              </a:rPr>
              <a:t>quebranto</a:t>
            </a:r>
            <a:r>
              <a:rPr lang="es-ES" altLang="es-ES" sz="1800" dirty="0">
                <a:latin typeface="Trebuchet MS" panose="020B0603020202020204" pitchFamily="34" charset="0"/>
              </a:rPr>
              <a:t> del mismo; si el seno de la ola está en la medianía del buque las fuerzas de boyantes tenderán al </a:t>
            </a:r>
            <a:r>
              <a:rPr lang="es-ES" altLang="es-ES" sz="1800" b="1" dirty="0">
                <a:solidFill>
                  <a:srgbClr val="0070C0"/>
                </a:solidFill>
                <a:latin typeface="Trebuchet MS" panose="020B0603020202020204" pitchFamily="34" charset="0"/>
              </a:rPr>
              <a:t>arrufo </a:t>
            </a:r>
            <a:r>
              <a:rPr lang="es-ES" altLang="es-ES" sz="1800" dirty="0">
                <a:latin typeface="Trebuchet MS" panose="020B0603020202020204" pitchFamily="34" charset="0"/>
              </a:rPr>
              <a:t>de la nave</a:t>
            </a:r>
          </a:p>
        </p:txBody>
      </p:sp>
      <p:sp>
        <p:nvSpPr>
          <p:cNvPr id="60420" name="CuadroTexto 3"/>
          <p:cNvSpPr txBox="1">
            <a:spLocks noChangeArrowheads="1"/>
          </p:cNvSpPr>
          <p:nvPr/>
        </p:nvSpPr>
        <p:spPr bwMode="auto">
          <a:xfrm>
            <a:off x="1954213" y="504825"/>
            <a:ext cx="5235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s-ES" altLang="es-ES" sz="2800" b="1">
                <a:solidFill>
                  <a:srgbClr val="0070C0"/>
                </a:solidFill>
                <a:latin typeface="Trebuchet MS" panose="020B0603020202020204" pitchFamily="34" charset="0"/>
              </a:rPr>
              <a:t>Buques - Momentos de flexión</a:t>
            </a:r>
            <a:endParaRPr lang="es-ES" altLang="es-ES" sz="2800">
              <a:solidFill>
                <a:srgbClr val="0070C0"/>
              </a:solidFill>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885950"/>
            <a:ext cx="3887788"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1488" y="1885950"/>
            <a:ext cx="4591050"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3" name="Rectangle 3"/>
          <p:cNvSpPr>
            <a:spLocks noChangeArrowheads="1"/>
          </p:cNvSpPr>
          <p:nvPr/>
        </p:nvSpPr>
        <p:spPr bwMode="auto">
          <a:xfrm>
            <a:off x="457200" y="-2349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a:spcBef>
                <a:spcPct val="0"/>
              </a:spcBef>
              <a:buFontTx/>
              <a:buNone/>
            </a:pPr>
            <a:r>
              <a:rPr lang="en-US" altLang="es-ES" sz="2400" b="1" i="0" dirty="0">
                <a:solidFill>
                  <a:srgbClr val="C00000"/>
                </a:solidFill>
                <a:latin typeface="Trebuchet MS" panose="020B0603020202020204" pitchFamily="34" charset="0"/>
              </a:rPr>
              <a:t>La </a:t>
            </a:r>
            <a:r>
              <a:rPr lang="en-US" altLang="es-ES" sz="2400" b="1" dirty="0" err="1">
                <a:solidFill>
                  <a:srgbClr val="C00000"/>
                </a:solidFill>
                <a:latin typeface="Trebuchet MS" panose="020B0603020202020204" pitchFamily="34" charset="0"/>
              </a:rPr>
              <a:t>importancia</a:t>
            </a:r>
            <a:r>
              <a:rPr lang="en-US" altLang="es-ES" sz="2400" b="1" i="0" dirty="0">
                <a:solidFill>
                  <a:srgbClr val="C00000"/>
                </a:solidFill>
                <a:latin typeface="Trebuchet MS" panose="020B0603020202020204" pitchFamily="34" charset="0"/>
              </a:rPr>
              <a:t> del </a:t>
            </a:r>
            <a:r>
              <a:rPr lang="en-US" altLang="es-ES" sz="2400" b="1" i="0" dirty="0" err="1">
                <a:solidFill>
                  <a:srgbClr val="C00000"/>
                </a:solidFill>
                <a:latin typeface="Trebuchet MS" panose="020B0603020202020204" pitchFamily="34" charset="0"/>
              </a:rPr>
              <a:t>período</a:t>
            </a:r>
            <a:r>
              <a:rPr lang="en-US" altLang="es-ES" sz="2400" b="1" i="0" dirty="0">
                <a:solidFill>
                  <a:srgbClr val="C00000"/>
                </a:solidFill>
                <a:latin typeface="Trebuchet MS" panose="020B0603020202020204" pitchFamily="34" charset="0"/>
              </a:rPr>
              <a:t> del </a:t>
            </a:r>
            <a:r>
              <a:rPr lang="en-US" altLang="es-ES" sz="2400" b="1" i="0" dirty="0" err="1">
                <a:solidFill>
                  <a:srgbClr val="C00000"/>
                </a:solidFill>
                <a:latin typeface="Trebuchet MS" panose="020B0603020202020204" pitchFamily="34" charset="0"/>
              </a:rPr>
              <a:t>oleaje</a:t>
            </a:r>
            <a:endParaRPr lang="en-US" altLang="es-ES" sz="2400" b="1" i="0"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37676455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par>
                          <p:cTn id="7" fill="hold" nodeType="afterGroup">
                            <p:stCondLst>
                              <p:cond delay="0"/>
                            </p:stCondLst>
                            <p:childTnLst>
                              <p:par>
                                <p:cTn id="8" presetID="14" presetClass="entr" presetSubtype="1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2000"/>
                                        <p:tgtEl>
                                          <p:spTgt spid="5"/>
                                        </p:tgtEl>
                                      </p:cBhvr>
                                    </p:animEffect>
                                  </p:childTnLst>
                                </p:cTn>
                              </p:par>
                            </p:childTnLst>
                          </p:cTn>
                        </p:par>
                        <p:par>
                          <p:cTn id="11" fill="hold" nodeType="afterGroup">
                            <p:stCondLst>
                              <p:cond delay="200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Alerta en las playas de la provincia por la fuerte resaca de la marea_Page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413" y="631825"/>
            <a:ext cx="8569325" cy="606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6613"/>
            <a:ext cx="4591050" cy="520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68" name="Picture 4" descr="DSC001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4494213"/>
            <a:ext cx="2820988"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9" name="Text Box 5"/>
          <p:cNvSpPr txBox="1">
            <a:spLocks noChangeArrowheads="1"/>
          </p:cNvSpPr>
          <p:nvPr/>
        </p:nvSpPr>
        <p:spPr bwMode="auto">
          <a:xfrm>
            <a:off x="238124" y="66469"/>
            <a:ext cx="71655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Episodio: mar de fondo procedente de ‘Gordon’</a:t>
            </a:r>
          </a:p>
        </p:txBody>
      </p:sp>
      <p:sp>
        <p:nvSpPr>
          <p:cNvPr id="62470" name="Text Box 6"/>
          <p:cNvSpPr txBox="1">
            <a:spLocks noChangeArrowheads="1"/>
          </p:cNvSpPr>
          <p:nvPr/>
        </p:nvSpPr>
        <p:spPr bwMode="auto">
          <a:xfrm>
            <a:off x="238125" y="6072188"/>
            <a:ext cx="3733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D20000"/>
                </a:solidFill>
                <a:latin typeface="Trebuchet MS" panose="020B0603020202020204" pitchFamily="34" charset="0"/>
              </a:rPr>
              <a:t>Litoral de Cádiz - 21 Agosto 2012</a:t>
            </a:r>
          </a:p>
        </p:txBody>
      </p:sp>
    </p:spTree>
    <p:extLst>
      <p:ext uri="{BB962C8B-B14F-4D97-AF65-F5344CB8AC3E}">
        <p14:creationId xmlns:p14="http://schemas.microsoft.com/office/powerpoint/2010/main" val="293026198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gordon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450" y="4419600"/>
            <a:ext cx="2749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549275"/>
            <a:ext cx="5292725"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7350" y="549275"/>
            <a:ext cx="1136650" cy="133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3494" name="Object 6"/>
          <p:cNvGraphicFramePr>
            <a:graphicFrameLocks noGrp="1" noChangeAspect="1"/>
          </p:cNvGraphicFramePr>
          <p:nvPr>
            <p:ph sz="half" idx="2"/>
          </p:nvPr>
        </p:nvGraphicFramePr>
        <p:xfrm>
          <a:off x="3311525" y="3889375"/>
          <a:ext cx="3081338" cy="2601913"/>
        </p:xfrm>
        <a:graphic>
          <a:graphicData uri="http://schemas.openxmlformats.org/presentationml/2006/ole">
            <mc:AlternateContent xmlns:mc="http://schemas.openxmlformats.org/markup-compatibility/2006">
              <mc:Choice xmlns:v="urn:schemas-microsoft-com:vml" Requires="v">
                <p:oleObj spid="_x0000_s56368" name="Plot Document" r:id="rId6" imgW="5600700" imgH="4737100" progId="Grapher.Document">
                  <p:embed/>
                </p:oleObj>
              </mc:Choice>
              <mc:Fallback>
                <p:oleObj name="Plot Document" r:id="rId6" imgW="5600700" imgH="4737100" progId="Grapher.Document">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1525" y="3889375"/>
                        <a:ext cx="3081338" cy="260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5" name="Object 7"/>
          <p:cNvGraphicFramePr>
            <a:graphicFrameLocks noGrp="1" noChangeAspect="1"/>
          </p:cNvGraphicFramePr>
          <p:nvPr>
            <p:ph sz="half" idx="1"/>
          </p:nvPr>
        </p:nvGraphicFramePr>
        <p:xfrm>
          <a:off x="0" y="3573463"/>
          <a:ext cx="3389313" cy="2906712"/>
        </p:xfrm>
        <a:graphic>
          <a:graphicData uri="http://schemas.openxmlformats.org/presentationml/2006/ole">
            <mc:AlternateContent xmlns:mc="http://schemas.openxmlformats.org/markup-compatibility/2006">
              <mc:Choice xmlns:v="urn:schemas-microsoft-com:vml" Requires="v">
                <p:oleObj spid="_x0000_s56369" name="Plot Document" r:id="rId8" imgW="6223000" imgH="5346700" progId="Grapher.Document">
                  <p:embed/>
                </p:oleObj>
              </mc:Choice>
              <mc:Fallback>
                <p:oleObj name="Plot Document" r:id="rId8" imgW="6223000" imgH="5346700" progId="Grapher.Document">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573463"/>
                        <a:ext cx="3389313" cy="290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3496" name="Text Box 8"/>
          <p:cNvSpPr txBox="1">
            <a:spLocks noChangeArrowheads="1"/>
          </p:cNvSpPr>
          <p:nvPr/>
        </p:nvSpPr>
        <p:spPr bwMode="auto">
          <a:xfrm>
            <a:off x="1528763" y="4956175"/>
            <a:ext cx="106838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b="1">
                <a:latin typeface="Trebuchet MS" panose="020B0603020202020204" pitchFamily="34" charset="0"/>
              </a:rPr>
              <a:t>21 Ago 2012</a:t>
            </a:r>
          </a:p>
        </p:txBody>
      </p:sp>
      <p:sp>
        <p:nvSpPr>
          <p:cNvPr id="63497" name="Text Box 9"/>
          <p:cNvSpPr txBox="1">
            <a:spLocks noChangeArrowheads="1"/>
          </p:cNvSpPr>
          <p:nvPr/>
        </p:nvSpPr>
        <p:spPr bwMode="auto">
          <a:xfrm>
            <a:off x="4427538" y="4941888"/>
            <a:ext cx="10683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b="1">
                <a:latin typeface="Trebuchet MS" panose="020B0603020202020204" pitchFamily="34" charset="0"/>
              </a:rPr>
              <a:t>22 Ago 2012</a:t>
            </a:r>
          </a:p>
        </p:txBody>
      </p:sp>
      <p:pic>
        <p:nvPicPr>
          <p:cNvPr id="63498" name="Picture 11" descr="S108PCP"/>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765175"/>
            <a:ext cx="3924300" cy="2770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63499" name="Group 23"/>
          <p:cNvGrpSpPr>
            <a:grpSpLocks/>
          </p:cNvGrpSpPr>
          <p:nvPr/>
        </p:nvGrpSpPr>
        <p:grpSpPr bwMode="auto">
          <a:xfrm>
            <a:off x="6602413" y="2503488"/>
            <a:ext cx="2522537" cy="1857375"/>
            <a:chOff x="4279" y="1800"/>
            <a:chExt cx="1416" cy="1056"/>
          </a:xfrm>
        </p:grpSpPr>
        <p:pic>
          <p:nvPicPr>
            <p:cNvPr id="63510" name="Picture 10" descr="gordon32"/>
            <p:cNvPicPr>
              <a:picLocks noChangeAspect="1" noChangeArrowheads="1" noCrop="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79" y="1800"/>
              <a:ext cx="1416" cy="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511" name="Text Box 12"/>
            <p:cNvSpPr txBox="1">
              <a:spLocks noChangeArrowheads="1"/>
            </p:cNvSpPr>
            <p:nvPr/>
          </p:nvSpPr>
          <p:spPr bwMode="auto">
            <a:xfrm>
              <a:off x="4377" y="2667"/>
              <a:ext cx="1185" cy="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b="1">
                  <a:solidFill>
                    <a:schemeClr val="bg1"/>
                  </a:solidFill>
                  <a:latin typeface="Trebuchet MS" panose="020B0603020202020204" pitchFamily="34" charset="0"/>
                </a:rPr>
                <a:t>20 Ago 2012 06:30 a 09:30</a:t>
              </a:r>
            </a:p>
          </p:txBody>
        </p:sp>
      </p:grpSp>
      <p:sp>
        <p:nvSpPr>
          <p:cNvPr id="63500" name="Text Box 13"/>
          <p:cNvSpPr txBox="1">
            <a:spLocks noChangeArrowheads="1"/>
          </p:cNvSpPr>
          <p:nvPr/>
        </p:nvSpPr>
        <p:spPr bwMode="auto">
          <a:xfrm>
            <a:off x="8075613" y="6092825"/>
            <a:ext cx="10683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b="1">
                <a:solidFill>
                  <a:schemeClr val="bg1"/>
                </a:solidFill>
                <a:latin typeface="Trebuchet MS" panose="020B0603020202020204" pitchFamily="34" charset="0"/>
              </a:rPr>
              <a:t>20 Ago 2012</a:t>
            </a:r>
          </a:p>
          <a:p>
            <a:pPr eaLnBrk="1" hangingPunct="1"/>
            <a:r>
              <a:rPr lang="es-ES" altLang="es-ES" sz="1200" b="1">
                <a:solidFill>
                  <a:schemeClr val="bg1"/>
                </a:solidFill>
                <a:latin typeface="Trebuchet MS" panose="020B0603020202020204" pitchFamily="34" charset="0"/>
              </a:rPr>
              <a:t>18:00 UTC</a:t>
            </a:r>
          </a:p>
        </p:txBody>
      </p:sp>
      <p:sp>
        <p:nvSpPr>
          <p:cNvPr id="63501" name="Text Box 14"/>
          <p:cNvSpPr txBox="1">
            <a:spLocks noChangeArrowheads="1"/>
          </p:cNvSpPr>
          <p:nvPr/>
        </p:nvSpPr>
        <p:spPr bwMode="auto">
          <a:xfrm>
            <a:off x="4625975" y="1631950"/>
            <a:ext cx="1239838"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solidFill>
                  <a:schemeClr val="bg1"/>
                </a:solidFill>
                <a:latin typeface="Trebuchet MS" panose="020B0603020202020204" pitchFamily="34" charset="0"/>
              </a:rPr>
              <a:t>C</a:t>
            </a:r>
            <a:r>
              <a:rPr lang="es-ES" altLang="es-ES" sz="1400" i="1" baseline="-25000">
                <a:solidFill>
                  <a:schemeClr val="bg1"/>
                </a:solidFill>
                <a:latin typeface="Trebuchet MS" panose="020B0603020202020204" pitchFamily="34" charset="0"/>
              </a:rPr>
              <a:t>g</a:t>
            </a:r>
            <a:r>
              <a:rPr lang="es-ES" altLang="es-ES" sz="1400" i="1">
                <a:solidFill>
                  <a:schemeClr val="bg1"/>
                </a:solidFill>
                <a:latin typeface="Trebuchet MS" panose="020B0603020202020204" pitchFamily="34" charset="0"/>
              </a:rPr>
              <a:t> ~ </a:t>
            </a:r>
            <a:r>
              <a:rPr lang="es-ES" altLang="es-ES" sz="1400">
                <a:solidFill>
                  <a:schemeClr val="bg1"/>
                </a:solidFill>
                <a:latin typeface="Trebuchet MS" panose="020B0603020202020204" pitchFamily="34" charset="0"/>
              </a:rPr>
              <a:t>23 kt</a:t>
            </a:r>
          </a:p>
          <a:p>
            <a:pPr eaLnBrk="1" hangingPunct="1"/>
            <a:r>
              <a:rPr lang="es-ES" altLang="es-ES" sz="1400" i="1">
                <a:solidFill>
                  <a:schemeClr val="bg1"/>
                </a:solidFill>
                <a:latin typeface="Trebuchet MS" panose="020B0603020202020204" pitchFamily="34" charset="0"/>
              </a:rPr>
              <a:t>T</a:t>
            </a:r>
            <a:r>
              <a:rPr lang="es-ES" altLang="es-ES" sz="1400" i="1" baseline="-25000">
                <a:solidFill>
                  <a:schemeClr val="bg1"/>
                </a:solidFill>
                <a:latin typeface="Trebuchet MS" panose="020B0603020202020204" pitchFamily="34" charset="0"/>
              </a:rPr>
              <a:t>viaje</a:t>
            </a:r>
            <a:r>
              <a:rPr lang="es-ES" altLang="es-ES" sz="1400" i="1">
                <a:solidFill>
                  <a:schemeClr val="bg1"/>
                </a:solidFill>
                <a:latin typeface="Trebuchet MS" panose="020B0603020202020204" pitchFamily="34" charset="0"/>
              </a:rPr>
              <a:t> ~ </a:t>
            </a:r>
            <a:r>
              <a:rPr lang="es-ES" altLang="es-ES" sz="1400">
                <a:solidFill>
                  <a:schemeClr val="bg1"/>
                </a:solidFill>
                <a:latin typeface="Trebuchet MS" panose="020B0603020202020204" pitchFamily="34" charset="0"/>
              </a:rPr>
              <a:t>57.6 h</a:t>
            </a:r>
          </a:p>
          <a:p>
            <a:pPr eaLnBrk="1" hangingPunct="1"/>
            <a:endParaRPr lang="es-ES" altLang="es-ES" sz="1400">
              <a:solidFill>
                <a:schemeClr val="bg1"/>
              </a:solidFill>
              <a:latin typeface="Trebuchet MS" panose="020B0603020202020204" pitchFamily="34" charset="0"/>
            </a:endParaRPr>
          </a:p>
        </p:txBody>
      </p:sp>
      <p:sp>
        <p:nvSpPr>
          <p:cNvPr id="63502" name="Line 15"/>
          <p:cNvSpPr>
            <a:spLocks noChangeShapeType="1"/>
          </p:cNvSpPr>
          <p:nvPr/>
        </p:nvSpPr>
        <p:spPr bwMode="auto">
          <a:xfrm flipV="1">
            <a:off x="5292725" y="1268413"/>
            <a:ext cx="1584325" cy="215900"/>
          </a:xfrm>
          <a:prstGeom prst="line">
            <a:avLst/>
          </a:prstGeom>
          <a:noFill/>
          <a:ln w="9525">
            <a:solidFill>
              <a:schemeClr val="bg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63503" name="AutoShape 16"/>
          <p:cNvSpPr>
            <a:spLocks noChangeArrowheads="1"/>
          </p:cNvSpPr>
          <p:nvPr/>
        </p:nvSpPr>
        <p:spPr bwMode="auto">
          <a:xfrm>
            <a:off x="4657725" y="958850"/>
            <a:ext cx="955675" cy="393700"/>
          </a:xfrm>
          <a:prstGeom prst="wedgeRectCallout">
            <a:avLst>
              <a:gd name="adj1" fmla="val 13954"/>
              <a:gd name="adj2" fmla="val 71370"/>
            </a:avLst>
          </a:prstGeom>
          <a:solidFill>
            <a:srgbClr val="33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s-ES" sz="1000">
                <a:solidFill>
                  <a:schemeClr val="bg1"/>
                </a:solidFill>
                <a:latin typeface="Trebuchet MS" panose="020B0603020202020204" pitchFamily="34" charset="0"/>
              </a:rPr>
              <a:t>19 Ago 2012 00:00 UTC</a:t>
            </a:r>
          </a:p>
          <a:p>
            <a:pPr algn="ctr" eaLnBrk="1" hangingPunct="1"/>
            <a:endParaRPr lang="es-ES" altLang="es-ES" sz="2000">
              <a:solidFill>
                <a:schemeClr val="bg1"/>
              </a:solidFill>
              <a:latin typeface="Trebuchet MS" panose="020B0603020202020204" pitchFamily="34" charset="0"/>
            </a:endParaRPr>
          </a:p>
        </p:txBody>
      </p:sp>
      <p:sp>
        <p:nvSpPr>
          <p:cNvPr id="63504" name="Text Box 17"/>
          <p:cNvSpPr txBox="1">
            <a:spLocks noChangeArrowheads="1"/>
          </p:cNvSpPr>
          <p:nvPr/>
        </p:nvSpPr>
        <p:spPr bwMode="auto">
          <a:xfrm rot="-476411">
            <a:off x="5632450" y="1341438"/>
            <a:ext cx="8016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b="1">
                <a:solidFill>
                  <a:schemeClr val="bg1"/>
                </a:solidFill>
                <a:latin typeface="Trebuchet MS" panose="020B0603020202020204" pitchFamily="34" charset="0"/>
              </a:rPr>
              <a:t>2500 km</a:t>
            </a:r>
          </a:p>
        </p:txBody>
      </p:sp>
      <p:sp>
        <p:nvSpPr>
          <p:cNvPr id="63505" name="Text Box 18"/>
          <p:cNvSpPr txBox="1">
            <a:spLocks noChangeArrowheads="1"/>
          </p:cNvSpPr>
          <p:nvPr/>
        </p:nvSpPr>
        <p:spPr bwMode="auto">
          <a:xfrm>
            <a:off x="1331913" y="2038350"/>
            <a:ext cx="33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b="1">
                <a:solidFill>
                  <a:srgbClr val="3333CC"/>
                </a:solidFill>
                <a:latin typeface="Times New Roman" panose="02020603050405020304" pitchFamily="18" charset="0"/>
              </a:rPr>
              <a:t>A</a:t>
            </a:r>
          </a:p>
        </p:txBody>
      </p:sp>
      <p:sp>
        <p:nvSpPr>
          <p:cNvPr id="63506" name="Text Box 19"/>
          <p:cNvSpPr txBox="1">
            <a:spLocks noChangeArrowheads="1"/>
          </p:cNvSpPr>
          <p:nvPr/>
        </p:nvSpPr>
        <p:spPr bwMode="auto">
          <a:xfrm>
            <a:off x="2336800" y="2554288"/>
            <a:ext cx="303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b="1">
                <a:solidFill>
                  <a:srgbClr val="FF0000"/>
                </a:solidFill>
                <a:latin typeface="Times New Roman" panose="02020603050405020304" pitchFamily="18" charset="0"/>
              </a:rPr>
              <a:t>B</a:t>
            </a:r>
          </a:p>
        </p:txBody>
      </p:sp>
      <p:sp>
        <p:nvSpPr>
          <p:cNvPr id="63507" name="Text Box 20"/>
          <p:cNvSpPr txBox="1">
            <a:spLocks noChangeArrowheads="1"/>
          </p:cNvSpPr>
          <p:nvPr/>
        </p:nvSpPr>
        <p:spPr bwMode="auto">
          <a:xfrm>
            <a:off x="1979613" y="1557338"/>
            <a:ext cx="3032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b="1">
                <a:solidFill>
                  <a:srgbClr val="FF0000"/>
                </a:solidFill>
                <a:latin typeface="Times New Roman" panose="02020603050405020304" pitchFamily="18" charset="0"/>
              </a:rPr>
              <a:t>B</a:t>
            </a:r>
          </a:p>
        </p:txBody>
      </p:sp>
      <p:sp>
        <p:nvSpPr>
          <p:cNvPr id="63508" name="Rectangle 21"/>
          <p:cNvSpPr>
            <a:spLocks noChangeArrowheads="1"/>
          </p:cNvSpPr>
          <p:nvPr/>
        </p:nvSpPr>
        <p:spPr bwMode="auto">
          <a:xfrm>
            <a:off x="4402138" y="3230563"/>
            <a:ext cx="3413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es-ES" sz="2000" b="1">
                <a:solidFill>
                  <a:srgbClr val="3333CC"/>
                </a:solidFill>
                <a:latin typeface="Trebuchet MS" panose="020B0603020202020204" pitchFamily="34" charset="0"/>
              </a:rPr>
              <a:t>б</a:t>
            </a:r>
            <a:endParaRPr lang="es-ES" altLang="es-ES" sz="2000" b="1">
              <a:solidFill>
                <a:srgbClr val="3333CC"/>
              </a:solidFill>
              <a:latin typeface="Trebuchet MS" panose="020B0603020202020204" pitchFamily="34" charset="0"/>
            </a:endParaRPr>
          </a:p>
        </p:txBody>
      </p:sp>
      <p:sp>
        <p:nvSpPr>
          <p:cNvPr id="63509" name="Text Box 22"/>
          <p:cNvSpPr txBox="1">
            <a:spLocks noChangeArrowheads="1"/>
          </p:cNvSpPr>
          <p:nvPr/>
        </p:nvSpPr>
        <p:spPr bwMode="auto">
          <a:xfrm>
            <a:off x="1331913" y="2420938"/>
            <a:ext cx="6143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000" b="1">
                <a:solidFill>
                  <a:srgbClr val="FF5050"/>
                </a:solidFill>
                <a:latin typeface="Trebuchet MS" panose="020B0603020202020204" pitchFamily="34" charset="0"/>
              </a:rPr>
              <a:t>Gordon</a:t>
            </a:r>
          </a:p>
        </p:txBody>
      </p:sp>
      <p:sp>
        <p:nvSpPr>
          <p:cNvPr id="24" name="Text Box 5"/>
          <p:cNvSpPr txBox="1">
            <a:spLocks noChangeArrowheads="1"/>
          </p:cNvSpPr>
          <p:nvPr/>
        </p:nvSpPr>
        <p:spPr bwMode="auto">
          <a:xfrm>
            <a:off x="238124" y="66469"/>
            <a:ext cx="71655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D20000"/>
                </a:solidFill>
                <a:latin typeface="Trebuchet MS" panose="020B0603020202020204" pitchFamily="34" charset="0"/>
              </a:rPr>
              <a:t>Episodio: mar de fondo procedente de ‘Gordon’</a:t>
            </a:r>
          </a:p>
        </p:txBody>
      </p:sp>
    </p:spTree>
    <p:extLst>
      <p:ext uri="{BB962C8B-B14F-4D97-AF65-F5344CB8AC3E}">
        <p14:creationId xmlns:p14="http://schemas.microsoft.com/office/powerpoint/2010/main" val="223208738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ie de página 1"/>
          <p:cNvSpPr txBox="1">
            <a:spLocks noGrp="1"/>
          </p:cNvSpPr>
          <p:nvPr/>
        </p:nvSpPr>
        <p:spPr bwMode="auto">
          <a:xfrm>
            <a:off x="2990850" y="6570663"/>
            <a:ext cx="3033713" cy="204787"/>
          </a:xfrm>
          <a:prstGeom prst="rect">
            <a:avLst/>
          </a:prstGeom>
          <a:noFill/>
          <a:ln>
            <a:miter lim="800000"/>
            <a:headEnd/>
            <a:tailEnd/>
          </a:ln>
        </p:spPr>
        <p:txBody>
          <a:bodyPr/>
          <a:lstStyle/>
          <a:p>
            <a:pPr algn="ctr" eaLnBrk="1" fontAlgn="auto" hangingPunct="1">
              <a:spcBef>
                <a:spcPts val="0"/>
              </a:spcBef>
              <a:spcAft>
                <a:spcPts val="0"/>
              </a:spcAft>
              <a:defRPr/>
            </a:pPr>
            <a:r>
              <a:rPr lang="es-ES" sz="923">
                <a:solidFill>
                  <a:srgbClr val="BD3632"/>
                </a:solidFill>
                <a:latin typeface="Trebuchet MS" pitchFamily="34" charset="0"/>
                <a:cs typeface="Arial" charset="0"/>
              </a:rPr>
              <a:t>Día Meteorológico Mundial - 2018</a:t>
            </a:r>
          </a:p>
        </p:txBody>
      </p:sp>
      <p:sp>
        <p:nvSpPr>
          <p:cNvPr id="69635" name="Marcador de número de diapositiva 2"/>
          <p:cNvSpPr txBox="1">
            <a:spLocks noGrp="1"/>
          </p:cNvSpPr>
          <p:nvPr/>
        </p:nvSpPr>
        <p:spPr bwMode="auto">
          <a:xfrm>
            <a:off x="6745288" y="6565900"/>
            <a:ext cx="2270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77D3435-D047-4BB6-84CF-EF541DF8554C}" type="slidenum">
              <a:rPr lang="es-ES" altLang="es-ES" sz="900">
                <a:solidFill>
                  <a:srgbClr val="BD3632"/>
                </a:solidFill>
                <a:latin typeface="Trebuchet MS" panose="020B0603020202020204" pitchFamily="34" charset="0"/>
              </a:rPr>
              <a:pPr algn="r" eaLnBrk="1" hangingPunct="1"/>
              <a:t>140</a:t>
            </a:fld>
            <a:endParaRPr lang="es-ES" altLang="es-ES" sz="900">
              <a:solidFill>
                <a:srgbClr val="BD3632"/>
              </a:solidFill>
              <a:latin typeface="Trebuchet MS" panose="020B0603020202020204" pitchFamily="34" charset="0"/>
            </a:endParaRPr>
          </a:p>
        </p:txBody>
      </p:sp>
      <p:pic>
        <p:nvPicPr>
          <p:cNvPr id="69636"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09600"/>
            <a:ext cx="5513387" cy="603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Rectangle 8"/>
          <p:cNvSpPr>
            <a:spLocks noChangeArrowheads="1"/>
          </p:cNvSpPr>
          <p:nvPr/>
        </p:nvSpPr>
        <p:spPr bwMode="auto">
          <a:xfrm>
            <a:off x="192088" y="0"/>
            <a:ext cx="4635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a:solidFill>
                  <a:srgbClr val="C00000"/>
                </a:solidFill>
                <a:latin typeface="Trebuchet MS" panose="020B0603020202020204" pitchFamily="34" charset="0"/>
              </a:rPr>
              <a:t>Red de medidas oceanográficas</a:t>
            </a:r>
          </a:p>
        </p:txBody>
      </p:sp>
      <p:pic>
        <p:nvPicPr>
          <p:cNvPr id="696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6950" y="0"/>
            <a:ext cx="43370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639" name="Text Box 7"/>
          <p:cNvSpPr txBox="1">
            <a:spLocks noChangeArrowheads="1"/>
          </p:cNvSpPr>
          <p:nvPr/>
        </p:nvSpPr>
        <p:spPr bwMode="auto">
          <a:xfrm>
            <a:off x="290513" y="814388"/>
            <a:ext cx="2609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hlinkClick r:id="rId4"/>
              </a:rPr>
              <a:t>http://www.puertos.es</a:t>
            </a:r>
            <a:endParaRPr lang="es-ES" altLang="es-ES">
              <a:latin typeface="Trebuchet MS" panose="020B0603020202020204" pitchFamily="34" charset="0"/>
            </a:endParaRPr>
          </a:p>
        </p:txBody>
      </p:sp>
      <p:pic>
        <p:nvPicPr>
          <p:cNvPr id="69640" name="Imagen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1213" y="661988"/>
            <a:ext cx="3124200"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6563" y="1254125"/>
            <a:ext cx="8002587" cy="53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7200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16525" y="646113"/>
            <a:ext cx="3798888" cy="2590800"/>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pic>
        <p:nvPicPr>
          <p:cNvPr id="70662" name="Imagen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15102">
            <a:off x="1100138" y="5087938"/>
            <a:ext cx="2878137" cy="1985962"/>
          </a:xfrm>
          <a:prstGeom prst="rect">
            <a:avLst/>
          </a:prstGeom>
          <a:noFill/>
          <a:ln w="9525">
            <a:solidFill>
              <a:srgbClr val="0070C0"/>
            </a:solidFill>
            <a:miter lim="800000"/>
            <a:headEnd/>
            <a:tailEnd/>
          </a:ln>
          <a:extLst>
            <a:ext uri="{909E8E84-426E-40DD-AFC4-6F175D3DCCD1}">
              <a14:hiddenFill xmlns:a14="http://schemas.microsoft.com/office/drawing/2010/main">
                <a:solidFill>
                  <a:srgbClr val="FFFFFF"/>
                </a:solidFill>
              </a14:hiddenFill>
            </a:ext>
          </a:extLst>
        </p:spPr>
      </p:pic>
      <p:sp>
        <p:nvSpPr>
          <p:cNvPr id="70663" name="Rectangle 8"/>
          <p:cNvSpPr>
            <a:spLocks noChangeArrowheads="1"/>
          </p:cNvSpPr>
          <p:nvPr/>
        </p:nvSpPr>
        <p:spPr bwMode="auto">
          <a:xfrm>
            <a:off x="290513" y="38100"/>
            <a:ext cx="29194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dirty="0">
                <a:solidFill>
                  <a:srgbClr val="C00000"/>
                </a:solidFill>
                <a:latin typeface="Trebuchet MS" panose="020B0603020202020204" pitchFamily="34" charset="0"/>
              </a:rPr>
              <a:t>Registros más altos</a:t>
            </a:r>
          </a:p>
        </p:txBody>
      </p:sp>
      <p:pic>
        <p:nvPicPr>
          <p:cNvPr id="7066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950" y="0"/>
            <a:ext cx="43370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665" name="Imagen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2088" y="623888"/>
            <a:ext cx="4589462"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6" name="Rectángulo 10"/>
          <p:cNvSpPr>
            <a:spLocks noChangeArrowheads="1"/>
          </p:cNvSpPr>
          <p:nvPr/>
        </p:nvSpPr>
        <p:spPr bwMode="auto">
          <a:xfrm>
            <a:off x="103188" y="2970213"/>
            <a:ext cx="556577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1600" b="1">
                <a:latin typeface="Arial Narrow" panose="020B0606020202030204" pitchFamily="34" charset="0"/>
              </a:rPr>
              <a:t>1. Boya de Villano-Sisargas (Cabo Vilán, Galicia): 27,81 m</a:t>
            </a:r>
          </a:p>
          <a:p>
            <a:r>
              <a:rPr lang="es-ES" altLang="es-ES" sz="1600" b="1">
                <a:latin typeface="Arial Narrow" panose="020B0606020202030204" pitchFamily="34" charset="0"/>
              </a:rPr>
              <a:t>2. Boya Augusto González Linares (Santander, Cantabria): 26,13 m</a:t>
            </a:r>
          </a:p>
          <a:p>
            <a:r>
              <a:rPr lang="es-ES" altLang="es-ES" sz="1600" b="1">
                <a:latin typeface="Arial Narrow" panose="020B0606020202030204" pitchFamily="34" charset="0"/>
              </a:rPr>
              <a:t>3. Boya de Cabo de Peñas (Asturias): 23,3 m</a:t>
            </a:r>
          </a:p>
          <a:p>
            <a:r>
              <a:rPr lang="es-ES" altLang="es-ES" sz="1600" b="1">
                <a:latin typeface="Arial Narrow" panose="020B0606020202030204" pitchFamily="34" charset="0"/>
              </a:rPr>
              <a:t>4. Boya del Cabo Villano Sisargas (La Coruña, Galicia): 21,9 m</a:t>
            </a:r>
          </a:p>
          <a:p>
            <a:r>
              <a:rPr lang="es-ES" altLang="es-ES" sz="1600" b="1">
                <a:latin typeface="Arial Narrow" panose="020B0606020202030204" pitchFamily="34" charset="0"/>
              </a:rPr>
              <a:t>5. Boya de Silleiro (Pontevedra, Galicia): 19,5 m</a:t>
            </a:r>
          </a:p>
          <a:p>
            <a:endParaRPr lang="es-ES" altLang="es-ES" sz="1600" b="1">
              <a:latin typeface="Arial Narrow" panose="020B0606020202030204" pitchFamily="34" charset="0"/>
            </a:endParaRPr>
          </a:p>
          <a:p>
            <a:r>
              <a:rPr lang="es-ES" altLang="es-ES" sz="1600" b="1">
                <a:latin typeface="Arial Narrow" panose="020B0606020202030204" pitchFamily="34" charset="0"/>
              </a:rPr>
              <a:t>- Boya de Mahón: 13,0 (2015)</a:t>
            </a:r>
          </a:p>
          <a:p>
            <a:r>
              <a:rPr lang="es-ES" altLang="es-ES" sz="1600" b="1">
                <a:latin typeface="Arial Narrow" panose="020B0606020202030204" pitchFamily="34" charset="0"/>
              </a:rPr>
              <a:t>- Boya de Cabo Bagur: 12,1 m (2010)</a:t>
            </a:r>
          </a:p>
        </p:txBody>
      </p:sp>
      <p:pic>
        <p:nvPicPr>
          <p:cNvPr id="70667" name="Imagen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479829">
            <a:off x="4911725" y="3730625"/>
            <a:ext cx="4122738"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491560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8"/>
          <p:cNvSpPr>
            <a:spLocks noChangeArrowheads="1"/>
          </p:cNvSpPr>
          <p:nvPr/>
        </p:nvSpPr>
        <p:spPr bwMode="auto">
          <a:xfrm>
            <a:off x="290513" y="38100"/>
            <a:ext cx="29194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b="1" dirty="0">
                <a:solidFill>
                  <a:srgbClr val="C00000"/>
                </a:solidFill>
                <a:latin typeface="Trebuchet MS" panose="020B0603020202020204" pitchFamily="34" charset="0"/>
              </a:rPr>
              <a:t>Registros más altos</a:t>
            </a:r>
          </a:p>
        </p:txBody>
      </p:sp>
      <p:pic>
        <p:nvPicPr>
          <p:cNvPr id="7066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0"/>
            <a:ext cx="43370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n 1"/>
          <p:cNvPicPr>
            <a:picLocks noChangeAspect="1"/>
          </p:cNvPicPr>
          <p:nvPr/>
        </p:nvPicPr>
        <p:blipFill>
          <a:blip r:embed="rId3"/>
          <a:stretch>
            <a:fillRect/>
          </a:stretch>
        </p:blipFill>
        <p:spPr>
          <a:xfrm>
            <a:off x="293138" y="454541"/>
            <a:ext cx="5768732" cy="3151317"/>
          </a:xfrm>
          <a:prstGeom prst="rect">
            <a:avLst/>
          </a:prstGeom>
        </p:spPr>
      </p:pic>
      <p:sp>
        <p:nvSpPr>
          <p:cNvPr id="4" name="Rectángulo 3"/>
          <p:cNvSpPr/>
          <p:nvPr/>
        </p:nvSpPr>
        <p:spPr>
          <a:xfrm>
            <a:off x="6161026" y="923647"/>
            <a:ext cx="2448272" cy="830997"/>
          </a:xfrm>
          <a:prstGeom prst="rect">
            <a:avLst/>
          </a:prstGeom>
        </p:spPr>
        <p:txBody>
          <a:bodyPr wrap="square">
            <a:spAutoFit/>
          </a:bodyPr>
          <a:lstStyle/>
          <a:p>
            <a:r>
              <a:rPr lang="es-ES" sz="1200" dirty="0" smtClean="0">
                <a:latin typeface="Trebuchet MS" panose="020B0603020202020204" pitchFamily="34" charset="0"/>
                <a:ea typeface="Times New Roman" panose="02020603050405020304" pitchFamily="18" charset="0"/>
              </a:rPr>
              <a:t>Registro de la </a:t>
            </a:r>
            <a:r>
              <a:rPr lang="es-ES" sz="1200" dirty="0">
                <a:latin typeface="Trebuchet MS" panose="020B0603020202020204" pitchFamily="34" charset="0"/>
                <a:ea typeface="Times New Roman" panose="02020603050405020304" pitchFamily="18" charset="0"/>
              </a:rPr>
              <a:t>ola más alta jamás registrada en el hemisferio sur </a:t>
            </a:r>
            <a:r>
              <a:rPr lang="es-ES" sz="1200" dirty="0" smtClean="0">
                <a:latin typeface="Trebuchet MS" panose="020B0603020202020204" pitchFamily="34" charset="0"/>
                <a:ea typeface="Times New Roman" panose="02020603050405020304" pitchFamily="18" charset="0"/>
              </a:rPr>
              <a:t>boya </a:t>
            </a:r>
            <a:r>
              <a:rPr lang="es-ES" sz="1200" dirty="0">
                <a:latin typeface="Trebuchet MS" panose="020B0603020202020204" pitchFamily="34" charset="0"/>
                <a:ea typeface="Times New Roman" panose="02020603050405020304" pitchFamily="18" charset="0"/>
              </a:rPr>
              <a:t>próxima a la isla de Campbell (Nueva Zelanda) </a:t>
            </a:r>
            <a:endParaRPr lang="es-ES" sz="1200" dirty="0">
              <a:latin typeface="Trebuchet MS" panose="020B0603020202020204" pitchFamily="34" charset="0"/>
            </a:endParaRPr>
          </a:p>
        </p:txBody>
      </p:sp>
      <p:pic>
        <p:nvPicPr>
          <p:cNvPr id="5" name="Imagen 4"/>
          <p:cNvPicPr>
            <a:picLocks noChangeAspect="1"/>
          </p:cNvPicPr>
          <p:nvPr/>
        </p:nvPicPr>
        <p:blipFill>
          <a:blip r:embed="rId4"/>
          <a:stretch>
            <a:fillRect/>
          </a:stretch>
        </p:blipFill>
        <p:spPr>
          <a:xfrm>
            <a:off x="6228184" y="1765401"/>
            <a:ext cx="2117013" cy="1584176"/>
          </a:xfrm>
          <a:prstGeom prst="rect">
            <a:avLst/>
          </a:prstGeom>
        </p:spPr>
      </p:pic>
      <p:pic>
        <p:nvPicPr>
          <p:cNvPr id="16" name="Imagen 15"/>
          <p:cNvPicPr/>
          <p:nvPr/>
        </p:nvPicPr>
        <p:blipFill>
          <a:blip r:embed="rId5">
            <a:extLst>
              <a:ext uri="{28A0092B-C50C-407E-A947-70E740481C1C}">
                <a14:useLocalDpi xmlns:a14="http://schemas.microsoft.com/office/drawing/2010/main" val="0"/>
              </a:ext>
            </a:extLst>
          </a:blip>
          <a:stretch>
            <a:fillRect/>
          </a:stretch>
        </p:blipFill>
        <p:spPr>
          <a:xfrm>
            <a:off x="28352" y="3097034"/>
            <a:ext cx="4073459" cy="2996009"/>
          </a:xfrm>
          <a:prstGeom prst="rect">
            <a:avLst/>
          </a:prstGeom>
        </p:spPr>
      </p:pic>
      <p:pic>
        <p:nvPicPr>
          <p:cNvPr id="7" name="Imagen 6"/>
          <p:cNvPicPr>
            <a:picLocks noChangeAspect="1"/>
          </p:cNvPicPr>
          <p:nvPr/>
        </p:nvPicPr>
        <p:blipFill>
          <a:blip r:embed="rId6"/>
          <a:stretch>
            <a:fillRect/>
          </a:stretch>
        </p:blipFill>
        <p:spPr>
          <a:xfrm>
            <a:off x="1750219" y="3369032"/>
            <a:ext cx="4023050" cy="2951448"/>
          </a:xfrm>
          <a:prstGeom prst="rect">
            <a:avLst/>
          </a:prstGeom>
        </p:spPr>
      </p:pic>
      <p:pic>
        <p:nvPicPr>
          <p:cNvPr id="18" name="Imagen 17"/>
          <p:cNvPicPr/>
          <p:nvPr/>
        </p:nvPicPr>
        <p:blipFill>
          <a:blip r:embed="rId7">
            <a:extLst>
              <a:ext uri="{28A0092B-C50C-407E-A947-70E740481C1C}">
                <a14:useLocalDpi xmlns:a14="http://schemas.microsoft.com/office/drawing/2010/main" val="0"/>
              </a:ext>
            </a:extLst>
          </a:blip>
          <a:stretch>
            <a:fillRect/>
          </a:stretch>
        </p:blipFill>
        <p:spPr>
          <a:xfrm>
            <a:off x="3311262" y="3405585"/>
            <a:ext cx="3922087" cy="3139443"/>
          </a:xfrm>
          <a:prstGeom prst="rect">
            <a:avLst/>
          </a:prstGeom>
        </p:spPr>
      </p:pic>
      <p:pic>
        <p:nvPicPr>
          <p:cNvPr id="6" name="Imagen 5"/>
          <p:cNvPicPr>
            <a:picLocks noChangeAspect="1"/>
          </p:cNvPicPr>
          <p:nvPr/>
        </p:nvPicPr>
        <p:blipFill>
          <a:blip r:embed="rId8"/>
          <a:stretch>
            <a:fillRect/>
          </a:stretch>
        </p:blipFill>
        <p:spPr>
          <a:xfrm>
            <a:off x="4853072" y="3605858"/>
            <a:ext cx="3840358" cy="3021496"/>
          </a:xfrm>
          <a:prstGeom prst="rect">
            <a:avLst/>
          </a:prstGeom>
        </p:spPr>
      </p:pic>
      <p:sp>
        <p:nvSpPr>
          <p:cNvPr id="8" name="CuadroTexto 7"/>
          <p:cNvSpPr txBox="1"/>
          <p:nvPr/>
        </p:nvSpPr>
        <p:spPr>
          <a:xfrm>
            <a:off x="179512" y="6263477"/>
            <a:ext cx="2156360" cy="338554"/>
          </a:xfrm>
          <a:prstGeom prst="rect">
            <a:avLst/>
          </a:prstGeom>
          <a:noFill/>
        </p:spPr>
        <p:txBody>
          <a:bodyPr wrap="none" rtlCol="0">
            <a:spAutoFit/>
          </a:bodyPr>
          <a:lstStyle/>
          <a:p>
            <a:r>
              <a:rPr lang="es-ES" sz="1600" dirty="0" smtClean="0">
                <a:latin typeface="Trebuchet MS" panose="020B0603020202020204" pitchFamily="34" charset="0"/>
              </a:rPr>
              <a:t>Productos del ECMWF</a:t>
            </a:r>
            <a:endParaRPr lang="es-ES" sz="1600" dirty="0">
              <a:latin typeface="Trebuchet MS" panose="020B0603020202020204" pitchFamily="34" charset="0"/>
            </a:endParaRPr>
          </a:p>
        </p:txBody>
      </p:sp>
    </p:spTree>
    <p:extLst>
      <p:ext uri="{BB962C8B-B14F-4D97-AF65-F5344CB8AC3E}">
        <p14:creationId xmlns:p14="http://schemas.microsoft.com/office/powerpoint/2010/main" val="328187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shallow_orbita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8" y="640039"/>
            <a:ext cx="4227882"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3"/>
          <p:cNvSpPr>
            <a:spLocks noChangeArrowheads="1"/>
          </p:cNvSpPr>
          <p:nvPr/>
        </p:nvSpPr>
        <p:spPr bwMode="auto">
          <a:xfrm>
            <a:off x="142875" y="-387350"/>
            <a:ext cx="8893175"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800" b="1" dirty="0" err="1">
                <a:solidFill>
                  <a:srgbClr val="C00000"/>
                </a:solidFill>
                <a:latin typeface="Trebuchet MS" panose="020B0603020202020204" pitchFamily="34" charset="0"/>
              </a:rPr>
              <a:t>Asomeramiento</a:t>
            </a:r>
            <a:r>
              <a:rPr lang="es-ES" altLang="es-ES" sz="2800" b="1" dirty="0">
                <a:solidFill>
                  <a:srgbClr val="C00000"/>
                </a:solidFill>
                <a:latin typeface="Trebuchet MS" panose="020B0603020202020204" pitchFamily="34" charset="0"/>
              </a:rPr>
              <a:t> - Rompientes en la costa</a:t>
            </a:r>
          </a:p>
        </p:txBody>
      </p:sp>
      <p:graphicFrame>
        <p:nvGraphicFramePr>
          <p:cNvPr id="29702" name="Object 6"/>
          <p:cNvGraphicFramePr>
            <a:graphicFrameLocks noGrp="1" noChangeAspect="1"/>
          </p:cNvGraphicFramePr>
          <p:nvPr>
            <p:ph sz="quarter" idx="1"/>
          </p:nvPr>
        </p:nvGraphicFramePr>
        <p:xfrm>
          <a:off x="300038" y="3840438"/>
          <a:ext cx="932727" cy="695049"/>
        </p:xfrm>
        <a:graphic>
          <a:graphicData uri="http://schemas.openxmlformats.org/presentationml/2006/ole">
            <mc:AlternateContent xmlns:mc="http://schemas.openxmlformats.org/markup-compatibility/2006">
              <mc:Choice xmlns:v="urn:schemas-microsoft-com:vml" Requires="v">
                <p:oleObj spid="_x0000_s71742" name="Ecuación" r:id="rId4" imgW="596641" imgH="444307" progId="Equation.3">
                  <p:embed/>
                </p:oleObj>
              </mc:Choice>
              <mc:Fallback>
                <p:oleObj name="Ecuación" r:id="rId4" imgW="596641" imgH="444307"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8" y="3840438"/>
                        <a:ext cx="932727" cy="695049"/>
                      </a:xfrm>
                      <a:prstGeom prst="rect">
                        <a:avLst/>
                      </a:prstGeom>
                      <a:noFill/>
                      <a:ln>
                        <a:noFill/>
                      </a:ln>
                      <a:effectLst/>
                      <a:extLst/>
                    </p:spPr>
                  </p:pic>
                </p:oleObj>
              </mc:Fallback>
            </mc:AlternateContent>
          </a:graphicData>
        </a:graphic>
      </p:graphicFrame>
      <p:graphicFrame>
        <p:nvGraphicFramePr>
          <p:cNvPr id="29703" name="Object 7"/>
          <p:cNvGraphicFramePr>
            <a:graphicFrameLocks noGrp="1" noChangeAspect="1"/>
          </p:cNvGraphicFramePr>
          <p:nvPr>
            <p:ph sz="quarter" idx="2"/>
          </p:nvPr>
        </p:nvGraphicFramePr>
        <p:xfrm>
          <a:off x="300038" y="4472159"/>
          <a:ext cx="895738" cy="576113"/>
        </p:xfrm>
        <a:graphic>
          <a:graphicData uri="http://schemas.openxmlformats.org/presentationml/2006/ole">
            <mc:AlternateContent xmlns:mc="http://schemas.openxmlformats.org/markup-compatibility/2006">
              <mc:Choice xmlns:v="urn:schemas-microsoft-com:vml" Requires="v">
                <p:oleObj spid="_x0000_s71743" name="Ecuación" r:id="rId6" imgW="533169" imgH="342751" progId="Equation.3">
                  <p:embed/>
                </p:oleObj>
              </mc:Choice>
              <mc:Fallback>
                <p:oleObj name="Ecuación" r:id="rId6" imgW="533169" imgH="342751"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8" y="4472159"/>
                        <a:ext cx="895738" cy="576113"/>
                      </a:xfrm>
                      <a:prstGeom prst="rect">
                        <a:avLst/>
                      </a:prstGeom>
                      <a:noFill/>
                      <a:ln>
                        <a:noFill/>
                      </a:ln>
                      <a:effectLst/>
                      <a:extLst/>
                    </p:spPr>
                  </p:pic>
                </p:oleObj>
              </mc:Fallback>
            </mc:AlternateContent>
          </a:graphicData>
        </a:graphic>
      </p:graphicFrame>
      <p:graphicFrame>
        <p:nvGraphicFramePr>
          <p:cNvPr id="29704" name="Object 8"/>
          <p:cNvGraphicFramePr>
            <a:graphicFrameLocks noGrp="1" noChangeAspect="1"/>
          </p:cNvGraphicFramePr>
          <p:nvPr>
            <p:ph sz="quarter" idx="3"/>
          </p:nvPr>
        </p:nvGraphicFramePr>
        <p:xfrm>
          <a:off x="300038" y="5079478"/>
          <a:ext cx="932727" cy="403267"/>
        </p:xfrm>
        <a:graphic>
          <a:graphicData uri="http://schemas.openxmlformats.org/presentationml/2006/ole">
            <mc:AlternateContent xmlns:mc="http://schemas.openxmlformats.org/markup-compatibility/2006">
              <mc:Choice xmlns:v="urn:schemas-microsoft-com:vml" Requires="v">
                <p:oleObj spid="_x0000_s71744" name="Ecuación" r:id="rId8" imgW="558558" imgH="241195" progId="Equation.3">
                  <p:embed/>
                </p:oleObj>
              </mc:Choice>
              <mc:Fallback>
                <p:oleObj name="Ecuación" r:id="rId8" imgW="558558" imgH="241195"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038" y="5079478"/>
                        <a:ext cx="932727" cy="403267"/>
                      </a:xfrm>
                      <a:prstGeom prst="rect">
                        <a:avLst/>
                      </a:prstGeom>
                      <a:noFill/>
                      <a:ln>
                        <a:noFill/>
                      </a:ln>
                      <a:effectLst/>
                      <a:extLst/>
                    </p:spPr>
                  </p:pic>
                </p:oleObj>
              </mc:Fallback>
            </mc:AlternateContent>
          </a:graphicData>
        </a:graphic>
      </p:graphicFrame>
      <p:sp>
        <p:nvSpPr>
          <p:cNvPr id="29705" name="Text Box 9"/>
          <p:cNvSpPr txBox="1">
            <a:spLocks noChangeArrowheads="1"/>
          </p:cNvSpPr>
          <p:nvPr/>
        </p:nvSpPr>
        <p:spPr bwMode="auto">
          <a:xfrm>
            <a:off x="1232765" y="4002117"/>
            <a:ext cx="232146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a:t>
            </a:r>
            <a:r>
              <a:rPr lang="es-ES" altLang="es-ES" sz="1600" dirty="0" err="1">
                <a:latin typeface="Trebuchet MS" panose="020B0603020202020204" pitchFamily="34" charset="0"/>
                <a:cs typeface="Arial" panose="020B0604020202020204" pitchFamily="34" charset="0"/>
              </a:rPr>
              <a:t>coef</a:t>
            </a:r>
            <a:r>
              <a:rPr lang="es-ES" altLang="es-ES" sz="1600" dirty="0">
                <a:latin typeface="Trebuchet MS" panose="020B0603020202020204" pitchFamily="34" charset="0"/>
                <a:cs typeface="Arial" panose="020B0604020202020204" pitchFamily="34" charset="0"/>
              </a:rPr>
              <a:t>. </a:t>
            </a:r>
            <a:r>
              <a:rPr lang="es-ES" altLang="es-ES" sz="1600" dirty="0" err="1">
                <a:latin typeface="Trebuchet MS" panose="020B0603020202020204" pitchFamily="34" charset="0"/>
                <a:cs typeface="Arial" panose="020B0604020202020204" pitchFamily="34" charset="0"/>
              </a:rPr>
              <a:t>asomeramiento</a:t>
            </a:r>
            <a:endParaRPr lang="es-ES" altLang="es-ES" sz="1600" dirty="0">
              <a:latin typeface="Trebuchet MS" panose="020B0603020202020204" pitchFamily="34" charset="0"/>
              <a:cs typeface="Arial" panose="020B0604020202020204" pitchFamily="34" charset="0"/>
            </a:endParaRPr>
          </a:p>
        </p:txBody>
      </p:sp>
      <p:sp>
        <p:nvSpPr>
          <p:cNvPr id="29706" name="Text Box 10"/>
          <p:cNvSpPr txBox="1">
            <a:spLocks noChangeArrowheads="1"/>
          </p:cNvSpPr>
          <p:nvPr/>
        </p:nvSpPr>
        <p:spPr bwMode="auto">
          <a:xfrm>
            <a:off x="1232765" y="4590938"/>
            <a:ext cx="32447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velocidad de grupo en alta mar</a:t>
            </a:r>
          </a:p>
        </p:txBody>
      </p:sp>
      <p:sp>
        <p:nvSpPr>
          <p:cNvPr id="29707" name="Text Box 11"/>
          <p:cNvSpPr txBox="1">
            <a:spLocks noChangeArrowheads="1"/>
          </p:cNvSpPr>
          <p:nvPr/>
        </p:nvSpPr>
        <p:spPr bwMode="auto">
          <a:xfrm>
            <a:off x="1239661" y="5100951"/>
            <a:ext cx="364875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velocidad de fase en aguas someras</a:t>
            </a:r>
          </a:p>
        </p:txBody>
      </p:sp>
      <p:graphicFrame>
        <p:nvGraphicFramePr>
          <p:cNvPr id="29708" name="Object 12"/>
          <p:cNvGraphicFramePr>
            <a:graphicFrameLocks noGrp="1" noChangeAspect="1"/>
          </p:cNvGraphicFramePr>
          <p:nvPr>
            <p:ph sz="quarter" idx="4"/>
          </p:nvPr>
        </p:nvGraphicFramePr>
        <p:xfrm>
          <a:off x="325085" y="5518685"/>
          <a:ext cx="860517" cy="523899"/>
        </p:xfrm>
        <a:graphic>
          <a:graphicData uri="http://schemas.openxmlformats.org/presentationml/2006/ole">
            <mc:AlternateContent xmlns:mc="http://schemas.openxmlformats.org/markup-compatibility/2006">
              <mc:Choice xmlns:v="urn:schemas-microsoft-com:vml" Requires="v">
                <p:oleObj spid="_x0000_s71745" name="Ecuación" r:id="rId10" imgW="583947" imgH="355446" progId="Equation.3">
                  <p:embed/>
                </p:oleObj>
              </mc:Choice>
              <mc:Fallback>
                <p:oleObj name="Ecuación" r:id="rId10" imgW="583947" imgH="355446"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5085" y="5518685"/>
                        <a:ext cx="860517" cy="523899"/>
                      </a:xfrm>
                      <a:prstGeom prst="rect">
                        <a:avLst/>
                      </a:prstGeom>
                      <a:noFill/>
                      <a:ln>
                        <a:noFill/>
                      </a:ln>
                      <a:effectLst/>
                      <a:extLst/>
                    </p:spPr>
                  </p:pic>
                </p:oleObj>
              </mc:Fallback>
            </mc:AlternateContent>
          </a:graphicData>
        </a:graphic>
      </p:graphicFrame>
      <p:sp>
        <p:nvSpPr>
          <p:cNvPr id="29709" name="Text Box 13"/>
          <p:cNvSpPr txBox="1">
            <a:spLocks noChangeArrowheads="1"/>
          </p:cNvSpPr>
          <p:nvPr/>
        </p:nvSpPr>
        <p:spPr bwMode="auto">
          <a:xfrm>
            <a:off x="1239661" y="5610964"/>
            <a:ext cx="31806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cs typeface="Arial" panose="020B0604020202020204" pitchFamily="34" charset="0"/>
              </a:rPr>
              <a:t>≡ profundidad de las rompientes</a:t>
            </a:r>
          </a:p>
        </p:txBody>
      </p:sp>
    </p:spTree>
    <p:extLst>
      <p:ext uri="{BB962C8B-B14F-4D97-AF65-F5344CB8AC3E}">
        <p14:creationId xmlns:p14="http://schemas.microsoft.com/office/powerpoint/2010/main" val="245411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bwMode="auto">
          <a:xfrm>
            <a:off x="-684584" y="32742"/>
            <a:ext cx="9161463" cy="5191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eaLnBrk="1" hangingPunct="1"/>
            <a:r>
              <a:rPr lang="es-ES" altLang="es-ES" sz="2400" b="1" kern="1200" dirty="0">
                <a:solidFill>
                  <a:srgbClr val="C00000"/>
                </a:solidFill>
                <a:latin typeface="Trebuchet MS" panose="020B0603020202020204" pitchFamily="34" charset="0"/>
                <a:ea typeface="+mn-ea"/>
                <a:cs typeface="+mn-cs"/>
              </a:rPr>
              <a:t>Influjo de la batimetría </a:t>
            </a:r>
            <a:r>
              <a:rPr lang="es-ES" altLang="es-ES" sz="2400" b="1" kern="1200" dirty="0" smtClean="0">
                <a:solidFill>
                  <a:srgbClr val="C00000"/>
                </a:solidFill>
                <a:latin typeface="Trebuchet MS" panose="020B0603020202020204" pitchFamily="34" charset="0"/>
                <a:ea typeface="+mn-ea"/>
                <a:cs typeface="+mn-cs"/>
              </a:rPr>
              <a:t>y de </a:t>
            </a:r>
            <a:r>
              <a:rPr lang="es-ES" altLang="es-ES" sz="2400" b="1" kern="1200" dirty="0">
                <a:solidFill>
                  <a:srgbClr val="C00000"/>
                </a:solidFill>
                <a:latin typeface="Trebuchet MS" panose="020B0603020202020204" pitchFamily="34" charset="0"/>
                <a:ea typeface="+mn-ea"/>
                <a:cs typeface="+mn-cs"/>
              </a:rPr>
              <a:t>la composición del fondo</a:t>
            </a:r>
          </a:p>
        </p:txBody>
      </p:sp>
      <p:pic>
        <p:nvPicPr>
          <p:cNvPr id="33796" name="Picture 4" descr="bathymetry2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420" y="551855"/>
            <a:ext cx="3315628" cy="248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bathymetry2_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51855"/>
            <a:ext cx="3315627" cy="248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beach_sl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6408" y="3043231"/>
            <a:ext cx="3583222" cy="268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ediment_profil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355" y="3023617"/>
            <a:ext cx="3477594" cy="2781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uadroTexto 7"/>
          <p:cNvSpPr txBox="1"/>
          <p:nvPr/>
        </p:nvSpPr>
        <p:spPr>
          <a:xfrm>
            <a:off x="616355" y="5748814"/>
            <a:ext cx="8007099" cy="1246495"/>
          </a:xfrm>
          <a:prstGeom prst="rect">
            <a:avLst/>
          </a:prstGeom>
          <a:noFill/>
        </p:spPr>
        <p:txBody>
          <a:bodyPr wrap="square" rtlCol="0">
            <a:spAutoFit/>
          </a:bodyPr>
          <a:lstStyle/>
          <a:p>
            <a:r>
              <a:rPr lang="es-ES" sz="1400" dirty="0" smtClean="0">
                <a:latin typeface="Trebuchet MS" panose="020B0603020202020204" pitchFamily="34" charset="0"/>
              </a:rPr>
              <a:t>El tamaño promedio de la arena en cada playa condiciona la pendiente media de las playas.</a:t>
            </a:r>
          </a:p>
          <a:p>
            <a:pPr>
              <a:spcBef>
                <a:spcPts val="600"/>
              </a:spcBef>
            </a:pPr>
            <a:r>
              <a:rPr lang="es-ES" sz="1400" dirty="0" smtClean="0">
                <a:latin typeface="Trebuchet MS" panose="020B0603020202020204" pitchFamily="34" charset="0"/>
              </a:rPr>
              <a:t>Se puede inferir un perfil </a:t>
            </a:r>
            <a:r>
              <a:rPr lang="es-ES" sz="1400" dirty="0">
                <a:latin typeface="Trebuchet MS" panose="020B0603020202020204" pitchFamily="34" charset="0"/>
              </a:rPr>
              <a:t>de profundidad </a:t>
            </a:r>
            <a:r>
              <a:rPr lang="es-ES" sz="1400" dirty="0" smtClean="0">
                <a:latin typeface="Trebuchet MS" panose="020B0603020202020204" pitchFamily="34" charset="0"/>
              </a:rPr>
              <a:t>a </a:t>
            </a:r>
            <a:r>
              <a:rPr lang="es-ES" sz="1400" dirty="0">
                <a:latin typeface="Trebuchet MS" panose="020B0603020202020204" pitchFamily="34" charset="0"/>
              </a:rPr>
              <a:t>partir de la elección del tamaño predominante del grano de arena. Cuanto más gruesa sea la arena, tanto más empinado será el perfil de profundidad.</a:t>
            </a:r>
          </a:p>
          <a:p>
            <a:endParaRPr lang="es-ES" sz="1400" dirty="0">
              <a:latin typeface="Trebuchet MS" panose="020B0603020202020204" pitchFamily="34" charset="0"/>
            </a:endParaRPr>
          </a:p>
        </p:txBody>
      </p:sp>
    </p:spTree>
    <p:extLst>
      <p:ext uri="{BB962C8B-B14F-4D97-AF65-F5344CB8AC3E}">
        <p14:creationId xmlns:p14="http://schemas.microsoft.com/office/powerpoint/2010/main" val="853285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bwMode="auto">
          <a:xfrm>
            <a:off x="395536" y="0"/>
            <a:ext cx="6154737" cy="5191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algn="l" eaLnBrk="1" hangingPunct="1"/>
            <a:r>
              <a:rPr lang="es-ES" altLang="es-ES" sz="2400" b="1" dirty="0" smtClean="0">
                <a:solidFill>
                  <a:srgbClr val="C00000"/>
                </a:solidFill>
                <a:latin typeface="Trebuchet MS" panose="020B0603020202020204" pitchFamily="34" charset="0"/>
              </a:rPr>
              <a:t>Influjo de la composición del fondo</a:t>
            </a:r>
          </a:p>
        </p:txBody>
      </p:sp>
      <p:sp>
        <p:nvSpPr>
          <p:cNvPr id="3" name="Rectángulo 2"/>
          <p:cNvSpPr/>
          <p:nvPr/>
        </p:nvSpPr>
        <p:spPr>
          <a:xfrm>
            <a:off x="0" y="3564650"/>
            <a:ext cx="9144000" cy="3108543"/>
          </a:xfrm>
          <a:prstGeom prst="rect">
            <a:avLst/>
          </a:prstGeom>
        </p:spPr>
        <p:txBody>
          <a:bodyPr wrap="square">
            <a:spAutoFit/>
          </a:bodyPr>
          <a:lstStyle/>
          <a:p>
            <a:r>
              <a:rPr lang="es-ES" sz="1400" dirty="0">
                <a:latin typeface="Trebuchet MS" panose="020B0603020202020204" pitchFamily="34" charset="0"/>
              </a:rPr>
              <a:t>Para ejecutar </a:t>
            </a:r>
            <a:r>
              <a:rPr lang="es-ES" sz="1400" dirty="0" smtClean="0">
                <a:latin typeface="Trebuchet MS" panose="020B0603020202020204" pitchFamily="34" charset="0"/>
              </a:rPr>
              <a:t>un modelo de oleaje en aguas someras (SWAN) se necesita </a:t>
            </a:r>
            <a:r>
              <a:rPr lang="es-ES" sz="1400" dirty="0">
                <a:latin typeface="Trebuchet MS" panose="020B0603020202020204" pitchFamily="34" charset="0"/>
              </a:rPr>
              <a:t>información bastante básica:</a:t>
            </a:r>
          </a:p>
          <a:p>
            <a:pPr lvl="1">
              <a:buFont typeface="+mj-lt"/>
              <a:buAutoNum type="arabicPeriod"/>
            </a:pPr>
            <a:r>
              <a:rPr lang="es-ES" sz="1400" dirty="0">
                <a:latin typeface="Trebuchet MS" panose="020B0603020202020204" pitchFamily="34" charset="0"/>
              </a:rPr>
              <a:t>un perfil de profundidad</a:t>
            </a:r>
          </a:p>
          <a:p>
            <a:pPr lvl="1">
              <a:buFont typeface="+mj-lt"/>
              <a:buAutoNum type="arabicPeriod"/>
            </a:pPr>
            <a:r>
              <a:rPr lang="es-ES" sz="1400" dirty="0">
                <a:latin typeface="Trebuchet MS" panose="020B0603020202020204" pitchFamily="34" charset="0"/>
              </a:rPr>
              <a:t>la velocidad y dirección del viento</a:t>
            </a:r>
          </a:p>
          <a:p>
            <a:pPr lvl="1">
              <a:buFont typeface="+mj-lt"/>
              <a:buAutoNum type="arabicPeriod"/>
            </a:pPr>
            <a:r>
              <a:rPr lang="es-ES" sz="1400" dirty="0">
                <a:latin typeface="Trebuchet MS" panose="020B0603020202020204" pitchFamily="34" charset="0"/>
              </a:rPr>
              <a:t>las condiciones de las </a:t>
            </a:r>
            <a:r>
              <a:rPr lang="es-ES" sz="1400" dirty="0" smtClean="0">
                <a:latin typeface="Trebuchet MS" panose="020B0603020202020204" pitchFamily="34" charset="0"/>
              </a:rPr>
              <a:t>olas</a:t>
            </a:r>
          </a:p>
          <a:p>
            <a:pPr marL="0" lvl="1"/>
            <a:r>
              <a:rPr lang="es-ES" sz="1400" i="1" dirty="0" smtClean="0">
                <a:latin typeface="Trebuchet MS" panose="020B0603020202020204" pitchFamily="34" charset="0"/>
              </a:rPr>
              <a:t>Surf </a:t>
            </a:r>
            <a:r>
              <a:rPr lang="es-ES" sz="1400" dirty="0" smtClean="0">
                <a:latin typeface="Trebuchet MS" panose="020B0603020202020204" pitchFamily="34" charset="0"/>
              </a:rPr>
              <a:t>produce resultados coherentes con las mediciones obtenidas en playas con y sin barras de arena junto al litoral. Sin embargo, son frecuentes los errores</a:t>
            </a:r>
            <a:r>
              <a:rPr lang="es-ES" sz="1400" dirty="0">
                <a:latin typeface="Trebuchet MS" panose="020B0603020202020204" pitchFamily="34" charset="0"/>
              </a:rPr>
              <a:t>. Al fin y al </a:t>
            </a:r>
            <a:r>
              <a:rPr lang="es-ES" sz="1400" dirty="0" smtClean="0">
                <a:latin typeface="Trebuchet MS" panose="020B0603020202020204" pitchFamily="34" charset="0"/>
              </a:rPr>
              <a:t>cabo estamos manejando aproximaciones numéricas de procesos </a:t>
            </a:r>
            <a:r>
              <a:rPr lang="es-ES" sz="1400" dirty="0">
                <a:latin typeface="Trebuchet MS" panose="020B0603020202020204" pitchFamily="34" charset="0"/>
              </a:rPr>
              <a:t>físicos muy complejos. Los estudios de validación del modelo </a:t>
            </a:r>
            <a:r>
              <a:rPr lang="es-ES" sz="1400" i="1" dirty="0">
                <a:latin typeface="Trebuchet MS" panose="020B0603020202020204" pitchFamily="34" charset="0"/>
              </a:rPr>
              <a:t>Surf </a:t>
            </a:r>
            <a:r>
              <a:rPr lang="es-ES" sz="1400" dirty="0">
                <a:latin typeface="Trebuchet MS" panose="020B0603020202020204" pitchFamily="34" charset="0"/>
              </a:rPr>
              <a:t>muestran que, dada la mejor información posible sobre el perfil de profundidad, las olas entrantes y los vientos, el índice MSI del modelo contiene un error aproximado del 20 %.</a:t>
            </a:r>
          </a:p>
          <a:p>
            <a:r>
              <a:rPr lang="es-ES" sz="1400" dirty="0">
                <a:latin typeface="Trebuchet MS" panose="020B0603020202020204" pitchFamily="34" charset="0"/>
              </a:rPr>
              <a:t>La mayor parte </a:t>
            </a:r>
            <a:r>
              <a:rPr lang="es-ES" sz="1400" dirty="0" smtClean="0">
                <a:latin typeface="Trebuchet MS" panose="020B0603020202020204" pitchFamily="34" charset="0"/>
              </a:rPr>
              <a:t>de errores </a:t>
            </a:r>
            <a:r>
              <a:rPr lang="es-ES" sz="1400" dirty="0">
                <a:latin typeface="Trebuchet MS" panose="020B0603020202020204" pitchFamily="34" charset="0"/>
              </a:rPr>
              <a:t>del modelo</a:t>
            </a:r>
            <a:r>
              <a:rPr lang="es-ES" sz="1400" i="1" dirty="0">
                <a:latin typeface="Trebuchet MS" panose="020B0603020202020204" pitchFamily="34" charset="0"/>
              </a:rPr>
              <a:t> Surf </a:t>
            </a:r>
            <a:r>
              <a:rPr lang="es-ES" sz="1400" dirty="0">
                <a:latin typeface="Trebuchet MS" panose="020B0603020202020204" pitchFamily="34" charset="0"/>
              </a:rPr>
              <a:t>se </a:t>
            </a:r>
            <a:r>
              <a:rPr lang="es-ES" sz="1400" dirty="0" smtClean="0">
                <a:latin typeface="Trebuchet MS" panose="020B0603020202020204" pitchFamily="34" charset="0"/>
              </a:rPr>
              <a:t>pueden </a:t>
            </a:r>
            <a:r>
              <a:rPr lang="es-ES" sz="1400" dirty="0">
                <a:latin typeface="Trebuchet MS" panose="020B0603020202020204" pitchFamily="34" charset="0"/>
              </a:rPr>
              <a:t>atribuir a la batimetría. </a:t>
            </a:r>
            <a:r>
              <a:rPr lang="es-ES" sz="1400" dirty="0" smtClean="0">
                <a:latin typeface="Trebuchet MS" panose="020B0603020202020204" pitchFamily="34" charset="0"/>
              </a:rPr>
              <a:t>Estos </a:t>
            </a:r>
            <a:r>
              <a:rPr lang="es-ES" sz="1400" dirty="0">
                <a:latin typeface="Trebuchet MS" panose="020B0603020202020204" pitchFamily="34" charset="0"/>
              </a:rPr>
              <a:t>errores </a:t>
            </a:r>
            <a:r>
              <a:rPr lang="es-ES" sz="1400" dirty="0" smtClean="0">
                <a:latin typeface="Trebuchet MS" panose="020B0603020202020204" pitchFamily="34" charset="0"/>
              </a:rPr>
              <a:t>pueden incrementar el </a:t>
            </a:r>
            <a:r>
              <a:rPr lang="es-ES" sz="1400" dirty="0">
                <a:latin typeface="Trebuchet MS" panose="020B0603020202020204" pitchFamily="34" charset="0"/>
              </a:rPr>
              <a:t>error del </a:t>
            </a:r>
            <a:r>
              <a:rPr lang="es-ES" sz="1400" dirty="0" smtClean="0">
                <a:latin typeface="Trebuchet MS" panose="020B0603020202020204" pitchFamily="34" charset="0"/>
              </a:rPr>
              <a:t>MSI en más </a:t>
            </a:r>
            <a:r>
              <a:rPr lang="es-ES" sz="1400" dirty="0">
                <a:latin typeface="Trebuchet MS" panose="020B0603020202020204" pitchFamily="34" charset="0"/>
              </a:rPr>
              <a:t>del 40 %. Debido a que la batimetría de una playa arenosa con barras puede cambiar a diario, </a:t>
            </a:r>
            <a:r>
              <a:rPr lang="es-ES" sz="1400" dirty="0" smtClean="0">
                <a:latin typeface="Trebuchet MS" panose="020B0603020202020204" pitchFamily="34" charset="0"/>
              </a:rPr>
              <a:t>y así el </a:t>
            </a:r>
            <a:r>
              <a:rPr lang="es-ES" sz="1400" dirty="0">
                <a:latin typeface="Trebuchet MS" panose="020B0603020202020204" pitchFamily="34" charset="0"/>
              </a:rPr>
              <a:t>error aumenta con la antigüedad del perfil de profundidad. </a:t>
            </a:r>
            <a:r>
              <a:rPr lang="es-ES" sz="1400" dirty="0" smtClean="0">
                <a:latin typeface="Trebuchet MS" panose="020B0603020202020204" pitchFamily="34" charset="0"/>
              </a:rPr>
              <a:t>Ver la animación con el </a:t>
            </a:r>
            <a:r>
              <a:rPr lang="es-ES" sz="1400" dirty="0">
                <a:latin typeface="Trebuchet MS" panose="020B0603020202020204" pitchFamily="34" charset="0"/>
              </a:rPr>
              <a:t>perfil de profundidad medido a diario cerca de una ciudad de Carolina del Norte. En el transcurso de una semana, el perfil de forma relativamente plana se transforma y muestra la formación de una </a:t>
            </a:r>
            <a:r>
              <a:rPr lang="es-ES" sz="1400" dirty="0" smtClean="0">
                <a:latin typeface="Trebuchet MS" panose="020B0603020202020204" pitchFamily="34" charset="0"/>
              </a:rPr>
              <a:t>barra arenosa.</a:t>
            </a:r>
            <a:endParaRPr lang="es-ES" sz="1400" dirty="0">
              <a:latin typeface="Trebuchet MS" panose="020B0603020202020204" pitchFamily="34" charset="0"/>
            </a:endParaRPr>
          </a:p>
        </p:txBody>
      </p:sp>
      <p:pic>
        <p:nvPicPr>
          <p:cNvPr id="7" name="duck_profil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39952" y="503156"/>
            <a:ext cx="3810000" cy="3048000"/>
          </a:xfrm>
          <a:prstGeom prst="rect">
            <a:avLst/>
          </a:prstGeom>
        </p:spPr>
      </p:pic>
      <p:pic>
        <p:nvPicPr>
          <p:cNvPr id="4" name="Imagen 3"/>
          <p:cNvPicPr>
            <a:picLocks noChangeAspect="1"/>
          </p:cNvPicPr>
          <p:nvPr/>
        </p:nvPicPr>
        <p:blipFill>
          <a:blip r:embed="rId5"/>
          <a:stretch>
            <a:fillRect/>
          </a:stretch>
        </p:blipFill>
        <p:spPr>
          <a:xfrm>
            <a:off x="179512" y="503156"/>
            <a:ext cx="3810000" cy="3048000"/>
          </a:xfrm>
          <a:prstGeom prst="rect">
            <a:avLst/>
          </a:prstGeom>
        </p:spPr>
      </p:pic>
    </p:spTree>
    <p:extLst>
      <p:ext uri="{BB962C8B-B14F-4D97-AF65-F5344CB8AC3E}">
        <p14:creationId xmlns:p14="http://schemas.microsoft.com/office/powerpoint/2010/main" val="1781350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pic>
        <p:nvPicPr>
          <p:cNvPr id="4" name="Imagen 3"/>
          <p:cNvPicPr>
            <a:picLocks noChangeAspect="1"/>
          </p:cNvPicPr>
          <p:nvPr/>
        </p:nvPicPr>
        <p:blipFill>
          <a:blip r:embed="rId3"/>
          <a:stretch>
            <a:fillRect/>
          </a:stretch>
        </p:blipFill>
        <p:spPr>
          <a:xfrm>
            <a:off x="6148539" y="484074"/>
            <a:ext cx="2381250" cy="1666875"/>
          </a:xfrm>
          <a:prstGeom prst="rect">
            <a:avLst/>
          </a:prstGeom>
        </p:spPr>
      </p:pic>
      <p:pic>
        <p:nvPicPr>
          <p:cNvPr id="5" name="Imagen 4"/>
          <p:cNvPicPr>
            <a:picLocks noChangeAspect="1"/>
          </p:cNvPicPr>
          <p:nvPr/>
        </p:nvPicPr>
        <p:blipFill>
          <a:blip r:embed="rId4"/>
          <a:stretch>
            <a:fillRect/>
          </a:stretch>
        </p:blipFill>
        <p:spPr>
          <a:xfrm>
            <a:off x="6185915" y="2242573"/>
            <a:ext cx="2365977" cy="1656184"/>
          </a:xfrm>
          <a:prstGeom prst="rect">
            <a:avLst/>
          </a:prstGeom>
        </p:spPr>
      </p:pic>
      <p:sp>
        <p:nvSpPr>
          <p:cNvPr id="6" name="Rectangle 5"/>
          <p:cNvSpPr txBox="1">
            <a:spLocks noChangeArrowheads="1"/>
          </p:cNvSpPr>
          <p:nvPr/>
        </p:nvSpPr>
        <p:spPr bwMode="auto">
          <a:xfrm>
            <a:off x="-108520" y="-159889"/>
            <a:ext cx="7871792" cy="9366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s-ES" altLang="es-ES" sz="2400" b="1" dirty="0" smtClean="0">
                <a:solidFill>
                  <a:srgbClr val="C00000"/>
                </a:solidFill>
                <a:latin typeface="Trebuchet MS" panose="020B0603020202020204" pitchFamily="34" charset="0"/>
                <a:ea typeface="+mn-ea"/>
                <a:cs typeface="+mn-cs"/>
              </a:rPr>
              <a:t>Parámetros de rompiente y oleaje en playas</a:t>
            </a:r>
            <a:endParaRPr lang="es-ES" altLang="es-ES" sz="2400" b="1" dirty="0">
              <a:solidFill>
                <a:srgbClr val="C00000"/>
              </a:solidFill>
              <a:latin typeface="Trebuchet MS" panose="020B0603020202020204" pitchFamily="34" charset="0"/>
              <a:ea typeface="+mn-ea"/>
              <a:cs typeface="+mn-cs"/>
            </a:endParaRPr>
          </a:p>
        </p:txBody>
      </p:sp>
      <p:pic>
        <p:nvPicPr>
          <p:cNvPr id="7" name="Imagen 6"/>
          <p:cNvPicPr>
            <a:picLocks noChangeAspect="1"/>
          </p:cNvPicPr>
          <p:nvPr/>
        </p:nvPicPr>
        <p:blipFill>
          <a:blip r:embed="rId5"/>
          <a:stretch>
            <a:fillRect/>
          </a:stretch>
        </p:blipFill>
        <p:spPr>
          <a:xfrm>
            <a:off x="104019" y="476456"/>
            <a:ext cx="5377941" cy="3600000"/>
          </a:xfrm>
          <a:prstGeom prst="rect">
            <a:avLst/>
          </a:prstGeom>
        </p:spPr>
      </p:pic>
      <p:pic>
        <p:nvPicPr>
          <p:cNvPr id="9" name="Imagen 8"/>
          <p:cNvPicPr>
            <a:picLocks noChangeAspect="1"/>
          </p:cNvPicPr>
          <p:nvPr/>
        </p:nvPicPr>
        <p:blipFill>
          <a:blip r:embed="rId6"/>
          <a:stretch>
            <a:fillRect/>
          </a:stretch>
        </p:blipFill>
        <p:spPr>
          <a:xfrm>
            <a:off x="314306" y="625806"/>
            <a:ext cx="5371359" cy="3600000"/>
          </a:xfrm>
          <a:prstGeom prst="rect">
            <a:avLst/>
          </a:prstGeom>
        </p:spPr>
      </p:pic>
      <p:pic>
        <p:nvPicPr>
          <p:cNvPr id="10" name="Imagen 9"/>
          <p:cNvPicPr>
            <a:picLocks noChangeAspect="1"/>
          </p:cNvPicPr>
          <p:nvPr/>
        </p:nvPicPr>
        <p:blipFill>
          <a:blip r:embed="rId7"/>
          <a:stretch>
            <a:fillRect/>
          </a:stretch>
        </p:blipFill>
        <p:spPr>
          <a:xfrm>
            <a:off x="522419" y="777583"/>
            <a:ext cx="5366952" cy="3600000"/>
          </a:xfrm>
          <a:prstGeom prst="rect">
            <a:avLst/>
          </a:prstGeom>
        </p:spPr>
      </p:pic>
      <p:pic>
        <p:nvPicPr>
          <p:cNvPr id="11" name="Imagen 10"/>
          <p:cNvPicPr>
            <a:picLocks noChangeAspect="1"/>
          </p:cNvPicPr>
          <p:nvPr/>
        </p:nvPicPr>
        <p:blipFill>
          <a:blip r:embed="rId8"/>
          <a:stretch>
            <a:fillRect/>
          </a:stretch>
        </p:blipFill>
        <p:spPr>
          <a:xfrm>
            <a:off x="704110" y="926086"/>
            <a:ext cx="5384540" cy="3600000"/>
          </a:xfrm>
          <a:prstGeom prst="rect">
            <a:avLst/>
          </a:prstGeom>
        </p:spPr>
      </p:pic>
      <p:pic>
        <p:nvPicPr>
          <p:cNvPr id="12" name="Imagen 11"/>
          <p:cNvPicPr>
            <a:picLocks noChangeAspect="1"/>
          </p:cNvPicPr>
          <p:nvPr/>
        </p:nvPicPr>
        <p:blipFill>
          <a:blip r:embed="rId9"/>
          <a:stretch>
            <a:fillRect/>
          </a:stretch>
        </p:blipFill>
        <p:spPr>
          <a:xfrm>
            <a:off x="867209" y="1074589"/>
            <a:ext cx="5388984" cy="3600000"/>
          </a:xfrm>
          <a:prstGeom prst="rect">
            <a:avLst/>
          </a:prstGeom>
        </p:spPr>
      </p:pic>
      <p:pic>
        <p:nvPicPr>
          <p:cNvPr id="14" name="Imagen 13"/>
          <p:cNvPicPr>
            <a:picLocks noChangeAspect="1"/>
          </p:cNvPicPr>
          <p:nvPr/>
        </p:nvPicPr>
        <p:blipFill>
          <a:blip r:embed="rId10"/>
          <a:stretch>
            <a:fillRect/>
          </a:stretch>
        </p:blipFill>
        <p:spPr>
          <a:xfrm>
            <a:off x="1063537" y="1196752"/>
            <a:ext cx="5373594" cy="3600000"/>
          </a:xfrm>
          <a:prstGeom prst="rect">
            <a:avLst/>
          </a:prstGeom>
        </p:spPr>
      </p:pic>
      <p:pic>
        <p:nvPicPr>
          <p:cNvPr id="15" name="Imagen 14"/>
          <p:cNvPicPr>
            <a:picLocks noChangeAspect="1"/>
          </p:cNvPicPr>
          <p:nvPr/>
        </p:nvPicPr>
        <p:blipFill>
          <a:blip r:embed="rId11"/>
          <a:stretch>
            <a:fillRect/>
          </a:stretch>
        </p:blipFill>
        <p:spPr>
          <a:xfrm>
            <a:off x="1267752" y="1349394"/>
            <a:ext cx="5371359" cy="3600000"/>
          </a:xfrm>
          <a:prstGeom prst="rect">
            <a:avLst/>
          </a:prstGeom>
        </p:spPr>
      </p:pic>
      <p:pic>
        <p:nvPicPr>
          <p:cNvPr id="16" name="Imagen 15"/>
          <p:cNvPicPr>
            <a:picLocks noChangeAspect="1"/>
          </p:cNvPicPr>
          <p:nvPr/>
        </p:nvPicPr>
        <p:blipFill>
          <a:blip r:embed="rId12"/>
          <a:stretch>
            <a:fillRect/>
          </a:stretch>
        </p:blipFill>
        <p:spPr>
          <a:xfrm>
            <a:off x="1440662" y="1478016"/>
            <a:ext cx="5369193" cy="3600000"/>
          </a:xfrm>
          <a:prstGeom prst="rect">
            <a:avLst/>
          </a:prstGeom>
        </p:spPr>
      </p:pic>
      <p:sp>
        <p:nvSpPr>
          <p:cNvPr id="3" name="Marcador de contenido 2"/>
          <p:cNvSpPr>
            <a:spLocks noGrp="1"/>
          </p:cNvSpPr>
          <p:nvPr>
            <p:ph idx="1"/>
          </p:nvPr>
        </p:nvSpPr>
        <p:spPr>
          <a:xfrm>
            <a:off x="98436" y="4796474"/>
            <a:ext cx="8964488" cy="2943470"/>
          </a:xfrm>
        </p:spPr>
        <p:txBody>
          <a:bodyPr/>
          <a:lstStyle/>
          <a:p>
            <a:r>
              <a:rPr lang="es-ES" sz="1400" dirty="0">
                <a:latin typeface="Trebuchet MS" panose="020B0603020202020204" pitchFamily="34" charset="0"/>
              </a:rPr>
              <a:t>Uno de los sumideros de la energía de las olas en el modelo SWAN es la </a:t>
            </a:r>
            <a:r>
              <a:rPr lang="es-ES" sz="1400" dirty="0" smtClean="0">
                <a:latin typeface="Trebuchet MS" panose="020B0603020202020204" pitchFamily="34" charset="0"/>
              </a:rPr>
              <a:t>fricción con el fondo. </a:t>
            </a:r>
            <a:r>
              <a:rPr lang="es-ES" sz="1400" dirty="0">
                <a:latin typeface="Trebuchet MS" panose="020B0603020202020204" pitchFamily="34" charset="0"/>
              </a:rPr>
              <a:t>La mayoría de las costas tienen un fondo marino bastante uniforme, de limo o de arena</a:t>
            </a:r>
            <a:r>
              <a:rPr lang="es-ES" sz="1400" dirty="0" smtClean="0">
                <a:latin typeface="Trebuchet MS" panose="020B0603020202020204" pitchFamily="34" charset="0"/>
              </a:rPr>
              <a:t>.</a:t>
            </a:r>
          </a:p>
          <a:p>
            <a:r>
              <a:rPr lang="es-ES" sz="1400" dirty="0">
                <a:latin typeface="Trebuchet MS" panose="020B0603020202020204" pitchFamily="34" charset="0"/>
              </a:rPr>
              <a:t>Sin embargo, en los lugares donde la fricción de fondo es </a:t>
            </a:r>
            <a:r>
              <a:rPr lang="es-ES" sz="1400" dirty="0" smtClean="0">
                <a:latin typeface="Trebuchet MS" panose="020B0603020202020204" pitchFamily="34" charset="0"/>
              </a:rPr>
              <a:t>variable</a:t>
            </a:r>
            <a:r>
              <a:rPr lang="es-ES" sz="1400" dirty="0">
                <a:latin typeface="Trebuchet MS" panose="020B0603020202020204" pitchFamily="34" charset="0"/>
              </a:rPr>
              <a:t>, especialmente cerca de </a:t>
            </a:r>
            <a:r>
              <a:rPr lang="es-ES" sz="1400" dirty="0" smtClean="0">
                <a:latin typeface="Trebuchet MS" panose="020B0603020202020204" pitchFamily="34" charset="0"/>
              </a:rPr>
              <a:t>arrecifes, </a:t>
            </a:r>
            <a:r>
              <a:rPr lang="es-ES" sz="1400" dirty="0">
                <a:latin typeface="Trebuchet MS" panose="020B0603020202020204" pitchFamily="34" charset="0"/>
              </a:rPr>
              <a:t>el coeficiente de arrastre puede </a:t>
            </a:r>
            <a:r>
              <a:rPr lang="es-ES" sz="1400" dirty="0" smtClean="0">
                <a:latin typeface="Trebuchet MS" panose="020B0603020202020204" pitchFamily="34" charset="0"/>
              </a:rPr>
              <a:t>alterarse en un </a:t>
            </a:r>
            <a:r>
              <a:rPr lang="es-ES" sz="1400" dirty="0">
                <a:latin typeface="Trebuchet MS" panose="020B0603020202020204" pitchFamily="34" charset="0"/>
              </a:rPr>
              <a:t>orden de magnitud en poca distancia. </a:t>
            </a:r>
            <a:r>
              <a:rPr lang="es-ES" sz="1400" dirty="0" smtClean="0">
                <a:latin typeface="Trebuchet MS" panose="020B0603020202020204" pitchFamily="34" charset="0"/>
              </a:rPr>
              <a:t>Según varios estudios, al atravesar las olas una </a:t>
            </a:r>
            <a:r>
              <a:rPr lang="es-ES" sz="1400" dirty="0">
                <a:latin typeface="Trebuchet MS" panose="020B0603020202020204" pitchFamily="34" charset="0"/>
              </a:rPr>
              <a:t>plataforma coralina, la fricción con el fondo causa la disipación de </a:t>
            </a:r>
            <a:r>
              <a:rPr lang="es-ES" sz="1400" dirty="0" smtClean="0">
                <a:latin typeface="Trebuchet MS" panose="020B0603020202020204" pitchFamily="34" charset="0"/>
              </a:rPr>
              <a:t>energía </a:t>
            </a:r>
            <a:r>
              <a:rPr lang="es-ES" sz="1400" dirty="0">
                <a:latin typeface="Trebuchet MS" panose="020B0603020202020204" pitchFamily="34" charset="0"/>
              </a:rPr>
              <a:t>equivalente </a:t>
            </a:r>
            <a:r>
              <a:rPr lang="es-ES" sz="1400" dirty="0" smtClean="0">
                <a:latin typeface="Trebuchet MS" panose="020B0603020202020204" pitchFamily="34" charset="0"/>
              </a:rPr>
              <a:t>a la disipada en la rompiente. </a:t>
            </a:r>
            <a:r>
              <a:rPr lang="es-ES" sz="1400" dirty="0">
                <a:latin typeface="Trebuchet MS" panose="020B0603020202020204" pitchFamily="34" charset="0"/>
              </a:rPr>
              <a:t>Dado que el parámetro de fricción de fondo por omisión del modelo SWAN es un fondo marino arenoso, es importante recordar que SWAN puede sobreestimar considerablemente la altura de las olas cerca de los arrecifes.</a:t>
            </a:r>
          </a:p>
        </p:txBody>
      </p:sp>
      <p:sp>
        <p:nvSpPr>
          <p:cNvPr id="8" name="CuadroTexto 7"/>
          <p:cNvSpPr txBox="1"/>
          <p:nvPr/>
        </p:nvSpPr>
        <p:spPr>
          <a:xfrm>
            <a:off x="98436" y="4354428"/>
            <a:ext cx="4362861" cy="338554"/>
          </a:xfrm>
          <a:prstGeom prst="rect">
            <a:avLst/>
          </a:prstGeom>
          <a:noFill/>
        </p:spPr>
        <p:txBody>
          <a:bodyPr wrap="none" rtlCol="0">
            <a:spAutoFit/>
          </a:bodyPr>
          <a:lstStyle/>
          <a:p>
            <a:r>
              <a:rPr lang="es-ES" sz="1600" dirty="0" smtClean="0">
                <a:latin typeface="Trebuchet MS" panose="020B0603020202020204" pitchFamily="34" charset="0"/>
                <a:hlinkClick r:id="rId13"/>
              </a:rPr>
              <a:t>http://oceano.aemet.es/~pn16/PLAYASWAN/</a:t>
            </a:r>
            <a:endParaRPr lang="es-ES" sz="1600" dirty="0">
              <a:latin typeface="Trebuchet MS" panose="020B0603020202020204" pitchFamily="34" charset="0"/>
            </a:endParaRPr>
          </a:p>
        </p:txBody>
      </p:sp>
    </p:spTree>
    <p:extLst>
      <p:ext uri="{BB962C8B-B14F-4D97-AF65-F5344CB8AC3E}">
        <p14:creationId xmlns:p14="http://schemas.microsoft.com/office/powerpoint/2010/main" val="99978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ChangeArrowheads="1"/>
          </p:cNvSpPr>
          <p:nvPr/>
        </p:nvSpPr>
        <p:spPr bwMode="auto">
          <a:xfrm>
            <a:off x="0" y="287920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latin typeface="Trebuchet MS" panose="020B0603020202020204" pitchFamily="34" charset="0"/>
            </a:endParaRPr>
          </a:p>
        </p:txBody>
      </p:sp>
      <p:graphicFrame>
        <p:nvGraphicFramePr>
          <p:cNvPr id="31748" name="Object 3"/>
          <p:cNvGraphicFramePr>
            <a:graphicFrameLocks noChangeAspect="1"/>
          </p:cNvGraphicFramePr>
          <p:nvPr/>
        </p:nvGraphicFramePr>
        <p:xfrm>
          <a:off x="1447713" y="2951107"/>
          <a:ext cx="1143000" cy="854604"/>
        </p:xfrm>
        <a:graphic>
          <a:graphicData uri="http://schemas.openxmlformats.org/presentationml/2006/ole">
            <mc:AlternateContent xmlns:mc="http://schemas.openxmlformats.org/markup-compatibility/2006">
              <mc:Choice xmlns:v="urn:schemas-microsoft-com:vml" Requires="v">
                <p:oleObj spid="_x0000_s73745" name="Ecuación" r:id="rId3" imgW="647419" imgH="482391" progId="Equation.3">
                  <p:embed/>
                </p:oleObj>
              </mc:Choice>
              <mc:Fallback>
                <p:oleObj name="Ecuación" r:id="rId3" imgW="647419"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713" y="2951107"/>
                        <a:ext cx="1143000" cy="854604"/>
                      </a:xfrm>
                      <a:prstGeom prst="rect">
                        <a:avLst/>
                      </a:prstGeom>
                      <a:noFill/>
                      <a:ln>
                        <a:noFill/>
                      </a:ln>
                      <a:extLst/>
                    </p:spPr>
                  </p:pic>
                </p:oleObj>
              </mc:Fallback>
            </mc:AlternateContent>
          </a:graphicData>
        </a:graphic>
      </p:graphicFrame>
      <p:sp>
        <p:nvSpPr>
          <p:cNvPr id="31749" name="Rectangle 4"/>
          <p:cNvSpPr>
            <a:spLocks noChangeArrowheads="1"/>
          </p:cNvSpPr>
          <p:nvPr/>
        </p:nvSpPr>
        <p:spPr bwMode="auto">
          <a:xfrm>
            <a:off x="2590800" y="3062288"/>
            <a:ext cx="3816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 altLang="es-ES"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altLang="es-ES" dirty="0">
                <a:latin typeface="Trebuchet MS" panose="020B0603020202020204" pitchFamily="34" charset="0"/>
                <a:ea typeface="MS Mincho" panose="02020609040205080304" pitchFamily="49" charset="-128"/>
                <a:cs typeface="Times New Roman" panose="02020603050405020304" pitchFamily="18" charset="0"/>
              </a:rPr>
              <a:t> </a:t>
            </a:r>
            <a:r>
              <a:rPr lang="es-ES" altLang="es-ES" i="1"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rPr>
              <a:t>parámetro de Iribarren</a:t>
            </a:r>
            <a:endParaRPr lang="es-ES" altLang="es-ES" dirty="0">
              <a:latin typeface="Trebuchet MS" panose="020B0603020202020204" pitchFamily="34" charset="0"/>
              <a:ea typeface="MS Mincho" panose="02020609040205080304" pitchFamily="49" charset="-128"/>
              <a:cs typeface="Times New Roman" panose="02020603050405020304" pitchFamily="18" charset="0"/>
              <a:sym typeface="Symbol" panose="05050102010706020507" pitchFamily="18" charset="2"/>
            </a:endParaRPr>
          </a:p>
        </p:txBody>
      </p:sp>
      <p:sp>
        <p:nvSpPr>
          <p:cNvPr id="31750" name="Rectangle 5"/>
          <p:cNvSpPr>
            <a:spLocks noGrp="1" noChangeArrowheads="1"/>
          </p:cNvSpPr>
          <p:nvPr>
            <p:ph type="title"/>
          </p:nvPr>
        </p:nvSpPr>
        <p:spPr bwMode="auto">
          <a:xfrm>
            <a:off x="228600" y="-174625"/>
            <a:ext cx="5689600" cy="9366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kern="1200" dirty="0">
                <a:solidFill>
                  <a:srgbClr val="C00000"/>
                </a:solidFill>
                <a:latin typeface="Trebuchet MS" panose="020B0603020202020204" pitchFamily="34" charset="0"/>
                <a:ea typeface="+mn-ea"/>
                <a:cs typeface="+mn-cs"/>
              </a:rPr>
              <a:t>Tipos de rompientes</a:t>
            </a:r>
          </a:p>
        </p:txBody>
      </p:sp>
      <p:sp>
        <p:nvSpPr>
          <p:cNvPr id="31751" name="Rectangle 6"/>
          <p:cNvSpPr>
            <a:spLocks noChangeArrowheads="1"/>
          </p:cNvSpPr>
          <p:nvPr/>
        </p:nvSpPr>
        <p:spPr bwMode="auto">
          <a:xfrm>
            <a:off x="0" y="27590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graphicFrame>
        <p:nvGraphicFramePr>
          <p:cNvPr id="80903" name="Group 7"/>
          <p:cNvGraphicFramePr>
            <a:graphicFrameLocks noGrp="1"/>
          </p:cNvGraphicFramePr>
          <p:nvPr/>
        </p:nvGraphicFramePr>
        <p:xfrm>
          <a:off x="304800" y="4267200"/>
          <a:ext cx="8640763" cy="2362200"/>
        </p:xfrm>
        <a:graphic>
          <a:graphicData uri="http://schemas.openxmlformats.org/drawingml/2006/table">
            <a:tbl>
              <a:tblPr/>
              <a:tblGrid>
                <a:gridCol w="5621338"/>
                <a:gridCol w="3019425"/>
              </a:tblGrid>
              <a:tr h="5270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1" i="1"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Tipo de rompiente</a:t>
                      </a:r>
                      <a:endParaRPr kumimoji="0" lang="es-ES" sz="2000" b="1" i="0"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000" b="1" i="1"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Ir</a:t>
                      </a:r>
                      <a:r>
                        <a:rPr kumimoji="0" lang="es-ES" sz="2000" b="1" i="1" u="none" strike="noStrike" cap="none" normalizeH="0" baseline="-3000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b</a:t>
                      </a:r>
                      <a:r>
                        <a:rPr kumimoji="0" lang="es-ES" sz="2000" b="1" i="0" u="none" strike="noStrike" cap="none" normalizeH="0" baseline="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(aguas someras)</a:t>
                      </a:r>
                    </a:p>
                  </a:txBody>
                  <a:tcPr marL="90000" marR="90000" marT="46800" marB="46800"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1835150">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Descrestamiento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Spilling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Volteo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Plunging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Colapso</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Collapsing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endPar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sz="2400" b="1" i="0"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Surgencia</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a:t>
                      </a:r>
                      <a:r>
                        <a:rPr kumimoji="0" lang="en-GB" sz="2400" b="1" i="1"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Surging</a:t>
                      </a:r>
                      <a:r>
                        <a:rPr kumimoji="0" lang="en-GB"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&lt;0,4</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0,4 &lt; </a:t>
                      </a:r>
                      <a:r>
                        <a:rPr kumimoji="0" lang="es-ES" sz="2400" b="1" i="1" u="none" strike="noStrike" cap="none" normalizeH="0" baseline="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Ir</a:t>
                      </a:r>
                      <a:r>
                        <a:rPr kumimoji="0" lang="es-ES" sz="2400" b="1" i="1" u="none" strike="noStrike" cap="none" normalizeH="0" baseline="-30000" dirty="0" err="1"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b</a:t>
                      </a: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 &lt;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&gt; 2,0</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sz="2400" b="1" i="0" u="none" strike="noStrike" cap="none" normalizeH="0" baseline="0" dirty="0" smtClean="0">
                          <a:ln>
                            <a:noFill/>
                          </a:ln>
                          <a:solidFill>
                            <a:schemeClr val="tx1"/>
                          </a:solidFill>
                          <a:effectLst/>
                          <a:latin typeface="Trebuchet MS" panose="020B0603020202020204" pitchFamily="34" charset="0"/>
                          <a:ea typeface="MS Mincho" panose="02020609040205080304" pitchFamily="49" charset="-128"/>
                          <a:cs typeface="Times New Roman" panose="02020603050405020304" pitchFamily="18" charset="0"/>
                        </a:rPr>
                        <a:t>&gt; 2,0</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1763" name="Rectangle 18"/>
          <p:cNvSpPr>
            <a:spLocks noChangeArrowheads="1"/>
          </p:cNvSpPr>
          <p:nvPr/>
        </p:nvSpPr>
        <p:spPr bwMode="auto">
          <a:xfrm>
            <a:off x="0" y="3856038"/>
            <a:ext cx="228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 altLang="es-ES" sz="1000">
                <a:latin typeface="Trebuchet MS" panose="020B0603020202020204" pitchFamily="34" charset="0"/>
                <a:ea typeface="MS Mincho" panose="02020609040205080304" pitchFamily="49" charset="-128"/>
                <a:cs typeface="Times New Roman" panose="02020603050405020304" pitchFamily="18" charset="0"/>
              </a:rPr>
              <a:t> </a:t>
            </a:r>
            <a:endParaRPr lang="es-ES" altLang="es-ES">
              <a:latin typeface="Trebuchet MS" panose="020B0603020202020204" pitchFamily="34" charset="0"/>
              <a:ea typeface="MS Mincho" panose="02020609040205080304" pitchFamily="49" charset="-128"/>
              <a:cs typeface="Times New Roman" panose="02020603050405020304" pitchFamily="18" charset="0"/>
            </a:endParaRPr>
          </a:p>
        </p:txBody>
      </p:sp>
      <p:sp>
        <p:nvSpPr>
          <p:cNvPr id="31764" name="Text Box 19"/>
          <p:cNvSpPr txBox="1">
            <a:spLocks noChangeArrowheads="1"/>
          </p:cNvSpPr>
          <p:nvPr/>
        </p:nvSpPr>
        <p:spPr bwMode="auto">
          <a:xfrm>
            <a:off x="4897438" y="3443288"/>
            <a:ext cx="28921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a:latin typeface="Trebuchet MS" panose="020B0603020202020204" pitchFamily="34" charset="0"/>
                <a:sym typeface="Symbol" panose="05050102010706020507" pitchFamily="18" charset="2"/>
              </a:rPr>
              <a:t>m</a:t>
            </a:r>
            <a:r>
              <a:rPr lang="es-ES" altLang="es-ES">
                <a:latin typeface="Trebuchet MS" panose="020B0603020202020204" pitchFamily="34" charset="0"/>
                <a:sym typeface="Symbol" panose="05050102010706020507" pitchFamily="18" charset="2"/>
              </a:rPr>
              <a:t>  pendiente de la playa</a:t>
            </a:r>
            <a:endParaRPr lang="es-ES" altLang="es-ES" i="1">
              <a:latin typeface="Trebuchet MS" panose="020B0603020202020204" pitchFamily="34" charset="0"/>
              <a:sym typeface="Symbol" panose="05050102010706020507" pitchFamily="18" charset="2"/>
            </a:endParaRPr>
          </a:p>
        </p:txBody>
      </p:sp>
      <p:sp>
        <p:nvSpPr>
          <p:cNvPr id="31765" name="Text Box 20"/>
          <p:cNvSpPr txBox="1">
            <a:spLocks noChangeArrowheads="1"/>
          </p:cNvSpPr>
          <p:nvPr/>
        </p:nvSpPr>
        <p:spPr bwMode="auto">
          <a:xfrm>
            <a:off x="4724400" y="3748088"/>
            <a:ext cx="30652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i="1">
                <a:latin typeface="Trebuchet MS" panose="020B0603020202020204" pitchFamily="34" charset="0"/>
                <a:sym typeface="Symbol" panose="05050102010706020507" pitchFamily="18" charset="2"/>
              </a:rPr>
              <a:t>H/L</a:t>
            </a:r>
            <a:r>
              <a:rPr lang="es-ES" altLang="es-ES">
                <a:latin typeface="Trebuchet MS" panose="020B0603020202020204" pitchFamily="34" charset="0"/>
                <a:sym typeface="Symbol" panose="05050102010706020507" pitchFamily="18" charset="2"/>
              </a:rPr>
              <a:t>  pendiente del oleaje </a:t>
            </a:r>
            <a:endParaRPr lang="es-ES" altLang="es-ES" i="1">
              <a:latin typeface="Trebuchet MS" panose="020B0603020202020204" pitchFamily="34" charset="0"/>
              <a:sym typeface="Symbol" panose="05050102010706020507" pitchFamily="18" charset="2"/>
            </a:endParaRPr>
          </a:p>
        </p:txBody>
      </p:sp>
      <p:pic>
        <p:nvPicPr>
          <p:cNvPr id="31766" name="Picture 21" descr="6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762000"/>
            <a:ext cx="6400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089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2" descr="fig2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bwMode="auto">
          <a:xfrm>
            <a:off x="0" y="908050"/>
            <a:ext cx="6542088" cy="6624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3"/>
          <p:cNvSpPr txBox="1">
            <a:spLocks noChangeArrowheads="1"/>
          </p:cNvSpPr>
          <p:nvPr/>
        </p:nvSpPr>
        <p:spPr bwMode="auto">
          <a:xfrm>
            <a:off x="5724525" y="765175"/>
            <a:ext cx="3276600" cy="547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b="1"/>
              <a:t>Descrestamiento</a:t>
            </a:r>
            <a:r>
              <a:rPr lang="es-ES" altLang="es-ES" sz="1600" b="1" i="1"/>
              <a:t> (spilling):</a:t>
            </a:r>
            <a:r>
              <a:rPr lang="es-ES" altLang="es-ES" sz="1600"/>
              <a:t> Se suele dar en pendientes suaves, aparece espuma en la parte superior de la ola, que sigue propagándose con pequeños cambios de forma y perdiendo altura progresivamente.</a:t>
            </a:r>
          </a:p>
          <a:p>
            <a:pPr eaLnBrk="1" hangingPunct="1"/>
            <a:endParaRPr lang="es-ES" altLang="es-ES" sz="1600"/>
          </a:p>
          <a:p>
            <a:pPr eaLnBrk="1" hangingPunct="1"/>
            <a:r>
              <a:rPr lang="es-ES" altLang="es-ES" sz="1600" b="1"/>
              <a:t>Volteo</a:t>
            </a:r>
            <a:r>
              <a:rPr lang="es-ES" altLang="es-ES" sz="1600" b="1" i="1"/>
              <a:t> (plunging):</a:t>
            </a:r>
            <a:r>
              <a:rPr lang="es-ES" altLang="es-ES" sz="1600"/>
              <a:t> El frente de la cresta va avanzando hasta quedar vertical y caer como un rodillo sobre el seno precedente, dejando atrapada una bolsa de aire (tubo) bajo la ola.</a:t>
            </a:r>
          </a:p>
          <a:p>
            <a:pPr eaLnBrk="1" hangingPunct="1"/>
            <a:endParaRPr lang="es-ES" altLang="es-ES" sz="1600" i="1"/>
          </a:p>
          <a:p>
            <a:pPr eaLnBrk="1" hangingPunct="1"/>
            <a:r>
              <a:rPr lang="es-ES" altLang="es-ES" sz="1600" b="1" i="1"/>
              <a:t> Collapsing:</a:t>
            </a:r>
            <a:r>
              <a:rPr lang="es-ES" altLang="es-ES" sz="1600"/>
              <a:t> El frente vertical formado por la cresta se colapsa hacia delante, sin generar tubo.</a:t>
            </a:r>
          </a:p>
          <a:p>
            <a:pPr eaLnBrk="1" hangingPunct="1"/>
            <a:endParaRPr lang="es-ES" altLang="es-ES" sz="1600" i="1"/>
          </a:p>
          <a:p>
            <a:pPr eaLnBrk="1" hangingPunct="1"/>
            <a:r>
              <a:rPr lang="es-ES" altLang="es-ES" sz="1600" b="1" i="1"/>
              <a:t> Surging:</a:t>
            </a:r>
            <a:r>
              <a:rPr lang="es-ES" altLang="es-ES" sz="1600"/>
              <a:t> La ola asciende y se retira de la pendiente sin apenas producir espuma.</a:t>
            </a:r>
          </a:p>
        </p:txBody>
      </p:sp>
      <p:sp>
        <p:nvSpPr>
          <p:cNvPr id="32773" name="Text Box 4"/>
          <p:cNvSpPr txBox="1">
            <a:spLocks noChangeArrowheads="1"/>
          </p:cNvSpPr>
          <p:nvPr/>
        </p:nvSpPr>
        <p:spPr bwMode="auto">
          <a:xfrm>
            <a:off x="179388" y="188913"/>
            <a:ext cx="6369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s-ES" altLang="es-ES" sz="2800" b="1" dirty="0">
                <a:solidFill>
                  <a:srgbClr val="C00000"/>
                </a:solidFill>
                <a:latin typeface="Trebuchet MS" panose="020B0603020202020204" pitchFamily="34" charset="0"/>
              </a:rPr>
              <a:t>Tipos de rompientes en función de </a:t>
            </a:r>
            <a:r>
              <a:rPr lang="es-ES" altLang="es-ES" sz="2800" b="1" i="1" dirty="0">
                <a:solidFill>
                  <a:srgbClr val="C00000"/>
                </a:solidFill>
                <a:latin typeface="Trebuchet MS" panose="020B0603020202020204" pitchFamily="34" charset="0"/>
              </a:rPr>
              <a:t>Ir</a:t>
            </a:r>
          </a:p>
        </p:txBody>
      </p:sp>
    </p:spTree>
    <p:extLst>
      <p:ext uri="{BB962C8B-B14F-4D97-AF65-F5344CB8AC3E}">
        <p14:creationId xmlns:p14="http://schemas.microsoft.com/office/powerpoint/2010/main" val="3492031193"/>
      </p:ext>
    </p:extLst>
  </p:cSld>
  <p:clrMapOvr>
    <a:masterClrMapping/>
  </p:clrMapOvr>
  <p:transition>
    <p:fade/>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bwMode="auto">
          <a:xfrm>
            <a:off x="-468560" y="-272043"/>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dirty="0" smtClean="0">
                <a:solidFill>
                  <a:srgbClr val="C00000"/>
                </a:solidFill>
                <a:latin typeface="Trebuchet MS" panose="020B0603020202020204" pitchFamily="34" charset="0"/>
              </a:rPr>
              <a:t>Otros efectos</a:t>
            </a:r>
          </a:p>
        </p:txBody>
      </p:sp>
      <p:pic>
        <p:nvPicPr>
          <p:cNvPr id="48132" name="Picture 4" descr="runup_sequenc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41438"/>
            <a:ext cx="4392613"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4" name="Picture 6" descr="wave_setup_st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341438"/>
            <a:ext cx="41402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Rectangle 7"/>
          <p:cNvSpPr>
            <a:spLocks noChangeArrowheads="1"/>
          </p:cNvSpPr>
          <p:nvPr/>
        </p:nvSpPr>
        <p:spPr bwMode="auto">
          <a:xfrm>
            <a:off x="5724525" y="3573463"/>
            <a:ext cx="2822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S</a:t>
            </a:r>
            <a:r>
              <a:rPr lang="es-ES" altLang="es-ES" sz="2400" b="1"/>
              <a:t> = 10 - 15% de </a:t>
            </a:r>
            <a:r>
              <a:rPr lang="es-ES" altLang="es-ES" sz="2400" b="1" i="1"/>
              <a:t>H</a:t>
            </a:r>
            <a:r>
              <a:rPr lang="es-ES" altLang="es-ES" sz="2400" b="1" i="1" baseline="-25000"/>
              <a:t>b</a:t>
            </a:r>
            <a:endParaRPr lang="es-ES" altLang="es-ES" sz="2400" i="1"/>
          </a:p>
        </p:txBody>
      </p:sp>
      <p:sp>
        <p:nvSpPr>
          <p:cNvPr id="48135" name="Rectangle 8"/>
          <p:cNvSpPr>
            <a:spLocks noChangeArrowheads="1"/>
          </p:cNvSpPr>
          <p:nvPr/>
        </p:nvSpPr>
        <p:spPr bwMode="auto">
          <a:xfrm>
            <a:off x="755650" y="4725988"/>
            <a:ext cx="3306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R</a:t>
            </a:r>
            <a:r>
              <a:rPr lang="es-ES" altLang="es-ES" sz="2400" b="1" baseline="-25000"/>
              <a:t>(2%)</a:t>
            </a:r>
            <a:r>
              <a:rPr lang="es-ES" altLang="es-ES" sz="2400" b="1"/>
              <a:t> = 0.5· </a:t>
            </a:r>
            <a:r>
              <a:rPr lang="es-ES" altLang="es-ES" sz="2400" b="1" i="1"/>
              <a:t>H</a:t>
            </a:r>
            <a:r>
              <a:rPr lang="es-ES" altLang="es-ES" sz="2400" b="1" i="1" baseline="-25000"/>
              <a:t>b</a:t>
            </a:r>
            <a:r>
              <a:rPr lang="es-ES" altLang="es-ES" sz="2400" b="1"/>
              <a:t> + 0.5 m</a:t>
            </a:r>
            <a:r>
              <a:rPr lang="es-ES" altLang="es-ES"/>
              <a:t> </a:t>
            </a:r>
          </a:p>
        </p:txBody>
      </p:sp>
      <p:sp>
        <p:nvSpPr>
          <p:cNvPr id="48136" name="Rectangle 11"/>
          <p:cNvSpPr>
            <a:spLocks noChangeArrowheads="1"/>
          </p:cNvSpPr>
          <p:nvPr/>
        </p:nvSpPr>
        <p:spPr bwMode="auto">
          <a:xfrm>
            <a:off x="1619250" y="620713"/>
            <a:ext cx="17160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dirty="0"/>
              <a:t> Run-up</a:t>
            </a:r>
          </a:p>
        </p:txBody>
      </p:sp>
      <p:sp>
        <p:nvSpPr>
          <p:cNvPr id="48137" name="Text Box 12"/>
          <p:cNvSpPr txBox="1">
            <a:spLocks noChangeArrowheads="1"/>
          </p:cNvSpPr>
          <p:nvPr/>
        </p:nvSpPr>
        <p:spPr bwMode="auto">
          <a:xfrm>
            <a:off x="0" y="5229225"/>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1600" dirty="0">
                <a:latin typeface="Trebuchet MS" panose="020B0603020202020204" pitchFamily="34" charset="0"/>
              </a:rPr>
              <a:t>En cualquier playa, el flujo de agua procedente de las  rompientes remonta la playa hasta una cierta distancia. Periódicamente, se presentan olas cuyo </a:t>
            </a:r>
            <a:r>
              <a:rPr lang="es-ES" altLang="es-ES" sz="1600" i="1" dirty="0">
                <a:latin typeface="Trebuchet MS" panose="020B0603020202020204" pitchFamily="34" charset="0"/>
              </a:rPr>
              <a:t>run-up</a:t>
            </a:r>
            <a:r>
              <a:rPr lang="es-ES" altLang="es-ES" sz="1600" dirty="0">
                <a:latin typeface="Trebuchet MS" panose="020B0603020202020204" pitchFamily="34" charset="0"/>
              </a:rPr>
              <a:t> supera notablemente el promedio, debido a las diferencias en las alturas y períodos.</a:t>
            </a:r>
          </a:p>
          <a:p>
            <a:pPr eaLnBrk="1" hangingPunct="1"/>
            <a:r>
              <a:rPr lang="es-ES" altLang="es-ES" sz="1600" dirty="0">
                <a:latin typeface="Trebuchet MS" panose="020B0603020202020204" pitchFamily="34" charset="0"/>
              </a:rPr>
              <a:t>Aproximadamente, la elevación que alcanza el 2 % de las olas más altas se corresponde con la mitad de la altura de las olas que rompen más 0,5 m.</a:t>
            </a:r>
            <a:endParaRPr lang="es-ES" altLang="es-ES" sz="1600" b="1" dirty="0">
              <a:latin typeface="Trebuchet MS" panose="020B0603020202020204" pitchFamily="34" charset="0"/>
            </a:endParaRPr>
          </a:p>
        </p:txBody>
      </p:sp>
      <p:sp>
        <p:nvSpPr>
          <p:cNvPr id="160781" name="Rectangle 13"/>
          <p:cNvSpPr>
            <a:spLocks noChangeArrowheads="1"/>
          </p:cNvSpPr>
          <p:nvPr/>
        </p:nvSpPr>
        <p:spPr bwMode="auto">
          <a:xfrm>
            <a:off x="6084888" y="620713"/>
            <a:ext cx="14462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a:t>Set-up</a:t>
            </a:r>
          </a:p>
        </p:txBody>
      </p:sp>
    </p:spTree>
    <p:extLst>
      <p:ext uri="{BB962C8B-B14F-4D97-AF65-F5344CB8AC3E}">
        <p14:creationId xmlns:p14="http://schemas.microsoft.com/office/powerpoint/2010/main" val="2716197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0774"/>
                                        </p:tgtEl>
                                        <p:attrNameLst>
                                          <p:attrName>style.visibility</p:attrName>
                                        </p:attrNameLst>
                                      </p:cBhvr>
                                      <p:to>
                                        <p:strVal val="visible"/>
                                      </p:to>
                                    </p:set>
                                    <p:animEffect transition="in" filter="wipe(down)">
                                      <p:cBhvr>
                                        <p:cTn id="7" dur="500"/>
                                        <p:tgtEl>
                                          <p:spTgt spid="16077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0775"/>
                                        </p:tgtEl>
                                        <p:attrNameLst>
                                          <p:attrName>style.visibility</p:attrName>
                                        </p:attrNameLst>
                                      </p:cBhvr>
                                      <p:to>
                                        <p:strVal val="visible"/>
                                      </p:to>
                                    </p:set>
                                    <p:animEffect transition="in" filter="wipe(down)">
                                      <p:cBhvr>
                                        <p:cTn id="10" dur="500"/>
                                        <p:tgtEl>
                                          <p:spTgt spid="16077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0781"/>
                                        </p:tgtEl>
                                        <p:attrNameLst>
                                          <p:attrName>style.visibility</p:attrName>
                                        </p:attrNameLst>
                                      </p:cBhvr>
                                      <p:to>
                                        <p:strVal val="visible"/>
                                      </p:to>
                                    </p:set>
                                    <p:animEffect transition="in" filter="wipe(down)">
                                      <p:cBhvr>
                                        <p:cTn id="13" dur="500"/>
                                        <p:tgtEl>
                                          <p:spTgt spid="160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5" grpId="0"/>
      <p:bldP spid="160781"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6" name="Rectangle 4"/>
          <p:cNvSpPr>
            <a:spLocks noChangeArrowheads="1"/>
          </p:cNvSpPr>
          <p:nvPr/>
        </p:nvSpPr>
        <p:spPr bwMode="auto">
          <a:xfrm>
            <a:off x="-190872" y="-31541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s-ES" sz="2800" b="1" i="0" dirty="0">
                <a:solidFill>
                  <a:srgbClr val="C00000"/>
                </a:solidFill>
                <a:latin typeface="Trebuchet MS" panose="020B0603020202020204" pitchFamily="34" charset="0"/>
              </a:rPr>
              <a:t>Corrientes de resaca</a:t>
            </a:r>
          </a:p>
        </p:txBody>
      </p:sp>
      <p:pic>
        <p:nvPicPr>
          <p:cNvPr id="571397" name="Picture 5" descr="multiple-rip-curr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3497"/>
            <a:ext cx="3096344" cy="2021407"/>
          </a:xfrm>
          <a:prstGeom prst="rect">
            <a:avLst/>
          </a:prstGeom>
          <a:noFill/>
          <a:extLst>
            <a:ext uri="{909E8E84-426E-40DD-AFC4-6F175D3DCCD1}">
              <a14:hiddenFill xmlns:a14="http://schemas.microsoft.com/office/drawing/2010/main">
                <a:solidFill>
                  <a:srgbClr val="FFFFFF"/>
                </a:solidFill>
              </a14:hiddenFill>
            </a:ext>
          </a:extLst>
        </p:spPr>
      </p:pic>
      <p:pic>
        <p:nvPicPr>
          <p:cNvPr id="571398" name="Picture 6" descr="rip-curre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482" y="3871485"/>
            <a:ext cx="3832029" cy="298651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511728"/>
            <a:ext cx="4405784" cy="3304338"/>
          </a:xfrm>
          <a:prstGeom prst="rect">
            <a:avLst/>
          </a:prstGeom>
        </p:spPr>
      </p:pic>
      <p:pic>
        <p:nvPicPr>
          <p:cNvPr id="13" name="Picture 2" descr="RIP currents sche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2668236"/>
            <a:ext cx="4224251" cy="416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238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1397"/>
                                        </p:tgtEl>
                                        <p:attrNameLst>
                                          <p:attrName>style.visibility</p:attrName>
                                        </p:attrNameLst>
                                      </p:cBhvr>
                                      <p:to>
                                        <p:strVal val="visible"/>
                                      </p:to>
                                    </p:set>
                                    <p:animEffect transition="in" filter="fade">
                                      <p:cBhvr>
                                        <p:cTn id="7" dur="1000"/>
                                        <p:tgtEl>
                                          <p:spTgt spid="571397"/>
                                        </p:tgtEl>
                                      </p:cBhvr>
                                    </p:animEffect>
                                    <p:anim calcmode="lin" valueType="num">
                                      <p:cBhvr>
                                        <p:cTn id="8" dur="1000" fill="hold"/>
                                        <p:tgtEl>
                                          <p:spTgt spid="571397"/>
                                        </p:tgtEl>
                                        <p:attrNameLst>
                                          <p:attrName>ppt_x</p:attrName>
                                        </p:attrNameLst>
                                      </p:cBhvr>
                                      <p:tavLst>
                                        <p:tav tm="0">
                                          <p:val>
                                            <p:strVal val="#ppt_x"/>
                                          </p:val>
                                        </p:tav>
                                        <p:tav tm="100000">
                                          <p:val>
                                            <p:strVal val="#ppt_x"/>
                                          </p:val>
                                        </p:tav>
                                      </p:tavLst>
                                    </p:anim>
                                    <p:anim calcmode="lin" valueType="num">
                                      <p:cBhvr>
                                        <p:cTn id="9" dur="1000" fill="hold"/>
                                        <p:tgtEl>
                                          <p:spTgt spid="57139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71398"/>
                                        </p:tgtEl>
                                        <p:attrNameLst>
                                          <p:attrName>style.visibility</p:attrName>
                                        </p:attrNameLst>
                                      </p:cBhvr>
                                      <p:to>
                                        <p:strVal val="visible"/>
                                      </p:to>
                                    </p:set>
                                    <p:animEffect transition="in" filter="fade">
                                      <p:cBhvr>
                                        <p:cTn id="13" dur="1000"/>
                                        <p:tgtEl>
                                          <p:spTgt spid="571398"/>
                                        </p:tgtEl>
                                      </p:cBhvr>
                                    </p:animEffect>
                                    <p:anim calcmode="lin" valueType="num">
                                      <p:cBhvr>
                                        <p:cTn id="14" dur="1000" fill="hold"/>
                                        <p:tgtEl>
                                          <p:spTgt spid="571398"/>
                                        </p:tgtEl>
                                        <p:attrNameLst>
                                          <p:attrName>ppt_x</p:attrName>
                                        </p:attrNameLst>
                                      </p:cBhvr>
                                      <p:tavLst>
                                        <p:tav tm="0">
                                          <p:val>
                                            <p:strVal val="#ppt_x"/>
                                          </p:val>
                                        </p:tav>
                                        <p:tav tm="100000">
                                          <p:val>
                                            <p:strVal val="#ppt_x"/>
                                          </p:val>
                                        </p:tav>
                                      </p:tavLst>
                                    </p:anim>
                                    <p:anim calcmode="lin" valueType="num">
                                      <p:cBhvr>
                                        <p:cTn id="15" dur="1000" fill="hold"/>
                                        <p:tgtEl>
                                          <p:spTgt spid="5713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4" name="Picture 6" descr="rips_spacing_100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416054"/>
            <a:ext cx="4427537"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7" descr="rips_spacing_20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12584"/>
            <a:ext cx="4427538"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2"/>
          <p:cNvSpPr>
            <a:spLocks noChangeArrowheads="1"/>
          </p:cNvSpPr>
          <p:nvPr/>
        </p:nvSpPr>
        <p:spPr bwMode="auto">
          <a:xfrm>
            <a:off x="395288" y="-171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800" b="1" dirty="0">
                <a:solidFill>
                  <a:srgbClr val="C00000"/>
                </a:solidFill>
              </a:rPr>
              <a:t>Corrientes de resaca</a:t>
            </a:r>
          </a:p>
        </p:txBody>
      </p:sp>
      <p:sp>
        <p:nvSpPr>
          <p:cNvPr id="47110" name="Rectangle 4"/>
          <p:cNvSpPr>
            <a:spLocks noChangeArrowheads="1"/>
          </p:cNvSpPr>
          <p:nvPr/>
        </p:nvSpPr>
        <p:spPr bwMode="auto">
          <a:xfrm>
            <a:off x="0" y="620713"/>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dirty="0">
                <a:latin typeface="Trebuchet MS" panose="020B0603020202020204" pitchFamily="34" charset="0"/>
                <a:cs typeface="Arial" panose="020B0604020202020204" pitchFamily="34" charset="0"/>
              </a:rPr>
              <a:t>Velocidades </a:t>
            </a:r>
            <a:r>
              <a:rPr lang="es-ES" altLang="es-ES" dirty="0" err="1">
                <a:latin typeface="Trebuchet MS" panose="020B0603020202020204" pitchFamily="34" charset="0"/>
                <a:cs typeface="Arial" panose="020B0604020202020204" pitchFamily="34" charset="0"/>
              </a:rPr>
              <a:t>discontínuas</a:t>
            </a:r>
            <a:r>
              <a:rPr lang="es-ES" altLang="es-ES" dirty="0">
                <a:latin typeface="Trebuchet MS" panose="020B0603020202020204" pitchFamily="34" charset="0"/>
                <a:cs typeface="Arial" panose="020B0604020202020204" pitchFamily="34" charset="0"/>
              </a:rPr>
              <a:t> o cambiantes (entre 1 </a:t>
            </a:r>
            <a:r>
              <a:rPr lang="es-ES" altLang="es-ES" dirty="0" err="1">
                <a:latin typeface="Trebuchet MS" panose="020B0603020202020204" pitchFamily="34" charset="0"/>
                <a:cs typeface="Arial" panose="020B0604020202020204" pitchFamily="34" charset="0"/>
              </a:rPr>
              <a:t>kt</a:t>
            </a:r>
            <a:r>
              <a:rPr lang="es-ES" altLang="es-ES" dirty="0">
                <a:latin typeface="Trebuchet MS" panose="020B0603020202020204" pitchFamily="34" charset="0"/>
                <a:cs typeface="Arial" panose="020B0604020202020204" pitchFamily="34" charset="0"/>
              </a:rPr>
              <a:t> y 3 </a:t>
            </a:r>
            <a:r>
              <a:rPr lang="es-ES" altLang="es-ES" dirty="0" err="1">
                <a:latin typeface="Trebuchet MS" panose="020B0603020202020204" pitchFamily="34" charset="0"/>
                <a:cs typeface="Arial" panose="020B0604020202020204" pitchFamily="34" charset="0"/>
              </a:rPr>
              <a:t>kt</a:t>
            </a:r>
            <a:r>
              <a:rPr lang="es-ES" altLang="es-ES" dirty="0">
                <a:latin typeface="Trebuchet MS" panose="020B0603020202020204" pitchFamily="34" charset="0"/>
                <a:cs typeface="Arial" panose="020B0604020202020204" pitchFamily="34" charset="0"/>
              </a:rPr>
              <a:t>), obedeciendo a:</a:t>
            </a:r>
          </a:p>
          <a:p>
            <a:pPr lvl="1" eaLnBrk="1" hangingPunct="1"/>
            <a:r>
              <a:rPr lang="es-ES" altLang="es-ES" dirty="0">
                <a:latin typeface="Trebuchet MS" panose="020B0603020202020204" pitchFamily="34" charset="0"/>
              </a:rPr>
              <a:t>● G</a:t>
            </a:r>
            <a:r>
              <a:rPr lang="es-ES" altLang="es-ES" dirty="0">
                <a:latin typeface="Trebuchet MS" panose="020B0603020202020204" pitchFamily="34" charset="0"/>
                <a:cs typeface="Arial" panose="020B0604020202020204" pitchFamily="34" charset="0"/>
              </a:rPr>
              <a:t>rupos de ondas más altas incrementan su velocidad</a:t>
            </a:r>
          </a:p>
          <a:p>
            <a:pPr lvl="1" eaLnBrk="1" hangingPunct="1"/>
            <a:r>
              <a:rPr lang="es-ES" altLang="es-ES" dirty="0">
                <a:latin typeface="Trebuchet MS" panose="020B0603020202020204" pitchFamily="34" charset="0"/>
                <a:cs typeface="Arial" panose="020B0604020202020204" pitchFamily="34" charset="0"/>
              </a:rPr>
              <a:t>● Cambios en la altura y el período del oleaje</a:t>
            </a:r>
          </a:p>
          <a:p>
            <a:pPr lvl="1" eaLnBrk="1" hangingPunct="1"/>
            <a:r>
              <a:rPr lang="es-ES" altLang="es-ES" dirty="0">
                <a:latin typeface="Trebuchet MS" panose="020B0603020202020204" pitchFamily="34" charset="0"/>
              </a:rPr>
              <a:t>● Variaciones del nivel medio del mar</a:t>
            </a:r>
          </a:p>
          <a:p>
            <a:pPr lvl="1"/>
            <a:endParaRPr lang="es-ES" altLang="es-ES" dirty="0">
              <a:latin typeface="Trebuchet MS" panose="020B0603020202020204" pitchFamily="34" charset="0"/>
            </a:endParaRPr>
          </a:p>
          <a:p>
            <a:r>
              <a:rPr lang="es-ES" altLang="es-ES" dirty="0">
                <a:latin typeface="Trebuchet MS" panose="020B0603020202020204" pitchFamily="34" charset="0"/>
              </a:rPr>
              <a:t>Puede estimarse su intensidad potencial conociendo su espaciado y distribución en la playa:</a:t>
            </a:r>
          </a:p>
          <a:p>
            <a:pPr lvl="2"/>
            <a:r>
              <a:rPr lang="es-ES" altLang="es-ES" dirty="0">
                <a:latin typeface="Trebuchet MS" panose="020B0603020202020204" pitchFamily="34" charset="0"/>
              </a:rPr>
              <a:t>- una corriente simple suele tener una velocidad moderada o intensa</a:t>
            </a:r>
          </a:p>
          <a:p>
            <a:pPr lvl="2"/>
            <a:r>
              <a:rPr lang="es-ES" altLang="es-ES" dirty="0">
                <a:latin typeface="Trebuchet MS" panose="020B0603020202020204" pitchFamily="34" charset="0"/>
              </a:rPr>
              <a:t>- múltiples corrientes suelen tener intensidad débil, pero dependerá de la distancia entre ellas</a:t>
            </a:r>
          </a:p>
          <a:p>
            <a:r>
              <a:rPr lang="es-ES" altLang="es-ES" dirty="0">
                <a:latin typeface="Trebuchet MS" panose="020B0603020202020204" pitchFamily="34" charset="0"/>
              </a:rPr>
              <a:t>                                                                                                                                                     </a:t>
            </a:r>
          </a:p>
        </p:txBody>
      </p:sp>
      <p:sp>
        <p:nvSpPr>
          <p:cNvPr id="47111" name="AutoShape 5" descr="rips_spacing_100m"/>
          <p:cNvSpPr>
            <a:spLocks noChangeAspect="1" noChangeArrowheads="1"/>
          </p:cNvSpPr>
          <p:nvPr/>
        </p:nvSpPr>
        <p:spPr bwMode="auto">
          <a:xfrm>
            <a:off x="-555625" y="2627313"/>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Tree>
    <p:extLst>
      <p:ext uri="{BB962C8B-B14F-4D97-AF65-F5344CB8AC3E}">
        <p14:creationId xmlns:p14="http://schemas.microsoft.com/office/powerpoint/2010/main" val="2439302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5174"/>
                                        </p:tgtEl>
                                        <p:attrNameLst>
                                          <p:attrName>style.visibility</p:attrName>
                                        </p:attrNameLst>
                                      </p:cBhvr>
                                      <p:to>
                                        <p:strVal val="visible"/>
                                      </p:to>
                                    </p:set>
                                    <p:animEffect transition="in" filter="fade">
                                      <p:cBhvr>
                                        <p:cTn id="7" dur="800" decel="100000"/>
                                        <p:tgtEl>
                                          <p:spTgt spid="135174"/>
                                        </p:tgtEl>
                                      </p:cBhvr>
                                    </p:animEffect>
                                    <p:anim calcmode="lin" valueType="num">
                                      <p:cBhvr>
                                        <p:cTn id="8" dur="800" decel="100000" fill="hold"/>
                                        <p:tgtEl>
                                          <p:spTgt spid="135174"/>
                                        </p:tgtEl>
                                        <p:attrNameLst>
                                          <p:attrName>style.rotation</p:attrName>
                                        </p:attrNameLst>
                                      </p:cBhvr>
                                      <p:tavLst>
                                        <p:tav tm="0">
                                          <p:val>
                                            <p:fltVal val="-90"/>
                                          </p:val>
                                        </p:tav>
                                        <p:tav tm="100000">
                                          <p:val>
                                            <p:fltVal val="0"/>
                                          </p:val>
                                        </p:tav>
                                      </p:tavLst>
                                    </p:anim>
                                    <p:anim calcmode="lin" valueType="num">
                                      <p:cBhvr>
                                        <p:cTn id="9" dur="800" decel="100000" fill="hold"/>
                                        <p:tgtEl>
                                          <p:spTgt spid="135174"/>
                                        </p:tgtEl>
                                        <p:attrNameLst>
                                          <p:attrName>ppt_x</p:attrName>
                                        </p:attrNameLst>
                                      </p:cBhvr>
                                      <p:tavLst>
                                        <p:tav tm="0">
                                          <p:val>
                                            <p:strVal val="#ppt_x+0.4"/>
                                          </p:val>
                                        </p:tav>
                                        <p:tav tm="100000">
                                          <p:val>
                                            <p:strVal val="#ppt_x-0.05"/>
                                          </p:val>
                                        </p:tav>
                                      </p:tavLst>
                                    </p:anim>
                                    <p:anim calcmode="lin" valueType="num">
                                      <p:cBhvr>
                                        <p:cTn id="10" dur="800" decel="100000" fill="hold"/>
                                        <p:tgtEl>
                                          <p:spTgt spid="1351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51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5174"/>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30" presetClass="entr" presetSubtype="0" fill="hold" nodeType="afterEffect">
                                  <p:stCondLst>
                                    <p:cond delay="0"/>
                                  </p:stCondLst>
                                  <p:childTnLst>
                                    <p:set>
                                      <p:cBhvr>
                                        <p:cTn id="15" dur="1" fill="hold">
                                          <p:stCondLst>
                                            <p:cond delay="0"/>
                                          </p:stCondLst>
                                        </p:cTn>
                                        <p:tgtEl>
                                          <p:spTgt spid="135175"/>
                                        </p:tgtEl>
                                        <p:attrNameLst>
                                          <p:attrName>style.visibility</p:attrName>
                                        </p:attrNameLst>
                                      </p:cBhvr>
                                      <p:to>
                                        <p:strVal val="visible"/>
                                      </p:to>
                                    </p:set>
                                    <p:animEffect transition="in" filter="fade">
                                      <p:cBhvr>
                                        <p:cTn id="16" dur="800" decel="100000"/>
                                        <p:tgtEl>
                                          <p:spTgt spid="135175"/>
                                        </p:tgtEl>
                                      </p:cBhvr>
                                    </p:animEffect>
                                    <p:anim calcmode="lin" valueType="num">
                                      <p:cBhvr>
                                        <p:cTn id="17" dur="800" decel="100000" fill="hold"/>
                                        <p:tgtEl>
                                          <p:spTgt spid="135175"/>
                                        </p:tgtEl>
                                        <p:attrNameLst>
                                          <p:attrName>style.rotation</p:attrName>
                                        </p:attrNameLst>
                                      </p:cBhvr>
                                      <p:tavLst>
                                        <p:tav tm="0">
                                          <p:val>
                                            <p:fltVal val="-90"/>
                                          </p:val>
                                        </p:tav>
                                        <p:tav tm="100000">
                                          <p:val>
                                            <p:fltVal val="0"/>
                                          </p:val>
                                        </p:tav>
                                      </p:tavLst>
                                    </p:anim>
                                    <p:anim calcmode="lin" valueType="num">
                                      <p:cBhvr>
                                        <p:cTn id="18" dur="800" decel="100000" fill="hold"/>
                                        <p:tgtEl>
                                          <p:spTgt spid="135175"/>
                                        </p:tgtEl>
                                        <p:attrNameLst>
                                          <p:attrName>ppt_x</p:attrName>
                                        </p:attrNameLst>
                                      </p:cBhvr>
                                      <p:tavLst>
                                        <p:tav tm="0">
                                          <p:val>
                                            <p:strVal val="#ppt_x+0.4"/>
                                          </p:val>
                                        </p:tav>
                                        <p:tav tm="100000">
                                          <p:val>
                                            <p:strVal val="#ppt_x-0.05"/>
                                          </p:val>
                                        </p:tav>
                                      </p:tavLst>
                                    </p:anim>
                                    <p:anim calcmode="lin" valueType="num">
                                      <p:cBhvr>
                                        <p:cTn id="19" dur="800" decel="100000" fill="hold"/>
                                        <p:tgtEl>
                                          <p:spTgt spid="135175"/>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5175"/>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517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número de diapositiva 2"/>
          <p:cNvSpPr>
            <a:spLocks noGrp="1"/>
          </p:cNvSpPr>
          <p:nvPr>
            <p:ph type="sldNum" sz="quarter" idx="4294967295"/>
          </p:nvPr>
        </p:nvSpPr>
        <p:spPr>
          <a:xfrm>
            <a:off x="6333392" y="6564313"/>
            <a:ext cx="2269881" cy="209550"/>
          </a:xfrm>
          <a:prstGeom prst="rect">
            <a:avLst/>
          </a:prstGeom>
        </p:spPr>
        <p:txBody>
          <a:bodyPr/>
          <a:lstStyle/>
          <a:p>
            <a:pPr>
              <a:defRPr/>
            </a:pPr>
            <a:fld id="{BA217654-D5D0-4551-8262-48E40BD19A49}" type="slidenum">
              <a:rPr lang="es-ES" altLang="es-ES" smtClean="0"/>
              <a:pPr>
                <a:defRPr/>
              </a:pPr>
              <a:t>152</a:t>
            </a:fld>
            <a:endParaRPr lang="es-ES" altLang="es-ES"/>
          </a:p>
        </p:txBody>
      </p:sp>
      <p:pic>
        <p:nvPicPr>
          <p:cNvPr id="4" name="Imagen 3"/>
          <p:cNvPicPr/>
          <p:nvPr/>
        </p:nvPicPr>
        <p:blipFill rotWithShape="1">
          <a:blip r:embed="rId2">
            <a:extLst>
              <a:ext uri="{28A0092B-C50C-407E-A947-70E740481C1C}">
                <a14:useLocalDpi xmlns:a14="http://schemas.microsoft.com/office/drawing/2010/main" val="0"/>
              </a:ext>
            </a:extLst>
          </a:blip>
          <a:srcRect l="2343" t="4631" r="12646"/>
          <a:stretch/>
        </p:blipFill>
        <p:spPr bwMode="auto">
          <a:xfrm>
            <a:off x="3673394" y="0"/>
            <a:ext cx="5470606" cy="6942667"/>
          </a:xfrm>
          <a:prstGeom prst="rect">
            <a:avLst/>
          </a:prstGeom>
          <a:noFill/>
          <a:ln>
            <a:noFill/>
          </a:ln>
          <a:extLst>
            <a:ext uri="{53640926-AAD7-44D8-BBD7-CCE9431645EC}">
              <a14:shadowObscured xmlns:a14="http://schemas.microsoft.com/office/drawing/2010/main"/>
            </a:ext>
          </a:extLst>
        </p:spPr>
      </p:pic>
      <p:sp>
        <p:nvSpPr>
          <p:cNvPr id="5" name="Rectángulo 4"/>
          <p:cNvSpPr/>
          <p:nvPr/>
        </p:nvSpPr>
        <p:spPr>
          <a:xfrm>
            <a:off x="216390" y="1812261"/>
            <a:ext cx="3347498" cy="2677464"/>
          </a:xfrm>
          <a:prstGeom prst="rect">
            <a:avLst/>
          </a:prstGeom>
        </p:spPr>
        <p:txBody>
          <a:bodyPr wrap="square">
            <a:spAutoFit/>
          </a:bodyPr>
          <a:lstStyle/>
          <a:p>
            <a:pPr algn="just">
              <a:lnSpc>
                <a:spcPct val="115000"/>
              </a:lnSpc>
              <a:spcAft>
                <a:spcPts val="1000"/>
              </a:spcAft>
            </a:pPr>
            <a:r>
              <a:rPr lang="es-ES" sz="1400" dirty="0">
                <a:latin typeface="Trebuchet MS" panose="020B0603020202020204" pitchFamily="34" charset="0"/>
                <a:ea typeface="Calibri" panose="020F0502020204030204" pitchFamily="34" charset="0"/>
                <a:cs typeface="Times New Roman" panose="02020603050405020304" pitchFamily="18" charset="0"/>
              </a:rPr>
              <a:t>El </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único </a:t>
            </a:r>
            <a:r>
              <a:rPr lang="es-ES" sz="1400" b="1" dirty="0" smtClean="0">
                <a:latin typeface="Trebuchet MS" panose="020B0603020202020204" pitchFamily="34" charset="0"/>
                <a:ea typeface="Calibri" panose="020F0502020204030204" pitchFamily="34" charset="0"/>
                <a:cs typeface="Times New Roman" panose="02020603050405020304" pitchFamily="18" charset="0"/>
              </a:rPr>
              <a:t>parámetro invariante</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durante el proceso de </a:t>
            </a:r>
            <a:r>
              <a:rPr lang="es-ES" sz="1400" dirty="0" err="1" smtClean="0">
                <a:latin typeface="Trebuchet MS" panose="020B0603020202020204" pitchFamily="34" charset="0"/>
                <a:ea typeface="Calibri" panose="020F0502020204030204" pitchFamily="34" charset="0"/>
                <a:cs typeface="Times New Roman" panose="02020603050405020304" pitchFamily="18" charset="0"/>
              </a:rPr>
              <a:t>asomeramiento</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es el </a:t>
            </a:r>
            <a:r>
              <a:rPr lang="es-ES" sz="1400" b="1" dirty="0" smtClean="0">
                <a:latin typeface="Trebuchet MS" panose="020B0603020202020204" pitchFamily="34" charset="0"/>
                <a:ea typeface="Calibri" panose="020F0502020204030204" pitchFamily="34" charset="0"/>
                <a:cs typeface="Times New Roman" panose="02020603050405020304" pitchFamily="18" charset="0"/>
              </a:rPr>
              <a:t>período </a:t>
            </a:r>
            <a:r>
              <a:rPr lang="es-ES" sz="1400" b="1" i="1" dirty="0" smtClean="0">
                <a:latin typeface="Trebuchet MS" panose="020B0603020202020204" pitchFamily="34" charset="0"/>
                <a:ea typeface="Calibri" panose="020F0502020204030204" pitchFamily="34" charset="0"/>
                <a:cs typeface="Times New Roman" panose="02020603050405020304" pitchFamily="18" charset="0"/>
              </a:rPr>
              <a:t>T</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que se mantiene constante durante toda la propagación del olaje.</a:t>
            </a:r>
          </a:p>
          <a:p>
            <a:pPr algn="just">
              <a:lnSpc>
                <a:spcPct val="115000"/>
              </a:lnSpc>
              <a:spcAft>
                <a:spcPts val="1000"/>
              </a:spcAft>
            </a:pPr>
            <a:r>
              <a:rPr lang="es-ES" sz="1400" dirty="0" smtClean="0">
                <a:latin typeface="Trebuchet MS" panose="020B0603020202020204" pitchFamily="34" charset="0"/>
                <a:ea typeface="Calibri" panose="020F0502020204030204" pitchFamily="34" charset="0"/>
                <a:cs typeface="Times New Roman" panose="02020603050405020304" pitchFamily="18" charset="0"/>
              </a:rPr>
              <a:t>La reducción de la profundidad al acercarse éste a la costa ocasiona una reducción de la longitud de onda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L</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y, en consecuencia, de su velocidad de propagación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c</a:t>
            </a:r>
            <a:r>
              <a:rPr lang="es-ES" sz="1400" i="1" baseline="-25000" dirty="0" smtClean="0">
                <a:latin typeface="Trebuchet MS" panose="020B0603020202020204" pitchFamily="34" charset="0"/>
                <a:ea typeface="Calibri" panose="020F0502020204030204" pitchFamily="34" charset="0"/>
                <a:cs typeface="Times New Roman" panose="02020603050405020304" pitchFamily="18" charset="0"/>
              </a:rPr>
              <a:t>g</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 pero siempre manteniendo </a:t>
            </a:r>
            <a:r>
              <a:rPr lang="es-ES" sz="1400" i="1" dirty="0" smtClean="0">
                <a:latin typeface="Trebuchet MS" panose="020B0603020202020204" pitchFamily="34" charset="0"/>
                <a:ea typeface="Calibri" panose="020F0502020204030204" pitchFamily="34" charset="0"/>
                <a:cs typeface="Times New Roman" panose="02020603050405020304" pitchFamily="18" charset="0"/>
              </a:rPr>
              <a:t>T </a:t>
            </a:r>
            <a:r>
              <a:rPr lang="es-ES" sz="1400" dirty="0" smtClean="0">
                <a:latin typeface="Trebuchet MS" panose="020B0603020202020204" pitchFamily="34" charset="0"/>
                <a:ea typeface="Calibri" panose="020F0502020204030204" pitchFamily="34" charset="0"/>
                <a:cs typeface="Times New Roman" panose="02020603050405020304" pitchFamily="18" charset="0"/>
              </a:rPr>
              <a:t>constante.</a:t>
            </a:r>
            <a:endParaRPr lang="es-ES" sz="1400" dirty="0">
              <a:effectLst/>
              <a:latin typeface="Trebuchet MS" panose="020B0603020202020204" pitchFamily="34" charset="0"/>
              <a:ea typeface="Calibri" panose="020F0502020204030204" pitchFamily="34" charset="0"/>
              <a:cs typeface="Times New Roman" panose="02020603050405020304" pitchFamily="18" charset="0"/>
            </a:endParaRPr>
          </a:p>
        </p:txBody>
      </p:sp>
      <p:sp>
        <p:nvSpPr>
          <p:cNvPr id="6" name="Rectangle 2"/>
          <p:cNvSpPr>
            <a:spLocks noChangeArrowheads="1"/>
          </p:cNvSpPr>
          <p:nvPr/>
        </p:nvSpPr>
        <p:spPr bwMode="auto">
          <a:xfrm>
            <a:off x="216390" y="260648"/>
            <a:ext cx="3973269"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a:solidFill>
                  <a:schemeClr val="tx1"/>
                </a:solidFill>
                <a:latin typeface="Arial" panose="020B0604020202020204" pitchFamily="34" charset="0"/>
              </a:defRPr>
            </a:lvl1pPr>
            <a:lvl2pPr algn="l">
              <a:defRPr>
                <a:solidFill>
                  <a:schemeClr val="tx1"/>
                </a:solidFill>
                <a:latin typeface="Arial" panose="020B0604020202020204" pitchFamily="34" charset="0"/>
              </a:defRPr>
            </a:lvl2pPr>
            <a:lvl3pPr algn="l">
              <a:defRPr>
                <a:solidFill>
                  <a:schemeClr val="tx1"/>
                </a:solidFill>
                <a:latin typeface="Arial" panose="020B0604020202020204" pitchFamily="34" charset="0"/>
              </a:defRPr>
            </a:lvl3pPr>
            <a:lvl4pPr algn="l">
              <a:defRPr>
                <a:solidFill>
                  <a:schemeClr val="tx1"/>
                </a:solidFill>
                <a:latin typeface="Arial" panose="020B0604020202020204" pitchFamily="34" charset="0"/>
              </a:defRPr>
            </a:lvl4pPr>
            <a:lvl5pPr algn="l">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r>
              <a:rPr lang="es-ES" sz="2400" b="1" baseline="0" dirty="0" smtClean="0">
                <a:solidFill>
                  <a:srgbClr val="CC0000"/>
                </a:solidFill>
                <a:latin typeface="Trebuchet MS" panose="020B0603020202020204" pitchFamily="34" charset="0"/>
              </a:rPr>
              <a:t>RESUMEN</a:t>
            </a:r>
          </a:p>
          <a:p>
            <a:r>
              <a:rPr lang="es-ES" sz="2400" b="1" dirty="0" smtClean="0">
                <a:solidFill>
                  <a:srgbClr val="CC0000"/>
                </a:solidFill>
                <a:latin typeface="Trebuchet MS" panose="020B0603020202020204" pitchFamily="34" charset="0"/>
              </a:rPr>
              <a:t>Propagación del oleaje hacia aguas someras</a:t>
            </a:r>
            <a:endParaRPr lang="es-ES" sz="2400" b="1" baseline="0" dirty="0">
              <a:solidFill>
                <a:srgbClr val="CC0000"/>
              </a:solidFill>
              <a:latin typeface="Trebuchet MS" panose="020B0603020202020204" pitchFamily="34" charset="0"/>
            </a:endParaRPr>
          </a:p>
        </p:txBody>
      </p:sp>
    </p:spTree>
    <p:extLst>
      <p:ext uri="{BB962C8B-B14F-4D97-AF65-F5344CB8AC3E}">
        <p14:creationId xmlns:p14="http://schemas.microsoft.com/office/powerpoint/2010/main" val="93634857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pie de página 5"/>
          <p:cNvSpPr>
            <a:spLocks noGrp="1"/>
          </p:cNvSpPr>
          <p:nvPr>
            <p:ph type="ftr" sz="quarter" idx="4294967295"/>
          </p:nvPr>
        </p:nvSpPr>
        <p:spPr>
          <a:xfrm>
            <a:off x="8625136" y="6619875"/>
            <a:ext cx="518864" cy="476250"/>
          </a:xfrm>
          <a:prstGeom prst="rect">
            <a:avLst/>
          </a:prstGeom>
        </p:spPr>
        <p:txBody>
          <a:bodyPr/>
          <a:lstStyle/>
          <a:p>
            <a:r>
              <a:rPr lang="es-ES"/>
              <a:t>Curso  ‘Instructor de Vela – Nivel I’      -      Federación Andaluza de Vela </a:t>
            </a:r>
          </a:p>
        </p:txBody>
      </p:sp>
      <p:sp>
        <p:nvSpPr>
          <p:cNvPr id="738308" name="Rectangle 4"/>
          <p:cNvSpPr>
            <a:spLocks noChangeArrowheads="1"/>
          </p:cNvSpPr>
          <p:nvPr/>
        </p:nvSpPr>
        <p:spPr bwMode="auto">
          <a:xfrm>
            <a:off x="467544" y="-24340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s-ES" sz="3200" b="1" i="0" dirty="0">
                <a:solidFill>
                  <a:srgbClr val="0070C0"/>
                </a:solidFill>
                <a:latin typeface="Trebuchet MS" panose="020B0603020202020204" pitchFamily="34" charset="0"/>
              </a:rPr>
              <a:t>Corrientes </a:t>
            </a:r>
            <a:r>
              <a:rPr lang="es-ES" sz="3200" b="1" i="0" dirty="0" smtClean="0">
                <a:solidFill>
                  <a:srgbClr val="0070C0"/>
                </a:solidFill>
                <a:latin typeface="Trebuchet MS" panose="020B0603020202020204" pitchFamily="34" charset="0"/>
              </a:rPr>
              <a:t>longitudinales al litoral</a:t>
            </a:r>
            <a:endParaRPr lang="es-ES" sz="3200" b="1" i="0" dirty="0">
              <a:solidFill>
                <a:srgbClr val="0070C0"/>
              </a:solidFill>
              <a:latin typeface="Trebuchet MS" panose="020B0603020202020204" pitchFamily="34" charset="0"/>
            </a:endParaRPr>
          </a:p>
        </p:txBody>
      </p:sp>
      <p:pic>
        <p:nvPicPr>
          <p:cNvPr id="73831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29" y="836718"/>
            <a:ext cx="4128459"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8312" name="Picture 7" descr="ParametrosRompien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4" y="2800891"/>
            <a:ext cx="5796136" cy="405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7 Objeto"/>
          <p:cNvGraphicFramePr>
            <a:graphicFrameLocks noChangeAspect="1"/>
          </p:cNvGraphicFramePr>
          <p:nvPr>
            <p:extLst>
              <p:ext uri="{D42A27DB-BD31-4B8C-83A1-F6EECF244321}">
                <p14:modId xmlns:p14="http://schemas.microsoft.com/office/powerpoint/2010/main" val="20910446"/>
              </p:ext>
            </p:extLst>
          </p:nvPr>
        </p:nvGraphicFramePr>
        <p:xfrm>
          <a:off x="5539985" y="1159025"/>
          <a:ext cx="2327060" cy="838201"/>
        </p:xfrm>
        <a:graphic>
          <a:graphicData uri="http://schemas.openxmlformats.org/presentationml/2006/ole">
            <mc:AlternateContent xmlns:mc="http://schemas.openxmlformats.org/markup-compatibility/2006">
              <mc:Choice xmlns:v="urn:schemas-microsoft-com:vml" Requires="v">
                <p:oleObj spid="_x0000_s12375" name="Ecuación" r:id="rId5" imgW="1091880" imgH="393480" progId="Equation.3">
                  <p:embed/>
                </p:oleObj>
              </mc:Choice>
              <mc:Fallback>
                <p:oleObj name="Ecuación" r:id="rId5" imgW="109188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9985" y="1159025"/>
                        <a:ext cx="2327060" cy="8382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CuadroTexto 1"/>
          <p:cNvSpPr txBox="1"/>
          <p:nvPr/>
        </p:nvSpPr>
        <p:spPr>
          <a:xfrm>
            <a:off x="5642101" y="779211"/>
            <a:ext cx="2108269" cy="369332"/>
          </a:xfrm>
          <a:prstGeom prst="rect">
            <a:avLst/>
          </a:prstGeom>
          <a:noFill/>
        </p:spPr>
        <p:txBody>
          <a:bodyPr wrap="none" rtlCol="0">
            <a:spAutoFit/>
          </a:bodyPr>
          <a:lstStyle/>
          <a:p>
            <a:r>
              <a:rPr lang="es-ES" dirty="0" smtClean="0"/>
              <a:t>Rotura de las olas:</a:t>
            </a:r>
            <a:endParaRPr lang="es-ES" dirty="0"/>
          </a:p>
        </p:txBody>
      </p:sp>
    </p:spTree>
    <p:extLst>
      <p:ext uri="{BB962C8B-B14F-4D97-AF65-F5344CB8AC3E}">
        <p14:creationId xmlns:p14="http://schemas.microsoft.com/office/powerpoint/2010/main" val="234885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738312"/>
                                        </p:tgtEl>
                                        <p:attrNameLst>
                                          <p:attrName>style.visibility</p:attrName>
                                        </p:attrNameLst>
                                      </p:cBhvr>
                                      <p:to>
                                        <p:strVal val="visible"/>
                                      </p:to>
                                    </p:set>
                                    <p:anim from="(-#ppt_w/2)" to="(#ppt_x)" calcmode="lin" valueType="num">
                                      <p:cBhvr>
                                        <p:cTn id="7" dur="600" fill="hold">
                                          <p:stCondLst>
                                            <p:cond delay="0"/>
                                          </p:stCondLst>
                                        </p:cTn>
                                        <p:tgtEl>
                                          <p:spTgt spid="738312"/>
                                        </p:tgtEl>
                                        <p:attrNameLst>
                                          <p:attrName>ppt_x</p:attrName>
                                        </p:attrNameLst>
                                      </p:cBhvr>
                                    </p:anim>
                                    <p:anim from="0" to="-1.0" calcmode="lin" valueType="num">
                                      <p:cBhvr>
                                        <p:cTn id="8" dur="200" decel="50000" autoRev="1" fill="hold">
                                          <p:stCondLst>
                                            <p:cond delay="600"/>
                                          </p:stCondLst>
                                        </p:cTn>
                                        <p:tgtEl>
                                          <p:spTgt spid="738312"/>
                                        </p:tgtEl>
                                        <p:attrNameLst>
                                          <p:attrName>xshear</p:attrName>
                                        </p:attrNameLst>
                                      </p:cBhvr>
                                    </p:anim>
                                    <p:animScale>
                                      <p:cBhvr>
                                        <p:cTn id="9" dur="200" decel="100000" autoRev="1" fill="hold">
                                          <p:stCondLst>
                                            <p:cond delay="600"/>
                                          </p:stCondLst>
                                        </p:cTn>
                                        <p:tgtEl>
                                          <p:spTgt spid="738312"/>
                                        </p:tgtEl>
                                      </p:cBhvr>
                                      <p:from x="100000" y="100000"/>
                                      <p:to x="80000" y="100000"/>
                                    </p:animScale>
                                    <p:anim by="(#ppt_h/3+#ppt_w*0.1)" calcmode="lin" valueType="num">
                                      <p:cBhvr additive="sum">
                                        <p:cTn id="10" dur="200" decel="100000" autoRev="1" fill="hold">
                                          <p:stCondLst>
                                            <p:cond delay="600"/>
                                          </p:stCondLst>
                                        </p:cTn>
                                        <p:tgtEl>
                                          <p:spTgt spid="73831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6" name="Rectangle 4"/>
          <p:cNvSpPr>
            <a:spLocks noChangeArrowheads="1"/>
          </p:cNvSpPr>
          <p:nvPr/>
        </p:nvSpPr>
        <p:spPr bwMode="auto">
          <a:xfrm>
            <a:off x="304800" y="-29792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s-ES" sz="3200" b="1" i="0" dirty="0">
                <a:solidFill>
                  <a:srgbClr val="0070C0"/>
                </a:solidFill>
                <a:latin typeface="Trebuchet MS" panose="020B0603020202020204" pitchFamily="34" charset="0"/>
              </a:rPr>
              <a:t>Corrientes de resaca</a:t>
            </a:r>
          </a:p>
        </p:txBody>
      </p:sp>
      <p:pic>
        <p:nvPicPr>
          <p:cNvPr id="571397" name="Picture 5" descr="multiple-rip-curr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543497"/>
            <a:ext cx="3096344" cy="2021407"/>
          </a:xfrm>
          <a:prstGeom prst="rect">
            <a:avLst/>
          </a:prstGeom>
          <a:noFill/>
          <a:extLst>
            <a:ext uri="{909E8E84-426E-40DD-AFC4-6F175D3DCCD1}">
              <a14:hiddenFill xmlns:a14="http://schemas.microsoft.com/office/drawing/2010/main">
                <a:solidFill>
                  <a:srgbClr val="FFFFFF"/>
                </a:solidFill>
              </a14:hiddenFill>
            </a:ext>
          </a:extLst>
        </p:spPr>
      </p:pic>
      <p:pic>
        <p:nvPicPr>
          <p:cNvPr id="571398" name="Picture 6" descr="rip-curren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482" y="3871485"/>
            <a:ext cx="3832029" cy="298651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511728"/>
            <a:ext cx="4405784" cy="3304338"/>
          </a:xfrm>
          <a:prstGeom prst="rect">
            <a:avLst/>
          </a:prstGeom>
        </p:spPr>
      </p:pic>
      <p:pic>
        <p:nvPicPr>
          <p:cNvPr id="13" name="Picture 2" descr="RIP currents sche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2668236"/>
            <a:ext cx="4224251" cy="416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918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1397"/>
                                        </p:tgtEl>
                                        <p:attrNameLst>
                                          <p:attrName>style.visibility</p:attrName>
                                        </p:attrNameLst>
                                      </p:cBhvr>
                                      <p:to>
                                        <p:strVal val="visible"/>
                                      </p:to>
                                    </p:set>
                                    <p:animEffect transition="in" filter="fade">
                                      <p:cBhvr>
                                        <p:cTn id="7" dur="1000"/>
                                        <p:tgtEl>
                                          <p:spTgt spid="571397"/>
                                        </p:tgtEl>
                                      </p:cBhvr>
                                    </p:animEffect>
                                    <p:anim calcmode="lin" valueType="num">
                                      <p:cBhvr>
                                        <p:cTn id="8" dur="1000" fill="hold"/>
                                        <p:tgtEl>
                                          <p:spTgt spid="571397"/>
                                        </p:tgtEl>
                                        <p:attrNameLst>
                                          <p:attrName>ppt_x</p:attrName>
                                        </p:attrNameLst>
                                      </p:cBhvr>
                                      <p:tavLst>
                                        <p:tav tm="0">
                                          <p:val>
                                            <p:strVal val="#ppt_x"/>
                                          </p:val>
                                        </p:tav>
                                        <p:tav tm="100000">
                                          <p:val>
                                            <p:strVal val="#ppt_x"/>
                                          </p:val>
                                        </p:tav>
                                      </p:tavLst>
                                    </p:anim>
                                    <p:anim calcmode="lin" valueType="num">
                                      <p:cBhvr>
                                        <p:cTn id="9" dur="1000" fill="hold"/>
                                        <p:tgtEl>
                                          <p:spTgt spid="57139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71398"/>
                                        </p:tgtEl>
                                        <p:attrNameLst>
                                          <p:attrName>style.visibility</p:attrName>
                                        </p:attrNameLst>
                                      </p:cBhvr>
                                      <p:to>
                                        <p:strVal val="visible"/>
                                      </p:to>
                                    </p:set>
                                    <p:animEffect transition="in" filter="fade">
                                      <p:cBhvr>
                                        <p:cTn id="13" dur="1000"/>
                                        <p:tgtEl>
                                          <p:spTgt spid="571398"/>
                                        </p:tgtEl>
                                      </p:cBhvr>
                                    </p:animEffect>
                                    <p:anim calcmode="lin" valueType="num">
                                      <p:cBhvr>
                                        <p:cTn id="14" dur="1000" fill="hold"/>
                                        <p:tgtEl>
                                          <p:spTgt spid="571398"/>
                                        </p:tgtEl>
                                        <p:attrNameLst>
                                          <p:attrName>ppt_x</p:attrName>
                                        </p:attrNameLst>
                                      </p:cBhvr>
                                      <p:tavLst>
                                        <p:tav tm="0">
                                          <p:val>
                                            <p:strVal val="#ppt_x"/>
                                          </p:val>
                                        </p:tav>
                                        <p:tav tm="100000">
                                          <p:val>
                                            <p:strVal val="#ppt_x"/>
                                          </p:val>
                                        </p:tav>
                                      </p:tavLst>
                                    </p:anim>
                                    <p:anim calcmode="lin" valueType="num">
                                      <p:cBhvr>
                                        <p:cTn id="15" dur="1000" fill="hold"/>
                                        <p:tgtEl>
                                          <p:spTgt spid="5713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4" name="Picture 6" descr="rips_spacing_100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463" y="3357563"/>
            <a:ext cx="4427537"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5" name="Picture 7" descr="rips_spacing_20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57563"/>
            <a:ext cx="4427538"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Rectangle 2"/>
          <p:cNvSpPr>
            <a:spLocks noChangeArrowheads="1"/>
          </p:cNvSpPr>
          <p:nvPr/>
        </p:nvSpPr>
        <p:spPr bwMode="auto">
          <a:xfrm>
            <a:off x="395288" y="-171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800" b="1" dirty="0">
                <a:solidFill>
                  <a:srgbClr val="C00000"/>
                </a:solidFill>
              </a:rPr>
              <a:t>Corrientes de resaca</a:t>
            </a:r>
          </a:p>
        </p:txBody>
      </p:sp>
      <p:sp>
        <p:nvSpPr>
          <p:cNvPr id="47110" name="Rectangle 4"/>
          <p:cNvSpPr>
            <a:spLocks noChangeArrowheads="1"/>
          </p:cNvSpPr>
          <p:nvPr/>
        </p:nvSpPr>
        <p:spPr bwMode="auto">
          <a:xfrm>
            <a:off x="0" y="620713"/>
            <a:ext cx="91440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dirty="0">
                <a:latin typeface="Trebuchet MS (Títulos)"/>
                <a:cs typeface="Arial" panose="020B0604020202020204" pitchFamily="34" charset="0"/>
              </a:rPr>
              <a:t>Velocidades </a:t>
            </a:r>
            <a:r>
              <a:rPr lang="es-ES" altLang="es-ES" dirty="0" err="1">
                <a:latin typeface="Trebuchet MS (Títulos)"/>
                <a:cs typeface="Arial" panose="020B0604020202020204" pitchFamily="34" charset="0"/>
              </a:rPr>
              <a:t>discontínuas</a:t>
            </a:r>
            <a:r>
              <a:rPr lang="es-ES" altLang="es-ES" dirty="0">
                <a:latin typeface="Trebuchet MS (Títulos)"/>
                <a:cs typeface="Arial" panose="020B0604020202020204" pitchFamily="34" charset="0"/>
              </a:rPr>
              <a:t> o cambiantes (entre 1 </a:t>
            </a:r>
            <a:r>
              <a:rPr lang="es-ES" altLang="es-ES" dirty="0" err="1">
                <a:latin typeface="Trebuchet MS (Títulos)"/>
                <a:cs typeface="Arial" panose="020B0604020202020204" pitchFamily="34" charset="0"/>
              </a:rPr>
              <a:t>kt</a:t>
            </a:r>
            <a:r>
              <a:rPr lang="es-ES" altLang="es-ES" dirty="0">
                <a:latin typeface="Trebuchet MS (Títulos)"/>
                <a:cs typeface="Arial" panose="020B0604020202020204" pitchFamily="34" charset="0"/>
              </a:rPr>
              <a:t> y 3 </a:t>
            </a:r>
            <a:r>
              <a:rPr lang="es-ES" altLang="es-ES" dirty="0" err="1">
                <a:latin typeface="Trebuchet MS (Títulos)"/>
                <a:cs typeface="Arial" panose="020B0604020202020204" pitchFamily="34" charset="0"/>
              </a:rPr>
              <a:t>kt</a:t>
            </a:r>
            <a:r>
              <a:rPr lang="es-ES" altLang="es-ES" dirty="0">
                <a:latin typeface="Trebuchet MS (Títulos)"/>
                <a:cs typeface="Arial" panose="020B0604020202020204" pitchFamily="34" charset="0"/>
              </a:rPr>
              <a:t>), obedeciendo a:</a:t>
            </a:r>
          </a:p>
          <a:p>
            <a:pPr lvl="1" eaLnBrk="1" hangingPunct="1"/>
            <a:r>
              <a:rPr lang="es-ES" altLang="es-ES" dirty="0">
                <a:latin typeface="Trebuchet MS (Títulos)"/>
              </a:rPr>
              <a:t>● G</a:t>
            </a:r>
            <a:r>
              <a:rPr lang="es-ES" altLang="es-ES" dirty="0">
                <a:latin typeface="Trebuchet MS (Títulos)"/>
                <a:cs typeface="Arial" panose="020B0604020202020204" pitchFamily="34" charset="0"/>
              </a:rPr>
              <a:t>rupos de ondas más altas incrementan su velocidad</a:t>
            </a:r>
          </a:p>
          <a:p>
            <a:pPr lvl="1" eaLnBrk="1" hangingPunct="1"/>
            <a:r>
              <a:rPr lang="es-ES" altLang="es-ES" dirty="0">
                <a:latin typeface="Trebuchet MS (Títulos)"/>
                <a:cs typeface="Arial" panose="020B0604020202020204" pitchFamily="34" charset="0"/>
              </a:rPr>
              <a:t>● Cambios en la altura y el período del oleaje</a:t>
            </a:r>
          </a:p>
          <a:p>
            <a:pPr lvl="1" eaLnBrk="1" hangingPunct="1"/>
            <a:r>
              <a:rPr lang="es-ES" altLang="es-ES" dirty="0">
                <a:latin typeface="Trebuchet MS (Títulos)"/>
              </a:rPr>
              <a:t>● Variaciones del nivel medio del mar</a:t>
            </a:r>
          </a:p>
          <a:p>
            <a:pPr lvl="1"/>
            <a:endParaRPr lang="es-ES" altLang="es-ES" dirty="0">
              <a:latin typeface="Trebuchet MS (Títulos)"/>
            </a:endParaRPr>
          </a:p>
          <a:p>
            <a:r>
              <a:rPr lang="es-ES" altLang="es-ES" dirty="0">
                <a:latin typeface="Trebuchet MS (Títulos)"/>
              </a:rPr>
              <a:t>Puede estimarse su intensidad potencial conociendo su espaciado y distribución en la playa:</a:t>
            </a:r>
          </a:p>
          <a:p>
            <a:pPr lvl="2"/>
            <a:r>
              <a:rPr lang="es-ES" altLang="es-ES" dirty="0">
                <a:latin typeface="Trebuchet MS (Títulos)"/>
              </a:rPr>
              <a:t>- una corriente simple suele tener una velocidad moderada o intensa</a:t>
            </a:r>
          </a:p>
          <a:p>
            <a:pPr lvl="2"/>
            <a:r>
              <a:rPr lang="es-ES" altLang="es-ES" dirty="0">
                <a:latin typeface="Trebuchet MS (Títulos)"/>
              </a:rPr>
              <a:t>- múltiples corrientes suelen tener intensidad débil, pero dependerá de la distancia entre ellas</a:t>
            </a:r>
          </a:p>
          <a:p>
            <a:r>
              <a:rPr lang="es-ES" altLang="es-ES" dirty="0">
                <a:latin typeface="+mj-lt"/>
              </a:rPr>
              <a:t>                                                                                                                                                     </a:t>
            </a:r>
          </a:p>
        </p:txBody>
      </p:sp>
      <p:sp>
        <p:nvSpPr>
          <p:cNvPr id="47111" name="AutoShape 5" descr="rips_spacing_100m"/>
          <p:cNvSpPr>
            <a:spLocks noChangeAspect="1" noChangeArrowheads="1"/>
          </p:cNvSpPr>
          <p:nvPr/>
        </p:nvSpPr>
        <p:spPr bwMode="auto">
          <a:xfrm>
            <a:off x="-555625" y="2627313"/>
            <a:ext cx="4762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Tree>
    <p:extLst>
      <p:ext uri="{BB962C8B-B14F-4D97-AF65-F5344CB8AC3E}">
        <p14:creationId xmlns:p14="http://schemas.microsoft.com/office/powerpoint/2010/main" val="953950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5174"/>
                                        </p:tgtEl>
                                        <p:attrNameLst>
                                          <p:attrName>style.visibility</p:attrName>
                                        </p:attrNameLst>
                                      </p:cBhvr>
                                      <p:to>
                                        <p:strVal val="visible"/>
                                      </p:to>
                                    </p:set>
                                    <p:animEffect transition="in" filter="fade">
                                      <p:cBhvr>
                                        <p:cTn id="7" dur="800" decel="100000"/>
                                        <p:tgtEl>
                                          <p:spTgt spid="135174"/>
                                        </p:tgtEl>
                                      </p:cBhvr>
                                    </p:animEffect>
                                    <p:anim calcmode="lin" valueType="num">
                                      <p:cBhvr>
                                        <p:cTn id="8" dur="800" decel="100000" fill="hold"/>
                                        <p:tgtEl>
                                          <p:spTgt spid="135174"/>
                                        </p:tgtEl>
                                        <p:attrNameLst>
                                          <p:attrName>style.rotation</p:attrName>
                                        </p:attrNameLst>
                                      </p:cBhvr>
                                      <p:tavLst>
                                        <p:tav tm="0">
                                          <p:val>
                                            <p:fltVal val="-90"/>
                                          </p:val>
                                        </p:tav>
                                        <p:tav tm="100000">
                                          <p:val>
                                            <p:fltVal val="0"/>
                                          </p:val>
                                        </p:tav>
                                      </p:tavLst>
                                    </p:anim>
                                    <p:anim calcmode="lin" valueType="num">
                                      <p:cBhvr>
                                        <p:cTn id="9" dur="800" decel="100000" fill="hold"/>
                                        <p:tgtEl>
                                          <p:spTgt spid="135174"/>
                                        </p:tgtEl>
                                        <p:attrNameLst>
                                          <p:attrName>ppt_x</p:attrName>
                                        </p:attrNameLst>
                                      </p:cBhvr>
                                      <p:tavLst>
                                        <p:tav tm="0">
                                          <p:val>
                                            <p:strVal val="#ppt_x+0.4"/>
                                          </p:val>
                                        </p:tav>
                                        <p:tav tm="100000">
                                          <p:val>
                                            <p:strVal val="#ppt_x-0.05"/>
                                          </p:val>
                                        </p:tav>
                                      </p:tavLst>
                                    </p:anim>
                                    <p:anim calcmode="lin" valueType="num">
                                      <p:cBhvr>
                                        <p:cTn id="10" dur="800" decel="100000" fill="hold"/>
                                        <p:tgtEl>
                                          <p:spTgt spid="1351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51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5174"/>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1000"/>
                            </p:stCondLst>
                            <p:childTnLst>
                              <p:par>
                                <p:cTn id="14" presetID="30" presetClass="entr" presetSubtype="0" fill="hold" nodeType="afterEffect">
                                  <p:stCondLst>
                                    <p:cond delay="0"/>
                                  </p:stCondLst>
                                  <p:childTnLst>
                                    <p:set>
                                      <p:cBhvr>
                                        <p:cTn id="15" dur="1" fill="hold">
                                          <p:stCondLst>
                                            <p:cond delay="0"/>
                                          </p:stCondLst>
                                        </p:cTn>
                                        <p:tgtEl>
                                          <p:spTgt spid="135175"/>
                                        </p:tgtEl>
                                        <p:attrNameLst>
                                          <p:attrName>style.visibility</p:attrName>
                                        </p:attrNameLst>
                                      </p:cBhvr>
                                      <p:to>
                                        <p:strVal val="visible"/>
                                      </p:to>
                                    </p:set>
                                    <p:animEffect transition="in" filter="fade">
                                      <p:cBhvr>
                                        <p:cTn id="16" dur="800" decel="100000"/>
                                        <p:tgtEl>
                                          <p:spTgt spid="135175"/>
                                        </p:tgtEl>
                                      </p:cBhvr>
                                    </p:animEffect>
                                    <p:anim calcmode="lin" valueType="num">
                                      <p:cBhvr>
                                        <p:cTn id="17" dur="800" decel="100000" fill="hold"/>
                                        <p:tgtEl>
                                          <p:spTgt spid="135175"/>
                                        </p:tgtEl>
                                        <p:attrNameLst>
                                          <p:attrName>style.rotation</p:attrName>
                                        </p:attrNameLst>
                                      </p:cBhvr>
                                      <p:tavLst>
                                        <p:tav tm="0">
                                          <p:val>
                                            <p:fltVal val="-90"/>
                                          </p:val>
                                        </p:tav>
                                        <p:tav tm="100000">
                                          <p:val>
                                            <p:fltVal val="0"/>
                                          </p:val>
                                        </p:tav>
                                      </p:tavLst>
                                    </p:anim>
                                    <p:anim calcmode="lin" valueType="num">
                                      <p:cBhvr>
                                        <p:cTn id="18" dur="800" decel="100000" fill="hold"/>
                                        <p:tgtEl>
                                          <p:spTgt spid="135175"/>
                                        </p:tgtEl>
                                        <p:attrNameLst>
                                          <p:attrName>ppt_x</p:attrName>
                                        </p:attrNameLst>
                                      </p:cBhvr>
                                      <p:tavLst>
                                        <p:tav tm="0">
                                          <p:val>
                                            <p:strVal val="#ppt_x+0.4"/>
                                          </p:val>
                                        </p:tav>
                                        <p:tav tm="100000">
                                          <p:val>
                                            <p:strVal val="#ppt_x-0.05"/>
                                          </p:val>
                                        </p:tav>
                                      </p:tavLst>
                                    </p:anim>
                                    <p:anim calcmode="lin" valueType="num">
                                      <p:cBhvr>
                                        <p:cTn id="19" dur="800" decel="100000" fill="hold"/>
                                        <p:tgtEl>
                                          <p:spTgt spid="135175"/>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5175"/>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517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bwMode="auto">
          <a:xfrm>
            <a:off x="457200" y="-23495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altLang="es-ES" sz="2800" b="1" dirty="0" smtClean="0">
                <a:solidFill>
                  <a:srgbClr val="C00000"/>
                </a:solidFill>
              </a:rPr>
              <a:t>Otros efectos</a:t>
            </a:r>
          </a:p>
        </p:txBody>
      </p:sp>
      <p:pic>
        <p:nvPicPr>
          <p:cNvPr id="48132" name="Picture 4" descr="runup_sequenc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41438"/>
            <a:ext cx="4392613"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4" name="Picture 6" descr="wave_setup_st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341438"/>
            <a:ext cx="4140200" cy="195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5" name="Rectangle 7"/>
          <p:cNvSpPr>
            <a:spLocks noChangeArrowheads="1"/>
          </p:cNvSpPr>
          <p:nvPr/>
        </p:nvSpPr>
        <p:spPr bwMode="auto">
          <a:xfrm>
            <a:off x="5724525" y="3573463"/>
            <a:ext cx="2822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S</a:t>
            </a:r>
            <a:r>
              <a:rPr lang="es-ES" altLang="es-ES" sz="2400" b="1"/>
              <a:t> = 10 - 15% de </a:t>
            </a:r>
            <a:r>
              <a:rPr lang="es-ES" altLang="es-ES" sz="2400" b="1" i="1"/>
              <a:t>H</a:t>
            </a:r>
            <a:r>
              <a:rPr lang="es-ES" altLang="es-ES" sz="2400" b="1" i="1" baseline="-25000"/>
              <a:t>b</a:t>
            </a:r>
            <a:endParaRPr lang="es-ES" altLang="es-ES" sz="2400" i="1"/>
          </a:p>
        </p:txBody>
      </p:sp>
      <p:sp>
        <p:nvSpPr>
          <p:cNvPr id="48135" name="Rectangle 8"/>
          <p:cNvSpPr>
            <a:spLocks noChangeArrowheads="1"/>
          </p:cNvSpPr>
          <p:nvPr/>
        </p:nvSpPr>
        <p:spPr bwMode="auto">
          <a:xfrm>
            <a:off x="755650" y="4725988"/>
            <a:ext cx="3306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2400" b="1" i="1"/>
              <a:t>R</a:t>
            </a:r>
            <a:r>
              <a:rPr lang="es-ES" altLang="es-ES" sz="2400" b="1" baseline="-25000"/>
              <a:t>(2%)</a:t>
            </a:r>
            <a:r>
              <a:rPr lang="es-ES" altLang="es-ES" sz="2400" b="1"/>
              <a:t> = 0.5· </a:t>
            </a:r>
            <a:r>
              <a:rPr lang="es-ES" altLang="es-ES" sz="2400" b="1" i="1"/>
              <a:t>H</a:t>
            </a:r>
            <a:r>
              <a:rPr lang="es-ES" altLang="es-ES" sz="2400" b="1" i="1" baseline="-25000"/>
              <a:t>b</a:t>
            </a:r>
            <a:r>
              <a:rPr lang="es-ES" altLang="es-ES" sz="2400" b="1"/>
              <a:t> + 0.5 m</a:t>
            </a:r>
            <a:r>
              <a:rPr lang="es-ES" altLang="es-ES"/>
              <a:t> </a:t>
            </a:r>
          </a:p>
        </p:txBody>
      </p:sp>
      <p:sp>
        <p:nvSpPr>
          <p:cNvPr id="48136" name="Rectangle 11"/>
          <p:cNvSpPr>
            <a:spLocks noChangeArrowheads="1"/>
          </p:cNvSpPr>
          <p:nvPr/>
        </p:nvSpPr>
        <p:spPr bwMode="auto">
          <a:xfrm>
            <a:off x="1619250" y="620713"/>
            <a:ext cx="17160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dirty="0"/>
              <a:t> Run-up</a:t>
            </a:r>
          </a:p>
        </p:txBody>
      </p:sp>
      <p:sp>
        <p:nvSpPr>
          <p:cNvPr id="48137" name="Text Box 12"/>
          <p:cNvSpPr txBox="1">
            <a:spLocks noChangeArrowheads="1"/>
          </p:cNvSpPr>
          <p:nvPr/>
        </p:nvSpPr>
        <p:spPr bwMode="auto">
          <a:xfrm>
            <a:off x="0" y="5229225"/>
            <a:ext cx="91440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dirty="0"/>
              <a:t>En cualquier playa, el flujo de agua procedente de las  rompientes remonta la playa hasta una cierta distancia. Periódicamente, se presentan olas cuyo </a:t>
            </a:r>
            <a:r>
              <a:rPr lang="es-ES" altLang="es-ES" i="1" dirty="0"/>
              <a:t>run-up</a:t>
            </a:r>
            <a:r>
              <a:rPr lang="es-ES" altLang="es-ES" dirty="0"/>
              <a:t> supera notablemente el promedio, debido a las diferencias en las alturas y períodos.</a:t>
            </a:r>
          </a:p>
          <a:p>
            <a:pPr eaLnBrk="1" hangingPunct="1"/>
            <a:r>
              <a:rPr lang="es-ES" altLang="es-ES" dirty="0"/>
              <a:t>Aproximadamente, la elevación que alcanza el 2 % de las olas más altas se corresponde con la mitad de la altura de las olas que rompen más 0,5 m.</a:t>
            </a:r>
            <a:endParaRPr lang="es-ES" altLang="es-ES" b="1" dirty="0"/>
          </a:p>
        </p:txBody>
      </p:sp>
      <p:sp>
        <p:nvSpPr>
          <p:cNvPr id="160781" name="Rectangle 13"/>
          <p:cNvSpPr>
            <a:spLocks noChangeArrowheads="1"/>
          </p:cNvSpPr>
          <p:nvPr/>
        </p:nvSpPr>
        <p:spPr bwMode="auto">
          <a:xfrm>
            <a:off x="6084888" y="620713"/>
            <a:ext cx="1446212"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ES" sz="3200" b="1" i="1"/>
              <a:t>Set-up</a:t>
            </a:r>
          </a:p>
        </p:txBody>
      </p:sp>
    </p:spTree>
    <p:extLst>
      <p:ext uri="{BB962C8B-B14F-4D97-AF65-F5344CB8AC3E}">
        <p14:creationId xmlns:p14="http://schemas.microsoft.com/office/powerpoint/2010/main" val="3698918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60774"/>
                                        </p:tgtEl>
                                        <p:attrNameLst>
                                          <p:attrName>style.visibility</p:attrName>
                                        </p:attrNameLst>
                                      </p:cBhvr>
                                      <p:to>
                                        <p:strVal val="visible"/>
                                      </p:to>
                                    </p:set>
                                    <p:animEffect transition="in" filter="wipe(down)">
                                      <p:cBhvr>
                                        <p:cTn id="7" dur="500"/>
                                        <p:tgtEl>
                                          <p:spTgt spid="16077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0775"/>
                                        </p:tgtEl>
                                        <p:attrNameLst>
                                          <p:attrName>style.visibility</p:attrName>
                                        </p:attrNameLst>
                                      </p:cBhvr>
                                      <p:to>
                                        <p:strVal val="visible"/>
                                      </p:to>
                                    </p:set>
                                    <p:animEffect transition="in" filter="wipe(down)">
                                      <p:cBhvr>
                                        <p:cTn id="10" dur="500"/>
                                        <p:tgtEl>
                                          <p:spTgt spid="16077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0781"/>
                                        </p:tgtEl>
                                        <p:attrNameLst>
                                          <p:attrName>style.visibility</p:attrName>
                                        </p:attrNameLst>
                                      </p:cBhvr>
                                      <p:to>
                                        <p:strVal val="visible"/>
                                      </p:to>
                                    </p:set>
                                    <p:animEffect transition="in" filter="wipe(down)">
                                      <p:cBhvr>
                                        <p:cTn id="13" dur="500"/>
                                        <p:tgtEl>
                                          <p:spTgt spid="160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5" grpId="0"/>
      <p:bldP spid="160781"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ChangeArrowheads="1"/>
          </p:cNvSpPr>
          <p:nvPr/>
        </p:nvSpPr>
        <p:spPr bwMode="auto">
          <a:xfrm>
            <a:off x="1907704" y="-26987"/>
            <a:ext cx="611875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sz="2800" b="1" dirty="0">
                <a:solidFill>
                  <a:srgbClr val="C00000"/>
                </a:solidFill>
                <a:latin typeface="+mj-lt"/>
              </a:rPr>
              <a:t>Interacción con </a:t>
            </a:r>
            <a:r>
              <a:rPr lang="es-ES" sz="2800" b="1" dirty="0" smtClean="0">
                <a:solidFill>
                  <a:srgbClr val="C00000"/>
                </a:solidFill>
                <a:latin typeface="+mj-lt"/>
              </a:rPr>
              <a:t>corrientes</a:t>
            </a:r>
          </a:p>
          <a:p>
            <a:pPr algn="ctr" eaLnBrk="1" hangingPunct="1"/>
            <a:r>
              <a:rPr lang="es-ES" sz="2800" b="1" dirty="0" smtClean="0">
                <a:solidFill>
                  <a:srgbClr val="C00000"/>
                </a:solidFill>
                <a:latin typeface="+mj-lt"/>
              </a:rPr>
              <a:t>(efecto </a:t>
            </a:r>
            <a:r>
              <a:rPr lang="es-ES" sz="2800" b="1" dirty="0" err="1" smtClean="0">
                <a:solidFill>
                  <a:srgbClr val="C00000"/>
                </a:solidFill>
                <a:latin typeface="+mj-lt"/>
              </a:rPr>
              <a:t>Doppler</a:t>
            </a:r>
            <a:r>
              <a:rPr lang="es-ES" sz="2800" b="1" dirty="0" smtClean="0">
                <a:solidFill>
                  <a:srgbClr val="C00000"/>
                </a:solidFill>
                <a:latin typeface="+mj-lt"/>
              </a:rPr>
              <a:t>)</a:t>
            </a:r>
            <a:endParaRPr lang="es-ES" sz="2800" b="1" dirty="0">
              <a:solidFill>
                <a:srgbClr val="C00000"/>
              </a:solidFill>
              <a:latin typeface="+mj-lt"/>
            </a:endParaRPr>
          </a:p>
        </p:txBody>
      </p:sp>
      <p:pic>
        <p:nvPicPr>
          <p:cNvPr id="159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4508500"/>
            <a:ext cx="7056437" cy="1490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descr="waves_and_current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908050"/>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waves_and_current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908050"/>
            <a:ext cx="4314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751" name="Text Box 7"/>
          <p:cNvSpPr txBox="1">
            <a:spLocks noChangeArrowheads="1"/>
          </p:cNvSpPr>
          <p:nvPr/>
        </p:nvSpPr>
        <p:spPr bwMode="auto">
          <a:xfrm>
            <a:off x="971550" y="4149725"/>
            <a:ext cx="6940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t>Modificación del período del oleaje por una corriente perpendicular</a:t>
            </a:r>
          </a:p>
        </p:txBody>
      </p:sp>
      <p:sp>
        <p:nvSpPr>
          <p:cNvPr id="159752" name="Text Box 8"/>
          <p:cNvSpPr txBox="1">
            <a:spLocks noChangeArrowheads="1"/>
          </p:cNvSpPr>
          <p:nvPr/>
        </p:nvSpPr>
        <p:spPr bwMode="auto">
          <a:xfrm>
            <a:off x="387350" y="6092825"/>
            <a:ext cx="8756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t>La altura significativa </a:t>
            </a:r>
            <a:r>
              <a:rPr lang="es-ES" b="1" i="1"/>
              <a:t>H</a:t>
            </a:r>
            <a:r>
              <a:rPr lang="es-ES" b="1"/>
              <a:t> </a:t>
            </a:r>
            <a:r>
              <a:rPr lang="es-ES"/>
              <a:t>del oleaje se altera en la misma proporción que su período </a:t>
            </a:r>
            <a:r>
              <a:rPr lang="es-ES" b="1" i="1"/>
              <a:t>L</a:t>
            </a:r>
            <a:endParaRPr lang="es-ES"/>
          </a:p>
        </p:txBody>
      </p:sp>
    </p:spTree>
    <p:extLst>
      <p:ext uri="{BB962C8B-B14F-4D97-AF65-F5344CB8AC3E}">
        <p14:creationId xmlns:p14="http://schemas.microsoft.com/office/powerpoint/2010/main" val="1877906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9751"/>
                                        </p:tgtEl>
                                        <p:attrNameLst>
                                          <p:attrName>style.visibility</p:attrName>
                                        </p:attrNameLst>
                                      </p:cBhvr>
                                      <p:to>
                                        <p:strVal val="visible"/>
                                      </p:to>
                                    </p:set>
                                    <p:animEffect transition="in" filter="checkerboard(across)">
                                      <p:cBhvr>
                                        <p:cTn id="7" dur="500"/>
                                        <p:tgtEl>
                                          <p:spTgt spid="159751"/>
                                        </p:tgtEl>
                                      </p:cBhvr>
                                    </p:animEffect>
                                  </p:childTnLst>
                                </p:cTn>
                              </p:par>
                              <p:par>
                                <p:cTn id="8" presetID="5" presetClass="entr" presetSubtype="10" fill="hold" nodeType="withEffect">
                                  <p:stCondLst>
                                    <p:cond delay="0"/>
                                  </p:stCondLst>
                                  <p:childTnLst>
                                    <p:set>
                                      <p:cBhvr>
                                        <p:cTn id="9" dur="1" fill="hold">
                                          <p:stCondLst>
                                            <p:cond delay="0"/>
                                          </p:stCondLst>
                                        </p:cTn>
                                        <p:tgtEl>
                                          <p:spTgt spid="159748"/>
                                        </p:tgtEl>
                                        <p:attrNameLst>
                                          <p:attrName>style.visibility</p:attrName>
                                        </p:attrNameLst>
                                      </p:cBhvr>
                                      <p:to>
                                        <p:strVal val="visible"/>
                                      </p:to>
                                    </p:set>
                                    <p:animEffect transition="in" filter="checkerboard(across)">
                                      <p:cBhvr>
                                        <p:cTn id="10" dur="500"/>
                                        <p:tgtEl>
                                          <p:spTgt spid="1597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59752"/>
                                        </p:tgtEl>
                                        <p:attrNameLst>
                                          <p:attrName>style.visibility</p:attrName>
                                        </p:attrNameLst>
                                      </p:cBhvr>
                                      <p:to>
                                        <p:strVal val="visible"/>
                                      </p:to>
                                    </p:set>
                                    <p:animEffect transition="in" filter="checkerboard(across)">
                                      <p:cBhvr>
                                        <p:cTn id="15" dur="500"/>
                                        <p:tgtEl>
                                          <p:spTgt spid="159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1" grpId="0"/>
      <p:bldP spid="159752"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5234" name="Picture 2" descr="steepness_gr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983" y="928928"/>
            <a:ext cx="7554956" cy="5013743"/>
          </a:xfrm>
          <a:prstGeom prst="rect">
            <a:avLst/>
          </a:prstGeom>
          <a:noFill/>
          <a:extLst>
            <a:ext uri="{909E8E84-426E-40DD-AFC4-6F175D3DCCD1}">
              <a14:hiddenFill xmlns:a14="http://schemas.microsoft.com/office/drawing/2010/main">
                <a:solidFill>
                  <a:srgbClr val="FFFFFF"/>
                </a:solidFill>
              </a14:hiddenFill>
            </a:ext>
          </a:extLst>
        </p:spPr>
      </p:pic>
      <p:sp>
        <p:nvSpPr>
          <p:cNvPr id="735235" name="Rectangle 3"/>
          <p:cNvSpPr>
            <a:spLocks noChangeArrowheads="1"/>
          </p:cNvSpPr>
          <p:nvPr/>
        </p:nvSpPr>
        <p:spPr bwMode="auto">
          <a:xfrm>
            <a:off x="457200" y="-23428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n-US" sz="3000" b="1" i="0" dirty="0">
                <a:solidFill>
                  <a:srgbClr val="C00000"/>
                </a:solidFill>
                <a:latin typeface="Trebuchet MS" panose="020B0603020202020204" pitchFamily="34" charset="0"/>
              </a:rPr>
              <a:t>La </a:t>
            </a:r>
            <a:r>
              <a:rPr lang="en-US" sz="3000" b="1" i="0" dirty="0" err="1">
                <a:solidFill>
                  <a:srgbClr val="C00000"/>
                </a:solidFill>
                <a:latin typeface="Trebuchet MS" panose="020B0603020202020204" pitchFamily="34" charset="0"/>
              </a:rPr>
              <a:t>importancia</a:t>
            </a:r>
            <a:r>
              <a:rPr lang="en-US" sz="3000" b="1" i="0" dirty="0">
                <a:solidFill>
                  <a:srgbClr val="C00000"/>
                </a:solidFill>
                <a:latin typeface="Trebuchet MS" panose="020B0603020202020204" pitchFamily="34" charset="0"/>
              </a:rPr>
              <a:t> del </a:t>
            </a:r>
            <a:r>
              <a:rPr lang="en-US" sz="3000" b="1" i="0" dirty="0" err="1">
                <a:solidFill>
                  <a:srgbClr val="C00000"/>
                </a:solidFill>
                <a:latin typeface="Trebuchet MS" panose="020B0603020202020204" pitchFamily="34" charset="0"/>
              </a:rPr>
              <a:t>período</a:t>
            </a:r>
            <a:r>
              <a:rPr lang="en-US" sz="3000" b="1" i="0" dirty="0">
                <a:solidFill>
                  <a:srgbClr val="C00000"/>
                </a:solidFill>
                <a:latin typeface="Trebuchet MS" panose="020B0603020202020204" pitchFamily="34" charset="0"/>
              </a:rPr>
              <a:t> del </a:t>
            </a:r>
            <a:r>
              <a:rPr lang="en-US" sz="3000" b="1" i="0" dirty="0" err="1">
                <a:solidFill>
                  <a:srgbClr val="C00000"/>
                </a:solidFill>
                <a:latin typeface="Trebuchet MS" panose="020B0603020202020204" pitchFamily="34" charset="0"/>
              </a:rPr>
              <a:t>oleaje</a:t>
            </a:r>
            <a:endParaRPr lang="en-US" sz="3000" b="1" i="0" dirty="0">
              <a:solidFill>
                <a:srgbClr val="C00000"/>
              </a:solidFill>
              <a:latin typeface="Trebuchet MS" panose="020B0603020202020204" pitchFamily="34" charset="0"/>
            </a:endParaRPr>
          </a:p>
        </p:txBody>
      </p:sp>
      <p:pic>
        <p:nvPicPr>
          <p:cNvPr id="735236" name="Picture 4" descr="ro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6935" y="945213"/>
            <a:ext cx="2719086" cy="1682419"/>
          </a:xfrm>
          <a:prstGeom prst="rect">
            <a:avLst/>
          </a:prstGeom>
          <a:noFill/>
          <a:extLst>
            <a:ext uri="{909E8E84-426E-40DD-AFC4-6F175D3DCCD1}">
              <a14:hiddenFill xmlns:a14="http://schemas.microsoft.com/office/drawing/2010/main">
                <a:solidFill>
                  <a:srgbClr val="FFFFFF"/>
                </a:solidFill>
              </a14:hiddenFill>
            </a:ext>
          </a:extLst>
        </p:spPr>
      </p:pic>
      <p:pic>
        <p:nvPicPr>
          <p:cNvPr id="735237" name="Picture 5" descr="front_wav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2127" y="4489252"/>
            <a:ext cx="2726017" cy="1688244"/>
          </a:xfrm>
          <a:prstGeom prst="rect">
            <a:avLst/>
          </a:prstGeom>
          <a:noFill/>
          <a:extLst>
            <a:ext uri="{909E8E84-426E-40DD-AFC4-6F175D3DCCD1}">
              <a14:hiddenFill xmlns:a14="http://schemas.microsoft.com/office/drawing/2010/main">
                <a:solidFill>
                  <a:srgbClr val="FFFFFF"/>
                </a:solidFill>
              </a14:hiddenFill>
            </a:ext>
          </a:extLst>
        </p:spPr>
      </p:pic>
      <p:pic>
        <p:nvPicPr>
          <p:cNvPr id="735238" name="Picture 6" descr="front_wave_dow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1800" y="2740379"/>
            <a:ext cx="2704221" cy="1673221"/>
          </a:xfrm>
          <a:prstGeom prst="rect">
            <a:avLst/>
          </a:prstGeom>
          <a:noFill/>
          <a:extLst>
            <a:ext uri="{909E8E84-426E-40DD-AFC4-6F175D3DCCD1}">
              <a14:hiddenFill xmlns:a14="http://schemas.microsoft.com/office/drawing/2010/main">
                <a:solidFill>
                  <a:srgbClr val="FFFFFF"/>
                </a:solidFill>
              </a14:hiddenFill>
            </a:ext>
          </a:extLst>
        </p:spPr>
      </p:pic>
      <p:sp>
        <p:nvSpPr>
          <p:cNvPr id="735239" name="Text Box 7"/>
          <p:cNvSpPr txBox="1">
            <a:spLocks noChangeArrowheads="1"/>
          </p:cNvSpPr>
          <p:nvPr/>
        </p:nvSpPr>
        <p:spPr bwMode="auto">
          <a:xfrm>
            <a:off x="107504" y="5773450"/>
            <a:ext cx="9328174"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ts val="1200"/>
              </a:spcAft>
            </a:pPr>
            <a:r>
              <a:rPr lang="es-ES" sz="2400" b="1" i="0" dirty="0">
                <a:solidFill>
                  <a:srgbClr val="FF3300"/>
                </a:solidFill>
                <a:latin typeface="Arial" panose="020B0604020202020204" pitchFamily="34" charset="0"/>
              </a:rPr>
              <a:t>Oleaje potencialmente </a:t>
            </a:r>
            <a:r>
              <a:rPr lang="es-ES" sz="2400" b="1" i="0" dirty="0" smtClean="0">
                <a:solidFill>
                  <a:srgbClr val="FF3300"/>
                </a:solidFill>
                <a:latin typeface="Arial" panose="020B0604020202020204" pitchFamily="34" charset="0"/>
              </a:rPr>
              <a:t>peligroso</a:t>
            </a:r>
            <a:endParaRPr lang="es-ES" sz="2400" b="1" dirty="0">
              <a:solidFill>
                <a:srgbClr val="FF3300"/>
              </a:solidFill>
            </a:endParaRPr>
          </a:p>
          <a:p>
            <a:r>
              <a:rPr lang="es-ES" sz="1800" b="1" i="0" dirty="0" smtClean="0">
                <a:solidFill>
                  <a:schemeClr val="accent2"/>
                </a:solidFill>
                <a:latin typeface="Trebuchet MS" panose="020B0603020202020204" pitchFamily="34" charset="0"/>
              </a:rPr>
              <a:t>La mar </a:t>
            </a:r>
            <a:r>
              <a:rPr lang="es-ES" sz="1800" b="1" i="0" dirty="0">
                <a:solidFill>
                  <a:schemeClr val="accent2"/>
                </a:solidFill>
                <a:latin typeface="Trebuchet MS" panose="020B0603020202020204" pitchFamily="34" charset="0"/>
              </a:rPr>
              <a:t>de viento tiene mayor pendiente (</a:t>
            </a:r>
            <a:r>
              <a:rPr lang="el-GR" sz="2000" i="1" dirty="0">
                <a:solidFill>
                  <a:schemeClr val="accent2"/>
                </a:solidFill>
                <a:latin typeface="Times New Roman" panose="02020603050405020304" pitchFamily="18" charset="0"/>
                <a:cs typeface="Times New Roman" panose="02020603050405020304" pitchFamily="18" charset="0"/>
              </a:rPr>
              <a:t>γ</a:t>
            </a:r>
            <a:r>
              <a:rPr lang="es-ES" sz="2000" i="1" dirty="0">
                <a:solidFill>
                  <a:schemeClr val="accent2"/>
                </a:solidFill>
                <a:latin typeface="Times New Roman" panose="02020603050405020304" pitchFamily="18" charset="0"/>
                <a:cs typeface="Times New Roman" panose="02020603050405020304" pitchFamily="18" charset="0"/>
              </a:rPr>
              <a:t> = </a:t>
            </a:r>
            <a:r>
              <a:rPr lang="en-US" sz="2000" i="1" dirty="0">
                <a:solidFill>
                  <a:schemeClr val="accent2"/>
                </a:solidFill>
                <a:latin typeface="Times New Roman" panose="02020603050405020304" pitchFamily="18" charset="0"/>
                <a:cs typeface="Times New Roman" panose="02020603050405020304" pitchFamily="18" charset="0"/>
              </a:rPr>
              <a:t>H/L </a:t>
            </a:r>
            <a:r>
              <a:rPr lang="en-US" sz="1800" b="1" i="0" dirty="0">
                <a:solidFill>
                  <a:schemeClr val="accent2"/>
                </a:solidFill>
                <a:latin typeface="Trebuchet MS" panose="020B0603020202020204" pitchFamily="34" charset="0"/>
              </a:rPr>
              <a:t>)</a:t>
            </a:r>
            <a:r>
              <a:rPr lang="en-US" sz="1800" i="0" dirty="0">
                <a:solidFill>
                  <a:schemeClr val="accent2"/>
                </a:solidFill>
                <a:latin typeface="Trebuchet MS" panose="020B0603020202020204" pitchFamily="34" charset="0"/>
              </a:rPr>
              <a:t> </a:t>
            </a:r>
            <a:r>
              <a:rPr lang="es-ES" sz="1800" b="1" i="0" dirty="0">
                <a:solidFill>
                  <a:schemeClr val="accent2"/>
                </a:solidFill>
                <a:latin typeface="Trebuchet MS" panose="020B0603020202020204" pitchFamily="34" charset="0"/>
              </a:rPr>
              <a:t>que la mar de </a:t>
            </a:r>
            <a:r>
              <a:rPr lang="es-ES" sz="1800" b="1" i="0" dirty="0" smtClean="0">
                <a:solidFill>
                  <a:schemeClr val="accent2"/>
                </a:solidFill>
                <a:latin typeface="Trebuchet MS" panose="020B0603020202020204" pitchFamily="34" charset="0"/>
              </a:rPr>
              <a:t>fondo</a:t>
            </a:r>
          </a:p>
          <a:p>
            <a:r>
              <a:rPr lang="es-ES" b="1" dirty="0">
                <a:solidFill>
                  <a:schemeClr val="accent2"/>
                </a:solidFill>
                <a:latin typeface="Trebuchet MS" panose="020B0603020202020204" pitchFamily="34" charset="0"/>
              </a:rPr>
              <a:t> </a:t>
            </a:r>
            <a:r>
              <a:rPr lang="es-ES" b="1" dirty="0" smtClean="0">
                <a:solidFill>
                  <a:schemeClr val="accent2"/>
                </a:solidFill>
                <a:latin typeface="Trebuchet MS" panose="020B0603020202020204" pitchFamily="34" charset="0"/>
              </a:rPr>
              <a:t>       </a:t>
            </a:r>
            <a:endParaRPr lang="es-ES" sz="1800" i="0" dirty="0">
              <a:solidFill>
                <a:schemeClr val="accent2"/>
              </a:solidFill>
              <a:latin typeface="Trebuchet MS" panose="020B0603020202020204" pitchFamily="34" charset="0"/>
            </a:endParaRPr>
          </a:p>
        </p:txBody>
      </p:sp>
      <p:sp>
        <p:nvSpPr>
          <p:cNvPr id="8" name="CuadroTexto 7"/>
          <p:cNvSpPr txBox="1"/>
          <p:nvPr/>
        </p:nvSpPr>
        <p:spPr>
          <a:xfrm>
            <a:off x="2426495" y="489368"/>
            <a:ext cx="3887603" cy="523220"/>
          </a:xfrm>
          <a:prstGeom prst="rect">
            <a:avLst/>
          </a:prstGeom>
          <a:noFill/>
        </p:spPr>
        <p:txBody>
          <a:bodyPr wrap="none" rtlCol="0">
            <a:spAutoFit/>
          </a:bodyPr>
          <a:lstStyle/>
          <a:p>
            <a:r>
              <a:rPr lang="es-ES" sz="2800" b="1" dirty="0" smtClean="0">
                <a:solidFill>
                  <a:srgbClr val="C00000"/>
                </a:solidFill>
                <a:latin typeface="Trebuchet MS" panose="020B0603020202020204" pitchFamily="34" charset="0"/>
              </a:rPr>
              <a:t>Embarcaciones ligeras</a:t>
            </a:r>
            <a:endParaRPr lang="es-ES" sz="2800" dirty="0">
              <a:solidFill>
                <a:srgbClr val="C00000"/>
              </a:solidFill>
            </a:endParaRPr>
          </a:p>
        </p:txBody>
      </p:sp>
      <p:sp>
        <p:nvSpPr>
          <p:cNvPr id="2" name="CuadroTexto 1"/>
          <p:cNvSpPr txBox="1"/>
          <p:nvPr/>
        </p:nvSpPr>
        <p:spPr>
          <a:xfrm>
            <a:off x="5148064" y="2672396"/>
            <a:ext cx="184731" cy="369332"/>
          </a:xfrm>
          <a:prstGeom prst="rect">
            <a:avLst/>
          </a:prstGeom>
          <a:noFill/>
        </p:spPr>
        <p:txBody>
          <a:bodyPr wrap="none" rtlCol="0">
            <a:spAutoFit/>
          </a:bodyPr>
          <a:lstStyle/>
          <a:p>
            <a:endParaRPr lang="es-ES" dirty="0"/>
          </a:p>
        </p:txBody>
      </p:sp>
      <p:sp>
        <p:nvSpPr>
          <p:cNvPr id="3" name="CuadroTexto 2"/>
          <p:cNvSpPr txBox="1"/>
          <p:nvPr/>
        </p:nvSpPr>
        <p:spPr>
          <a:xfrm rot="3106125">
            <a:off x="193419" y="3608262"/>
            <a:ext cx="2325765" cy="892552"/>
          </a:xfrm>
          <a:prstGeom prst="rect">
            <a:avLst/>
          </a:prstGeom>
          <a:noFill/>
        </p:spPr>
        <p:txBody>
          <a:bodyPr wrap="none" rtlCol="0">
            <a:spAutoFit/>
          </a:bodyPr>
          <a:lstStyle/>
          <a:p>
            <a:r>
              <a:rPr lang="es-ES" sz="2400" b="1" dirty="0">
                <a:solidFill>
                  <a:schemeClr val="bg1"/>
                </a:solidFill>
                <a:latin typeface="Trebuchet MS" panose="020B0603020202020204" pitchFamily="34" charset="0"/>
              </a:rPr>
              <a:t> </a:t>
            </a:r>
            <a:r>
              <a:rPr lang="es-ES" sz="2400" b="1" dirty="0" smtClean="0">
                <a:solidFill>
                  <a:schemeClr val="bg1"/>
                </a:solidFill>
                <a:latin typeface="Trebuchet MS" panose="020B0603020202020204" pitchFamily="34" charset="0"/>
              </a:rPr>
              <a:t>(</a:t>
            </a:r>
            <a:r>
              <a:rPr lang="es-ES" sz="2800" b="1" i="1" dirty="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T </a:t>
            </a:r>
            <a:r>
              <a:rPr lang="es-ES" sz="2400" b="1" dirty="0" smtClean="0">
                <a:solidFill>
                  <a:schemeClr val="bg1"/>
                </a:solidFill>
                <a:latin typeface="Trebuchet MS" panose="020B0603020202020204" pitchFamily="34" charset="0"/>
                <a:sym typeface="Symbol" panose="05050102010706020507" pitchFamily="18" charset="2"/>
              </a:rPr>
              <a:t>&lt;&lt;</a:t>
            </a:r>
            <a:r>
              <a:rPr lang="es-ES" sz="2400" b="1" dirty="0" smtClean="0">
                <a:solidFill>
                  <a:schemeClr val="bg1"/>
                </a:solidFill>
                <a:latin typeface="Trebuchet MS" panose="020B0603020202020204" pitchFamily="34" charset="0"/>
              </a:rPr>
              <a:t> </a:t>
            </a:r>
            <a:r>
              <a:rPr lang="es-ES" sz="2400" b="1" dirty="0">
                <a:solidFill>
                  <a:schemeClr val="bg1"/>
                </a:solidFill>
                <a:latin typeface="Trebuchet MS" panose="020B0603020202020204" pitchFamily="34" charset="0"/>
                <a:sym typeface="Symbol" panose="05050102010706020507" pitchFamily="18" charset="2"/>
              </a:rPr>
              <a:t> </a:t>
            </a:r>
            <a:r>
              <a:rPr lang="es-ES" sz="2800" b="1" i="1" dirty="0" smtClean="0">
                <a:solidFill>
                  <a:schemeClr val="bg1"/>
                </a:solidFill>
                <a:latin typeface="Times New Roman" panose="02020603050405020304" pitchFamily="18" charset="0"/>
                <a:cs typeface="Times New Roman" panose="02020603050405020304" pitchFamily="18" charset="0"/>
                <a:sym typeface="Symbol" panose="05050102010706020507" pitchFamily="18" charset="2"/>
              </a:rPr>
              <a:t>L </a:t>
            </a:r>
            <a:r>
              <a:rPr lang="es-ES" sz="2400" b="1" dirty="0" smtClean="0">
                <a:solidFill>
                  <a:schemeClr val="bg1"/>
                </a:solidFill>
                <a:latin typeface="Trebuchet MS" panose="020B0603020202020204" pitchFamily="34" charset="0"/>
                <a:sym typeface="Symbol" panose="05050102010706020507" pitchFamily="18" charset="2"/>
              </a:rPr>
              <a:t>&lt;&lt;)</a:t>
            </a:r>
            <a:endParaRPr lang="es-ES" sz="2400" b="1" dirty="0">
              <a:solidFill>
                <a:schemeClr val="bg1"/>
              </a:solidFill>
              <a:latin typeface="Trebuchet MS" panose="020B0603020202020204" pitchFamily="34" charset="0"/>
            </a:endParaRPr>
          </a:p>
          <a:p>
            <a:endParaRPr lang="es-ES" sz="2400" b="1" dirty="0">
              <a:solidFill>
                <a:schemeClr val="bg1"/>
              </a:solidFill>
            </a:endParaRPr>
          </a:p>
        </p:txBody>
      </p:sp>
    </p:spTree>
    <p:extLst>
      <p:ext uri="{BB962C8B-B14F-4D97-AF65-F5344CB8AC3E}">
        <p14:creationId xmlns:p14="http://schemas.microsoft.com/office/powerpoint/2010/main" val="2393128065"/>
      </p:ext>
    </p:extLst>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00071" y="948304"/>
            <a:ext cx="8640960" cy="5432256"/>
          </a:xfrm>
          <a:prstGeom prst="rect">
            <a:avLst/>
          </a:prstGeom>
        </p:spPr>
        <p:txBody>
          <a:bodyPr wrap="square">
            <a:spAutoFit/>
          </a:bodyPr>
          <a:lstStyle/>
          <a:p>
            <a:r>
              <a:rPr lang="es-ES" dirty="0" smtClean="0">
                <a:latin typeface="Trebuchet MS" panose="020B0603020202020204" pitchFamily="34" charset="0"/>
              </a:rPr>
              <a:t>Cuando </a:t>
            </a:r>
            <a:r>
              <a:rPr lang="es-ES" dirty="0">
                <a:latin typeface="Trebuchet MS" panose="020B0603020202020204" pitchFamily="34" charset="0"/>
              </a:rPr>
              <a:t>un buque está en el mar las olas con sus senos y crestas producen </a:t>
            </a:r>
            <a:r>
              <a:rPr lang="es-ES" dirty="0" smtClean="0">
                <a:latin typeface="Trebuchet MS" panose="020B0603020202020204" pitchFamily="34" charset="0"/>
              </a:rPr>
              <a:t>desequilibrios en </a:t>
            </a:r>
            <a:r>
              <a:rPr lang="es-ES" dirty="0">
                <a:latin typeface="Trebuchet MS" panose="020B0603020202020204" pitchFamily="34" charset="0"/>
              </a:rPr>
              <a:t>las fuerzas de </a:t>
            </a:r>
            <a:r>
              <a:rPr lang="es-ES" dirty="0" smtClean="0">
                <a:latin typeface="Trebuchet MS" panose="020B0603020202020204" pitchFamily="34" charset="0"/>
              </a:rPr>
              <a:t>flotación </a:t>
            </a:r>
            <a:r>
              <a:rPr lang="es-ES" dirty="0">
                <a:latin typeface="Trebuchet MS" panose="020B0603020202020204" pitchFamily="34" charset="0"/>
              </a:rPr>
              <a:t>y por lo tanto pueden aumentar el momento de flexión, las fuerzas de corte vertical y las tensiones. </a:t>
            </a:r>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smtClean="0">
              <a:latin typeface="Trebuchet MS" panose="020B0603020202020204" pitchFamily="34" charset="0"/>
            </a:endParaRPr>
          </a:p>
          <a:p>
            <a:endParaRPr lang="es-ES" dirty="0" smtClean="0">
              <a:latin typeface="Trebuchet MS" panose="020B0603020202020204" pitchFamily="34" charset="0"/>
            </a:endParaRPr>
          </a:p>
          <a:p>
            <a:pPr>
              <a:spcBef>
                <a:spcPts val="600"/>
              </a:spcBef>
            </a:pPr>
            <a:r>
              <a:rPr lang="es-ES" dirty="0" smtClean="0">
                <a:latin typeface="Trebuchet MS" panose="020B0603020202020204" pitchFamily="34" charset="0"/>
              </a:rPr>
              <a:t>Clásicamente </a:t>
            </a:r>
            <a:r>
              <a:rPr lang="es-ES" dirty="0">
                <a:latin typeface="Trebuchet MS" panose="020B0603020202020204" pitchFamily="34" charset="0"/>
              </a:rPr>
              <a:t>los efectos extremos se pueden ilustrar con el buque balanceado sobre </a:t>
            </a:r>
            <a:r>
              <a:rPr lang="es-ES" dirty="0" smtClean="0">
                <a:latin typeface="Trebuchet MS" panose="020B0603020202020204" pitchFamily="34" charset="0"/>
              </a:rPr>
              <a:t>un oleaje de longitud de onda similar a la eslora del buque. </a:t>
            </a:r>
            <a:r>
              <a:rPr lang="es-ES" dirty="0">
                <a:latin typeface="Trebuchet MS" panose="020B0603020202020204" pitchFamily="34" charset="0"/>
              </a:rPr>
              <a:t>Si la cresta de la ola está en la medianía del buque las fuerzas de </a:t>
            </a:r>
            <a:r>
              <a:rPr lang="es-ES" dirty="0" smtClean="0">
                <a:latin typeface="Trebuchet MS" panose="020B0603020202020204" pitchFamily="34" charset="0"/>
              </a:rPr>
              <a:t>flotación </a:t>
            </a:r>
            <a:r>
              <a:rPr lang="es-ES" dirty="0">
                <a:latin typeface="Trebuchet MS" panose="020B0603020202020204" pitchFamily="34" charset="0"/>
              </a:rPr>
              <a:t>tenderán al </a:t>
            </a:r>
            <a:r>
              <a:rPr lang="es-ES" b="1" dirty="0">
                <a:solidFill>
                  <a:srgbClr val="0070C0"/>
                </a:solidFill>
                <a:latin typeface="Trebuchet MS" panose="020B0603020202020204" pitchFamily="34" charset="0"/>
              </a:rPr>
              <a:t>quebranto</a:t>
            </a:r>
            <a:r>
              <a:rPr lang="es-ES" dirty="0">
                <a:latin typeface="Trebuchet MS" panose="020B0603020202020204" pitchFamily="34" charset="0"/>
              </a:rPr>
              <a:t> del mismo; si el seno de la ola está en la medianía del buque las fuerzas de boyantes tenderán al </a:t>
            </a:r>
            <a:r>
              <a:rPr lang="es-ES" b="1" dirty="0">
                <a:solidFill>
                  <a:srgbClr val="0070C0"/>
                </a:solidFill>
                <a:latin typeface="Trebuchet MS" panose="020B0603020202020204" pitchFamily="34" charset="0"/>
              </a:rPr>
              <a:t>arrufo </a:t>
            </a:r>
            <a:r>
              <a:rPr lang="es-ES" dirty="0">
                <a:latin typeface="Trebuchet MS" panose="020B0603020202020204" pitchFamily="34" charset="0"/>
              </a:rPr>
              <a:t>de la nave</a:t>
            </a:r>
          </a:p>
        </p:txBody>
      </p:sp>
      <p:sp>
        <p:nvSpPr>
          <p:cNvPr id="4" name="CuadroTexto 3"/>
          <p:cNvSpPr txBox="1"/>
          <p:nvPr/>
        </p:nvSpPr>
        <p:spPr>
          <a:xfrm>
            <a:off x="1954937" y="505158"/>
            <a:ext cx="4512774" cy="461665"/>
          </a:xfrm>
          <a:prstGeom prst="rect">
            <a:avLst/>
          </a:prstGeom>
          <a:noFill/>
        </p:spPr>
        <p:txBody>
          <a:bodyPr wrap="none" rtlCol="0">
            <a:spAutoFit/>
          </a:bodyPr>
          <a:lstStyle/>
          <a:p>
            <a:r>
              <a:rPr lang="es-ES" sz="2400" b="1" dirty="0" smtClean="0">
                <a:solidFill>
                  <a:srgbClr val="C00000"/>
                </a:solidFill>
                <a:latin typeface="Trebuchet MS" panose="020B0603020202020204" pitchFamily="34" charset="0"/>
              </a:rPr>
              <a:t>Buques - Momentos </a:t>
            </a:r>
            <a:r>
              <a:rPr lang="es-ES" sz="2400" b="1" dirty="0">
                <a:solidFill>
                  <a:srgbClr val="C00000"/>
                </a:solidFill>
                <a:latin typeface="Trebuchet MS" panose="020B0603020202020204" pitchFamily="34" charset="0"/>
              </a:rPr>
              <a:t>de </a:t>
            </a:r>
            <a:r>
              <a:rPr lang="es-ES" sz="2400" b="1" dirty="0" smtClean="0">
                <a:solidFill>
                  <a:srgbClr val="C00000"/>
                </a:solidFill>
                <a:latin typeface="Trebuchet MS" panose="020B0603020202020204" pitchFamily="34" charset="0"/>
              </a:rPr>
              <a:t>flexión</a:t>
            </a:r>
            <a:endParaRPr lang="es-ES" sz="2400" dirty="0">
              <a:solidFill>
                <a:srgbClr val="C00000"/>
              </a:solidFill>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468" y="1885526"/>
            <a:ext cx="3888432" cy="3003814"/>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2181" y="1885526"/>
            <a:ext cx="4589837" cy="2960444"/>
          </a:xfrm>
          <a:prstGeom prst="rect">
            <a:avLst/>
          </a:prstGeom>
        </p:spPr>
      </p:pic>
      <p:sp>
        <p:nvSpPr>
          <p:cNvPr id="7" name="Rectangle 3"/>
          <p:cNvSpPr>
            <a:spLocks noChangeArrowheads="1"/>
          </p:cNvSpPr>
          <p:nvPr/>
        </p:nvSpPr>
        <p:spPr bwMode="auto">
          <a:xfrm>
            <a:off x="457200" y="-23428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ahoma" panose="020B0604030504040204" pitchFamily="34" charset="0"/>
              </a:defRPr>
            </a:lvl1pPr>
            <a:lvl2pPr algn="ctr">
              <a:defRPr sz="4400">
                <a:solidFill>
                  <a:schemeClr val="tx2"/>
                </a:solidFill>
                <a:latin typeface="Tahoma" panose="020B0604030504040204" pitchFamily="34" charset="0"/>
              </a:defRPr>
            </a:lvl2pPr>
            <a:lvl3pPr algn="ctr">
              <a:defRPr sz="4400">
                <a:solidFill>
                  <a:schemeClr val="tx2"/>
                </a:solidFill>
                <a:latin typeface="Tahoma" panose="020B0604030504040204" pitchFamily="34" charset="0"/>
              </a:defRPr>
            </a:lvl3pPr>
            <a:lvl4pPr algn="ctr">
              <a:defRPr sz="4400">
                <a:solidFill>
                  <a:schemeClr val="tx2"/>
                </a:solidFill>
                <a:latin typeface="Tahoma" panose="020B0604030504040204" pitchFamily="34" charset="0"/>
              </a:defRPr>
            </a:lvl4pPr>
            <a:lvl5pPr algn="ctr">
              <a:defRPr sz="4400">
                <a:solidFill>
                  <a:schemeClr val="tx2"/>
                </a:solidFill>
                <a:latin typeface="Tahoma" panose="020B0604030504040204" pitchFamily="34" charset="0"/>
              </a:defRPr>
            </a:lvl5pPr>
            <a:lvl6pPr marL="457200" algn="ctr" fontAlgn="base">
              <a:spcBef>
                <a:spcPct val="0"/>
              </a:spcBef>
              <a:spcAft>
                <a:spcPct val="0"/>
              </a:spcAft>
              <a:defRPr sz="4400">
                <a:solidFill>
                  <a:schemeClr val="tx2"/>
                </a:solidFill>
                <a:latin typeface="Tahoma" panose="020B0604030504040204" pitchFamily="34" charset="0"/>
              </a:defRPr>
            </a:lvl6pPr>
            <a:lvl7pPr marL="914400" algn="ctr" fontAlgn="base">
              <a:spcBef>
                <a:spcPct val="0"/>
              </a:spcBef>
              <a:spcAft>
                <a:spcPct val="0"/>
              </a:spcAft>
              <a:defRPr sz="4400">
                <a:solidFill>
                  <a:schemeClr val="tx2"/>
                </a:solidFill>
                <a:latin typeface="Tahoma" panose="020B0604030504040204" pitchFamily="34" charset="0"/>
              </a:defRPr>
            </a:lvl7pPr>
            <a:lvl8pPr marL="1371600" algn="ctr" fontAlgn="base">
              <a:spcBef>
                <a:spcPct val="0"/>
              </a:spcBef>
              <a:spcAft>
                <a:spcPct val="0"/>
              </a:spcAft>
              <a:defRPr sz="4400">
                <a:solidFill>
                  <a:schemeClr val="tx2"/>
                </a:solidFill>
                <a:latin typeface="Tahoma" panose="020B0604030504040204" pitchFamily="34" charset="0"/>
              </a:defRPr>
            </a:lvl8pPr>
            <a:lvl9pPr marL="1828800" algn="ctr" fontAlgn="base">
              <a:spcBef>
                <a:spcPct val="0"/>
              </a:spcBef>
              <a:spcAft>
                <a:spcPct val="0"/>
              </a:spcAft>
              <a:defRPr sz="4400">
                <a:solidFill>
                  <a:schemeClr val="tx2"/>
                </a:solidFill>
                <a:latin typeface="Tahoma" panose="020B0604030504040204" pitchFamily="34" charset="0"/>
              </a:defRPr>
            </a:lvl9pPr>
          </a:lstStyle>
          <a:p>
            <a:r>
              <a:rPr lang="en-US" sz="2800" b="1" i="0" dirty="0">
                <a:solidFill>
                  <a:srgbClr val="C00000"/>
                </a:solidFill>
                <a:latin typeface="Trebuchet MS" panose="020B0603020202020204" pitchFamily="34" charset="0"/>
              </a:rPr>
              <a:t>La </a:t>
            </a:r>
            <a:r>
              <a:rPr lang="en-US" sz="2800" b="1" i="0" dirty="0" err="1">
                <a:solidFill>
                  <a:srgbClr val="C00000"/>
                </a:solidFill>
                <a:latin typeface="Trebuchet MS" panose="020B0603020202020204" pitchFamily="34" charset="0"/>
              </a:rPr>
              <a:t>importancia</a:t>
            </a:r>
            <a:r>
              <a:rPr lang="en-US" sz="2800" b="1" i="0" dirty="0">
                <a:solidFill>
                  <a:srgbClr val="C00000"/>
                </a:solidFill>
                <a:latin typeface="Trebuchet MS" panose="020B0603020202020204" pitchFamily="34" charset="0"/>
              </a:rPr>
              <a:t> del </a:t>
            </a:r>
            <a:r>
              <a:rPr lang="en-US" sz="2800" b="1" i="0" dirty="0" err="1">
                <a:solidFill>
                  <a:srgbClr val="C00000"/>
                </a:solidFill>
                <a:latin typeface="Trebuchet MS" panose="020B0603020202020204" pitchFamily="34" charset="0"/>
              </a:rPr>
              <a:t>período</a:t>
            </a:r>
            <a:r>
              <a:rPr lang="en-US" sz="2800" b="1" i="0" dirty="0">
                <a:solidFill>
                  <a:srgbClr val="C00000"/>
                </a:solidFill>
                <a:latin typeface="Trebuchet MS" panose="020B0603020202020204" pitchFamily="34" charset="0"/>
              </a:rPr>
              <a:t> del </a:t>
            </a:r>
            <a:r>
              <a:rPr lang="en-US" sz="2800" b="1" i="0" dirty="0" err="1">
                <a:solidFill>
                  <a:srgbClr val="C00000"/>
                </a:solidFill>
                <a:latin typeface="Trebuchet MS" panose="020B0603020202020204" pitchFamily="34" charset="0"/>
              </a:rPr>
              <a:t>oleaje</a:t>
            </a:r>
            <a:endParaRPr lang="en-US" sz="2800" b="1" i="0"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589268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2000"/>
                                        <p:tgtEl>
                                          <p:spTgt spid="5"/>
                                        </p:tgtEl>
                                      </p:cBhvr>
                                    </p:animEffect>
                                  </p:childTnLst>
                                </p:cTn>
                              </p:par>
                            </p:childTnLst>
                          </p:cTn>
                        </p:par>
                        <p:par>
                          <p:cTn id="11" fill="hold">
                            <p:stCondLst>
                              <p:cond delay="200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idx="4294967295"/>
          </p:nvPr>
        </p:nvSpPr>
        <p:spPr>
          <a:xfrm>
            <a:off x="251520" y="-73437"/>
            <a:ext cx="8229600" cy="1143001"/>
          </a:xfrm>
          <a:prstGeom prst="rect">
            <a:avLst/>
          </a:prstGeom>
        </p:spPr>
        <p:txBody>
          <a:bodyPr/>
          <a:lstStyle/>
          <a:p>
            <a:r>
              <a:rPr lang="es-ES" sz="3000" b="1" dirty="0">
                <a:solidFill>
                  <a:srgbClr val="C00000"/>
                </a:solidFill>
                <a:latin typeface="Trebuchet MS" panose="020B0603020202020204" pitchFamily="34" charset="0"/>
              </a:rPr>
              <a:t>Escala Douglas (I)</a:t>
            </a:r>
          </a:p>
        </p:txBody>
      </p:sp>
      <p:sp>
        <p:nvSpPr>
          <p:cNvPr id="345091" name="Rectangle 3"/>
          <p:cNvSpPr>
            <a:spLocks noGrp="1" noChangeArrowheads="1"/>
          </p:cNvSpPr>
          <p:nvPr>
            <p:ph idx="4294967295"/>
          </p:nvPr>
        </p:nvSpPr>
        <p:spPr>
          <a:xfrm>
            <a:off x="468313" y="1628775"/>
            <a:ext cx="8229600" cy="4525963"/>
          </a:xfrm>
          <a:prstGeom prst="rect">
            <a:avLst/>
          </a:prstGeom>
        </p:spPr>
        <p:txBody>
          <a:bodyPr/>
          <a:lstStyle/>
          <a:p>
            <a:endParaRPr lang="es-ES"/>
          </a:p>
        </p:txBody>
      </p:sp>
      <p:sp>
        <p:nvSpPr>
          <p:cNvPr id="345113" name="Rectangle 25"/>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20" name="Rectangle 32"/>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27" name="Rectangle 39"/>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34" name="Rectangle 46"/>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41" name="Rectangle 53"/>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48" name="Rectangle 60"/>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55" name="Rectangle 67"/>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62" name="Rectangle 74"/>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69" name="Rectangle 81"/>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5176" name="Rectangle 88"/>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graphicFrame>
        <p:nvGraphicFramePr>
          <p:cNvPr id="345564" name="Group 476"/>
          <p:cNvGraphicFramePr>
            <a:graphicFrameLocks noGrp="1"/>
          </p:cNvGraphicFramePr>
          <p:nvPr>
            <p:extLst>
              <p:ext uri="{D42A27DB-BD31-4B8C-83A1-F6EECF244321}">
                <p14:modId xmlns:p14="http://schemas.microsoft.com/office/powerpoint/2010/main" val="3398381271"/>
              </p:ext>
            </p:extLst>
          </p:nvPr>
        </p:nvGraphicFramePr>
        <p:xfrm>
          <a:off x="0" y="548680"/>
          <a:ext cx="9036050" cy="6255248"/>
        </p:xfrm>
        <a:graphic>
          <a:graphicData uri="http://schemas.openxmlformats.org/drawingml/2006/table">
            <a:tbl>
              <a:tblPr/>
              <a:tblGrid>
                <a:gridCol w="755576"/>
                <a:gridCol w="1368152"/>
                <a:gridCol w="1095722"/>
                <a:gridCol w="3035300"/>
                <a:gridCol w="1196975"/>
                <a:gridCol w="1584325"/>
              </a:tblGrid>
              <a:tr h="864096">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Grado</a:t>
                      </a:r>
                      <a:endPar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Denominación</a:t>
                      </a:r>
                      <a:endParaRPr kumimoji="0" lang="es-ES" sz="14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Altura</a:t>
                      </a:r>
                      <a:r>
                        <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
                      </a:r>
                      <a:br>
                        <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br>
                      <a:r>
                        <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(metros)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Descripción</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Equivalen-</a:t>
                      </a:r>
                      <a:r>
                        <a:rPr kumimoji="0" lang="es-ES" sz="1600" b="1" i="0" u="none" strike="noStrike" cap="none" normalizeH="0" baseline="0" dirty="0" err="1"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cia</a:t>
                      </a:r>
                      <a:r>
                        <a:rPr kumimoji="0" lang="es-ES" sz="1600" b="1"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 Escala </a:t>
                      </a:r>
                      <a:r>
                        <a:rPr kumimoji="0" lang="es-ES" sz="1600" b="1" i="0" u="none" strike="noStrike" cap="none" normalizeH="0" baseline="0" dirty="0" err="1"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Beaufort</a:t>
                      </a:r>
                      <a:endPar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Aspecto</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1077913">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Llana</a:t>
                      </a:r>
                      <a:endPar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La mar está como un espejo.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smtClean="0">
                        <a:ln>
                          <a:noFill/>
                        </a:ln>
                        <a:solidFill>
                          <a:schemeClr val="tx1"/>
                        </a:solidFill>
                        <a:effectLst/>
                        <a:latin typeface="Arial Unicode MS" panose="020B060402020202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7913">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Rizada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0 - 0,2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Mar rizada con pequeñas crestas sin espuma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smtClean="0">
                        <a:ln>
                          <a:noFill/>
                        </a:ln>
                        <a:solidFill>
                          <a:schemeClr val="tx1"/>
                        </a:solidFill>
                        <a:effectLst/>
                        <a:latin typeface="Arial Unicode MS" panose="020B060402020202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7913">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Marejadilla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0,2 - 0,5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Pequeñas ondas cuyas crestas empiezan a romper</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smtClean="0">
                        <a:ln>
                          <a:noFill/>
                        </a:ln>
                        <a:solidFill>
                          <a:schemeClr val="tx1"/>
                        </a:solidFill>
                        <a:effectLst/>
                        <a:latin typeface="Arial Unicode MS" panose="020B060402020202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9500">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Marejada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0,5 - 1,25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Olas pequeñas que rompen. Se forman frecuentes borreguillos.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smtClean="0">
                        <a:ln>
                          <a:noFill/>
                        </a:ln>
                        <a:solidFill>
                          <a:schemeClr val="tx1"/>
                        </a:solidFill>
                        <a:effectLst/>
                        <a:latin typeface="Arial Unicode MS" panose="020B060402020202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77913">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Fuerte Marejada</a:t>
                      </a:r>
                      <a:endParaRPr kumimoji="0" lang="es-ES" sz="16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1,25 - 2,5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t-PT"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Olas moderadas de forma alargada. </a:t>
                      </a: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Se forman muchos borreguillos.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1600" b="0" i="0" u="none" strike="noStrike" cap="none" normalizeH="0" baseline="0" dirty="0" smtClean="0">
                        <a:ln>
                          <a:noFill/>
                        </a:ln>
                        <a:solidFill>
                          <a:schemeClr val="tx1"/>
                        </a:solidFill>
                        <a:effectLst/>
                        <a:latin typeface="Arial Unicode MS" panose="020B0604020202020204" pitchFamily="34" charset="-128"/>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45551" name="Picture 463" descr="fuerza_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0" y="1405932"/>
            <a:ext cx="14398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556" name="Picture 468" descr="fuerza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3583937"/>
            <a:ext cx="14398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562" name="Picture 474" descr="fuerza_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750" y="4649194"/>
            <a:ext cx="14398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563" name="Picture 475" descr="fuerza_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750" y="5719125"/>
            <a:ext cx="14398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5552" name="Picture 464" descr="fuerza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750" y="2510934"/>
            <a:ext cx="143986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166749"/>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idx="4294967295"/>
          </p:nvPr>
        </p:nvSpPr>
        <p:spPr>
          <a:xfrm>
            <a:off x="323528" y="-12565"/>
            <a:ext cx="8229600" cy="1143001"/>
          </a:xfrm>
          <a:prstGeom prst="rect">
            <a:avLst/>
          </a:prstGeom>
        </p:spPr>
        <p:txBody>
          <a:bodyPr/>
          <a:lstStyle/>
          <a:p>
            <a:r>
              <a:rPr lang="es-ES" sz="3000" b="1" dirty="0">
                <a:solidFill>
                  <a:srgbClr val="C00000"/>
                </a:solidFill>
                <a:latin typeface="Trebuchet MS" panose="020B0603020202020204" pitchFamily="34" charset="0"/>
              </a:rPr>
              <a:t>Escala Douglas (II)</a:t>
            </a:r>
          </a:p>
        </p:txBody>
      </p:sp>
      <p:sp>
        <p:nvSpPr>
          <p:cNvPr id="346116" name="Rectangle 4"/>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17" name="Rectangle 5"/>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18" name="Rectangle 6"/>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19" name="Rectangle 7"/>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0" name="Rectangle 8"/>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1" name="Rectangle 9"/>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2" name="Rectangle 10"/>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3" name="Rectangle 11"/>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4" name="Rectangle 12"/>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125" name="Rectangle 13"/>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03" name="Rectangle 91"/>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10" name="Rectangle 98"/>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17" name="Rectangle 105"/>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24" name="Rectangle 112"/>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31" name="Rectangle 119"/>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38" name="Rectangle 126"/>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45" name="Rectangle 133"/>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52" name="Rectangle 140"/>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59" name="Rectangle 147"/>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sp>
        <p:nvSpPr>
          <p:cNvPr id="346266" name="Rectangle 154"/>
          <p:cNvSpPr>
            <a:spLocks noChangeArrowheads="1"/>
          </p:cNvSpPr>
          <p:nvPr/>
        </p:nvSpPr>
        <p:spPr bwMode="auto">
          <a:xfrm>
            <a:off x="1619250" y="139700"/>
            <a:ext cx="11811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s-ES" sz="3200" i="1" smtClean="0">
              <a:solidFill>
                <a:srgbClr val="000000"/>
              </a:solidFill>
              <a:latin typeface="Tahoma" panose="020B0604030504040204" pitchFamily="34" charset="0"/>
            </a:endParaRPr>
          </a:p>
        </p:txBody>
      </p:sp>
      <p:graphicFrame>
        <p:nvGraphicFramePr>
          <p:cNvPr id="346652" name="Group 540"/>
          <p:cNvGraphicFramePr>
            <a:graphicFrameLocks noGrp="1"/>
          </p:cNvGraphicFramePr>
          <p:nvPr>
            <p:extLst>
              <p:ext uri="{D42A27DB-BD31-4B8C-83A1-F6EECF244321}">
                <p14:modId xmlns:p14="http://schemas.microsoft.com/office/powerpoint/2010/main" val="1074610975"/>
              </p:ext>
            </p:extLst>
          </p:nvPr>
        </p:nvGraphicFramePr>
        <p:xfrm>
          <a:off x="35496" y="558936"/>
          <a:ext cx="9073008" cy="6283536"/>
        </p:xfrm>
        <a:graphic>
          <a:graphicData uri="http://schemas.openxmlformats.org/drawingml/2006/table">
            <a:tbl>
              <a:tblPr/>
              <a:tblGrid>
                <a:gridCol w="720080"/>
                <a:gridCol w="1368152"/>
                <a:gridCol w="1008112"/>
                <a:gridCol w="3168352"/>
                <a:gridCol w="1152128"/>
                <a:gridCol w="1656184"/>
              </a:tblGrid>
              <a:tr h="359446">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Grado</a:t>
                      </a:r>
                      <a:endParaRPr kumimoji="0" lang="es-ES" sz="14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Denominación</a:t>
                      </a:r>
                      <a:endParaRPr kumimoji="0" lang="es-ES" sz="14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Altura</a:t>
                      </a: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
                      </a:r>
                      <a:b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b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(metros)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Descripción</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dirty="0" err="1"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Equiv</a:t>
                      </a:r>
                      <a:r>
                        <a:rPr kumimoji="0" lang="es-ES" sz="1600" b="1"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 </a:t>
                      </a:r>
                      <a:r>
                        <a:rPr kumimoji="0" lang="es-ES" sz="1600" b="1" i="0" u="none" strike="noStrike" cap="none" normalizeH="0" baseline="0" dirty="0" err="1"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Beaufort</a:t>
                      </a:r>
                      <a:endPar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Aspecto</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0E0E0"/>
                    </a:solidFill>
                  </a:tcPr>
                </a:tc>
              </a:tr>
              <a:tr h="856406">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Gruesa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2,5 - 4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Se forman grandes olas con crestas de espuma blanca por todas partes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smtClean="0">
                        <a:ln>
                          <a:noFill/>
                        </a:ln>
                        <a:solidFill>
                          <a:schemeClr val="tx1"/>
                        </a:solidFill>
                        <a:effectLst/>
                        <a:latin typeface="Tahoma" panose="020B060403050404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10156">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Muy Gruesa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4 - 6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La mar empieza a amontonarse y la espuma blanca de las crestas es impulsada por el viento.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smtClean="0">
                        <a:ln>
                          <a:noFill/>
                        </a:ln>
                        <a:solidFill>
                          <a:schemeClr val="tx1"/>
                        </a:solidFill>
                        <a:effectLst/>
                        <a:latin typeface="Tahoma" panose="020B060403050404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46612">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Arbolada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6-9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Olas altas. Densas bandas de espuma en la dirección del viento y la mar empieza a romper. El agua pulverizada dificulta la visibilidad.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8-9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smtClean="0">
                        <a:ln>
                          <a:noFill/>
                        </a:ln>
                        <a:solidFill>
                          <a:schemeClr val="tx1"/>
                        </a:solidFill>
                        <a:effectLst/>
                        <a:latin typeface="Tahoma" panose="020B060403050404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7343">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Montañosa</a:t>
                      </a:r>
                      <a:endPar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9 - 14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dirty="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Olas muy altas con crestas largas y rompientes. Espuma en grandes masas en la dirección del viento y superficie del mar casi blanca. Las olas rompen brusca y pesadamente. Escasa visibilidad.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Unicode MS" panose="020B0604020202020204" pitchFamily="34" charset="-128"/>
                          <a:ea typeface="Times New Roman" panose="02020603050405020304" pitchFamily="18" charset="0"/>
                          <a:cs typeface="Arial" panose="020B0604020202020204" pitchFamily="34" charset="0"/>
                        </a:rPr>
                        <a:t>10-11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Tahoma" panose="020B060403050404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63899">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6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Enorme</a:t>
                      </a:r>
                      <a:endParaRPr kumimoji="0" 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&gt; 14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400" b="0" i="0" u="none" strike="noStrike" cap="none" normalizeH="0" baseline="0" smtClean="0">
                          <a:ln>
                            <a:noFill/>
                          </a:ln>
                          <a:solidFill>
                            <a:schemeClr val="tx1"/>
                          </a:solidFill>
                          <a:effectLst/>
                          <a:latin typeface="Arial Unicode MS" panose="020B0604020202020204" pitchFamily="34" charset="-128"/>
                          <a:ea typeface="Times New Roman" panose="02020603050405020304" pitchFamily="18" charset="0"/>
                          <a:cs typeface="Arial" panose="020B0604020202020204" pitchFamily="34" charset="0"/>
                        </a:rPr>
                        <a:t>El aire está lleno de espuma y agua pulverizada. La mar completamente blanca. Visibilidad prácticamente nula.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600" b="0" i="0" u="none" strike="noStrike" cap="none" normalizeH="0" baseline="0" dirty="0" smtClean="0">
                          <a:ln>
                            <a:noFill/>
                          </a:ln>
                          <a:solidFill>
                            <a:schemeClr val="bg2">
                              <a:lumMod val="60000"/>
                              <a:lumOff val="40000"/>
                            </a:schemeClr>
                          </a:solidFill>
                          <a:effectLst/>
                          <a:latin typeface="Arial" panose="020B0604020202020204" pitchFamily="34" charset="0"/>
                          <a:ea typeface="Times New Roman" panose="02020603050405020304" pitchFamily="18" charset="0"/>
                          <a:cs typeface="Arial" panose="020B0604020202020204" pitchFamily="34"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ahoma" panose="020B0604030504040204" pitchFamily="34" charset="0"/>
                        </a:defRPr>
                      </a:lvl1pPr>
                      <a:lvl2pPr>
                        <a:spcBef>
                          <a:spcPct val="20000"/>
                        </a:spcBef>
                        <a:defRPr sz="2400">
                          <a:solidFill>
                            <a:schemeClr val="tx1"/>
                          </a:solidFill>
                          <a:latin typeface="Tahoma" panose="020B0604030504040204" pitchFamily="34" charset="0"/>
                        </a:defRPr>
                      </a:lvl2pPr>
                      <a:lvl3pPr>
                        <a:spcBef>
                          <a:spcPct val="20000"/>
                        </a:spcBef>
                        <a:defRPr sz="2000">
                          <a:solidFill>
                            <a:schemeClr val="tx1"/>
                          </a:solidFill>
                          <a:latin typeface="Tahoma" panose="020B0604030504040204" pitchFamily="34" charset="0"/>
                        </a:defRPr>
                      </a:lvl3pPr>
                      <a:lvl4pPr>
                        <a:spcBef>
                          <a:spcPct val="20000"/>
                        </a:spcBef>
                        <a:defRPr>
                          <a:solidFill>
                            <a:schemeClr val="tx1"/>
                          </a:solidFill>
                          <a:latin typeface="Tahoma" panose="020B0604030504040204" pitchFamily="34" charset="0"/>
                        </a:defRPr>
                      </a:lvl4pPr>
                      <a:lvl5pPr>
                        <a:spcBef>
                          <a:spcPct val="20000"/>
                        </a:spcBef>
                        <a:defRPr>
                          <a:solidFill>
                            <a:schemeClr val="tx1"/>
                          </a:solidFill>
                          <a:latin typeface="Tahoma" panose="020B0604030504040204" pitchFamily="34" charset="0"/>
                        </a:defRPr>
                      </a:lvl5pPr>
                      <a:lvl6pPr fontAlgn="base">
                        <a:spcBef>
                          <a:spcPct val="20000"/>
                        </a:spcBef>
                        <a:spcAft>
                          <a:spcPct val="0"/>
                        </a:spcAft>
                        <a:defRPr>
                          <a:solidFill>
                            <a:schemeClr val="tx1"/>
                          </a:solidFill>
                          <a:latin typeface="Tahoma" panose="020B0604030504040204" pitchFamily="34" charset="0"/>
                        </a:defRPr>
                      </a:lvl6pPr>
                      <a:lvl7pPr fontAlgn="base">
                        <a:spcBef>
                          <a:spcPct val="20000"/>
                        </a:spcBef>
                        <a:spcAft>
                          <a:spcPct val="0"/>
                        </a:spcAft>
                        <a:defRPr>
                          <a:solidFill>
                            <a:schemeClr val="tx1"/>
                          </a:solidFill>
                          <a:latin typeface="Tahoma" panose="020B0604030504040204" pitchFamily="34" charset="0"/>
                        </a:defRPr>
                      </a:lvl7pPr>
                      <a:lvl8pPr fontAlgn="base">
                        <a:spcBef>
                          <a:spcPct val="20000"/>
                        </a:spcBef>
                        <a:spcAft>
                          <a:spcPct val="0"/>
                        </a:spcAft>
                        <a:defRPr>
                          <a:solidFill>
                            <a:schemeClr val="tx1"/>
                          </a:solidFill>
                          <a:latin typeface="Tahoma" panose="020B0604030504040204" pitchFamily="34" charset="0"/>
                        </a:defRPr>
                      </a:lvl8pPr>
                      <a:lvl9pPr fontAlgn="base">
                        <a:spcBef>
                          <a:spcPct val="20000"/>
                        </a:spcBef>
                        <a:spcAft>
                          <a:spcPct val="0"/>
                        </a:spcAft>
                        <a:defRPr>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s-ES" sz="2800" b="0" i="0" u="none" strike="noStrike" cap="none" normalizeH="0" baseline="0" dirty="0" smtClean="0">
                        <a:ln>
                          <a:noFill/>
                        </a:ln>
                        <a:solidFill>
                          <a:schemeClr val="tx1"/>
                        </a:solidFill>
                        <a:effectLst/>
                        <a:latin typeface="Tahoma" panose="020B060403050404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46645" name="Picture 533" descr="fuerza_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624" y="953506"/>
            <a:ext cx="14398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646" name="Picture 534" descr="fuerza_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625" y="2028309"/>
            <a:ext cx="143986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647" name="Picture 535" descr="fuerza_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624" y="3237656"/>
            <a:ext cx="14398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648" name="Picture 536" descr="fuerza_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624" y="4500757"/>
            <a:ext cx="143986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6649" name="Picture 537" descr="fuerza_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4625" y="5761385"/>
            <a:ext cx="143192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192639"/>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Marcador de número de diapositiva 4"/>
          <p:cNvSpPr>
            <a:spLocks noGrp="1"/>
          </p:cNvSpPr>
          <p:nvPr>
            <p:ph type="sldNum" sz="quarter" idx="4294967295"/>
          </p:nvPr>
        </p:nvSpPr>
        <p:spPr>
          <a:xfrm>
            <a:off x="1062186" y="6619875"/>
            <a:ext cx="7542262" cy="476250"/>
          </a:xfrm>
          <a:prstGeom prst="rect">
            <a:avLst/>
          </a:prstGeom>
        </p:spPr>
        <p:txBody>
          <a:bodyPr/>
          <a:lstStyle/>
          <a:p>
            <a:endParaRPr lang="es-ES"/>
          </a:p>
          <a:p>
            <a:fld id="{D13EFF3C-91D4-46E7-ACC6-0B2C38D95E92}" type="slidenum">
              <a:rPr lang="es-ES">
                <a:solidFill>
                  <a:srgbClr val="3399FF"/>
                </a:solidFill>
              </a:rPr>
              <a:pPr/>
              <a:t>162</a:t>
            </a:fld>
            <a:endParaRPr lang="es-ES">
              <a:solidFill>
                <a:srgbClr val="3399FF"/>
              </a:solidFill>
            </a:endParaRPr>
          </a:p>
        </p:txBody>
      </p:sp>
      <p:sp>
        <p:nvSpPr>
          <p:cNvPr id="493570" name="Rectangle 2"/>
          <p:cNvSpPr>
            <a:spLocks noChangeArrowheads="1"/>
          </p:cNvSpPr>
          <p:nvPr/>
        </p:nvSpPr>
        <p:spPr bwMode="auto">
          <a:xfrm>
            <a:off x="0" y="-242888"/>
            <a:ext cx="9144000" cy="1143001"/>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es-ES" sz="2400" b="1" i="0" dirty="0">
                <a:solidFill>
                  <a:srgbClr val="C00000"/>
                </a:solidFill>
                <a:latin typeface="Trebuchet MS" panose="020B0603020202020204" pitchFamily="34" charset="0"/>
              </a:rPr>
              <a:t>Oleaje de viento. Nomograma de </a:t>
            </a:r>
            <a:r>
              <a:rPr lang="es-ES" sz="2400" b="1" i="0" dirty="0" smtClean="0">
                <a:solidFill>
                  <a:srgbClr val="C00000"/>
                </a:solidFill>
                <a:latin typeface="Trebuchet MS" panose="020B0603020202020204" pitchFamily="34" charset="0"/>
              </a:rPr>
              <a:t>cálculo</a:t>
            </a:r>
            <a:endParaRPr lang="es-ES" sz="2400" b="1" i="0" dirty="0">
              <a:solidFill>
                <a:srgbClr val="C00000"/>
              </a:solidFill>
              <a:latin typeface="Trebuchet MS" panose="020B0603020202020204" pitchFamily="34" charset="0"/>
            </a:endParaRPr>
          </a:p>
        </p:txBody>
      </p:sp>
      <p:sp>
        <p:nvSpPr>
          <p:cNvPr id="493571"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493572" name="Rectangle 4"/>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493573" name="Rectangle 5"/>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s-ES"/>
          </a:p>
        </p:txBody>
      </p:sp>
      <p:sp>
        <p:nvSpPr>
          <p:cNvPr id="493574" name="Line 6"/>
          <p:cNvSpPr>
            <a:spLocks noChangeShapeType="1"/>
          </p:cNvSpPr>
          <p:nvPr/>
        </p:nvSpPr>
        <p:spPr bwMode="auto">
          <a:xfrm>
            <a:off x="-36513" y="4149725"/>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75" name="Line 7"/>
          <p:cNvSpPr>
            <a:spLocks noChangeShapeType="1"/>
          </p:cNvSpPr>
          <p:nvPr/>
        </p:nvSpPr>
        <p:spPr bwMode="auto">
          <a:xfrm>
            <a:off x="0" y="5013325"/>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76" name="Line 8"/>
          <p:cNvSpPr>
            <a:spLocks noChangeShapeType="1"/>
          </p:cNvSpPr>
          <p:nvPr/>
        </p:nvSpPr>
        <p:spPr bwMode="auto">
          <a:xfrm>
            <a:off x="0" y="3429000"/>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77" name="Line 9"/>
          <p:cNvSpPr>
            <a:spLocks noChangeShapeType="1"/>
          </p:cNvSpPr>
          <p:nvPr/>
        </p:nvSpPr>
        <p:spPr bwMode="auto">
          <a:xfrm>
            <a:off x="0" y="2924175"/>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78" name="Line 10"/>
          <p:cNvSpPr>
            <a:spLocks noChangeShapeType="1"/>
          </p:cNvSpPr>
          <p:nvPr/>
        </p:nvSpPr>
        <p:spPr bwMode="auto">
          <a:xfrm>
            <a:off x="0" y="2492375"/>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79" name="Line 11"/>
          <p:cNvSpPr>
            <a:spLocks noChangeShapeType="1"/>
          </p:cNvSpPr>
          <p:nvPr/>
        </p:nvSpPr>
        <p:spPr bwMode="auto">
          <a:xfrm>
            <a:off x="0" y="2071688"/>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80" name="Line 12"/>
          <p:cNvSpPr>
            <a:spLocks noChangeShapeType="1"/>
          </p:cNvSpPr>
          <p:nvPr/>
        </p:nvSpPr>
        <p:spPr bwMode="auto">
          <a:xfrm>
            <a:off x="0" y="1643063"/>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81" name="Text Box 13"/>
          <p:cNvSpPr txBox="1">
            <a:spLocks noChangeArrowheads="1"/>
          </p:cNvSpPr>
          <p:nvPr/>
        </p:nvSpPr>
        <p:spPr bwMode="auto">
          <a:xfrm>
            <a:off x="11113" y="5567363"/>
            <a:ext cx="18240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Marejadilla</a:t>
            </a:r>
          </a:p>
        </p:txBody>
      </p:sp>
      <p:sp>
        <p:nvSpPr>
          <p:cNvPr id="493582" name="Line 14"/>
          <p:cNvSpPr>
            <a:spLocks noChangeShapeType="1"/>
          </p:cNvSpPr>
          <p:nvPr/>
        </p:nvSpPr>
        <p:spPr bwMode="auto">
          <a:xfrm>
            <a:off x="34925" y="4149725"/>
            <a:ext cx="2449513"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493583" name="Text Box 15"/>
          <p:cNvSpPr txBox="1">
            <a:spLocks noChangeArrowheads="1"/>
          </p:cNvSpPr>
          <p:nvPr/>
        </p:nvSpPr>
        <p:spPr bwMode="auto">
          <a:xfrm>
            <a:off x="0" y="4437063"/>
            <a:ext cx="15541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Marejada</a:t>
            </a:r>
          </a:p>
        </p:txBody>
      </p:sp>
      <p:sp>
        <p:nvSpPr>
          <p:cNvPr id="493584" name="Text Box 16"/>
          <p:cNvSpPr txBox="1">
            <a:spLocks noChangeArrowheads="1"/>
          </p:cNvSpPr>
          <p:nvPr/>
        </p:nvSpPr>
        <p:spPr bwMode="auto">
          <a:xfrm>
            <a:off x="0" y="3644900"/>
            <a:ext cx="23399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sz="1600" i="0">
                <a:solidFill>
                  <a:srgbClr val="0070C0"/>
                </a:solidFill>
                <a:latin typeface="Ravie" panose="04040805050809020602" pitchFamily="82" charset="0"/>
              </a:rPr>
              <a:t>Fuerte Mjda.</a:t>
            </a:r>
          </a:p>
        </p:txBody>
      </p:sp>
      <p:sp>
        <p:nvSpPr>
          <p:cNvPr id="493585" name="Text Box 17"/>
          <p:cNvSpPr txBox="1">
            <a:spLocks noChangeArrowheads="1"/>
          </p:cNvSpPr>
          <p:nvPr/>
        </p:nvSpPr>
        <p:spPr bwMode="auto">
          <a:xfrm>
            <a:off x="0" y="3068638"/>
            <a:ext cx="1130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Gruesa</a:t>
            </a:r>
          </a:p>
        </p:txBody>
      </p:sp>
      <p:sp>
        <p:nvSpPr>
          <p:cNvPr id="493586" name="Text Box 18"/>
          <p:cNvSpPr txBox="1">
            <a:spLocks noChangeArrowheads="1"/>
          </p:cNvSpPr>
          <p:nvPr/>
        </p:nvSpPr>
        <p:spPr bwMode="auto">
          <a:xfrm>
            <a:off x="0" y="2565400"/>
            <a:ext cx="17970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Muy gruesa</a:t>
            </a:r>
          </a:p>
        </p:txBody>
      </p:sp>
      <p:sp>
        <p:nvSpPr>
          <p:cNvPr id="493587" name="Text Box 19"/>
          <p:cNvSpPr txBox="1">
            <a:spLocks noChangeArrowheads="1"/>
          </p:cNvSpPr>
          <p:nvPr/>
        </p:nvSpPr>
        <p:spPr bwMode="auto">
          <a:xfrm>
            <a:off x="0" y="2103438"/>
            <a:ext cx="14128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Arbolada</a:t>
            </a:r>
          </a:p>
        </p:txBody>
      </p:sp>
      <p:sp>
        <p:nvSpPr>
          <p:cNvPr id="493588" name="Text Box 20"/>
          <p:cNvSpPr txBox="1">
            <a:spLocks noChangeArrowheads="1"/>
          </p:cNvSpPr>
          <p:nvPr/>
        </p:nvSpPr>
        <p:spPr bwMode="auto">
          <a:xfrm>
            <a:off x="0" y="1671638"/>
            <a:ext cx="16922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a:solidFill>
                  <a:srgbClr val="0070C0"/>
                </a:solidFill>
                <a:latin typeface="Ravie" panose="04040805050809020602" pitchFamily="82" charset="0"/>
              </a:rPr>
              <a:t>Montañosa</a:t>
            </a:r>
          </a:p>
        </p:txBody>
      </p:sp>
      <p:sp>
        <p:nvSpPr>
          <p:cNvPr id="493589" name="Text Box 21"/>
          <p:cNvSpPr txBox="1">
            <a:spLocks noChangeArrowheads="1"/>
          </p:cNvSpPr>
          <p:nvPr/>
        </p:nvSpPr>
        <p:spPr bwMode="auto">
          <a:xfrm>
            <a:off x="0" y="1125538"/>
            <a:ext cx="12049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sz="1600" i="0" dirty="0">
                <a:solidFill>
                  <a:srgbClr val="0070C0"/>
                </a:solidFill>
                <a:latin typeface="Ravie" panose="04040805050809020602" pitchFamily="82" charset="0"/>
              </a:rPr>
              <a:t>Enorme</a:t>
            </a:r>
          </a:p>
        </p:txBody>
      </p:sp>
      <p:pic>
        <p:nvPicPr>
          <p:cNvPr id="493590" name="Picture 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7225" y="815975"/>
            <a:ext cx="7216775" cy="604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215120"/>
      </p:ext>
    </p:extLst>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2" descr="nomo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908050"/>
            <a:ext cx="6476773" cy="521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noChangeArrowheads="1"/>
          </p:cNvSpPr>
          <p:nvPr/>
        </p:nvSpPr>
        <p:spPr bwMode="auto">
          <a:xfrm>
            <a:off x="2339752" y="-171400"/>
            <a:ext cx="91440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smtClean="0">
                <a:solidFill>
                  <a:srgbClr val="C00000"/>
                </a:solidFill>
                <a:latin typeface="+mj-lt"/>
              </a:rPr>
              <a:t>Generación de oleaje. </a:t>
            </a:r>
          </a:p>
          <a:p>
            <a:pPr algn="l" eaLnBrk="1" hangingPunct="1"/>
            <a:r>
              <a:rPr lang="es-ES" sz="2800" baseline="0" dirty="0" smtClean="0">
                <a:solidFill>
                  <a:srgbClr val="C00000"/>
                </a:solidFill>
                <a:latin typeface="+mj-lt"/>
              </a:rPr>
              <a:t>Nomograma </a:t>
            </a:r>
            <a:r>
              <a:rPr lang="es-ES" sz="2800" baseline="0" dirty="0">
                <a:solidFill>
                  <a:srgbClr val="C00000"/>
                </a:solidFill>
                <a:latin typeface="+mj-lt"/>
              </a:rPr>
              <a:t>de cálculo </a:t>
            </a:r>
            <a:r>
              <a:rPr lang="es-ES" sz="2800" baseline="0" dirty="0" smtClean="0">
                <a:solidFill>
                  <a:srgbClr val="C00000"/>
                </a:solidFill>
                <a:latin typeface="+mj-lt"/>
              </a:rPr>
              <a:t>(</a:t>
            </a:r>
            <a:r>
              <a:rPr lang="es-ES" sz="2800" baseline="0" dirty="0" err="1" smtClean="0">
                <a:solidFill>
                  <a:srgbClr val="C00000"/>
                </a:solidFill>
                <a:latin typeface="+mj-lt"/>
              </a:rPr>
              <a:t>Bretschneider</a:t>
            </a:r>
            <a:r>
              <a:rPr lang="es-ES" sz="2800" baseline="0" dirty="0" smtClean="0">
                <a:solidFill>
                  <a:srgbClr val="C00000"/>
                </a:solidFill>
                <a:latin typeface="+mj-lt"/>
              </a:rPr>
              <a:t>)</a:t>
            </a:r>
            <a:endParaRPr lang="es-ES" sz="2800" baseline="0" dirty="0">
              <a:solidFill>
                <a:srgbClr val="C00000"/>
              </a:solidFill>
              <a:latin typeface="+mj-lt"/>
            </a:endParaRPr>
          </a:p>
        </p:txBody>
      </p:sp>
      <p:sp>
        <p:nvSpPr>
          <p:cNvPr id="2" name="CuadroTexto 1"/>
          <p:cNvSpPr txBox="1"/>
          <p:nvPr/>
        </p:nvSpPr>
        <p:spPr>
          <a:xfrm>
            <a:off x="235513" y="6207664"/>
            <a:ext cx="8458662" cy="369332"/>
          </a:xfrm>
          <a:prstGeom prst="rect">
            <a:avLst/>
          </a:prstGeom>
          <a:noFill/>
        </p:spPr>
        <p:txBody>
          <a:bodyPr wrap="none" rtlCol="0">
            <a:spAutoFit/>
          </a:bodyPr>
          <a:lstStyle/>
          <a:p>
            <a:r>
              <a:rPr lang="es-ES" dirty="0" smtClean="0">
                <a:hlinkClick r:id="rId3"/>
              </a:rPr>
              <a:t>https://www.meted.ucar.edu/marine/mod2_wlc_gen_es/print.php#page_3-4-0</a:t>
            </a:r>
            <a:endParaRPr lang="es-ES" dirty="0"/>
          </a:p>
        </p:txBody>
      </p:sp>
    </p:spTree>
    <p:extLst>
      <p:ext uri="{BB962C8B-B14F-4D97-AF65-F5344CB8AC3E}">
        <p14:creationId xmlns:p14="http://schemas.microsoft.com/office/powerpoint/2010/main" val="2577001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ChangeArrowheads="1"/>
          </p:cNvSpPr>
          <p:nvPr/>
        </p:nvSpPr>
        <p:spPr bwMode="auto">
          <a:xfrm>
            <a:off x="1957487" y="-198437"/>
            <a:ext cx="7164288"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mj-lt"/>
              </a:rPr>
              <a:t>Generación de </a:t>
            </a:r>
            <a:r>
              <a:rPr lang="es-ES" sz="2800" baseline="0" dirty="0" smtClean="0">
                <a:solidFill>
                  <a:srgbClr val="C00000"/>
                </a:solidFill>
                <a:latin typeface="+mj-lt"/>
              </a:rPr>
              <a:t>olas.</a:t>
            </a:r>
          </a:p>
          <a:p>
            <a:pPr algn="l" eaLnBrk="1" hangingPunct="1"/>
            <a:r>
              <a:rPr lang="es-ES" sz="2800" baseline="0" dirty="0" smtClean="0">
                <a:solidFill>
                  <a:srgbClr val="C00000"/>
                </a:solidFill>
                <a:latin typeface="+mj-lt"/>
              </a:rPr>
              <a:t>Aumento </a:t>
            </a:r>
            <a:r>
              <a:rPr lang="es-ES" sz="2800" baseline="0" dirty="0">
                <a:solidFill>
                  <a:srgbClr val="C00000"/>
                </a:solidFill>
                <a:latin typeface="+mj-lt"/>
              </a:rPr>
              <a:t>en la velocidad del viento</a:t>
            </a:r>
          </a:p>
        </p:txBody>
      </p:sp>
      <p:sp>
        <p:nvSpPr>
          <p:cNvPr id="58372" name="Text Box 3"/>
          <p:cNvSpPr txBox="1">
            <a:spLocks noChangeArrowheads="1"/>
          </p:cNvSpPr>
          <p:nvPr/>
        </p:nvSpPr>
        <p:spPr bwMode="auto">
          <a:xfrm>
            <a:off x="304800" y="1066800"/>
            <a:ext cx="8326438"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868613" algn="ctr">
              <a:defRPr sz="2000" b="1" baseline="-25000">
                <a:solidFill>
                  <a:schemeClr val="tx1"/>
                </a:solidFill>
                <a:latin typeface="Arial" panose="020B0604020202020204" pitchFamily="34" charset="0"/>
              </a:defRPr>
            </a:lvl5pPr>
            <a:lvl6pPr marL="3325813" algn="ctr" eaLnBrk="0" fontAlgn="base" hangingPunct="0">
              <a:spcBef>
                <a:spcPct val="0"/>
              </a:spcBef>
              <a:spcAft>
                <a:spcPct val="0"/>
              </a:spcAft>
              <a:defRPr sz="2000" b="1" baseline="-25000">
                <a:solidFill>
                  <a:schemeClr val="tx1"/>
                </a:solidFill>
                <a:latin typeface="Arial" panose="020B0604020202020204" pitchFamily="34" charset="0"/>
              </a:defRPr>
            </a:lvl6pPr>
            <a:lvl7pPr marL="3783013" algn="ctr" eaLnBrk="0" fontAlgn="base" hangingPunct="0">
              <a:spcBef>
                <a:spcPct val="0"/>
              </a:spcBef>
              <a:spcAft>
                <a:spcPct val="0"/>
              </a:spcAft>
              <a:defRPr sz="2000" b="1" baseline="-25000">
                <a:solidFill>
                  <a:schemeClr val="tx1"/>
                </a:solidFill>
                <a:latin typeface="Arial" panose="020B0604020202020204" pitchFamily="34" charset="0"/>
              </a:defRPr>
            </a:lvl7pPr>
            <a:lvl8pPr marL="4240213" algn="ctr" eaLnBrk="0" fontAlgn="base" hangingPunct="0">
              <a:spcBef>
                <a:spcPct val="0"/>
              </a:spcBef>
              <a:spcAft>
                <a:spcPct val="0"/>
              </a:spcAft>
              <a:defRPr sz="2000" b="1" baseline="-25000">
                <a:solidFill>
                  <a:schemeClr val="tx1"/>
                </a:solidFill>
                <a:latin typeface="Arial" panose="020B0604020202020204" pitchFamily="34" charset="0"/>
              </a:defRPr>
            </a:lvl8pPr>
            <a:lvl9pPr marL="4697413"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600" b="0" baseline="0">
                <a:latin typeface="Trebuchet MS" panose="020B0603020202020204" pitchFamily="34" charset="0"/>
              </a:rPr>
              <a:t>Un viento sopla con 13 nudos y un fetch de 80 millas náuticas, generando un oleaje que posteriormene atraviesa una zona con vientos de 18 nudos por otras 16 horas. ¿Cuál será la altura final de la ola?</a:t>
            </a:r>
          </a:p>
          <a:p>
            <a:pPr lvl="4" algn="l" eaLnBrk="1" hangingPunct="1"/>
            <a:r>
              <a:rPr lang="es-ES" sz="1600" b="0" baseline="0">
                <a:latin typeface="Trebuchet MS" panose="020B0603020202020204" pitchFamily="34" charset="0"/>
              </a:rPr>
              <a:t>a) 4 pies</a:t>
            </a:r>
            <a:br>
              <a:rPr lang="es-ES" sz="1600" b="0" baseline="0">
                <a:latin typeface="Trebuchet MS" panose="020B0603020202020204" pitchFamily="34" charset="0"/>
              </a:rPr>
            </a:br>
            <a:r>
              <a:rPr lang="es-ES" sz="1600" b="0" baseline="0">
                <a:latin typeface="Trebuchet MS" panose="020B0603020202020204" pitchFamily="34" charset="0"/>
              </a:rPr>
              <a:t>b) 6 pies</a:t>
            </a:r>
            <a:br>
              <a:rPr lang="es-ES" sz="1600" b="0" baseline="0">
                <a:latin typeface="Trebuchet MS" panose="020B0603020202020204" pitchFamily="34" charset="0"/>
              </a:rPr>
            </a:br>
            <a:r>
              <a:rPr lang="es-ES" sz="1600" b="0" baseline="0">
                <a:latin typeface="Trebuchet MS" panose="020B0603020202020204" pitchFamily="34" charset="0"/>
              </a:rPr>
              <a:t>c) 8 pies</a:t>
            </a:r>
            <a:br>
              <a:rPr lang="es-ES" sz="1600" b="0" baseline="0">
                <a:latin typeface="Trebuchet MS" panose="020B0603020202020204" pitchFamily="34" charset="0"/>
              </a:rPr>
            </a:br>
            <a:r>
              <a:rPr lang="es-ES" sz="1600" b="0" baseline="0">
                <a:latin typeface="Trebuchet MS" panose="020B0603020202020204" pitchFamily="34" charset="0"/>
              </a:rPr>
              <a:t>d) 10 pies</a:t>
            </a:r>
          </a:p>
        </p:txBody>
      </p:sp>
      <p:pic>
        <p:nvPicPr>
          <p:cNvPr id="58373" name="Picture 4" descr="wndspd_var_ques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3114675"/>
            <a:ext cx="4572000"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2175" y="3103563"/>
            <a:ext cx="4419600" cy="370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75" name="Freeform 6"/>
          <p:cNvSpPr>
            <a:spLocks/>
          </p:cNvSpPr>
          <p:nvPr/>
        </p:nvSpPr>
        <p:spPr bwMode="auto">
          <a:xfrm>
            <a:off x="5099050" y="5219700"/>
            <a:ext cx="2749550" cy="1422400"/>
          </a:xfrm>
          <a:custGeom>
            <a:avLst/>
            <a:gdLst>
              <a:gd name="T0" fmla="*/ 0 w 1732"/>
              <a:gd name="T1" fmla="*/ 1422400 h 896"/>
              <a:gd name="T2" fmla="*/ 1143000 w 1732"/>
              <a:gd name="T3" fmla="*/ 736600 h 896"/>
              <a:gd name="T4" fmla="*/ 2286000 w 1732"/>
              <a:gd name="T5" fmla="*/ 127000 h 896"/>
              <a:gd name="T6" fmla="*/ 2749550 w 1732"/>
              <a:gd name="T7" fmla="*/ 0 h 8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32" h="896">
                <a:moveTo>
                  <a:pt x="0" y="896"/>
                </a:moveTo>
                <a:cubicBezTo>
                  <a:pt x="240" y="748"/>
                  <a:pt x="480" y="600"/>
                  <a:pt x="720" y="464"/>
                </a:cubicBezTo>
                <a:cubicBezTo>
                  <a:pt x="960" y="328"/>
                  <a:pt x="1271" y="157"/>
                  <a:pt x="1440" y="80"/>
                </a:cubicBezTo>
                <a:cubicBezTo>
                  <a:pt x="1609" y="3"/>
                  <a:pt x="1671" y="17"/>
                  <a:pt x="1732" y="0"/>
                </a:cubicBezTo>
              </a:path>
            </a:pathLst>
          </a:custGeom>
          <a:noFill/>
          <a:ln w="25400">
            <a:solidFill>
              <a:srgbClr val="FF9900"/>
            </a:solidFill>
            <a:round/>
            <a:headEn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8376" name="Freeform 7"/>
          <p:cNvSpPr>
            <a:spLocks/>
          </p:cNvSpPr>
          <p:nvPr/>
        </p:nvSpPr>
        <p:spPr bwMode="auto">
          <a:xfrm>
            <a:off x="6934200" y="5210175"/>
            <a:ext cx="914400" cy="1588"/>
          </a:xfrm>
          <a:custGeom>
            <a:avLst/>
            <a:gdLst>
              <a:gd name="T0" fmla="*/ 914400 w 576"/>
              <a:gd name="T1" fmla="*/ 0 h 1"/>
              <a:gd name="T2" fmla="*/ 0 w 576"/>
              <a:gd name="T3" fmla="*/ 0 h 1"/>
              <a:gd name="T4" fmla="*/ 0 60000 65536"/>
              <a:gd name="T5" fmla="*/ 0 60000 65536"/>
            </a:gdLst>
            <a:ahLst/>
            <a:cxnLst>
              <a:cxn ang="T4">
                <a:pos x="T0" y="T1"/>
              </a:cxn>
              <a:cxn ang="T5">
                <a:pos x="T2" y="T3"/>
              </a:cxn>
            </a:cxnLst>
            <a:rect l="0" t="0" r="r" b="b"/>
            <a:pathLst>
              <a:path w="576" h="1">
                <a:moveTo>
                  <a:pt x="576" y="0"/>
                </a:moveTo>
                <a:cubicBezTo>
                  <a:pt x="336" y="0"/>
                  <a:pt x="96" y="0"/>
                  <a:pt x="0" y="0"/>
                </a:cubicBezTo>
              </a:path>
            </a:pathLst>
          </a:custGeom>
          <a:noFill/>
          <a:ln w="25400">
            <a:solidFill>
              <a:srgbClr val="FF9900"/>
            </a:solidFill>
            <a:round/>
            <a:headEn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58377" name="Freeform 8"/>
          <p:cNvSpPr>
            <a:spLocks/>
          </p:cNvSpPr>
          <p:nvPr/>
        </p:nvSpPr>
        <p:spPr bwMode="auto">
          <a:xfrm>
            <a:off x="6938963" y="4776788"/>
            <a:ext cx="1076325" cy="419100"/>
          </a:xfrm>
          <a:custGeom>
            <a:avLst/>
            <a:gdLst>
              <a:gd name="T0" fmla="*/ 0 w 678"/>
              <a:gd name="T1" fmla="*/ 419100 h 264"/>
              <a:gd name="T2" fmla="*/ 457200 w 678"/>
              <a:gd name="T3" fmla="*/ 190500 h 264"/>
              <a:gd name="T4" fmla="*/ 914400 w 678"/>
              <a:gd name="T5" fmla="*/ 38100 h 264"/>
              <a:gd name="T6" fmla="*/ 1076325 w 678"/>
              <a:gd name="T7" fmla="*/ 0 h 2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78" h="264">
                <a:moveTo>
                  <a:pt x="0" y="264"/>
                </a:moveTo>
                <a:cubicBezTo>
                  <a:pt x="96" y="212"/>
                  <a:pt x="192" y="160"/>
                  <a:pt x="288" y="120"/>
                </a:cubicBezTo>
                <a:cubicBezTo>
                  <a:pt x="384" y="80"/>
                  <a:pt x="511" y="44"/>
                  <a:pt x="576" y="24"/>
                </a:cubicBezTo>
                <a:cubicBezTo>
                  <a:pt x="641" y="4"/>
                  <a:pt x="657" y="5"/>
                  <a:pt x="678" y="0"/>
                </a:cubicBezTo>
              </a:path>
            </a:pathLst>
          </a:custGeom>
          <a:noFill/>
          <a:ln w="25400">
            <a:solidFill>
              <a:srgbClr val="FF9900"/>
            </a:solidFill>
            <a:round/>
            <a:headEn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6745" name="AutoShape 9"/>
          <p:cNvSpPr>
            <a:spLocks noChangeArrowheads="1"/>
          </p:cNvSpPr>
          <p:nvPr/>
        </p:nvSpPr>
        <p:spPr bwMode="auto">
          <a:xfrm>
            <a:off x="-838200" y="2133600"/>
            <a:ext cx="838200" cy="228600"/>
          </a:xfrm>
          <a:prstGeom prst="rightArrow">
            <a:avLst>
              <a:gd name="adj1" fmla="val 50000"/>
              <a:gd name="adj2" fmla="val 91667"/>
            </a:avLst>
          </a:prstGeom>
          <a:solidFill>
            <a:srgbClr val="FFCC00"/>
          </a:solidFill>
          <a:ln w="9525">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Tree>
    <p:extLst>
      <p:ext uri="{BB962C8B-B14F-4D97-AF65-F5344CB8AC3E}">
        <p14:creationId xmlns:p14="http://schemas.microsoft.com/office/powerpoint/2010/main" val="4002857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0.10486 -0.00555 L 0.35486 -0.00555 " pathEditMode="relative" rAng="0" ptsTypes="AA">
                                      <p:cBhvr>
                                        <p:cTn id="6" dur="2000" fill="hold"/>
                                        <p:tgtEl>
                                          <p:spTgt spid="11674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ctrTitle"/>
          </p:nvPr>
        </p:nvSpPr>
        <p:spPr>
          <a:xfrm>
            <a:off x="611187" y="0"/>
            <a:ext cx="7667625" cy="1470026"/>
          </a:xfrm>
          <a:noFill/>
        </p:spPr>
        <p:txBody>
          <a:bodyPr wrap="none" rtlCol="0">
            <a:spAutoFit/>
          </a:bodyPr>
          <a:lstStyle/>
          <a:p>
            <a:pPr algn="l"/>
            <a:r>
              <a:rPr lang="es-ES" altLang="es-ES" sz="2400" b="1" dirty="0">
                <a:solidFill>
                  <a:srgbClr val="C00000"/>
                </a:solidFill>
                <a:latin typeface="Trebuchet MS" panose="020B0603020202020204" pitchFamily="34" charset="0"/>
                <a:ea typeface="+mn-ea"/>
                <a:cs typeface="+mn-cs"/>
              </a:rPr>
              <a:t>6. Régimen de NORDESTE</a:t>
            </a:r>
          </a:p>
        </p:txBody>
      </p:sp>
      <p:pic>
        <p:nvPicPr>
          <p:cNvPr id="331789" name="Picture 13" descr="260889_h9x0l20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549275"/>
            <a:ext cx="8388350" cy="6483350"/>
          </a:xfrm>
          <a:prstGeom prst="rect">
            <a:avLst/>
          </a:prstGeom>
          <a:noFill/>
          <a:extLst>
            <a:ext uri="{909E8E84-426E-40DD-AFC4-6F175D3DCCD1}">
              <a14:hiddenFill xmlns:a14="http://schemas.microsoft.com/office/drawing/2010/main">
                <a:solidFill>
                  <a:srgbClr val="FFFFFF"/>
                </a:solidFill>
              </a14:hiddenFill>
            </a:ext>
          </a:extLst>
        </p:spPr>
      </p:pic>
      <p:pic>
        <p:nvPicPr>
          <p:cNvPr id="331790"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733800"/>
            <a:ext cx="4859338"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823369"/>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1071"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8" y="3487738"/>
            <a:ext cx="5081587" cy="118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106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476250"/>
            <a:ext cx="5111750" cy="188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107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 y="2347913"/>
            <a:ext cx="5076825" cy="116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1059" name="Picture 3" descr="sedi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625" y="620713"/>
            <a:ext cx="3635375"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106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08625" y="3090863"/>
            <a:ext cx="3635375" cy="244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1063" name="Text Box 7"/>
          <p:cNvSpPr txBox="1">
            <a:spLocks noChangeArrowheads="1"/>
          </p:cNvSpPr>
          <p:nvPr/>
        </p:nvSpPr>
        <p:spPr bwMode="auto">
          <a:xfrm>
            <a:off x="6048375" y="5589588"/>
            <a:ext cx="309562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s-ES" altLang="es-ES" dirty="0"/>
              <a:t>Imágenes MODIS </a:t>
            </a:r>
          </a:p>
          <a:p>
            <a:pPr algn="ctr"/>
            <a:r>
              <a:rPr lang="es-ES" altLang="es-ES" dirty="0"/>
              <a:t>Pluma de dispersión de sedimentos fluviales</a:t>
            </a:r>
          </a:p>
        </p:txBody>
      </p:sp>
      <p:sp>
        <p:nvSpPr>
          <p:cNvPr id="301068" name="Text Box 12"/>
          <p:cNvSpPr txBox="1">
            <a:spLocks noChangeArrowheads="1"/>
          </p:cNvSpPr>
          <p:nvPr/>
        </p:nvSpPr>
        <p:spPr bwMode="auto">
          <a:xfrm>
            <a:off x="6516688" y="1628775"/>
            <a:ext cx="3222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solidFill>
                  <a:srgbClr val="FF0000"/>
                </a:solidFill>
              </a:rPr>
              <a:t>●</a:t>
            </a:r>
          </a:p>
        </p:txBody>
      </p:sp>
      <p:sp>
        <p:nvSpPr>
          <p:cNvPr id="301069" name="Text Box 13"/>
          <p:cNvSpPr txBox="1">
            <a:spLocks noChangeArrowheads="1"/>
          </p:cNvSpPr>
          <p:nvPr/>
        </p:nvSpPr>
        <p:spPr bwMode="auto">
          <a:xfrm>
            <a:off x="6538913" y="4149725"/>
            <a:ext cx="3222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solidFill>
                  <a:srgbClr val="FF0000"/>
                </a:solidFill>
              </a:rPr>
              <a:t>●</a:t>
            </a:r>
          </a:p>
        </p:txBody>
      </p:sp>
      <p:pic>
        <p:nvPicPr>
          <p:cNvPr id="301072"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75" y="4652963"/>
            <a:ext cx="5076825" cy="112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1073" name="Text Box 17"/>
          <p:cNvSpPr txBox="1">
            <a:spLocks noChangeArrowheads="1"/>
          </p:cNvSpPr>
          <p:nvPr/>
        </p:nvSpPr>
        <p:spPr bwMode="auto">
          <a:xfrm>
            <a:off x="468313" y="5667375"/>
            <a:ext cx="3925887"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t>Nomograma de Gröen-Dorrestein,</a:t>
            </a:r>
          </a:p>
          <a:p>
            <a:r>
              <a:rPr lang="es-ES" altLang="es-ES"/>
              <a:t>    V: 25 kt  </a:t>
            </a:r>
          </a:p>
          <a:p>
            <a:r>
              <a:rPr lang="es-ES" altLang="es-ES" i="1"/>
              <a:t>fetch: </a:t>
            </a:r>
            <a:r>
              <a:rPr lang="es-ES" altLang="es-ES"/>
              <a:t>72 km </a:t>
            </a:r>
            <a:r>
              <a:rPr lang="es-ES" altLang="es-ES">
                <a:sym typeface="Wingdings" panose="05000000000000000000" pitchFamily="2" charset="2"/>
              </a:rPr>
              <a:t> </a:t>
            </a:r>
            <a:r>
              <a:rPr lang="es-ES" altLang="es-ES" i="1">
                <a:sym typeface="Wingdings" panose="05000000000000000000" pitchFamily="2" charset="2"/>
              </a:rPr>
              <a:t>H</a:t>
            </a:r>
            <a:r>
              <a:rPr lang="es-ES" altLang="es-ES" i="1" baseline="-25000">
                <a:sym typeface="Wingdings" panose="05000000000000000000" pitchFamily="2" charset="2"/>
              </a:rPr>
              <a:t>S</a:t>
            </a:r>
            <a:r>
              <a:rPr lang="es-ES" altLang="es-ES" i="1">
                <a:sym typeface="Wingdings" panose="05000000000000000000" pitchFamily="2" charset="2"/>
              </a:rPr>
              <a:t>~</a:t>
            </a:r>
            <a:r>
              <a:rPr lang="es-ES" altLang="es-ES">
                <a:sym typeface="Wingdings" panose="05000000000000000000" pitchFamily="2" charset="2"/>
              </a:rPr>
              <a:t>2.2 m, </a:t>
            </a:r>
            <a:r>
              <a:rPr lang="es-ES" altLang="es-ES" i="1">
                <a:sym typeface="Wingdings" panose="05000000000000000000" pitchFamily="2" charset="2"/>
              </a:rPr>
              <a:t>T</a:t>
            </a:r>
            <a:r>
              <a:rPr lang="es-ES" altLang="es-ES">
                <a:sym typeface="Wingdings" panose="05000000000000000000" pitchFamily="2" charset="2"/>
              </a:rPr>
              <a:t>= 5.3 s</a:t>
            </a:r>
            <a:endParaRPr lang="es-ES" altLang="es-ES"/>
          </a:p>
        </p:txBody>
      </p:sp>
      <p:sp>
        <p:nvSpPr>
          <p:cNvPr id="2" name="Título 1"/>
          <p:cNvSpPr>
            <a:spLocks noGrp="1"/>
          </p:cNvSpPr>
          <p:nvPr>
            <p:ph type="ctrTitle"/>
          </p:nvPr>
        </p:nvSpPr>
        <p:spPr/>
        <p:txBody>
          <a:bodyPr/>
          <a:lstStyle/>
          <a:p>
            <a:endParaRPr lang="es-ES"/>
          </a:p>
        </p:txBody>
      </p:sp>
      <p:sp>
        <p:nvSpPr>
          <p:cNvPr id="14" name="Rectangle 2"/>
          <p:cNvSpPr txBox="1">
            <a:spLocks noChangeArrowheads="1"/>
          </p:cNvSpPr>
          <p:nvPr/>
        </p:nvSpPr>
        <p:spPr>
          <a:xfrm>
            <a:off x="611187" y="0"/>
            <a:ext cx="7667625" cy="1470026"/>
          </a:xfrm>
          <a:noFill/>
        </p:spPr>
        <p:txBody>
          <a:bodyPr wrap="none" rtlCol="0">
            <a:spAutoFit/>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algn="l"/>
            <a:r>
              <a:rPr lang="es-ES" altLang="es-ES" sz="2400" b="1" smtClean="0">
                <a:solidFill>
                  <a:srgbClr val="C00000"/>
                </a:solidFill>
                <a:latin typeface="Trebuchet MS" panose="020B0603020202020204" pitchFamily="34" charset="0"/>
                <a:ea typeface="+mn-ea"/>
                <a:cs typeface="+mn-cs"/>
              </a:rPr>
              <a:t>6. Régimen de NORDESTE</a:t>
            </a:r>
            <a:endParaRPr lang="es-ES" altLang="es-ES" sz="2400" b="1" dirty="0">
              <a:solidFill>
                <a:srgbClr val="C00000"/>
              </a:solidFill>
              <a:latin typeface="Trebuchet MS" panose="020B0603020202020204" pitchFamily="34" charset="0"/>
              <a:ea typeface="+mn-ea"/>
              <a:cs typeface="+mn-cs"/>
            </a:endParaRPr>
          </a:p>
        </p:txBody>
      </p:sp>
    </p:spTree>
    <p:extLst>
      <p:ext uri="{BB962C8B-B14F-4D97-AF65-F5344CB8AC3E}">
        <p14:creationId xmlns:p14="http://schemas.microsoft.com/office/powerpoint/2010/main" val="2070167153"/>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36" name="Text Box 12"/>
          <p:cNvSpPr txBox="1">
            <a:spLocks noChangeArrowheads="1"/>
          </p:cNvSpPr>
          <p:nvPr/>
        </p:nvSpPr>
        <p:spPr bwMode="auto">
          <a:xfrm>
            <a:off x="468313" y="5667375"/>
            <a:ext cx="37909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t>Nomograma de Gröen-Dorrestein,</a:t>
            </a:r>
          </a:p>
          <a:p>
            <a:r>
              <a:rPr lang="es-ES" altLang="es-ES"/>
              <a:t>    V: 25 kt  </a:t>
            </a:r>
          </a:p>
          <a:p>
            <a:r>
              <a:rPr lang="es-ES" altLang="es-ES" i="1"/>
              <a:t>fetch: </a:t>
            </a:r>
            <a:r>
              <a:rPr lang="es-ES" altLang="es-ES"/>
              <a:t>72 km</a:t>
            </a:r>
          </a:p>
        </p:txBody>
      </p:sp>
      <p:pic>
        <p:nvPicPr>
          <p:cNvPr id="43623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8775"/>
            <a:ext cx="4229100" cy="390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6238" name="Text Box 14"/>
          <p:cNvSpPr txBox="1">
            <a:spLocks noChangeArrowheads="1"/>
          </p:cNvSpPr>
          <p:nvPr/>
        </p:nvSpPr>
        <p:spPr bwMode="auto">
          <a:xfrm>
            <a:off x="663575" y="639763"/>
            <a:ext cx="8480425"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ES" altLang="es-ES" b="0"/>
              <a:t>Para vientos procedentes de tierra, de componente N en el Golfo de Cádiz,  el uso de los nomogramas de cálculo manual de olaje es suficientemente bueno para el cálculo de </a:t>
            </a:r>
            <a:r>
              <a:rPr lang="es-ES" altLang="es-ES" b="0" i="1"/>
              <a:t>H</a:t>
            </a:r>
            <a:r>
              <a:rPr lang="es-ES" altLang="es-ES" b="0" i="1" baseline="-25000"/>
              <a:t>S</a:t>
            </a:r>
            <a:r>
              <a:rPr lang="es-ES" altLang="es-ES" b="0" i="1"/>
              <a:t>, </a:t>
            </a:r>
            <a:r>
              <a:rPr lang="es-ES" altLang="es-ES" b="0"/>
              <a:t>sobre todo para aplicaciones localizadas</a:t>
            </a:r>
          </a:p>
        </p:txBody>
      </p:sp>
      <p:sp>
        <p:nvSpPr>
          <p:cNvPr id="436239" name="AutoShape 15"/>
          <p:cNvSpPr>
            <a:spLocks/>
          </p:cNvSpPr>
          <p:nvPr/>
        </p:nvSpPr>
        <p:spPr bwMode="auto">
          <a:xfrm>
            <a:off x="2051050" y="6021388"/>
            <a:ext cx="144463" cy="503237"/>
          </a:xfrm>
          <a:prstGeom prst="rightBrace">
            <a:avLst>
              <a:gd name="adj1" fmla="val 29029"/>
              <a:gd name="adj2" fmla="val 50000"/>
            </a:avLst>
          </a:pr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436240" name="Rectangle 16"/>
          <p:cNvSpPr>
            <a:spLocks noChangeArrowheads="1"/>
          </p:cNvSpPr>
          <p:nvPr/>
        </p:nvSpPr>
        <p:spPr bwMode="auto">
          <a:xfrm>
            <a:off x="2268538" y="6092825"/>
            <a:ext cx="2486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sym typeface="Wingdings" panose="05000000000000000000" pitchFamily="2" charset="2"/>
              </a:rPr>
              <a:t> </a:t>
            </a:r>
            <a:r>
              <a:rPr lang="es-ES" altLang="es-ES" i="1">
                <a:sym typeface="Wingdings" panose="05000000000000000000" pitchFamily="2" charset="2"/>
              </a:rPr>
              <a:t>H</a:t>
            </a:r>
            <a:r>
              <a:rPr lang="es-ES" altLang="es-ES" i="1" baseline="-25000">
                <a:sym typeface="Wingdings" panose="05000000000000000000" pitchFamily="2" charset="2"/>
              </a:rPr>
              <a:t>S</a:t>
            </a:r>
            <a:r>
              <a:rPr lang="es-ES" altLang="es-ES" i="1">
                <a:sym typeface="Wingdings" panose="05000000000000000000" pitchFamily="2" charset="2"/>
              </a:rPr>
              <a:t>~</a:t>
            </a:r>
            <a:r>
              <a:rPr lang="es-ES" altLang="es-ES">
                <a:sym typeface="Wingdings" panose="05000000000000000000" pitchFamily="2" charset="2"/>
              </a:rPr>
              <a:t>2.2 m, </a:t>
            </a:r>
            <a:r>
              <a:rPr lang="es-ES" altLang="es-ES" i="1">
                <a:sym typeface="Wingdings" panose="05000000000000000000" pitchFamily="2" charset="2"/>
              </a:rPr>
              <a:t>T</a:t>
            </a:r>
            <a:r>
              <a:rPr lang="es-ES" altLang="es-ES">
                <a:sym typeface="Wingdings" panose="05000000000000000000" pitchFamily="2" charset="2"/>
              </a:rPr>
              <a:t>= 5.3 s</a:t>
            </a:r>
          </a:p>
        </p:txBody>
      </p:sp>
      <p:pic>
        <p:nvPicPr>
          <p:cNvPr id="43624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4513" y="1555750"/>
            <a:ext cx="4681537"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6241"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3841750"/>
            <a:ext cx="4679950" cy="232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ítulo 1"/>
          <p:cNvSpPr>
            <a:spLocks noGrp="1"/>
          </p:cNvSpPr>
          <p:nvPr>
            <p:ph type="ctrTitle"/>
          </p:nvPr>
        </p:nvSpPr>
        <p:spPr/>
        <p:txBody>
          <a:bodyPr/>
          <a:lstStyle/>
          <a:p>
            <a:endParaRPr lang="es-ES"/>
          </a:p>
        </p:txBody>
      </p:sp>
      <p:sp>
        <p:nvSpPr>
          <p:cNvPr id="11" name="Rectangle 2"/>
          <p:cNvSpPr txBox="1">
            <a:spLocks noChangeArrowheads="1"/>
          </p:cNvSpPr>
          <p:nvPr/>
        </p:nvSpPr>
        <p:spPr>
          <a:xfrm>
            <a:off x="611187" y="0"/>
            <a:ext cx="7667625" cy="1470026"/>
          </a:xfrm>
          <a:noFill/>
        </p:spPr>
        <p:txBody>
          <a:bodyPr wrap="none" rtlCol="0">
            <a:spAutoFit/>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algn="l"/>
            <a:r>
              <a:rPr lang="es-ES" altLang="es-ES" sz="2400" b="1" smtClean="0">
                <a:solidFill>
                  <a:srgbClr val="C00000"/>
                </a:solidFill>
                <a:latin typeface="Trebuchet MS" panose="020B0603020202020204" pitchFamily="34" charset="0"/>
                <a:ea typeface="+mn-ea"/>
                <a:cs typeface="+mn-cs"/>
              </a:rPr>
              <a:t>6. Régimen de NORDESTE</a:t>
            </a:r>
            <a:endParaRPr lang="es-ES" altLang="es-ES" sz="2400" b="1" dirty="0">
              <a:solidFill>
                <a:srgbClr val="C00000"/>
              </a:solidFill>
              <a:latin typeface="Trebuchet MS" panose="020B0603020202020204" pitchFamily="34" charset="0"/>
              <a:ea typeface="+mn-ea"/>
              <a:cs typeface="+mn-cs"/>
            </a:endParaRPr>
          </a:p>
        </p:txBody>
      </p:sp>
    </p:spTree>
    <p:extLst>
      <p:ext uri="{BB962C8B-B14F-4D97-AF65-F5344CB8AC3E}">
        <p14:creationId xmlns:p14="http://schemas.microsoft.com/office/powerpoint/2010/main" val="1595807431"/>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520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56100" cy="382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5202" name="Rectangle 2"/>
          <p:cNvSpPr>
            <a:spLocks noGrp="1" noChangeArrowheads="1"/>
          </p:cNvSpPr>
          <p:nvPr>
            <p:ph type="ctrTitle"/>
          </p:nvPr>
        </p:nvSpPr>
        <p:spPr>
          <a:xfrm>
            <a:off x="1512888" y="-417513"/>
            <a:ext cx="7667625" cy="1470026"/>
          </a:xfrm>
        </p:spPr>
        <p:txBody>
          <a:bodyPr anchor="ctr"/>
          <a:lstStyle/>
          <a:p>
            <a:r>
              <a:rPr lang="es-ES" altLang="es-ES" sz="2800" b="1" dirty="0">
                <a:solidFill>
                  <a:srgbClr val="C00000"/>
                </a:solidFill>
                <a:latin typeface="Trebuchet MS" panose="020B0603020202020204" pitchFamily="34" charset="0"/>
              </a:rPr>
              <a:t>6. Régimen de NORDESTE</a:t>
            </a:r>
          </a:p>
        </p:txBody>
      </p:sp>
      <p:pic>
        <p:nvPicPr>
          <p:cNvPr id="435203" name="Picture 3" descr="SV003V10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3706813"/>
            <a:ext cx="4025900" cy="2843212"/>
          </a:xfrm>
          <a:prstGeom prst="rect">
            <a:avLst/>
          </a:prstGeom>
          <a:solidFill>
            <a:schemeClr val="bg1"/>
          </a:solidFill>
        </p:spPr>
      </p:pic>
      <p:pic>
        <p:nvPicPr>
          <p:cNvPr id="435204" name="Picture 4" descr="P006V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620713"/>
            <a:ext cx="4032250" cy="2847975"/>
          </a:xfrm>
          <a:prstGeom prst="rect">
            <a:avLst/>
          </a:prstGeom>
          <a:solidFill>
            <a:schemeClr val="bg1"/>
          </a:solidFill>
        </p:spPr>
      </p:pic>
      <p:pic>
        <p:nvPicPr>
          <p:cNvPr id="435205" name="Picture 5" descr="P006V10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8863" y="3687763"/>
            <a:ext cx="4032250" cy="2849562"/>
          </a:xfrm>
          <a:prstGeom prst="rect">
            <a:avLst/>
          </a:prstGeom>
          <a:noFill/>
          <a:extLst>
            <a:ext uri="{909E8E84-426E-40DD-AFC4-6F175D3DCCD1}">
              <a14:hiddenFill xmlns:a14="http://schemas.microsoft.com/office/drawing/2010/main">
                <a:solidFill>
                  <a:srgbClr val="FFFFFF"/>
                </a:solidFill>
              </a14:hiddenFill>
            </a:ext>
          </a:extLst>
        </p:spPr>
      </p:pic>
      <p:sp>
        <p:nvSpPr>
          <p:cNvPr id="435206" name="Text Box 6"/>
          <p:cNvSpPr txBox="1">
            <a:spLocks noChangeArrowheads="1"/>
          </p:cNvSpPr>
          <p:nvPr/>
        </p:nvSpPr>
        <p:spPr bwMode="auto">
          <a:xfrm>
            <a:off x="5148263" y="3357563"/>
            <a:ext cx="32813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t>Pronósticos de viento en SFC</a:t>
            </a:r>
          </a:p>
        </p:txBody>
      </p:sp>
      <p:sp>
        <p:nvSpPr>
          <p:cNvPr id="435209" name="Text Box 9"/>
          <p:cNvSpPr txBox="1">
            <a:spLocks noChangeArrowheads="1"/>
          </p:cNvSpPr>
          <p:nvPr/>
        </p:nvSpPr>
        <p:spPr bwMode="auto">
          <a:xfrm>
            <a:off x="1887538" y="2800350"/>
            <a:ext cx="25511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altLang="es-ES"/>
              <a:t>Diagnóstico ASCAT</a:t>
            </a:r>
          </a:p>
          <a:p>
            <a:r>
              <a:rPr lang="es-ES" altLang="es-ES"/>
              <a:t>12 Nov 2012 a 00 UTC</a:t>
            </a:r>
          </a:p>
        </p:txBody>
      </p:sp>
    </p:spTree>
    <p:extLst>
      <p:ext uri="{BB962C8B-B14F-4D97-AF65-F5344CB8AC3E}">
        <p14:creationId xmlns:p14="http://schemas.microsoft.com/office/powerpoint/2010/main" val="177958887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solidFill>
                  <a:schemeClr val="bg2"/>
                </a:solidFill>
                <a:latin typeface="Trebuchet MS" panose="020B0603020202020204" pitchFamily="34" charset="0"/>
              </a:rPr>
              <a:t>0.	</a:t>
            </a:r>
            <a:r>
              <a:rPr lang="es-ES" altLang="es-ES" sz="2400" b="1" dirty="0" smtClean="0">
                <a:solidFill>
                  <a:schemeClr val="bg2"/>
                </a:solidFill>
                <a:latin typeface="Trebuchet MS" panose="020B0603020202020204" pitchFamily="34" charset="0"/>
              </a:rPr>
              <a:t>Introducción. Seguridad marítima</a:t>
            </a:r>
            <a:endParaRPr lang="es-ES" altLang="es-ES" sz="2400" b="1" dirty="0">
              <a:solidFill>
                <a:schemeClr val="bg2"/>
              </a:solidFill>
              <a:latin typeface="Trebuchet MS" panose="020B0603020202020204" pitchFamily="34" charset="0"/>
            </a:endParaRP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 </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a:t>
            </a:r>
            <a:r>
              <a:rPr lang="es-ES" altLang="es-ES" sz="2400" b="1" dirty="0">
                <a:solidFill>
                  <a:schemeClr val="bg2"/>
                </a:solidFill>
                <a:latin typeface="Trebuchet MS" panose="020B0603020202020204" pitchFamily="34" charset="0"/>
              </a:rPr>
              <a:t>y </a:t>
            </a:r>
            <a:r>
              <a:rPr lang="es-ES" altLang="es-ES" sz="2400" b="1" dirty="0" smtClean="0">
                <a:solidFill>
                  <a:schemeClr val="bg2"/>
                </a:solidFill>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endParaRPr lang="es-ES" altLang="es-ES" sz="2400" b="1" dirty="0">
              <a:solidFill>
                <a:schemeClr val="tx1">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1069527376"/>
      </p:ext>
    </p:extLst>
  </p:cSld>
  <p:clrMapOvr>
    <a:masterClrMapping/>
  </p:clrMapOvr>
  <p:transition>
    <p:fade/>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639315" y="421680"/>
            <a:ext cx="8441681" cy="1627188"/>
          </a:xfrm>
        </p:spPr>
        <p:txBody>
          <a:bodyPr/>
          <a:lstStyle/>
          <a:p>
            <a:pPr algn="l"/>
            <a:r>
              <a:rPr lang="en-GB" sz="2000" b="0" i="1" dirty="0" err="1" smtClean="0">
                <a:solidFill>
                  <a:schemeClr val="tx1"/>
                </a:solidFill>
                <a:latin typeface="Times New Roman" panose="02020603050405020304" pitchFamily="18" charset="0"/>
                <a:cs typeface="Times New Roman" panose="02020603050405020304" pitchFamily="18" charset="0"/>
              </a:rPr>
              <a:t>H</a:t>
            </a:r>
            <a:r>
              <a:rPr lang="en-GB" sz="2400" b="0" i="1" baseline="-25000" dirty="0" err="1" smtClean="0">
                <a:solidFill>
                  <a:schemeClr val="tx1"/>
                </a:solidFill>
                <a:latin typeface="Times New Roman" panose="02020603050405020304" pitchFamily="18" charset="0"/>
                <a:cs typeface="Times New Roman" panose="02020603050405020304" pitchFamily="18" charset="0"/>
              </a:rPr>
              <a:t>s</a:t>
            </a:r>
            <a:r>
              <a:rPr lang="en-GB" sz="1800" b="0" dirty="0">
                <a:solidFill>
                  <a:schemeClr val="tx1"/>
                </a:solidFill>
              </a:rPr>
              <a:t>: </a:t>
            </a:r>
            <a:r>
              <a:rPr lang="en-GB" sz="1800" b="0" dirty="0" smtClean="0">
                <a:solidFill>
                  <a:schemeClr val="tx1"/>
                </a:solidFill>
              </a:rPr>
              <a:t>    </a:t>
            </a:r>
            <a:r>
              <a:rPr lang="en-GB" sz="1800" b="0" dirty="0" err="1" smtClean="0">
                <a:solidFill>
                  <a:schemeClr val="tx1"/>
                </a:solidFill>
              </a:rPr>
              <a:t>Altura</a:t>
            </a:r>
            <a:r>
              <a:rPr lang="en-GB" sz="1800" b="0" dirty="0" smtClean="0">
                <a:solidFill>
                  <a:schemeClr val="tx1"/>
                </a:solidFill>
              </a:rPr>
              <a:t> </a:t>
            </a:r>
            <a:r>
              <a:rPr lang="en-GB" sz="1800" b="0" dirty="0" err="1" smtClean="0">
                <a:solidFill>
                  <a:schemeClr val="tx1"/>
                </a:solidFill>
              </a:rPr>
              <a:t>significativa</a:t>
            </a:r>
            <a:r>
              <a:rPr lang="en-GB" sz="1800" b="0" dirty="0" smtClean="0">
                <a:solidFill>
                  <a:schemeClr val="tx1"/>
                </a:solidFill>
              </a:rPr>
              <a:t> (</a:t>
            </a:r>
            <a:r>
              <a:rPr lang="en-GB" sz="1800" b="0" i="1" dirty="0" smtClean="0">
                <a:solidFill>
                  <a:schemeClr val="tx1"/>
                </a:solidFill>
              </a:rPr>
              <a:t>Significant </a:t>
            </a:r>
            <a:r>
              <a:rPr lang="en-GB" sz="1800" b="0" i="1" dirty="0">
                <a:solidFill>
                  <a:schemeClr val="tx1"/>
                </a:solidFill>
              </a:rPr>
              <a:t>Wave Height </a:t>
            </a:r>
            <a:r>
              <a:rPr lang="en-GB" sz="1800" b="0" dirty="0" smtClean="0">
                <a:solidFill>
                  <a:schemeClr val="tx1"/>
                </a:solidFill>
              </a:rPr>
              <a:t>)</a:t>
            </a:r>
            <a:br>
              <a:rPr lang="en-GB" sz="1800" b="0" dirty="0" smtClean="0">
                <a:solidFill>
                  <a:schemeClr val="tx1"/>
                </a:solidFill>
              </a:rPr>
            </a:br>
            <a:r>
              <a:rPr lang="en-GB" sz="1600" b="0" dirty="0">
                <a:solidFill>
                  <a:schemeClr val="tx1"/>
                </a:solidFill>
              </a:rPr>
              <a:t/>
            </a:r>
            <a:br>
              <a:rPr lang="en-GB" sz="1600" b="0" dirty="0">
                <a:solidFill>
                  <a:schemeClr val="tx1"/>
                </a:solidFill>
              </a:rPr>
            </a:br>
            <a:r>
              <a:rPr lang="en-GB" sz="1600" b="0" dirty="0" err="1" smtClean="0">
                <a:solidFill>
                  <a:schemeClr val="tx1"/>
                </a:solidFill>
              </a:rPr>
              <a:t>Término</a:t>
            </a:r>
            <a:r>
              <a:rPr lang="en-GB" sz="1600" b="0" dirty="0" smtClean="0">
                <a:solidFill>
                  <a:schemeClr val="tx1"/>
                </a:solidFill>
              </a:rPr>
              <a:t> </a:t>
            </a:r>
            <a:r>
              <a:rPr lang="en-GB" sz="1600" b="0" dirty="0" err="1" smtClean="0">
                <a:solidFill>
                  <a:schemeClr val="tx1"/>
                </a:solidFill>
              </a:rPr>
              <a:t>histórico</a:t>
            </a:r>
            <a:r>
              <a:rPr lang="en-GB" sz="1600" b="0" dirty="0" smtClean="0">
                <a:solidFill>
                  <a:schemeClr val="tx1"/>
                </a:solidFill>
              </a:rPr>
              <a:t> </a:t>
            </a:r>
            <a:r>
              <a:rPr lang="en-GB" sz="1600" b="0" dirty="0" err="1" smtClean="0">
                <a:solidFill>
                  <a:schemeClr val="tx1"/>
                </a:solidFill>
              </a:rPr>
              <a:t>que</a:t>
            </a:r>
            <a:r>
              <a:rPr lang="en-GB" sz="1600" b="0" dirty="0" smtClean="0">
                <a:solidFill>
                  <a:schemeClr val="tx1"/>
                </a:solidFill>
              </a:rPr>
              <a:t> </a:t>
            </a:r>
            <a:r>
              <a:rPr lang="en-GB" sz="1600" b="0" dirty="0" err="1" smtClean="0">
                <a:solidFill>
                  <a:schemeClr val="tx1"/>
                </a:solidFill>
              </a:rPr>
              <a:t>está</a:t>
            </a:r>
            <a:r>
              <a:rPr lang="en-GB" sz="1600" b="0" dirty="0" smtClean="0">
                <a:solidFill>
                  <a:schemeClr val="tx1"/>
                </a:solidFill>
              </a:rPr>
              <a:t> </a:t>
            </a:r>
            <a:r>
              <a:rPr lang="en-GB" sz="1600" b="0" dirty="0" err="1" smtClean="0">
                <a:solidFill>
                  <a:schemeClr val="tx1"/>
                </a:solidFill>
              </a:rPr>
              <a:t>correlacionado</a:t>
            </a:r>
            <a:r>
              <a:rPr lang="en-GB" sz="1600" b="0" dirty="0" smtClean="0">
                <a:solidFill>
                  <a:schemeClr val="tx1"/>
                </a:solidFill>
              </a:rPr>
              <a:t> con la </a:t>
            </a:r>
            <a:r>
              <a:rPr lang="en-GB" sz="1600" b="0" dirty="0" err="1" smtClean="0">
                <a:solidFill>
                  <a:schemeClr val="tx1"/>
                </a:solidFill>
              </a:rPr>
              <a:t>estimación</a:t>
            </a:r>
            <a:r>
              <a:rPr lang="en-GB" sz="1600" b="0" dirty="0" smtClean="0">
                <a:solidFill>
                  <a:schemeClr val="tx1"/>
                </a:solidFill>
              </a:rPr>
              <a:t> visual de la </a:t>
            </a:r>
            <a:r>
              <a:rPr lang="en-GB" sz="1600" b="0" dirty="0" err="1" smtClean="0">
                <a:solidFill>
                  <a:schemeClr val="tx1"/>
                </a:solidFill>
              </a:rPr>
              <a:t>altura</a:t>
            </a:r>
            <a:r>
              <a:rPr lang="en-GB" sz="1600" b="0" dirty="0" smtClean="0">
                <a:solidFill>
                  <a:schemeClr val="tx1"/>
                </a:solidFill>
              </a:rPr>
              <a:t> de </a:t>
            </a:r>
            <a:r>
              <a:rPr lang="en-GB" sz="1600" b="0" dirty="0" err="1" smtClean="0">
                <a:solidFill>
                  <a:schemeClr val="tx1"/>
                </a:solidFill>
              </a:rPr>
              <a:t>oleaje</a:t>
            </a:r>
            <a:r>
              <a:rPr lang="en-GB" sz="1600" b="0" dirty="0" smtClean="0">
                <a:solidFill>
                  <a:schemeClr val="tx1"/>
                </a:solidFill>
              </a:rPr>
              <a:t> </a:t>
            </a:r>
            <a:r>
              <a:rPr lang="en-GB" sz="1600" b="0" dirty="0" err="1" smtClean="0">
                <a:solidFill>
                  <a:schemeClr val="tx1"/>
                </a:solidFill>
              </a:rPr>
              <a:t>apreciada</a:t>
            </a:r>
            <a:r>
              <a:rPr lang="en-GB" sz="1600" b="0" dirty="0" smtClean="0">
                <a:solidFill>
                  <a:schemeClr val="tx1"/>
                </a:solidFill>
              </a:rPr>
              <a:t> </a:t>
            </a:r>
            <a:r>
              <a:rPr lang="en-GB" sz="1600" b="0" dirty="0" err="1" smtClean="0">
                <a:solidFill>
                  <a:schemeClr val="tx1"/>
                </a:solidFill>
              </a:rPr>
              <a:t>por</a:t>
            </a:r>
            <a:r>
              <a:rPr lang="en-GB" sz="1600" b="0" dirty="0" smtClean="0">
                <a:solidFill>
                  <a:schemeClr val="tx1"/>
                </a:solidFill>
              </a:rPr>
              <a:t> un </a:t>
            </a:r>
            <a:r>
              <a:rPr lang="en-GB" sz="1600" b="0" dirty="0" err="1" smtClean="0">
                <a:solidFill>
                  <a:schemeClr val="tx1"/>
                </a:solidFill>
              </a:rPr>
              <a:t>observador</a:t>
            </a:r>
            <a:r>
              <a:rPr lang="en-GB" sz="1600" b="0" dirty="0" smtClean="0">
                <a:solidFill>
                  <a:schemeClr val="tx1"/>
                </a:solidFill>
              </a:rPr>
              <a:t> </a:t>
            </a:r>
            <a:r>
              <a:rPr lang="en-GB" sz="1600" b="0" dirty="0" err="1" smtClean="0">
                <a:solidFill>
                  <a:schemeClr val="tx1"/>
                </a:solidFill>
              </a:rPr>
              <a:t>experto</a:t>
            </a:r>
            <a:r>
              <a:rPr lang="en-GB" sz="1600" b="0" dirty="0" smtClean="0">
                <a:solidFill>
                  <a:schemeClr val="tx1"/>
                </a:solidFill>
              </a:rPr>
              <a:t>. Se </a:t>
            </a:r>
            <a:r>
              <a:rPr lang="en-GB" sz="1600" b="0" dirty="0" err="1" smtClean="0">
                <a:solidFill>
                  <a:schemeClr val="tx1"/>
                </a:solidFill>
              </a:rPr>
              <a:t>demuestra</a:t>
            </a:r>
            <a:r>
              <a:rPr lang="en-GB" sz="1600" b="0" dirty="0" smtClean="0">
                <a:solidFill>
                  <a:schemeClr val="tx1"/>
                </a:solidFill>
              </a:rPr>
              <a:t> </a:t>
            </a:r>
            <a:r>
              <a:rPr lang="en-GB" sz="1600" b="0" dirty="0" err="1" smtClean="0">
                <a:solidFill>
                  <a:schemeClr val="tx1"/>
                </a:solidFill>
              </a:rPr>
              <a:t>que</a:t>
            </a:r>
            <a:r>
              <a:rPr lang="en-GB" sz="1600" b="0" dirty="0" smtClean="0">
                <a:solidFill>
                  <a:schemeClr val="tx1"/>
                </a:solidFill>
              </a:rPr>
              <a:t> </a:t>
            </a:r>
            <a:r>
              <a:rPr lang="en-GB" sz="1600" b="0" dirty="0" err="1" smtClean="0">
                <a:solidFill>
                  <a:schemeClr val="tx1"/>
                </a:solidFill>
              </a:rPr>
              <a:t>coreresponde</a:t>
            </a:r>
            <a:r>
              <a:rPr lang="en-GB" sz="1600" b="0" dirty="0" smtClean="0">
                <a:solidFill>
                  <a:schemeClr val="tx1"/>
                </a:solidFill>
              </a:rPr>
              <a:t> al </a:t>
            </a:r>
            <a:r>
              <a:rPr lang="en-GB" sz="1600" b="0" dirty="0" err="1" smtClean="0">
                <a:solidFill>
                  <a:schemeClr val="tx1"/>
                </a:solidFill>
              </a:rPr>
              <a:t>tercio</a:t>
            </a:r>
            <a:r>
              <a:rPr lang="en-GB" sz="1600" b="0" dirty="0" smtClean="0">
                <a:solidFill>
                  <a:schemeClr val="tx1"/>
                </a:solidFill>
              </a:rPr>
              <a:t> de </a:t>
            </a:r>
            <a:r>
              <a:rPr lang="en-GB" sz="1600" b="0" dirty="0" err="1" smtClean="0">
                <a:solidFill>
                  <a:schemeClr val="tx1"/>
                </a:solidFill>
              </a:rPr>
              <a:t>olas</a:t>
            </a:r>
            <a:r>
              <a:rPr lang="en-GB" sz="1600" b="0" dirty="0" smtClean="0">
                <a:solidFill>
                  <a:schemeClr val="tx1"/>
                </a:solidFill>
              </a:rPr>
              <a:t> </a:t>
            </a:r>
            <a:r>
              <a:rPr lang="en-GB" sz="1600" b="0" dirty="0" err="1" smtClean="0">
                <a:solidFill>
                  <a:schemeClr val="tx1"/>
                </a:solidFill>
              </a:rPr>
              <a:t>más</a:t>
            </a:r>
            <a:r>
              <a:rPr lang="en-GB" sz="1600" b="0" dirty="0" smtClean="0">
                <a:solidFill>
                  <a:schemeClr val="tx1"/>
                </a:solidFill>
              </a:rPr>
              <a:t> </a:t>
            </a:r>
            <a:r>
              <a:rPr lang="en-GB" sz="1600" b="0" dirty="0" err="1" smtClean="0">
                <a:solidFill>
                  <a:schemeClr val="tx1"/>
                </a:solidFill>
              </a:rPr>
              <a:t>altas</a:t>
            </a:r>
            <a:r>
              <a:rPr lang="en-GB" sz="1800" b="0" dirty="0" smtClean="0">
                <a:solidFill>
                  <a:schemeClr val="tx1"/>
                </a:solidFill>
              </a:rPr>
              <a:t> (</a:t>
            </a:r>
            <a:r>
              <a:rPr lang="en-GB" sz="1800" b="0" i="1" dirty="0" smtClean="0">
                <a:solidFill>
                  <a:schemeClr val="tx1"/>
                </a:solidFill>
              </a:rPr>
              <a:t>H</a:t>
            </a:r>
            <a:r>
              <a:rPr lang="en-GB" sz="1800" b="0" baseline="-25000" dirty="0" smtClean="0">
                <a:solidFill>
                  <a:schemeClr val="tx1"/>
                </a:solidFill>
              </a:rPr>
              <a:t>1/3</a:t>
            </a:r>
            <a:r>
              <a:rPr lang="en-GB" sz="1800" b="0" dirty="0" smtClean="0">
                <a:solidFill>
                  <a:schemeClr val="tx1"/>
                </a:solidFill>
              </a:rPr>
              <a:t>).</a:t>
            </a:r>
            <a:br>
              <a:rPr lang="en-GB" sz="1800" b="0" dirty="0" smtClean="0">
                <a:solidFill>
                  <a:schemeClr val="tx1"/>
                </a:solidFill>
              </a:rPr>
            </a:br>
            <a:r>
              <a:rPr lang="en-GB" sz="1800" b="0" dirty="0" smtClean="0">
                <a:solidFill>
                  <a:schemeClr val="tx1"/>
                </a:solidFill>
              </a:rPr>
              <a:t/>
            </a:r>
            <a:br>
              <a:rPr lang="en-GB" sz="1800" b="0" dirty="0" smtClean="0">
                <a:solidFill>
                  <a:schemeClr val="tx1"/>
                </a:solidFill>
              </a:rPr>
            </a:br>
            <a:r>
              <a:rPr lang="en-GB" sz="2000" b="0" i="1" dirty="0" err="1" smtClean="0">
                <a:solidFill>
                  <a:schemeClr val="tx1"/>
                </a:solidFill>
                <a:latin typeface="Times New Roman" panose="02020603050405020304" pitchFamily="18" charset="0"/>
                <a:cs typeface="Times New Roman" panose="02020603050405020304" pitchFamily="18" charset="0"/>
              </a:rPr>
              <a:t>H</a:t>
            </a:r>
            <a:r>
              <a:rPr lang="en-GB" sz="2400" b="0" i="1" baseline="-25000" dirty="0" err="1" smtClean="0">
                <a:solidFill>
                  <a:schemeClr val="tx1"/>
                </a:solidFill>
                <a:latin typeface="Times New Roman" panose="02020603050405020304" pitchFamily="18" charset="0"/>
                <a:cs typeface="Times New Roman" panose="02020603050405020304" pitchFamily="18" charset="0"/>
              </a:rPr>
              <a:t>max</a:t>
            </a:r>
            <a:r>
              <a:rPr lang="en-GB" sz="1800" b="0" dirty="0" smtClean="0">
                <a:solidFill>
                  <a:schemeClr val="tx1"/>
                </a:solidFill>
              </a:rPr>
              <a:t>: </a:t>
            </a:r>
            <a:r>
              <a:rPr lang="en-GB" sz="1800" b="0" dirty="0" err="1" smtClean="0">
                <a:solidFill>
                  <a:schemeClr val="tx1"/>
                </a:solidFill>
              </a:rPr>
              <a:t>Altura</a:t>
            </a:r>
            <a:r>
              <a:rPr lang="en-GB" sz="1800" b="0" dirty="0" smtClean="0">
                <a:solidFill>
                  <a:schemeClr val="tx1"/>
                </a:solidFill>
              </a:rPr>
              <a:t> </a:t>
            </a:r>
            <a:r>
              <a:rPr lang="en-GB" sz="1800" b="0" dirty="0" err="1" smtClean="0">
                <a:solidFill>
                  <a:schemeClr val="tx1"/>
                </a:solidFill>
              </a:rPr>
              <a:t>máxima</a:t>
            </a:r>
            <a:r>
              <a:rPr lang="en-GB" sz="1800" b="0" dirty="0" smtClean="0">
                <a:solidFill>
                  <a:schemeClr val="tx1"/>
                </a:solidFill>
              </a:rPr>
              <a:t> (</a:t>
            </a:r>
            <a:r>
              <a:rPr lang="en-GB" sz="1800" b="0" i="1" dirty="0" smtClean="0">
                <a:solidFill>
                  <a:schemeClr val="tx1"/>
                </a:solidFill>
              </a:rPr>
              <a:t>Maximum </a:t>
            </a:r>
            <a:r>
              <a:rPr lang="en-GB" sz="1800" b="0" i="1" dirty="0">
                <a:solidFill>
                  <a:schemeClr val="tx1"/>
                </a:solidFill>
              </a:rPr>
              <a:t>Individual Wave </a:t>
            </a:r>
            <a:r>
              <a:rPr lang="en-GB" sz="1800" b="0" i="1" dirty="0" smtClean="0">
                <a:solidFill>
                  <a:schemeClr val="tx1"/>
                </a:solidFill>
              </a:rPr>
              <a:t>Height</a:t>
            </a:r>
            <a:r>
              <a:rPr lang="en-GB" sz="1800" b="0" dirty="0" smtClean="0">
                <a:solidFill>
                  <a:schemeClr val="tx1"/>
                </a:solidFill>
              </a:rPr>
              <a:t>) </a:t>
            </a:r>
          </a:p>
        </p:txBody>
      </p:sp>
      <p:grpSp>
        <p:nvGrpSpPr>
          <p:cNvPr id="6" name="Grupo 5"/>
          <p:cNvGrpSpPr/>
          <p:nvPr/>
        </p:nvGrpSpPr>
        <p:grpSpPr>
          <a:xfrm>
            <a:off x="395536" y="2708920"/>
            <a:ext cx="8424936" cy="3530600"/>
            <a:chOff x="611188" y="2673052"/>
            <a:chExt cx="7848600" cy="3924300"/>
          </a:xfrm>
        </p:grpSpPr>
        <p:pic>
          <p:nvPicPr>
            <p:cNvPr id="43012" name="Picture 3" descr="freak_Draupner_Platform_19950101"/>
            <p:cNvPicPr>
              <a:picLocks noChangeAspect="1" noChangeArrowheads="1"/>
            </p:cNvPicPr>
            <p:nvPr/>
          </p:nvPicPr>
          <p:blipFill>
            <a:blip r:embed="rId2" cstate="print"/>
            <a:srcRect/>
            <a:stretch>
              <a:fillRect/>
            </a:stretch>
          </p:blipFill>
          <p:spPr bwMode="auto">
            <a:xfrm>
              <a:off x="611188" y="2673052"/>
              <a:ext cx="7848600" cy="3924300"/>
            </a:xfrm>
            <a:prstGeom prst="rect">
              <a:avLst/>
            </a:prstGeom>
            <a:noFill/>
            <a:ln w="9525">
              <a:noFill/>
              <a:miter lim="800000"/>
              <a:headEnd/>
              <a:tailEnd/>
            </a:ln>
          </p:spPr>
        </p:pic>
        <p:grpSp>
          <p:nvGrpSpPr>
            <p:cNvPr id="2" name="Group 8"/>
            <p:cNvGrpSpPr>
              <a:grpSpLocks/>
            </p:cNvGrpSpPr>
            <p:nvPr/>
          </p:nvGrpSpPr>
          <p:grpSpPr bwMode="auto">
            <a:xfrm>
              <a:off x="4356100" y="3047702"/>
              <a:ext cx="938213" cy="2705100"/>
              <a:chOff x="2743" y="1292"/>
              <a:chExt cx="591" cy="1704"/>
            </a:xfrm>
          </p:grpSpPr>
          <p:sp>
            <p:nvSpPr>
              <p:cNvPr id="43025" name="Line 4"/>
              <p:cNvSpPr>
                <a:spLocks noChangeShapeType="1"/>
              </p:cNvSpPr>
              <p:nvPr/>
            </p:nvSpPr>
            <p:spPr bwMode="auto">
              <a:xfrm>
                <a:off x="3061" y="1292"/>
                <a:ext cx="0" cy="1700"/>
              </a:xfrm>
              <a:prstGeom prst="line">
                <a:avLst/>
              </a:prstGeom>
              <a:noFill/>
              <a:ln w="31750">
                <a:solidFill>
                  <a:schemeClr val="tx1"/>
                </a:solidFill>
                <a:round/>
                <a:headEnd type="stealth" w="med" len="lg"/>
                <a:tailEnd type="stealth" w="med" len="lg"/>
              </a:ln>
            </p:spPr>
            <p:txBody>
              <a:bodyPr/>
              <a:lstStyle/>
              <a:p>
                <a:endParaRPr lang="en-GB"/>
              </a:p>
            </p:txBody>
          </p:sp>
          <p:sp>
            <p:nvSpPr>
              <p:cNvPr id="43026" name="Rectangle 5"/>
              <p:cNvSpPr>
                <a:spLocks noChangeArrowheads="1"/>
              </p:cNvSpPr>
              <p:nvPr/>
            </p:nvSpPr>
            <p:spPr bwMode="auto">
              <a:xfrm>
                <a:off x="2835" y="1752"/>
                <a:ext cx="499" cy="272"/>
              </a:xfrm>
              <a:prstGeom prst="rect">
                <a:avLst/>
              </a:prstGeom>
              <a:solidFill>
                <a:schemeClr val="bg1"/>
              </a:solidFill>
              <a:ln w="19050">
                <a:solidFill>
                  <a:schemeClr val="tx1"/>
                </a:solidFill>
                <a:miter lim="800000"/>
                <a:headEnd/>
                <a:tailEnd/>
              </a:ln>
            </p:spPr>
            <p:txBody>
              <a:bodyPr wrap="none" lIns="54000" tIns="10800" rIns="54000" anchor="ctr"/>
              <a:lstStyle/>
              <a:p>
                <a:pPr algn="ctr"/>
                <a:r>
                  <a:rPr lang="en-GB" sz="2600" b="1" i="1">
                    <a:latin typeface="Arial" pitchFamily="34" charset="0"/>
                    <a:cs typeface="Arial" pitchFamily="34" charset="0"/>
                  </a:rPr>
                  <a:t>H</a:t>
                </a:r>
                <a:r>
                  <a:rPr lang="en-GB" b="1" i="1" baseline="-25000">
                    <a:latin typeface="Arial" pitchFamily="34" charset="0"/>
                    <a:cs typeface="Arial" pitchFamily="34" charset="0"/>
                  </a:rPr>
                  <a:t>max</a:t>
                </a:r>
              </a:p>
            </p:txBody>
          </p:sp>
          <p:sp>
            <p:nvSpPr>
              <p:cNvPr id="43027" name="Line 6"/>
              <p:cNvSpPr>
                <a:spLocks noChangeShapeType="1"/>
              </p:cNvSpPr>
              <p:nvPr/>
            </p:nvSpPr>
            <p:spPr bwMode="auto">
              <a:xfrm>
                <a:off x="2777" y="2996"/>
                <a:ext cx="385" cy="0"/>
              </a:xfrm>
              <a:prstGeom prst="line">
                <a:avLst/>
              </a:prstGeom>
              <a:noFill/>
              <a:ln w="12700">
                <a:solidFill>
                  <a:schemeClr val="tx1"/>
                </a:solidFill>
                <a:round/>
                <a:headEnd/>
                <a:tailEnd/>
              </a:ln>
            </p:spPr>
            <p:txBody>
              <a:bodyPr/>
              <a:lstStyle/>
              <a:p>
                <a:endParaRPr lang="en-GB"/>
              </a:p>
            </p:txBody>
          </p:sp>
          <p:sp>
            <p:nvSpPr>
              <p:cNvPr id="43028" name="Line 7"/>
              <p:cNvSpPr>
                <a:spLocks noChangeShapeType="1"/>
              </p:cNvSpPr>
              <p:nvPr/>
            </p:nvSpPr>
            <p:spPr bwMode="auto">
              <a:xfrm>
                <a:off x="2743" y="1292"/>
                <a:ext cx="408" cy="0"/>
              </a:xfrm>
              <a:prstGeom prst="line">
                <a:avLst/>
              </a:prstGeom>
              <a:noFill/>
              <a:ln w="12700">
                <a:solidFill>
                  <a:schemeClr val="tx1"/>
                </a:solidFill>
                <a:round/>
                <a:headEnd/>
                <a:tailEnd/>
              </a:ln>
            </p:spPr>
            <p:txBody>
              <a:bodyPr/>
              <a:lstStyle/>
              <a:p>
                <a:endParaRPr lang="en-GB"/>
              </a:p>
            </p:txBody>
          </p:sp>
        </p:grpSp>
        <p:grpSp>
          <p:nvGrpSpPr>
            <p:cNvPr id="3" name="Group 21"/>
            <p:cNvGrpSpPr>
              <a:grpSpLocks/>
            </p:cNvGrpSpPr>
            <p:nvPr/>
          </p:nvGrpSpPr>
          <p:grpSpPr bwMode="auto">
            <a:xfrm>
              <a:off x="6878638" y="3777952"/>
              <a:ext cx="1152525" cy="1727200"/>
              <a:chOff x="4332" y="1752"/>
              <a:chExt cx="726" cy="1088"/>
            </a:xfrm>
          </p:grpSpPr>
          <p:sp>
            <p:nvSpPr>
              <p:cNvPr id="43023" name="Line 10"/>
              <p:cNvSpPr>
                <a:spLocks noChangeShapeType="1"/>
              </p:cNvSpPr>
              <p:nvPr/>
            </p:nvSpPr>
            <p:spPr bwMode="auto">
              <a:xfrm>
                <a:off x="4694" y="2160"/>
                <a:ext cx="0" cy="680"/>
              </a:xfrm>
              <a:prstGeom prst="line">
                <a:avLst/>
              </a:prstGeom>
              <a:noFill/>
              <a:ln w="31750">
                <a:solidFill>
                  <a:schemeClr val="tx1"/>
                </a:solidFill>
                <a:round/>
                <a:headEnd type="stealth" w="med" len="lg"/>
                <a:tailEnd type="stealth" w="med" len="lg"/>
              </a:ln>
            </p:spPr>
            <p:txBody>
              <a:bodyPr/>
              <a:lstStyle/>
              <a:p>
                <a:endParaRPr lang="en-GB"/>
              </a:p>
            </p:txBody>
          </p:sp>
          <p:sp>
            <p:nvSpPr>
              <p:cNvPr id="43024" name="Rectangle 11"/>
              <p:cNvSpPr>
                <a:spLocks noChangeArrowheads="1"/>
              </p:cNvSpPr>
              <p:nvPr/>
            </p:nvSpPr>
            <p:spPr bwMode="auto">
              <a:xfrm>
                <a:off x="4332" y="1752"/>
                <a:ext cx="726" cy="295"/>
              </a:xfrm>
              <a:prstGeom prst="rect">
                <a:avLst/>
              </a:prstGeom>
              <a:solidFill>
                <a:schemeClr val="bg1"/>
              </a:solidFill>
              <a:ln w="19050">
                <a:solidFill>
                  <a:schemeClr val="tx1"/>
                </a:solidFill>
                <a:miter lim="800000"/>
                <a:headEnd/>
                <a:tailEnd/>
              </a:ln>
            </p:spPr>
            <p:txBody>
              <a:bodyPr wrap="none" lIns="54000" tIns="10800" rIns="54000" anchor="ctr"/>
              <a:lstStyle/>
              <a:p>
                <a:pPr algn="ctr"/>
                <a:r>
                  <a:rPr lang="en-GB" sz="2200" b="1" i="1">
                    <a:latin typeface="Arial" pitchFamily="34" charset="0"/>
                    <a:cs typeface="Arial" pitchFamily="34" charset="0"/>
                  </a:rPr>
                  <a:t>H</a:t>
                </a:r>
                <a:r>
                  <a:rPr lang="en-GB" sz="2200" b="1" i="1" baseline="-25000">
                    <a:latin typeface="Arial" pitchFamily="34" charset="0"/>
                    <a:cs typeface="Arial" pitchFamily="34" charset="0"/>
                  </a:rPr>
                  <a:t>s</a:t>
                </a:r>
                <a:r>
                  <a:rPr lang="en-GB" sz="2200" b="1">
                    <a:latin typeface="Arial" pitchFamily="34" charset="0"/>
                    <a:cs typeface="Arial" pitchFamily="34" charset="0"/>
                  </a:rPr>
                  <a:t>= </a:t>
                </a:r>
                <a:r>
                  <a:rPr lang="en-GB" sz="2200" b="1" i="1">
                    <a:latin typeface="Arial" pitchFamily="34" charset="0"/>
                    <a:cs typeface="Arial" pitchFamily="34" charset="0"/>
                  </a:rPr>
                  <a:t>H</a:t>
                </a:r>
                <a:r>
                  <a:rPr lang="en-GB" sz="2200" b="1" baseline="-25000">
                    <a:latin typeface="Arial" pitchFamily="34" charset="0"/>
                    <a:cs typeface="Arial" pitchFamily="34" charset="0"/>
                  </a:rPr>
                  <a:t>1/3</a:t>
                </a:r>
              </a:p>
            </p:txBody>
          </p:sp>
        </p:grpSp>
        <p:grpSp>
          <p:nvGrpSpPr>
            <p:cNvPr id="4" name="Group 20"/>
            <p:cNvGrpSpPr>
              <a:grpSpLocks/>
            </p:cNvGrpSpPr>
            <p:nvPr/>
          </p:nvGrpSpPr>
          <p:grpSpPr bwMode="auto">
            <a:xfrm>
              <a:off x="1620838" y="3130252"/>
              <a:ext cx="2232025" cy="1370012"/>
              <a:chOff x="1020" y="1344"/>
              <a:chExt cx="1406" cy="863"/>
            </a:xfrm>
          </p:grpSpPr>
          <p:sp>
            <p:nvSpPr>
              <p:cNvPr id="43017" name="Rectangle 14"/>
              <p:cNvSpPr>
                <a:spLocks noChangeArrowheads="1"/>
              </p:cNvSpPr>
              <p:nvPr/>
            </p:nvSpPr>
            <p:spPr bwMode="auto">
              <a:xfrm>
                <a:off x="1020" y="1344"/>
                <a:ext cx="1406" cy="249"/>
              </a:xfrm>
              <a:prstGeom prst="rect">
                <a:avLst/>
              </a:prstGeom>
              <a:solidFill>
                <a:schemeClr val="bg1"/>
              </a:solidFill>
              <a:ln w="19050">
                <a:solidFill>
                  <a:schemeClr val="tx1"/>
                </a:solidFill>
                <a:miter lim="800000"/>
                <a:headEnd/>
                <a:tailEnd/>
              </a:ln>
            </p:spPr>
            <p:txBody>
              <a:bodyPr wrap="none" lIns="54000" tIns="10800" rIns="54000" anchor="ctr"/>
              <a:lstStyle/>
              <a:p>
                <a:pPr algn="ctr"/>
                <a:r>
                  <a:rPr lang="en-GB" sz="2000" b="1" dirty="0" err="1" smtClean="0">
                    <a:latin typeface="Trebuchet MS" panose="020B0603020202020204" pitchFamily="34" charset="0"/>
                    <a:cs typeface="Arial" pitchFamily="34" charset="0"/>
                  </a:rPr>
                  <a:t>Olas</a:t>
                </a:r>
                <a:r>
                  <a:rPr lang="en-GB" sz="2000" b="1" dirty="0" smtClean="0">
                    <a:latin typeface="Trebuchet MS" panose="020B0603020202020204" pitchFamily="34" charset="0"/>
                    <a:cs typeface="Arial" pitchFamily="34" charset="0"/>
                  </a:rPr>
                  <a:t> </a:t>
                </a:r>
                <a:r>
                  <a:rPr lang="en-GB" sz="2000" b="1" dirty="0" err="1" smtClean="0">
                    <a:latin typeface="Trebuchet MS" panose="020B0603020202020204" pitchFamily="34" charset="0"/>
                    <a:cs typeface="Arial" pitchFamily="34" charset="0"/>
                  </a:rPr>
                  <a:t>individuales</a:t>
                </a:r>
                <a:endParaRPr lang="en-GB" sz="2000" b="1" baseline="-25000" dirty="0">
                  <a:latin typeface="Trebuchet MS" panose="020B0603020202020204" pitchFamily="34" charset="0"/>
                  <a:cs typeface="Arial" pitchFamily="34" charset="0"/>
                </a:endParaRPr>
              </a:p>
            </p:txBody>
          </p:sp>
          <p:sp>
            <p:nvSpPr>
              <p:cNvPr id="43018" name="Freeform 15"/>
              <p:cNvSpPr>
                <a:spLocks/>
              </p:cNvSpPr>
              <p:nvPr/>
            </p:nvSpPr>
            <p:spPr bwMode="auto">
              <a:xfrm>
                <a:off x="1021" y="1593"/>
                <a:ext cx="692" cy="386"/>
              </a:xfrm>
              <a:custGeom>
                <a:avLst/>
                <a:gdLst>
                  <a:gd name="T0" fmla="*/ 692 w 692"/>
                  <a:gd name="T1" fmla="*/ 0 h 386"/>
                  <a:gd name="T2" fmla="*/ 0 w 692"/>
                  <a:gd name="T3" fmla="*/ 386 h 386"/>
                  <a:gd name="T4" fmla="*/ 0 60000 65536"/>
                  <a:gd name="T5" fmla="*/ 0 60000 65536"/>
                  <a:gd name="T6" fmla="*/ 0 w 692"/>
                  <a:gd name="T7" fmla="*/ 0 h 386"/>
                  <a:gd name="T8" fmla="*/ 692 w 692"/>
                  <a:gd name="T9" fmla="*/ 386 h 386"/>
                </a:gdLst>
                <a:ahLst/>
                <a:cxnLst>
                  <a:cxn ang="T4">
                    <a:pos x="T0" y="T1"/>
                  </a:cxn>
                  <a:cxn ang="T5">
                    <a:pos x="T2" y="T3"/>
                  </a:cxn>
                </a:cxnLst>
                <a:rect l="T6" t="T7" r="T8" b="T9"/>
                <a:pathLst>
                  <a:path w="692" h="386">
                    <a:moveTo>
                      <a:pt x="692" y="0"/>
                    </a:moveTo>
                    <a:lnTo>
                      <a:pt x="0" y="386"/>
                    </a:lnTo>
                  </a:path>
                </a:pathLst>
              </a:custGeom>
              <a:noFill/>
              <a:ln w="19050" cap="flat" cmpd="sng">
                <a:solidFill>
                  <a:schemeClr val="tx1"/>
                </a:solidFill>
                <a:prstDash val="solid"/>
                <a:round/>
                <a:headEnd type="none" w="med" len="med"/>
                <a:tailEnd type="stealth" w="med" len="lg"/>
              </a:ln>
            </p:spPr>
            <p:txBody>
              <a:bodyPr/>
              <a:lstStyle/>
              <a:p>
                <a:endParaRPr lang="en-GB"/>
              </a:p>
            </p:txBody>
          </p:sp>
          <p:sp>
            <p:nvSpPr>
              <p:cNvPr id="43019" name="Freeform 16"/>
              <p:cNvSpPr>
                <a:spLocks/>
              </p:cNvSpPr>
              <p:nvPr/>
            </p:nvSpPr>
            <p:spPr bwMode="auto">
              <a:xfrm>
                <a:off x="1115" y="1593"/>
                <a:ext cx="597" cy="606"/>
              </a:xfrm>
              <a:custGeom>
                <a:avLst/>
                <a:gdLst>
                  <a:gd name="T0" fmla="*/ 597 w 597"/>
                  <a:gd name="T1" fmla="*/ 0 h 606"/>
                  <a:gd name="T2" fmla="*/ 0 w 597"/>
                  <a:gd name="T3" fmla="*/ 606 h 606"/>
                  <a:gd name="T4" fmla="*/ 0 60000 65536"/>
                  <a:gd name="T5" fmla="*/ 0 60000 65536"/>
                  <a:gd name="T6" fmla="*/ 0 w 597"/>
                  <a:gd name="T7" fmla="*/ 0 h 606"/>
                  <a:gd name="T8" fmla="*/ 597 w 597"/>
                  <a:gd name="T9" fmla="*/ 606 h 606"/>
                </a:gdLst>
                <a:ahLst/>
                <a:cxnLst>
                  <a:cxn ang="T4">
                    <a:pos x="T0" y="T1"/>
                  </a:cxn>
                  <a:cxn ang="T5">
                    <a:pos x="T2" y="T3"/>
                  </a:cxn>
                </a:cxnLst>
                <a:rect l="T6" t="T7" r="T8" b="T9"/>
                <a:pathLst>
                  <a:path w="597" h="606">
                    <a:moveTo>
                      <a:pt x="597" y="0"/>
                    </a:moveTo>
                    <a:lnTo>
                      <a:pt x="0" y="606"/>
                    </a:lnTo>
                  </a:path>
                </a:pathLst>
              </a:custGeom>
              <a:noFill/>
              <a:ln w="19050" cap="flat" cmpd="sng">
                <a:solidFill>
                  <a:schemeClr val="tx1"/>
                </a:solidFill>
                <a:prstDash val="solid"/>
                <a:round/>
                <a:headEnd type="none" w="med" len="med"/>
                <a:tailEnd type="stealth" w="med" len="lg"/>
              </a:ln>
            </p:spPr>
            <p:txBody>
              <a:bodyPr/>
              <a:lstStyle/>
              <a:p>
                <a:endParaRPr lang="en-GB"/>
              </a:p>
            </p:txBody>
          </p:sp>
          <p:sp>
            <p:nvSpPr>
              <p:cNvPr id="43020" name="Freeform 17"/>
              <p:cNvSpPr>
                <a:spLocks/>
              </p:cNvSpPr>
              <p:nvPr/>
            </p:nvSpPr>
            <p:spPr bwMode="auto">
              <a:xfrm>
                <a:off x="1242" y="1614"/>
                <a:ext cx="459" cy="578"/>
              </a:xfrm>
              <a:custGeom>
                <a:avLst/>
                <a:gdLst>
                  <a:gd name="T0" fmla="*/ 459 w 459"/>
                  <a:gd name="T1" fmla="*/ 0 h 578"/>
                  <a:gd name="T2" fmla="*/ 0 w 459"/>
                  <a:gd name="T3" fmla="*/ 578 h 578"/>
                  <a:gd name="T4" fmla="*/ 0 60000 65536"/>
                  <a:gd name="T5" fmla="*/ 0 60000 65536"/>
                  <a:gd name="T6" fmla="*/ 0 w 459"/>
                  <a:gd name="T7" fmla="*/ 0 h 578"/>
                  <a:gd name="T8" fmla="*/ 459 w 459"/>
                  <a:gd name="T9" fmla="*/ 578 h 578"/>
                </a:gdLst>
                <a:ahLst/>
                <a:cxnLst>
                  <a:cxn ang="T4">
                    <a:pos x="T0" y="T1"/>
                  </a:cxn>
                  <a:cxn ang="T5">
                    <a:pos x="T2" y="T3"/>
                  </a:cxn>
                </a:cxnLst>
                <a:rect l="T6" t="T7" r="T8" b="T9"/>
                <a:pathLst>
                  <a:path w="459" h="578">
                    <a:moveTo>
                      <a:pt x="459" y="0"/>
                    </a:moveTo>
                    <a:lnTo>
                      <a:pt x="0" y="578"/>
                    </a:lnTo>
                  </a:path>
                </a:pathLst>
              </a:custGeom>
              <a:noFill/>
              <a:ln w="19050" cap="flat" cmpd="sng">
                <a:solidFill>
                  <a:schemeClr val="tx1"/>
                </a:solidFill>
                <a:prstDash val="solid"/>
                <a:round/>
                <a:headEnd type="none" w="med" len="med"/>
                <a:tailEnd type="stealth" w="med" len="lg"/>
              </a:ln>
            </p:spPr>
            <p:txBody>
              <a:bodyPr/>
              <a:lstStyle/>
              <a:p>
                <a:endParaRPr lang="en-GB"/>
              </a:p>
            </p:txBody>
          </p:sp>
          <p:sp>
            <p:nvSpPr>
              <p:cNvPr id="43021" name="Freeform 18"/>
              <p:cNvSpPr>
                <a:spLocks/>
              </p:cNvSpPr>
              <p:nvPr/>
            </p:nvSpPr>
            <p:spPr bwMode="auto">
              <a:xfrm>
                <a:off x="1339" y="1614"/>
                <a:ext cx="361" cy="593"/>
              </a:xfrm>
              <a:custGeom>
                <a:avLst/>
                <a:gdLst>
                  <a:gd name="T0" fmla="*/ 361 w 361"/>
                  <a:gd name="T1" fmla="*/ 0 h 593"/>
                  <a:gd name="T2" fmla="*/ 0 w 361"/>
                  <a:gd name="T3" fmla="*/ 593 h 593"/>
                  <a:gd name="T4" fmla="*/ 0 60000 65536"/>
                  <a:gd name="T5" fmla="*/ 0 60000 65536"/>
                  <a:gd name="T6" fmla="*/ 0 w 361"/>
                  <a:gd name="T7" fmla="*/ 0 h 593"/>
                  <a:gd name="T8" fmla="*/ 361 w 361"/>
                  <a:gd name="T9" fmla="*/ 593 h 593"/>
                </a:gdLst>
                <a:ahLst/>
                <a:cxnLst>
                  <a:cxn ang="T4">
                    <a:pos x="T0" y="T1"/>
                  </a:cxn>
                  <a:cxn ang="T5">
                    <a:pos x="T2" y="T3"/>
                  </a:cxn>
                </a:cxnLst>
                <a:rect l="T6" t="T7" r="T8" b="T9"/>
                <a:pathLst>
                  <a:path w="361" h="593">
                    <a:moveTo>
                      <a:pt x="361" y="0"/>
                    </a:moveTo>
                    <a:lnTo>
                      <a:pt x="0" y="593"/>
                    </a:lnTo>
                  </a:path>
                </a:pathLst>
              </a:custGeom>
              <a:noFill/>
              <a:ln w="19050" cap="flat" cmpd="sng">
                <a:solidFill>
                  <a:schemeClr val="tx1"/>
                </a:solidFill>
                <a:prstDash val="solid"/>
                <a:round/>
                <a:headEnd type="none" w="med" len="med"/>
                <a:tailEnd type="stealth" w="med" len="lg"/>
              </a:ln>
            </p:spPr>
            <p:txBody>
              <a:bodyPr/>
              <a:lstStyle/>
              <a:p>
                <a:endParaRPr lang="en-GB"/>
              </a:p>
            </p:txBody>
          </p:sp>
        </p:grpSp>
      </p:grpSp>
      <p:sp>
        <p:nvSpPr>
          <p:cNvPr id="5" name="CuadroTexto 4"/>
          <p:cNvSpPr txBox="1"/>
          <p:nvPr/>
        </p:nvSpPr>
        <p:spPr>
          <a:xfrm>
            <a:off x="2617166" y="39886"/>
            <a:ext cx="3837910" cy="584775"/>
          </a:xfrm>
          <a:prstGeom prst="rect">
            <a:avLst/>
          </a:prstGeom>
        </p:spPr>
        <p:txBody>
          <a:bodyPr/>
          <a:lstStyle>
            <a:lvl1pPr algn="ctr" eaLnBrk="1" hangingPunct="1">
              <a:defRPr sz="32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dirty="0"/>
              <a:t>Registros de oleaje</a:t>
            </a:r>
          </a:p>
        </p:txBody>
      </p:sp>
      <p:sp>
        <p:nvSpPr>
          <p:cNvPr id="21" name="CuadroTexto 20"/>
          <p:cNvSpPr txBox="1"/>
          <p:nvPr/>
        </p:nvSpPr>
        <p:spPr>
          <a:xfrm>
            <a:off x="191074" y="6162263"/>
            <a:ext cx="9144000" cy="369332"/>
          </a:xfrm>
          <a:prstGeom prst="rect">
            <a:avLst/>
          </a:prstGeom>
          <a:noFill/>
        </p:spPr>
        <p:txBody>
          <a:bodyPr wrap="square" rtlCol="0">
            <a:spAutoFit/>
          </a:bodyPr>
          <a:lstStyle/>
          <a:p>
            <a:pPr algn="ctr"/>
            <a:r>
              <a:rPr lang="es-ES" dirty="0" smtClean="0">
                <a:latin typeface="Trebuchet MS" panose="020B0603020202020204" pitchFamily="34" charset="0"/>
              </a:rPr>
              <a:t>Registro de oleaje / Plataforma </a:t>
            </a:r>
            <a:r>
              <a:rPr lang="es-ES" i="1" dirty="0" err="1" smtClean="0">
                <a:latin typeface="Trebuchet MS" panose="020B0603020202020204" pitchFamily="34" charset="0"/>
              </a:rPr>
              <a:t>Draupner</a:t>
            </a:r>
            <a:r>
              <a:rPr lang="es-ES" i="1" dirty="0" smtClean="0">
                <a:latin typeface="Trebuchet MS" panose="020B0603020202020204" pitchFamily="34" charset="0"/>
              </a:rPr>
              <a:t> </a:t>
            </a:r>
            <a:r>
              <a:rPr lang="es-ES" dirty="0" smtClean="0">
                <a:latin typeface="Trebuchet MS" panose="020B0603020202020204" pitchFamily="34" charset="0"/>
              </a:rPr>
              <a:t>(16/11-E) en el Mar del Norte - 1 Ene 1995 </a:t>
            </a:r>
          </a:p>
        </p:txBody>
      </p:sp>
    </p:spTree>
    <p:extLst>
      <p:ext uri="{BB962C8B-B14F-4D97-AF65-F5344CB8AC3E}">
        <p14:creationId xmlns:p14="http://schemas.microsoft.com/office/powerpoint/2010/main" val="115393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8"/>
          <p:cNvSpPr txBox="1">
            <a:spLocks noChangeArrowheads="1"/>
          </p:cNvSpPr>
          <p:nvPr/>
        </p:nvSpPr>
        <p:spPr bwMode="auto">
          <a:xfrm>
            <a:off x="379108" y="768866"/>
            <a:ext cx="8203398" cy="509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eaLnBrk="1" hangingPunct="1">
              <a:buFontTx/>
              <a:buNone/>
            </a:pPr>
            <a:r>
              <a:rPr lang="es-ES_tradnl" altLang="es-ES" sz="2215" i="0" kern="0" dirty="0">
                <a:solidFill>
                  <a:schemeClr val="tx1"/>
                </a:solidFill>
              </a:rPr>
              <a:t>Estadística de la superficie líquida</a:t>
            </a:r>
          </a:p>
          <a:p>
            <a:pPr eaLnBrk="1" hangingPunct="1"/>
            <a:r>
              <a:rPr lang="es-ES_tradnl" altLang="es-ES" sz="1846" i="0" kern="0" dirty="0">
                <a:solidFill>
                  <a:schemeClr val="tx1"/>
                </a:solidFill>
              </a:rPr>
              <a:t>Aguas abiertas</a:t>
            </a:r>
          </a:p>
          <a:p>
            <a:pPr eaLnBrk="1" hangingPunct="1"/>
            <a:r>
              <a:rPr lang="es-ES_tradnl" altLang="es-ES" sz="1846" i="0" kern="0" dirty="0">
                <a:solidFill>
                  <a:schemeClr val="tx1"/>
                </a:solidFill>
              </a:rPr>
              <a:t>Los ascensos/descensos de la superficie debidos al oleaje siguen una distribución característica</a:t>
            </a:r>
          </a:p>
          <a:p>
            <a:pPr eaLnBrk="1" hangingPunct="1"/>
            <a:r>
              <a:rPr lang="es-ES_tradnl" altLang="es-ES" sz="1846" i="0" kern="0" dirty="0" smtClean="0">
                <a:solidFill>
                  <a:schemeClr val="tx1"/>
                </a:solidFill>
              </a:rPr>
              <a:t>Curva Gaussiana </a:t>
            </a:r>
            <a:r>
              <a:rPr lang="es-ES_tradnl" altLang="es-ES" sz="1846" i="0" kern="0" dirty="0">
                <a:solidFill>
                  <a:schemeClr val="tx1"/>
                </a:solidFill>
              </a:rPr>
              <a:t>(Teorema del Límite Central)</a:t>
            </a:r>
          </a:p>
          <a:p>
            <a:pPr eaLnBrk="1" hangingPunct="1"/>
            <a:r>
              <a:rPr lang="es-ES_tradnl" altLang="es-ES" sz="1846" i="0" kern="0" dirty="0">
                <a:solidFill>
                  <a:schemeClr val="tx1"/>
                </a:solidFill>
              </a:rPr>
              <a:t>La base de la estadística de las olas</a:t>
            </a:r>
          </a:p>
        </p:txBody>
      </p:sp>
      <p:pic>
        <p:nvPicPr>
          <p:cNvPr id="1027" name="Picture 3" descr="C:\Users\NUNU\Downloads\olita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7763" y="2973778"/>
            <a:ext cx="5733632" cy="3050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NUNU\Downloads\gausiana.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871583" y="3550215"/>
            <a:ext cx="3272418" cy="2181612"/>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549519" y="3317737"/>
            <a:ext cx="1483902" cy="461665"/>
          </a:xfrm>
          <a:prstGeom prst="rect">
            <a:avLst/>
          </a:prstGeom>
          <a:noFill/>
        </p:spPr>
        <p:txBody>
          <a:bodyPr wrap="square" rtlCol="0">
            <a:spAutoFit/>
          </a:bodyPr>
          <a:lstStyle/>
          <a:p>
            <a:r>
              <a:rPr lang="es-ES" sz="2400" dirty="0">
                <a:solidFill>
                  <a:schemeClr val="bg1"/>
                </a:solidFill>
              </a:rPr>
              <a:t>Hs = 4 m</a:t>
            </a:r>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1163" y="4474098"/>
            <a:ext cx="436470" cy="442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27"/>
          <p:cNvSpPr>
            <a:spLocks noGrp="1" noChangeArrowheads="1"/>
          </p:cNvSpPr>
          <p:nvPr>
            <p:ph type="title"/>
          </p:nvPr>
        </p:nvSpPr>
        <p:spPr>
          <a:xfrm>
            <a:off x="827584" y="0"/>
            <a:ext cx="5552233" cy="288259"/>
          </a:xfrm>
        </p:spPr>
        <p:txBody>
          <a:bodyPr/>
          <a:lstStyle/>
          <a:p>
            <a:pPr eaLnBrk="1" hangingPunct="1"/>
            <a:r>
              <a:rPr lang="es-ES" altLang="es-ES" sz="3200" b="1" dirty="0" smtClean="0">
                <a:solidFill>
                  <a:srgbClr val="C00000"/>
                </a:solidFill>
                <a:latin typeface="Trebuchet MS" panose="020B0603020202020204" pitchFamily="34" charset="0"/>
              </a:rPr>
              <a:t>Estadística de olas</a:t>
            </a:r>
          </a:p>
        </p:txBody>
      </p:sp>
    </p:spTree>
    <p:extLst>
      <p:ext uri="{BB962C8B-B14F-4D97-AF65-F5344CB8AC3E}">
        <p14:creationId xmlns:p14="http://schemas.microsoft.com/office/powerpoint/2010/main" val="21527870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7" name="Picture 17" descr="deep_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620713"/>
            <a:ext cx="26638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Rectangle 4"/>
          <p:cNvSpPr>
            <a:spLocks noChangeArrowheads="1"/>
          </p:cNvSpPr>
          <p:nvPr/>
        </p:nvSpPr>
        <p:spPr bwMode="auto">
          <a:xfrm>
            <a:off x="1043608" y="-282880"/>
            <a:ext cx="6985471"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Trebuchet MS" panose="020B0603020202020204" pitchFamily="34" charset="0"/>
              </a:rPr>
              <a:t>Registro temporal de datos de oleaje</a:t>
            </a:r>
          </a:p>
        </p:txBody>
      </p:sp>
      <p:sp>
        <p:nvSpPr>
          <p:cNvPr id="179205" name="Rectangle 5"/>
          <p:cNvSpPr>
            <a:spLocks noChangeArrowheads="1"/>
          </p:cNvSpPr>
          <p:nvPr/>
        </p:nvSpPr>
        <p:spPr bwMode="auto">
          <a:xfrm>
            <a:off x="-323850" y="2470568"/>
            <a:ext cx="946785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449263"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44145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i="1" baseline="0" dirty="0">
                <a:latin typeface="Times New Roman" panose="02020603050405020304" pitchFamily="18" charset="0"/>
                <a:cs typeface="Times New Roman" panose="02020603050405020304" pitchFamily="18" charset="0"/>
              </a:rPr>
              <a:t>H </a:t>
            </a:r>
            <a:r>
              <a:rPr lang="es-ES" sz="1600" b="0" i="1" baseline="0" dirty="0">
                <a:latin typeface="+mj-lt"/>
                <a:cs typeface="Arial" panose="020B0604020202020204" pitchFamily="34" charset="0"/>
              </a:rPr>
              <a:t>≡ </a:t>
            </a:r>
            <a:r>
              <a:rPr lang="es-ES" sz="1600" b="0" baseline="0" dirty="0">
                <a:latin typeface="+mj-lt"/>
              </a:rPr>
              <a:t>altura media del registro</a:t>
            </a:r>
            <a:endParaRPr lang="es-ES" sz="1600" b="0" i="1" baseline="0" dirty="0">
              <a:latin typeface="+mj-lt"/>
            </a:endParaRPr>
          </a:p>
          <a:p>
            <a:pPr algn="l" eaLnBrk="1" hangingPunct="1"/>
            <a:r>
              <a:rPr lang="es-ES" sz="1800" b="0" i="1" baseline="0" dirty="0" err="1">
                <a:latin typeface="Times New Roman" panose="02020603050405020304" pitchFamily="18" charset="0"/>
                <a:cs typeface="Times New Roman" panose="02020603050405020304" pitchFamily="18" charset="0"/>
              </a:rPr>
              <a:t>H</a:t>
            </a:r>
            <a:r>
              <a:rPr lang="es-ES" sz="1800" b="0" dirty="0" err="1">
                <a:latin typeface="Times New Roman" panose="02020603050405020304" pitchFamily="18" charset="0"/>
                <a:cs typeface="Times New Roman" panose="02020603050405020304" pitchFamily="18" charset="0"/>
              </a:rPr>
              <a:t>max</a:t>
            </a:r>
            <a:r>
              <a:rPr lang="es-ES" sz="1600" b="0" baseline="0" dirty="0">
                <a:latin typeface="+mj-lt"/>
                <a:sym typeface="Symbol" panose="05050102010706020507" pitchFamily="18" charset="2"/>
              </a:rPr>
              <a:t></a:t>
            </a:r>
            <a:r>
              <a:rPr lang="es-ES" sz="1600" b="0" baseline="0" dirty="0">
                <a:latin typeface="+mj-lt"/>
              </a:rPr>
              <a:t> altura máxima obtenida en un registro</a:t>
            </a:r>
          </a:p>
          <a:p>
            <a:pPr algn="l" eaLnBrk="1" hangingPunct="1"/>
            <a:r>
              <a:rPr lang="es-ES" sz="1800" b="0" i="1" baseline="0" dirty="0">
                <a:latin typeface="Times New Roman" panose="02020603050405020304" pitchFamily="18" charset="0"/>
                <a:cs typeface="Times New Roman" panose="02020603050405020304" pitchFamily="18" charset="0"/>
              </a:rPr>
              <a:t>T =T</a:t>
            </a:r>
            <a:r>
              <a:rPr lang="es-ES" sz="1800" b="0" i="1" dirty="0">
                <a:latin typeface="Times New Roman" panose="02020603050405020304" pitchFamily="18" charset="0"/>
                <a:cs typeface="Times New Roman" panose="02020603050405020304" pitchFamily="18" charset="0"/>
              </a:rPr>
              <a:t>Z </a:t>
            </a:r>
            <a:r>
              <a:rPr lang="es-ES" sz="1800" b="0" baseline="0" dirty="0">
                <a:latin typeface="Times New Roman" panose="02020603050405020304" pitchFamily="18" charset="0"/>
                <a:cs typeface="Times New Roman" panose="02020603050405020304" pitchFamily="18" charset="0"/>
              </a:rPr>
              <a:t> </a:t>
            </a:r>
            <a:r>
              <a:rPr lang="es-ES" sz="1600" b="0" baseline="0" dirty="0">
                <a:latin typeface="+mj-lt"/>
                <a:sym typeface="Symbol" panose="05050102010706020507" pitchFamily="18" charset="2"/>
              </a:rPr>
              <a:t></a:t>
            </a:r>
            <a:r>
              <a:rPr lang="es-ES" sz="1600" b="0" baseline="0" dirty="0">
                <a:latin typeface="+mj-lt"/>
              </a:rPr>
              <a:t> período medio, obtenido dividiendo la longitud del registro por el número de cruces</a:t>
            </a:r>
          </a:p>
          <a:p>
            <a:pPr algn="l" eaLnBrk="1" hangingPunct="1"/>
            <a:r>
              <a:rPr lang="es-ES" sz="1600" b="0" baseline="0" dirty="0">
                <a:latin typeface="+mj-lt"/>
              </a:rPr>
              <a:t>              descendentes (o ascendentes) por la línea de </a:t>
            </a:r>
            <a:r>
              <a:rPr lang="es-ES" sz="1600" b="0" baseline="0" dirty="0" smtClean="0">
                <a:latin typeface="+mj-lt"/>
              </a:rPr>
              <a:t>MSL cero</a:t>
            </a:r>
            <a:endParaRPr lang="es-ES" sz="1600" b="0" i="1" baseline="0" dirty="0">
              <a:latin typeface="+mj-lt"/>
            </a:endParaRPr>
          </a:p>
          <a:p>
            <a:pPr algn="l" eaLnBrk="1" hangingPunct="1"/>
            <a:r>
              <a:rPr lang="es-ES" sz="1800" b="0" i="1" baseline="0" dirty="0">
                <a:latin typeface="Times New Roman" panose="02020603050405020304" pitchFamily="18" charset="0"/>
                <a:cs typeface="Times New Roman" panose="02020603050405020304" pitchFamily="18" charset="0"/>
              </a:rPr>
              <a:t>H</a:t>
            </a:r>
            <a:r>
              <a:rPr lang="es-ES" sz="1800" b="0" i="1" dirty="0">
                <a:latin typeface="Times New Roman" panose="02020603050405020304" pitchFamily="18" charset="0"/>
                <a:cs typeface="Times New Roman" panose="02020603050405020304" pitchFamily="18" charset="0"/>
              </a:rPr>
              <a:t>1/n</a:t>
            </a:r>
            <a:r>
              <a:rPr lang="es-ES" sz="1800" b="0" baseline="0" dirty="0">
                <a:latin typeface="Times New Roman" panose="02020603050405020304" pitchFamily="18" charset="0"/>
                <a:cs typeface="Times New Roman" panose="02020603050405020304" pitchFamily="18" charset="0"/>
              </a:rPr>
              <a:t> </a:t>
            </a:r>
            <a:r>
              <a:rPr lang="es-ES" sz="1600" b="0" baseline="0" dirty="0">
                <a:latin typeface="+mj-lt"/>
                <a:sym typeface="Symbol" panose="05050102010706020507" pitchFamily="18" charset="2"/>
              </a:rPr>
              <a:t></a:t>
            </a:r>
            <a:r>
              <a:rPr lang="es-ES" sz="1600" b="0" baseline="0" dirty="0">
                <a:latin typeface="+mj-lt"/>
              </a:rPr>
              <a:t> altura media de las 1/</a:t>
            </a:r>
            <a:r>
              <a:rPr lang="es-ES" sz="1600" b="0" i="1" baseline="0" dirty="0">
                <a:latin typeface="+mj-lt"/>
              </a:rPr>
              <a:t>n</a:t>
            </a:r>
            <a:r>
              <a:rPr lang="es-ES" sz="1600" b="0" baseline="0" dirty="0">
                <a:latin typeface="+mj-lt"/>
              </a:rPr>
              <a:t> olas más altas</a:t>
            </a:r>
            <a:endParaRPr lang="es-ES" sz="1600" b="0" i="1" baseline="0" dirty="0">
              <a:latin typeface="+mj-lt"/>
            </a:endParaRPr>
          </a:p>
          <a:p>
            <a:pPr algn="l" eaLnBrk="1" hangingPunct="1"/>
            <a:r>
              <a:rPr lang="es-ES" sz="1800" b="0" i="1" baseline="0" dirty="0">
                <a:latin typeface="Times New Roman" panose="02020603050405020304" pitchFamily="18" charset="0"/>
                <a:cs typeface="Times New Roman" panose="02020603050405020304" pitchFamily="18" charset="0"/>
              </a:rPr>
              <a:t>T</a:t>
            </a:r>
            <a:r>
              <a:rPr lang="es-ES" sz="1800" b="0" i="1" dirty="0">
                <a:latin typeface="Times New Roman" panose="02020603050405020304" pitchFamily="18" charset="0"/>
                <a:cs typeface="Times New Roman" panose="02020603050405020304" pitchFamily="18" charset="0"/>
              </a:rPr>
              <a:t>1/n</a:t>
            </a:r>
            <a:r>
              <a:rPr lang="es-ES" sz="1800" b="0" baseline="0" dirty="0">
                <a:latin typeface="Times New Roman" panose="02020603050405020304" pitchFamily="18" charset="0"/>
                <a:cs typeface="Times New Roman" panose="02020603050405020304" pitchFamily="18" charset="0"/>
              </a:rPr>
              <a:t> </a:t>
            </a:r>
            <a:r>
              <a:rPr lang="es-ES" sz="1600" b="0" baseline="0" dirty="0">
                <a:latin typeface="+mj-lt"/>
                <a:sym typeface="Symbol" panose="05050102010706020507" pitchFamily="18" charset="2"/>
              </a:rPr>
              <a:t></a:t>
            </a:r>
            <a:r>
              <a:rPr lang="es-ES" sz="1600" b="0" baseline="0" dirty="0">
                <a:latin typeface="+mj-lt"/>
              </a:rPr>
              <a:t> período medio de las 1/</a:t>
            </a:r>
            <a:r>
              <a:rPr lang="es-ES" sz="1600" b="0" i="1" baseline="0" dirty="0">
                <a:latin typeface="+mj-lt"/>
              </a:rPr>
              <a:t>n</a:t>
            </a:r>
            <a:r>
              <a:rPr lang="es-ES" sz="1600" b="0" baseline="0" dirty="0">
                <a:latin typeface="+mj-lt"/>
              </a:rPr>
              <a:t> olas más altas</a:t>
            </a:r>
          </a:p>
          <a:p>
            <a:pPr algn="l" eaLnBrk="1" hangingPunct="1"/>
            <a:endParaRPr lang="es-ES" sz="1600" b="0" baseline="0" dirty="0">
              <a:latin typeface="+mj-lt"/>
            </a:endParaRPr>
          </a:p>
          <a:p>
            <a:pPr algn="l" eaLnBrk="1" hangingPunct="1"/>
            <a:r>
              <a:rPr lang="es-ES" sz="1600" b="0" baseline="0" dirty="0" smtClean="0">
                <a:latin typeface="+mj-lt"/>
              </a:rPr>
              <a:t>En </a:t>
            </a:r>
            <a:r>
              <a:rPr lang="es-ES" sz="1600" b="0" baseline="0" dirty="0">
                <a:latin typeface="+mj-lt"/>
              </a:rPr>
              <a:t>la realidad, para una muestra de </a:t>
            </a:r>
            <a:r>
              <a:rPr lang="es-ES" sz="1600" b="0" i="1" baseline="0" dirty="0">
                <a:latin typeface="+mj-lt"/>
              </a:rPr>
              <a:t>N</a:t>
            </a:r>
            <a:r>
              <a:rPr lang="es-ES" sz="1600" b="0" baseline="0" dirty="0">
                <a:latin typeface="+mj-lt"/>
              </a:rPr>
              <a:t> olas, la altura máxima más probable depende de la </a:t>
            </a:r>
          </a:p>
          <a:p>
            <a:pPr algn="l" eaLnBrk="1" hangingPunct="1"/>
            <a:r>
              <a:rPr lang="es-ES" sz="1600" b="0" baseline="0" dirty="0">
                <a:latin typeface="+mj-lt"/>
              </a:rPr>
              <a:t>longitud de la muestra </a:t>
            </a:r>
            <a:r>
              <a:rPr lang="es-ES" sz="1600" b="0" i="1" baseline="0" dirty="0">
                <a:latin typeface="+mj-lt"/>
              </a:rPr>
              <a:t>N,</a:t>
            </a:r>
            <a:endParaRPr lang="es-ES" sz="1600" b="0" baseline="0" dirty="0">
              <a:latin typeface="+mj-lt"/>
            </a:endParaRPr>
          </a:p>
          <a:p>
            <a:pPr algn="l" eaLnBrk="1" hangingPunct="1"/>
            <a:r>
              <a:rPr lang="es-ES" sz="1800" b="0" baseline="0" dirty="0">
                <a:latin typeface="+mj-lt"/>
              </a:rPr>
              <a:t>				</a:t>
            </a:r>
          </a:p>
          <a:p>
            <a:pPr algn="l" eaLnBrk="1" hangingPunct="1"/>
            <a:endParaRPr lang="es-ES" sz="1800" b="0" u="sng" baseline="0" dirty="0">
              <a:latin typeface="+mj-lt"/>
            </a:endParaRPr>
          </a:p>
          <a:p>
            <a:pPr algn="l" eaLnBrk="1" hangingPunct="1"/>
            <a:r>
              <a:rPr lang="es-ES" sz="1400" b="0" u="sng" baseline="0" dirty="0">
                <a:latin typeface="+mj-lt"/>
              </a:rPr>
              <a:t>Ejemplo</a:t>
            </a:r>
            <a:r>
              <a:rPr lang="es-ES" sz="1400" b="0" baseline="0" dirty="0">
                <a:latin typeface="+mj-lt"/>
              </a:rPr>
              <a:t>: Para una </a:t>
            </a:r>
            <a:r>
              <a:rPr lang="es-ES" sz="1600" b="0" i="1" baseline="0" dirty="0">
                <a:latin typeface="Times New Roman" panose="02020603050405020304" pitchFamily="18" charset="0"/>
                <a:cs typeface="Times New Roman" panose="02020603050405020304" pitchFamily="18" charset="0"/>
              </a:rPr>
              <a:t>H</a:t>
            </a:r>
            <a:r>
              <a:rPr lang="es-ES" sz="1600" b="0" i="1" dirty="0">
                <a:latin typeface="Times New Roman" panose="02020603050405020304" pitchFamily="18" charset="0"/>
                <a:cs typeface="Times New Roman" panose="02020603050405020304" pitchFamily="18" charset="0"/>
              </a:rPr>
              <a:t>1/3</a:t>
            </a:r>
            <a:r>
              <a:rPr lang="es-ES" sz="1400" b="0" baseline="0" dirty="0">
                <a:latin typeface="+mj-lt"/>
              </a:rPr>
              <a:t>=3 m. la altura mayor más probable dependerá de la duración del registro. </a:t>
            </a:r>
          </a:p>
          <a:p>
            <a:pPr algn="l" eaLnBrk="1" hangingPunct="1"/>
            <a:r>
              <a:rPr lang="es-ES" sz="1400" b="0" baseline="0" dirty="0">
                <a:latin typeface="+mj-lt"/>
              </a:rPr>
              <a:t>Dando valores a </a:t>
            </a:r>
            <a:r>
              <a:rPr lang="es-ES" sz="1600" b="0" i="1" baseline="0" dirty="0">
                <a:latin typeface="Times New Roman" panose="02020603050405020304" pitchFamily="18" charset="0"/>
                <a:cs typeface="Times New Roman" panose="02020603050405020304" pitchFamily="18" charset="0"/>
              </a:rPr>
              <a:t>N</a:t>
            </a:r>
            <a:r>
              <a:rPr lang="es-ES" sz="1400" b="0" baseline="0" dirty="0">
                <a:latin typeface="+mj-lt"/>
              </a:rPr>
              <a:t>:</a:t>
            </a:r>
          </a:p>
          <a:p>
            <a:pPr lvl="6" algn="l"/>
            <a:r>
              <a:rPr lang="es-ES" sz="1400" b="0" i="1" baseline="0" dirty="0">
                <a:latin typeface="+mj-lt"/>
              </a:rPr>
              <a:t>		</a:t>
            </a:r>
            <a:r>
              <a:rPr lang="es-ES" sz="1600" b="0" i="1" baseline="0" dirty="0">
                <a:latin typeface="Times New Roman" panose="02020603050405020304" pitchFamily="18" charset="0"/>
                <a:cs typeface="Times New Roman" panose="02020603050405020304" pitchFamily="18" charset="0"/>
              </a:rPr>
              <a:t>N</a:t>
            </a:r>
            <a:r>
              <a:rPr lang="es-ES" sz="1600" b="0" baseline="0" dirty="0">
                <a:latin typeface="Times New Roman" panose="02020603050405020304" pitchFamily="18" charset="0"/>
                <a:cs typeface="Times New Roman" panose="02020603050405020304" pitchFamily="18" charset="0"/>
              </a:rPr>
              <a:t> </a:t>
            </a:r>
            <a:r>
              <a:rPr lang="es-ES" sz="1400" b="0" baseline="0" dirty="0">
                <a:latin typeface="+mj-lt"/>
              </a:rPr>
              <a:t>= 100	</a:t>
            </a:r>
            <a:r>
              <a:rPr lang="es-ES" sz="1600" b="0" i="1" baseline="0" dirty="0">
                <a:latin typeface="Times New Roman" panose="02020603050405020304" pitchFamily="18" charset="0"/>
                <a:cs typeface="Times New Roman" panose="02020603050405020304" pitchFamily="18" charset="0"/>
              </a:rPr>
              <a:t>H</a:t>
            </a:r>
            <a:r>
              <a:rPr lang="es-ES" sz="1600" b="0" i="1" dirty="0">
                <a:latin typeface="Times New Roman" panose="02020603050405020304" pitchFamily="18" charset="0"/>
                <a:cs typeface="Times New Roman" panose="02020603050405020304" pitchFamily="18" charset="0"/>
              </a:rPr>
              <a:t>P</a:t>
            </a:r>
            <a:r>
              <a:rPr lang="es-ES" sz="1400" b="0" i="1" dirty="0">
                <a:latin typeface="+mj-lt"/>
              </a:rPr>
              <a:t> </a:t>
            </a:r>
            <a:r>
              <a:rPr lang="es-ES" sz="1400" b="0" baseline="0" dirty="0">
                <a:latin typeface="+mj-lt"/>
              </a:rPr>
              <a:t>= 4,55 m</a:t>
            </a:r>
          </a:p>
          <a:p>
            <a:pPr lvl="6" algn="l"/>
            <a:r>
              <a:rPr lang="es-ES" sz="1400" b="0" i="1" baseline="0" dirty="0">
                <a:latin typeface="+mj-lt"/>
              </a:rPr>
              <a:t>		</a:t>
            </a:r>
            <a:r>
              <a:rPr lang="es-ES" sz="1600" b="0" i="1" baseline="0" dirty="0">
                <a:latin typeface="Times New Roman" panose="02020603050405020304" pitchFamily="18" charset="0"/>
                <a:cs typeface="Times New Roman" panose="02020603050405020304" pitchFamily="18" charset="0"/>
              </a:rPr>
              <a:t>N</a:t>
            </a:r>
            <a:r>
              <a:rPr lang="es-ES" sz="1400" b="0" baseline="0" dirty="0">
                <a:latin typeface="+mj-lt"/>
              </a:rPr>
              <a:t> = 1000 	</a:t>
            </a:r>
            <a:r>
              <a:rPr lang="es-ES" sz="1600" b="0" i="1" baseline="0" dirty="0">
                <a:latin typeface="Times New Roman" panose="02020603050405020304" pitchFamily="18" charset="0"/>
                <a:cs typeface="Times New Roman" panose="02020603050405020304" pitchFamily="18" charset="0"/>
              </a:rPr>
              <a:t>H</a:t>
            </a:r>
            <a:r>
              <a:rPr lang="es-ES" sz="1600" b="0" i="1" dirty="0">
                <a:latin typeface="Times New Roman" panose="02020603050405020304" pitchFamily="18" charset="0"/>
                <a:cs typeface="Times New Roman" panose="02020603050405020304" pitchFamily="18" charset="0"/>
              </a:rPr>
              <a:t>P</a:t>
            </a:r>
            <a:r>
              <a:rPr lang="es-ES" sz="1600" b="0" baseline="0" dirty="0">
                <a:latin typeface="Times New Roman" panose="02020603050405020304" pitchFamily="18" charset="0"/>
                <a:cs typeface="Times New Roman" panose="02020603050405020304" pitchFamily="18" charset="0"/>
              </a:rPr>
              <a:t> </a:t>
            </a:r>
            <a:r>
              <a:rPr lang="es-ES" sz="1400" b="0" baseline="0" dirty="0">
                <a:latin typeface="+mj-lt"/>
              </a:rPr>
              <a:t>= 5,58 m</a:t>
            </a:r>
          </a:p>
          <a:p>
            <a:pPr lvl="6" algn="l"/>
            <a:r>
              <a:rPr lang="es-ES" sz="1400" b="0" i="1" baseline="0" dirty="0">
                <a:latin typeface="+mj-lt"/>
              </a:rPr>
              <a:t>		</a:t>
            </a:r>
            <a:r>
              <a:rPr lang="es-ES" sz="1600" b="0" i="1" baseline="0" dirty="0">
                <a:latin typeface="Times New Roman" panose="02020603050405020304" pitchFamily="18" charset="0"/>
                <a:cs typeface="Times New Roman" panose="02020603050405020304" pitchFamily="18" charset="0"/>
              </a:rPr>
              <a:t>N </a:t>
            </a:r>
            <a:r>
              <a:rPr lang="es-ES" sz="1400" b="0" baseline="0" dirty="0">
                <a:latin typeface="+mj-lt"/>
              </a:rPr>
              <a:t>= 3000	</a:t>
            </a:r>
            <a:r>
              <a:rPr lang="es-ES" sz="1600" b="0" i="1" baseline="0" dirty="0">
                <a:latin typeface="Times New Roman" panose="02020603050405020304" pitchFamily="18" charset="0"/>
                <a:cs typeface="Times New Roman" panose="02020603050405020304" pitchFamily="18" charset="0"/>
              </a:rPr>
              <a:t>H</a:t>
            </a:r>
            <a:r>
              <a:rPr lang="es-ES" sz="1600" b="0" i="1" dirty="0">
                <a:latin typeface="Times New Roman" panose="02020603050405020304" pitchFamily="18" charset="0"/>
                <a:cs typeface="Times New Roman" panose="02020603050405020304" pitchFamily="18" charset="0"/>
              </a:rPr>
              <a:t>P</a:t>
            </a:r>
            <a:r>
              <a:rPr lang="es-ES" sz="1400" b="0" baseline="0" dirty="0">
                <a:latin typeface="+mj-lt"/>
              </a:rPr>
              <a:t> = 6,0 m</a:t>
            </a:r>
          </a:p>
        </p:txBody>
      </p:sp>
      <p:graphicFrame>
        <p:nvGraphicFramePr>
          <p:cNvPr id="179206" name="Object 6"/>
          <p:cNvGraphicFramePr>
            <a:graphicFrameLocks noGrp="1" noChangeAspect="1"/>
          </p:cNvGraphicFramePr>
          <p:nvPr>
            <p:ph/>
            <p:extLst/>
          </p:nvPr>
        </p:nvGraphicFramePr>
        <p:xfrm>
          <a:off x="2928938" y="4868863"/>
          <a:ext cx="1487487" cy="612775"/>
        </p:xfrm>
        <a:graphic>
          <a:graphicData uri="http://schemas.openxmlformats.org/presentationml/2006/ole">
            <mc:AlternateContent xmlns:mc="http://schemas.openxmlformats.org/markup-compatibility/2006">
              <mc:Choice xmlns:v="urn:schemas-microsoft-com:vml" Requires="v">
                <p:oleObj spid="_x0000_s42035" name="Ecuación" r:id="rId4" imgW="1079280" imgH="444240" progId="Equation.3">
                  <p:embed/>
                </p:oleObj>
              </mc:Choice>
              <mc:Fallback>
                <p:oleObj name="Ecuación" r:id="rId4" imgW="1079280" imgH="444240" progId="Equation.3">
                  <p:embed/>
                  <p:pic>
                    <p:nvPicPr>
                      <p:cNvPr id="0" name=""/>
                      <p:cNvPicPr>
                        <a:picLocks noChangeAspect="1" noChangeArrowheads="1"/>
                      </p:cNvPicPr>
                      <p:nvPr/>
                    </p:nvPicPr>
                    <p:blipFill>
                      <a:blip r:embed="rId5"/>
                      <a:srcRect/>
                      <a:stretch>
                        <a:fillRect/>
                      </a:stretch>
                    </p:blipFill>
                    <p:spPr bwMode="auto">
                      <a:xfrm>
                        <a:off x="2928938" y="4868863"/>
                        <a:ext cx="1487487"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952" name="Line 9"/>
          <p:cNvSpPr>
            <a:spLocks noChangeShapeType="1"/>
          </p:cNvSpPr>
          <p:nvPr/>
        </p:nvSpPr>
        <p:spPr bwMode="auto">
          <a:xfrm>
            <a:off x="234156" y="3140968"/>
            <a:ext cx="17938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latin typeface="+mj-lt"/>
            </a:endParaRPr>
          </a:p>
        </p:txBody>
      </p:sp>
      <p:sp>
        <p:nvSpPr>
          <p:cNvPr id="82953" name="Line 10"/>
          <p:cNvSpPr>
            <a:spLocks noChangeShapeType="1"/>
          </p:cNvSpPr>
          <p:nvPr/>
        </p:nvSpPr>
        <p:spPr bwMode="auto">
          <a:xfrm>
            <a:off x="252413" y="2564904"/>
            <a:ext cx="17938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latin typeface="+mj-lt"/>
            </a:endParaRPr>
          </a:p>
        </p:txBody>
      </p:sp>
      <p:sp>
        <p:nvSpPr>
          <p:cNvPr id="82954" name="Line 11"/>
          <p:cNvSpPr>
            <a:spLocks noChangeShapeType="1"/>
          </p:cNvSpPr>
          <p:nvPr/>
        </p:nvSpPr>
        <p:spPr bwMode="auto">
          <a:xfrm>
            <a:off x="252413" y="4292600"/>
            <a:ext cx="8424862" cy="0"/>
          </a:xfrm>
          <a:prstGeom prst="line">
            <a:avLst/>
          </a:prstGeom>
          <a:noFill/>
          <a:ln w="1905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latin typeface="+mj-lt"/>
            </a:endParaRPr>
          </a:p>
        </p:txBody>
      </p:sp>
      <p:pic>
        <p:nvPicPr>
          <p:cNvPr id="2" name="Imagen 1"/>
          <p:cNvPicPr>
            <a:picLocks noChangeAspect="1"/>
          </p:cNvPicPr>
          <p:nvPr/>
        </p:nvPicPr>
        <p:blipFill>
          <a:blip r:embed="rId6"/>
          <a:stretch>
            <a:fillRect/>
          </a:stretch>
        </p:blipFill>
        <p:spPr>
          <a:xfrm>
            <a:off x="3536768" y="704904"/>
            <a:ext cx="5140507" cy="2173763"/>
          </a:xfrm>
          <a:prstGeom prst="rect">
            <a:avLst/>
          </a:prstGeom>
        </p:spPr>
      </p:pic>
    </p:spTree>
    <p:extLst>
      <p:ext uri="{BB962C8B-B14F-4D97-AF65-F5344CB8AC3E}">
        <p14:creationId xmlns:p14="http://schemas.microsoft.com/office/powerpoint/2010/main" val="283773686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79205"/>
                                        </p:tgtEl>
                                        <p:attrNameLst>
                                          <p:attrName>style.visibility</p:attrName>
                                        </p:attrNameLst>
                                      </p:cBhvr>
                                      <p:to>
                                        <p:strVal val="visible"/>
                                      </p:to>
                                    </p:set>
                                    <p:anim calcmode="lin" valueType="num">
                                      <p:cBhvr>
                                        <p:cTn id="7" dur="500" decel="50000" fill="hold">
                                          <p:stCondLst>
                                            <p:cond delay="0"/>
                                          </p:stCondLst>
                                        </p:cTn>
                                        <p:tgtEl>
                                          <p:spTgt spid="17920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7920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79205"/>
                                        </p:tgtEl>
                                        <p:attrNameLst>
                                          <p:attrName>ppt_w</p:attrName>
                                        </p:attrNameLst>
                                      </p:cBhvr>
                                      <p:tavLst>
                                        <p:tav tm="0">
                                          <p:val>
                                            <p:strVal val="#ppt_w*.05"/>
                                          </p:val>
                                        </p:tav>
                                        <p:tav tm="100000">
                                          <p:val>
                                            <p:strVal val="#ppt_w"/>
                                          </p:val>
                                        </p:tav>
                                      </p:tavLst>
                                    </p:anim>
                                    <p:anim calcmode="lin" valueType="num">
                                      <p:cBhvr>
                                        <p:cTn id="10" dur="1000" fill="hold"/>
                                        <p:tgtEl>
                                          <p:spTgt spid="17920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7920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7920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7920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79205"/>
                                        </p:tgtEl>
                                      </p:cBhvr>
                                    </p:animEffect>
                                  </p:childTnLst>
                                </p:cTn>
                              </p:par>
                              <p:par>
                                <p:cTn id="15" presetID="2" presetClass="entr" presetSubtype="4" fill="hold" nodeType="withEffect">
                                  <p:stCondLst>
                                    <p:cond delay="0"/>
                                  </p:stCondLst>
                                  <p:childTnLst>
                                    <p:set>
                                      <p:cBhvr>
                                        <p:cTn id="16" dur="1" fill="hold">
                                          <p:stCondLst>
                                            <p:cond delay="0"/>
                                          </p:stCondLst>
                                        </p:cTn>
                                        <p:tgtEl>
                                          <p:spTgt spid="179206"/>
                                        </p:tgtEl>
                                        <p:attrNameLst>
                                          <p:attrName>style.visibility</p:attrName>
                                        </p:attrNameLst>
                                      </p:cBhvr>
                                      <p:to>
                                        <p:strVal val="visible"/>
                                      </p:to>
                                    </p:set>
                                    <p:anim calcmode="lin" valueType="num">
                                      <p:cBhvr additive="base">
                                        <p:cTn id="17" dur="500" fill="hold"/>
                                        <p:tgtEl>
                                          <p:spTgt spid="179206"/>
                                        </p:tgtEl>
                                        <p:attrNameLst>
                                          <p:attrName>ppt_x</p:attrName>
                                        </p:attrNameLst>
                                      </p:cBhvr>
                                      <p:tavLst>
                                        <p:tav tm="0">
                                          <p:val>
                                            <p:strVal val="#ppt_x"/>
                                          </p:val>
                                        </p:tav>
                                        <p:tav tm="100000">
                                          <p:val>
                                            <p:strVal val="#ppt_x"/>
                                          </p:val>
                                        </p:tav>
                                      </p:tavLst>
                                    </p:anim>
                                    <p:anim calcmode="lin" valueType="num">
                                      <p:cBhvr additive="base">
                                        <p:cTn id="18" dur="500" fill="hold"/>
                                        <p:tgtEl>
                                          <p:spTgt spid="1792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ChangeArrowheads="1"/>
          </p:cNvSpPr>
          <p:nvPr/>
        </p:nvSpPr>
        <p:spPr bwMode="auto">
          <a:xfrm>
            <a:off x="1691680" y="-152400"/>
            <a:ext cx="722372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Trebuchet MS" panose="020B0603020202020204" pitchFamily="34" charset="0"/>
              </a:rPr>
              <a:t>Descripción estadística del oleaje</a:t>
            </a:r>
          </a:p>
        </p:txBody>
      </p:sp>
      <p:pic>
        <p:nvPicPr>
          <p:cNvPr id="83972" name="Picture 3" descr="rayleigh_distribution"/>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23850" y="836613"/>
            <a:ext cx="4038600" cy="4038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Rectangle 11"/>
          <p:cNvSpPr>
            <a:spLocks noChangeArrowheads="1"/>
          </p:cNvSpPr>
          <p:nvPr/>
        </p:nvSpPr>
        <p:spPr bwMode="auto">
          <a:xfrm>
            <a:off x="4427538" y="803087"/>
            <a:ext cx="4356100"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600" b="0" baseline="0" dirty="0">
                <a:latin typeface="+mj-lt"/>
              </a:rPr>
              <a:t>Probabilidad de que las alturas no excedan de una altura dada </a:t>
            </a:r>
            <a:r>
              <a:rPr lang="es-ES" sz="1800" b="0" i="1" baseline="0" dirty="0">
                <a:latin typeface="Times New Roman" panose="02020603050405020304" pitchFamily="18" charset="0"/>
                <a:cs typeface="Times New Roman" panose="02020603050405020304" pitchFamily="18" charset="0"/>
              </a:rPr>
              <a:t>H</a:t>
            </a:r>
            <a:r>
              <a:rPr lang="es-ES" sz="1800" b="0" baseline="0" dirty="0">
                <a:latin typeface="Times New Roman" panose="02020603050405020304" pitchFamily="18" charset="0"/>
                <a:cs typeface="Times New Roman" panose="02020603050405020304" pitchFamily="18" charset="0"/>
              </a:rPr>
              <a:t> </a:t>
            </a:r>
            <a:r>
              <a:rPr lang="es-ES" sz="1600" b="0" baseline="0" dirty="0">
                <a:latin typeface="+mj-lt"/>
              </a:rPr>
              <a:t>en un estado del mar caracterizado por un valor conocido </a:t>
            </a:r>
            <a:r>
              <a:rPr lang="es-ES" sz="1800" b="0" i="1" baseline="0" dirty="0">
                <a:latin typeface="Times New Roman" panose="02020603050405020304" pitchFamily="18" charset="0"/>
                <a:cs typeface="Times New Roman" panose="02020603050405020304" pitchFamily="18" charset="0"/>
              </a:rPr>
              <a:t>H</a:t>
            </a:r>
            <a:r>
              <a:rPr lang="es-ES" sz="1800" b="0" i="1" dirty="0">
                <a:latin typeface="Times New Roman" panose="02020603050405020304" pitchFamily="18" charset="0"/>
                <a:cs typeface="Times New Roman" panose="02020603050405020304" pitchFamily="18" charset="0"/>
              </a:rPr>
              <a:t>1/3</a:t>
            </a:r>
            <a:r>
              <a:rPr lang="es-ES" sz="1600" b="0" baseline="0" dirty="0">
                <a:latin typeface="+mj-lt"/>
              </a:rPr>
              <a:t>:</a:t>
            </a:r>
            <a:endParaRPr lang="es-ES" sz="1600" b="0" dirty="0">
              <a:latin typeface="+mj-lt"/>
            </a:endParaRPr>
          </a:p>
        </p:txBody>
      </p:sp>
      <p:graphicFrame>
        <p:nvGraphicFramePr>
          <p:cNvPr id="83974" name="Object 12"/>
          <p:cNvGraphicFramePr>
            <a:graphicFrameLocks noGrp="1" noChangeAspect="1"/>
          </p:cNvGraphicFramePr>
          <p:nvPr>
            <p:ph sz="half" idx="2"/>
            <p:extLst/>
          </p:nvPr>
        </p:nvGraphicFramePr>
        <p:xfrm>
          <a:off x="5508625" y="1801813"/>
          <a:ext cx="2017713" cy="658812"/>
        </p:xfrm>
        <a:graphic>
          <a:graphicData uri="http://schemas.openxmlformats.org/presentationml/2006/ole">
            <mc:AlternateContent xmlns:mc="http://schemas.openxmlformats.org/markup-compatibility/2006">
              <mc:Choice xmlns:v="urn:schemas-microsoft-com:vml" Requires="v">
                <p:oleObj spid="_x0000_s43206" name="Ecuación" r:id="rId4" imgW="1244520" imgH="406080" progId="Equation.3">
                  <p:embed/>
                </p:oleObj>
              </mc:Choice>
              <mc:Fallback>
                <p:oleObj name="Ecuación" r:id="rId4" imgW="1244520" imgH="406080" progId="Equation.3">
                  <p:embed/>
                  <p:pic>
                    <p:nvPicPr>
                      <p:cNvPr id="0" name=""/>
                      <p:cNvPicPr>
                        <a:picLocks noChangeAspect="1" noChangeArrowheads="1"/>
                      </p:cNvPicPr>
                      <p:nvPr/>
                    </p:nvPicPr>
                    <p:blipFill>
                      <a:blip r:embed="rId5"/>
                      <a:srcRect/>
                      <a:stretch>
                        <a:fillRect/>
                      </a:stretch>
                    </p:blipFill>
                    <p:spPr bwMode="auto">
                      <a:xfrm>
                        <a:off x="5508625" y="1801813"/>
                        <a:ext cx="2017713"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84" name="Object 16"/>
          <p:cNvGraphicFramePr>
            <a:graphicFrameLocks noChangeAspect="1"/>
          </p:cNvGraphicFramePr>
          <p:nvPr/>
        </p:nvGraphicFramePr>
        <p:xfrm>
          <a:off x="539750" y="5734050"/>
          <a:ext cx="1800225" cy="419100"/>
        </p:xfrm>
        <a:graphic>
          <a:graphicData uri="http://schemas.openxmlformats.org/presentationml/2006/ole">
            <mc:AlternateContent xmlns:mc="http://schemas.openxmlformats.org/markup-compatibility/2006">
              <mc:Choice xmlns:v="urn:schemas-microsoft-com:vml" Requires="v">
                <p:oleObj spid="_x0000_s43207" name="Ecuación" r:id="rId6" imgW="1803400" imgH="419100" progId="Equation.3">
                  <p:embed/>
                </p:oleObj>
              </mc:Choice>
              <mc:Fallback>
                <p:oleObj name="Ecuación" r:id="rId6" imgW="1803400" imgH="4191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750" y="5734050"/>
                        <a:ext cx="1800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83" name="Object 15"/>
          <p:cNvGraphicFramePr>
            <a:graphicFrameLocks noChangeAspect="1"/>
          </p:cNvGraphicFramePr>
          <p:nvPr/>
        </p:nvGraphicFramePr>
        <p:xfrm>
          <a:off x="2776538" y="5876925"/>
          <a:ext cx="1724025" cy="180975"/>
        </p:xfrm>
        <a:graphic>
          <a:graphicData uri="http://schemas.openxmlformats.org/presentationml/2006/ole">
            <mc:AlternateContent xmlns:mc="http://schemas.openxmlformats.org/markup-compatibility/2006">
              <mc:Choice xmlns:v="urn:schemas-microsoft-com:vml" Requires="v">
                <p:oleObj spid="_x0000_s43208" name="Ecuación" r:id="rId8" imgW="1726451" imgH="177723" progId="Equation.3">
                  <p:embed/>
                </p:oleObj>
              </mc:Choice>
              <mc:Fallback>
                <p:oleObj name="Ecuación" r:id="rId8" imgW="1726451" imgH="177723"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6538" y="5876925"/>
                        <a:ext cx="172402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85" name="Rectangle 17"/>
          <p:cNvSpPr>
            <a:spLocks noChangeArrowheads="1"/>
          </p:cNvSpPr>
          <p:nvPr/>
        </p:nvSpPr>
        <p:spPr bwMode="auto">
          <a:xfrm>
            <a:off x="323850" y="4909483"/>
            <a:ext cx="4268788" cy="1415772"/>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200" b="0" u="sng" baseline="0" dirty="0">
                <a:latin typeface="Verdana" panose="020B0604030504040204" pitchFamily="34" charset="0"/>
                <a:ea typeface="MS Mincho" panose="02020609040205080304" pitchFamily="49" charset="-128"/>
                <a:cs typeface="Times New Roman" panose="02020603050405020304" pitchFamily="18" charset="0"/>
              </a:rPr>
              <a:t>Ejemplo</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 Dado un estado del mar en el que </a:t>
            </a:r>
            <a:r>
              <a:rPr lang="es-ES" sz="1400" b="0" i="1" baseline="0" dirty="0">
                <a:latin typeface="Times New Roman" panose="02020603050405020304" pitchFamily="18" charset="0"/>
                <a:ea typeface="MS Mincho" panose="02020609040205080304" pitchFamily="49" charset="-128"/>
                <a:cs typeface="Times New Roman" panose="02020603050405020304" pitchFamily="18" charset="0"/>
              </a:rPr>
              <a:t>H</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rPr>
              <a:t>1/3</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=5m, ¿cuál será la probabilidad de que aparezca una ola de 6 m o superior?</a:t>
            </a:r>
            <a:endParaRPr lang="es-ES" sz="1200" b="0" baseline="0" dirty="0">
              <a:ea typeface="MS Mincho" panose="02020609040205080304" pitchFamily="49" charset="-128"/>
              <a:cs typeface="Times New Roman" panose="02020603050405020304" pitchFamily="18" charset="0"/>
            </a:endParaRPr>
          </a:p>
          <a:p>
            <a:pPr algn="l"/>
            <a:endParaRPr lang="es-ES" sz="1200" b="0" baseline="0" dirty="0">
              <a:ea typeface="MS Mincho" panose="02020609040205080304" pitchFamily="49" charset="-128"/>
              <a:cs typeface="Times New Roman" panose="02020603050405020304" pitchFamily="18" charset="0"/>
            </a:endParaRPr>
          </a:p>
          <a:p>
            <a:pPr algn="l"/>
            <a:endParaRPr lang="es-ES" sz="1800" b="0" baseline="0" dirty="0">
              <a:ea typeface="MS Mincho" panose="02020609040205080304" pitchFamily="49" charset="-128"/>
              <a:cs typeface="Times New Roman" panose="02020603050405020304" pitchFamily="18" charset="0"/>
            </a:endParaRPr>
          </a:p>
          <a:p>
            <a:pPr algn="l"/>
            <a:endParaRPr lang="es-ES" sz="1800" b="0" baseline="0" dirty="0">
              <a:ea typeface="MS Mincho" panose="02020609040205080304" pitchFamily="49" charset="-128"/>
              <a:cs typeface="Times New Roman" panose="02020603050405020304" pitchFamily="18" charset="0"/>
            </a:endParaRPr>
          </a:p>
        </p:txBody>
      </p:sp>
      <p:sp>
        <p:nvSpPr>
          <p:cNvPr id="83978" name="Rectangle 18"/>
          <p:cNvSpPr>
            <a:spLocks noChangeArrowheads="1"/>
          </p:cNvSpPr>
          <p:nvPr/>
        </p:nvSpPr>
        <p:spPr bwMode="auto">
          <a:xfrm>
            <a:off x="177800" y="3259138"/>
            <a:ext cx="20129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just" eaLnBrk="1" hangingPunct="1"/>
            <a:r>
              <a:rPr lang="es-ES" sz="1000" b="0" baseline="0">
                <a:latin typeface="Verdana" panose="020B0604030504040204" pitchFamily="34" charset="0"/>
                <a:ea typeface="MS Mincho" panose="02020609040205080304" pitchFamily="49" charset="-128"/>
                <a:cs typeface="Times New Roman" panose="02020603050405020304" pitchFamily="18" charset="0"/>
              </a:rPr>
              <a:t>	</a:t>
            </a:r>
            <a:r>
              <a:rPr lang="es-ES" sz="1000" b="0" baseline="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000" b="0" baseline="0">
                <a:latin typeface="Verdana" panose="020B0604030504040204" pitchFamily="34" charset="0"/>
                <a:ea typeface="MS Mincho" panose="02020609040205080304" pitchFamily="49" charset="-128"/>
                <a:cs typeface="Times New Roman" panose="02020603050405020304" pitchFamily="18" charset="0"/>
              </a:rPr>
              <a:t>	</a:t>
            </a:r>
            <a:endParaRPr lang="es-ES" sz="1000" b="0" baseline="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endParaRPr>
          </a:p>
        </p:txBody>
      </p:sp>
      <p:sp>
        <p:nvSpPr>
          <p:cNvPr id="160787" name="Rectangle 19"/>
          <p:cNvSpPr>
            <a:spLocks noChangeArrowheads="1"/>
          </p:cNvSpPr>
          <p:nvPr/>
        </p:nvSpPr>
        <p:spPr bwMode="auto">
          <a:xfrm>
            <a:off x="4787900" y="4380866"/>
            <a:ext cx="4211638" cy="1969770"/>
          </a:xfrm>
          <a:prstGeom prst="rect">
            <a:avLst/>
          </a:prstGeom>
          <a:noFill/>
          <a:ln w="9525">
            <a:solidFill>
              <a:schemeClr val="bg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just" eaLnBrk="1" hangingPunct="1"/>
            <a:r>
              <a:rPr lang="es-ES" sz="1200" b="0" u="sng" baseline="0" dirty="0">
                <a:latin typeface="Verdana" panose="020B0604030504040204" pitchFamily="34" charset="0"/>
                <a:ea typeface="MS Mincho" panose="02020609040205080304" pitchFamily="49" charset="-128"/>
                <a:cs typeface="Times New Roman" panose="02020603050405020304" pitchFamily="18" charset="0"/>
              </a:rPr>
              <a:t>Ejemplo</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 Para una altura significativa </a:t>
            </a:r>
            <a:r>
              <a:rPr lang="es-ES" sz="1400" b="0" i="1" baseline="0" dirty="0">
                <a:latin typeface="Times New Roman" panose="02020603050405020304" pitchFamily="18" charset="0"/>
                <a:ea typeface="MS Mincho" panose="02020609040205080304" pitchFamily="49" charset="-128"/>
                <a:cs typeface="Times New Roman" panose="02020603050405020304" pitchFamily="18" charset="0"/>
              </a:rPr>
              <a:t>H</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rPr>
              <a:t>1/3</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=9 m, aplicando, los valores de probabilidad de que se superen los valores 1, 5, 9 y 18 m son:</a:t>
            </a:r>
          </a:p>
          <a:p>
            <a:pPr algn="just" eaLnBrk="1" hangingPunct="1"/>
            <a:endParaRPr lang="es-ES" sz="1200" b="0" baseline="0" dirty="0">
              <a:ea typeface="MS Mincho" panose="02020609040205080304" pitchFamily="49" charset="-128"/>
              <a:cs typeface="Times New Roman" panose="02020603050405020304" pitchFamily="18" charset="0"/>
            </a:endParaRPr>
          </a:p>
          <a:p>
            <a:pPr algn="just"/>
            <a:r>
              <a:rPr lang="es-ES" sz="1200" b="0" i="1" baseline="0" dirty="0">
                <a:latin typeface="Verdana" panose="020B0604030504040204" pitchFamily="34" charset="0"/>
                <a:ea typeface="MS Mincho" panose="02020609040205080304" pitchFamily="49" charset="-128"/>
                <a:cs typeface="Times New Roman" panose="02020603050405020304" pitchFamily="18" charset="0"/>
              </a:rPr>
              <a:t>Q</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(1)=0,98 (98% de probabilidad de superar 1 m</a:t>
            </a:r>
          </a:p>
          <a:p>
            <a:pPr algn="just"/>
            <a:r>
              <a:rPr lang="es-ES" sz="1200" b="0" i="1" baseline="0" dirty="0">
                <a:latin typeface="Verdana" panose="020B0604030504040204" pitchFamily="34" charset="0"/>
                <a:ea typeface="MS Mincho" panose="02020609040205080304" pitchFamily="49" charset="-128"/>
                <a:cs typeface="Times New Roman" panose="02020603050405020304" pitchFamily="18" charset="0"/>
              </a:rPr>
              <a:t>Q</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(5)=0,54</a:t>
            </a:r>
            <a:endParaRPr lang="es-ES" sz="1200" b="0" baseline="0" dirty="0">
              <a:ea typeface="MS Mincho" panose="02020609040205080304" pitchFamily="49" charset="-128"/>
              <a:cs typeface="Times New Roman" panose="02020603050405020304" pitchFamily="18" charset="0"/>
            </a:endParaRPr>
          </a:p>
          <a:p>
            <a:pPr algn="just"/>
            <a:r>
              <a:rPr lang="es-ES" sz="1200" b="0" i="1" baseline="0" dirty="0">
                <a:latin typeface="Verdana" panose="020B0604030504040204" pitchFamily="34" charset="0"/>
                <a:ea typeface="MS Mincho" panose="02020609040205080304" pitchFamily="49" charset="-128"/>
                <a:cs typeface="Times New Roman" panose="02020603050405020304" pitchFamily="18" charset="0"/>
              </a:rPr>
              <a:t>Q</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(9)=0,14 (las olas de 9 m o superiores suponen 	sólo el 14 % del total) </a:t>
            </a:r>
            <a:endParaRPr lang="es-ES" sz="1200" b="0" baseline="0" dirty="0">
              <a:ea typeface="MS Mincho" panose="02020609040205080304" pitchFamily="49" charset="-128"/>
              <a:cs typeface="Times New Roman" panose="02020603050405020304" pitchFamily="18" charset="0"/>
            </a:endParaRPr>
          </a:p>
          <a:p>
            <a:pPr algn="just"/>
            <a:r>
              <a:rPr lang="es-ES" sz="1200" b="0" i="1" baseline="0" dirty="0">
                <a:latin typeface="Verdana" panose="020B0604030504040204" pitchFamily="34" charset="0"/>
                <a:ea typeface="MS Mincho" panose="02020609040205080304" pitchFamily="49" charset="-128"/>
                <a:cs typeface="Times New Roman" panose="02020603050405020304" pitchFamily="18" charset="0"/>
              </a:rPr>
              <a:t>Q</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(18)=0,000335 (0,03 %)</a:t>
            </a:r>
          </a:p>
          <a:p>
            <a:pPr algn="just"/>
            <a:endParaRPr lang="es-ES" sz="1200" b="0" baseline="0" dirty="0">
              <a:ea typeface="MS Mincho" panose="02020609040205080304" pitchFamily="49" charset="-128"/>
              <a:cs typeface="Times New Roman" panose="02020603050405020304" pitchFamily="18" charset="0"/>
            </a:endParaRPr>
          </a:p>
        </p:txBody>
      </p:sp>
      <p:sp>
        <p:nvSpPr>
          <p:cNvPr id="83980" name="Rectangle 21"/>
          <p:cNvSpPr>
            <a:spLocks noChangeArrowheads="1"/>
          </p:cNvSpPr>
          <p:nvPr/>
        </p:nvSpPr>
        <p:spPr bwMode="auto">
          <a:xfrm>
            <a:off x="4500563" y="2690138"/>
            <a:ext cx="4321175"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600" b="0" baseline="0" dirty="0">
                <a:latin typeface="+mj-lt"/>
                <a:ea typeface="MS Mincho" panose="02020609040205080304" pitchFamily="49" charset="-128"/>
                <a:cs typeface="Times New Roman" panose="02020603050405020304" pitchFamily="18" charset="0"/>
              </a:rPr>
              <a:t>Por tanto, la probabilidad de que las alturas sean iguales o superiores a </a:t>
            </a:r>
            <a:r>
              <a:rPr lang="es-ES" sz="1800" b="0" i="1" baseline="0" dirty="0">
                <a:latin typeface="+mj-lt"/>
                <a:ea typeface="MS Mincho" panose="02020609040205080304" pitchFamily="49" charset="-128"/>
                <a:cs typeface="Times New Roman" panose="02020603050405020304" pitchFamily="18" charset="0"/>
              </a:rPr>
              <a:t>H</a:t>
            </a:r>
            <a:r>
              <a:rPr lang="es-ES" sz="1600" b="0" baseline="0" dirty="0">
                <a:latin typeface="+mj-lt"/>
                <a:ea typeface="MS Mincho" panose="02020609040205080304" pitchFamily="49" charset="-128"/>
                <a:cs typeface="Times New Roman" panose="02020603050405020304" pitchFamily="18" charset="0"/>
              </a:rPr>
              <a:t> será</a:t>
            </a:r>
          </a:p>
          <a:p>
            <a:pPr algn="l"/>
            <a:endParaRPr lang="es-ES" sz="1600" b="0" baseline="0" dirty="0">
              <a:latin typeface="+mj-lt"/>
              <a:ea typeface="MS Mincho" panose="02020609040205080304" pitchFamily="49" charset="-128"/>
              <a:cs typeface="Times New Roman" panose="02020603050405020304" pitchFamily="18" charset="0"/>
            </a:endParaRPr>
          </a:p>
        </p:txBody>
      </p:sp>
      <p:graphicFrame>
        <p:nvGraphicFramePr>
          <p:cNvPr id="83981" name="Object 20"/>
          <p:cNvGraphicFramePr>
            <a:graphicFrameLocks noChangeAspect="1"/>
          </p:cNvGraphicFramePr>
          <p:nvPr>
            <p:extLst/>
          </p:nvPr>
        </p:nvGraphicFramePr>
        <p:xfrm>
          <a:off x="5230813" y="3419475"/>
          <a:ext cx="2860675" cy="669925"/>
        </p:xfrm>
        <a:graphic>
          <a:graphicData uri="http://schemas.openxmlformats.org/presentationml/2006/ole">
            <mc:AlternateContent xmlns:mc="http://schemas.openxmlformats.org/markup-compatibility/2006">
              <mc:Choice xmlns:v="urn:schemas-microsoft-com:vml" Requires="v">
                <p:oleObj spid="_x0000_s43209" name="Ecuación" r:id="rId10" imgW="1726920" imgH="406080" progId="Equation.3">
                  <p:embed/>
                </p:oleObj>
              </mc:Choice>
              <mc:Fallback>
                <p:oleObj name="Ecuación" r:id="rId10" imgW="1726920" imgH="406080" progId="Equation.3">
                  <p:embed/>
                  <p:pic>
                    <p:nvPicPr>
                      <p:cNvPr id="0" name=""/>
                      <p:cNvPicPr>
                        <a:picLocks noChangeAspect="1" noChangeArrowheads="1"/>
                      </p:cNvPicPr>
                      <p:nvPr/>
                    </p:nvPicPr>
                    <p:blipFill>
                      <a:blip r:embed="rId11"/>
                      <a:srcRect/>
                      <a:stretch>
                        <a:fillRect/>
                      </a:stretch>
                    </p:blipFill>
                    <p:spPr bwMode="auto">
                      <a:xfrm>
                        <a:off x="5230813" y="3419475"/>
                        <a:ext cx="28606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ángulo redondeado 2"/>
          <p:cNvSpPr/>
          <p:nvPr/>
        </p:nvSpPr>
        <p:spPr>
          <a:xfrm>
            <a:off x="323850" y="803087"/>
            <a:ext cx="2842683" cy="336897"/>
          </a:xfrm>
          <a:prstGeom prst="roundRect">
            <a:avLst/>
          </a:prstGeom>
          <a:solidFill>
            <a:srgbClr val="C00000">
              <a:alpha val="18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8345130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0785"/>
                                        </p:tgtEl>
                                        <p:attrNameLst>
                                          <p:attrName>style.visibility</p:attrName>
                                        </p:attrNameLst>
                                      </p:cBhvr>
                                      <p:to>
                                        <p:strVal val="visible"/>
                                      </p:to>
                                    </p:set>
                                    <p:animEffect transition="in" filter="checkerboard(across)">
                                      <p:cBhvr>
                                        <p:cTn id="7" dur="500"/>
                                        <p:tgtEl>
                                          <p:spTgt spid="1607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160784"/>
                                        </p:tgtEl>
                                        <p:attrNameLst>
                                          <p:attrName>style.visibility</p:attrName>
                                        </p:attrNameLst>
                                      </p:cBhvr>
                                      <p:to>
                                        <p:strVal val="visible"/>
                                      </p:to>
                                    </p:set>
                                    <p:anim calcmode="lin" valueType="num">
                                      <p:cBhvr>
                                        <p:cTn id="12" dur="1000" fill="hold"/>
                                        <p:tgtEl>
                                          <p:spTgt spid="160784"/>
                                        </p:tgtEl>
                                        <p:attrNameLst>
                                          <p:attrName>ppt_w</p:attrName>
                                        </p:attrNameLst>
                                      </p:cBhvr>
                                      <p:tavLst>
                                        <p:tav tm="0">
                                          <p:val>
                                            <p:fltVal val="0"/>
                                          </p:val>
                                        </p:tav>
                                        <p:tav tm="100000">
                                          <p:val>
                                            <p:strVal val="#ppt_w"/>
                                          </p:val>
                                        </p:tav>
                                      </p:tavLst>
                                    </p:anim>
                                    <p:anim calcmode="lin" valueType="num">
                                      <p:cBhvr>
                                        <p:cTn id="13" dur="1000" fill="hold"/>
                                        <p:tgtEl>
                                          <p:spTgt spid="160784"/>
                                        </p:tgtEl>
                                        <p:attrNameLst>
                                          <p:attrName>ppt_h</p:attrName>
                                        </p:attrNameLst>
                                      </p:cBhvr>
                                      <p:tavLst>
                                        <p:tav tm="0">
                                          <p:val>
                                            <p:fltVal val="0"/>
                                          </p:val>
                                        </p:tav>
                                        <p:tav tm="100000">
                                          <p:val>
                                            <p:strVal val="#ppt_h"/>
                                          </p:val>
                                        </p:tav>
                                      </p:tavLst>
                                    </p:anim>
                                    <p:anim calcmode="lin" valueType="num">
                                      <p:cBhvr>
                                        <p:cTn id="14" dur="1000" fill="hold"/>
                                        <p:tgtEl>
                                          <p:spTgt spid="160784"/>
                                        </p:tgtEl>
                                        <p:attrNameLst>
                                          <p:attrName>style.rotation</p:attrName>
                                        </p:attrNameLst>
                                      </p:cBhvr>
                                      <p:tavLst>
                                        <p:tav tm="0">
                                          <p:val>
                                            <p:fltVal val="90"/>
                                          </p:val>
                                        </p:tav>
                                        <p:tav tm="100000">
                                          <p:val>
                                            <p:fltVal val="0"/>
                                          </p:val>
                                        </p:tav>
                                      </p:tavLst>
                                    </p:anim>
                                    <p:animEffect transition="in" filter="fade">
                                      <p:cBhvr>
                                        <p:cTn id="15" dur="1000"/>
                                        <p:tgtEl>
                                          <p:spTgt spid="160784"/>
                                        </p:tgtEl>
                                      </p:cBhvr>
                                    </p:animEffect>
                                  </p:childTnLst>
                                </p:cTn>
                              </p:par>
                            </p:childTnLst>
                          </p:cTn>
                        </p:par>
                        <p:par>
                          <p:cTn id="16" fill="hold" nodeType="afterGroup">
                            <p:stCondLst>
                              <p:cond delay="1000"/>
                            </p:stCondLst>
                            <p:childTnLst>
                              <p:par>
                                <p:cTn id="17" presetID="31" presetClass="entr" presetSubtype="0" fill="hold" nodeType="afterEffect">
                                  <p:stCondLst>
                                    <p:cond delay="0"/>
                                  </p:stCondLst>
                                  <p:iterate type="lt">
                                    <p:tmPct val="5000"/>
                                  </p:iterate>
                                  <p:childTnLst>
                                    <p:set>
                                      <p:cBhvr>
                                        <p:cTn id="18" dur="1" fill="hold">
                                          <p:stCondLst>
                                            <p:cond delay="0"/>
                                          </p:stCondLst>
                                        </p:cTn>
                                        <p:tgtEl>
                                          <p:spTgt spid="160783"/>
                                        </p:tgtEl>
                                        <p:attrNameLst>
                                          <p:attrName>style.visibility</p:attrName>
                                        </p:attrNameLst>
                                      </p:cBhvr>
                                      <p:to>
                                        <p:strVal val="visible"/>
                                      </p:to>
                                    </p:set>
                                    <p:anim calcmode="lin" valueType="num">
                                      <p:cBhvr>
                                        <p:cTn id="19" dur="1000" fill="hold"/>
                                        <p:tgtEl>
                                          <p:spTgt spid="160783"/>
                                        </p:tgtEl>
                                        <p:attrNameLst>
                                          <p:attrName>ppt_w</p:attrName>
                                        </p:attrNameLst>
                                      </p:cBhvr>
                                      <p:tavLst>
                                        <p:tav tm="0">
                                          <p:val>
                                            <p:fltVal val="0"/>
                                          </p:val>
                                        </p:tav>
                                        <p:tav tm="100000">
                                          <p:val>
                                            <p:strVal val="#ppt_w"/>
                                          </p:val>
                                        </p:tav>
                                      </p:tavLst>
                                    </p:anim>
                                    <p:anim calcmode="lin" valueType="num">
                                      <p:cBhvr>
                                        <p:cTn id="20" dur="1000" fill="hold"/>
                                        <p:tgtEl>
                                          <p:spTgt spid="160783"/>
                                        </p:tgtEl>
                                        <p:attrNameLst>
                                          <p:attrName>ppt_h</p:attrName>
                                        </p:attrNameLst>
                                      </p:cBhvr>
                                      <p:tavLst>
                                        <p:tav tm="0">
                                          <p:val>
                                            <p:fltVal val="0"/>
                                          </p:val>
                                        </p:tav>
                                        <p:tav tm="100000">
                                          <p:val>
                                            <p:strVal val="#ppt_h"/>
                                          </p:val>
                                        </p:tav>
                                      </p:tavLst>
                                    </p:anim>
                                    <p:anim calcmode="lin" valueType="num">
                                      <p:cBhvr>
                                        <p:cTn id="21" dur="1000" fill="hold"/>
                                        <p:tgtEl>
                                          <p:spTgt spid="160783"/>
                                        </p:tgtEl>
                                        <p:attrNameLst>
                                          <p:attrName>style.rotation</p:attrName>
                                        </p:attrNameLst>
                                      </p:cBhvr>
                                      <p:tavLst>
                                        <p:tav tm="0">
                                          <p:val>
                                            <p:fltVal val="90"/>
                                          </p:val>
                                        </p:tav>
                                        <p:tav tm="100000">
                                          <p:val>
                                            <p:fltVal val="0"/>
                                          </p:val>
                                        </p:tav>
                                      </p:tavLst>
                                    </p:anim>
                                    <p:animEffect transition="in" filter="fade">
                                      <p:cBhvr>
                                        <p:cTn id="22" dur="1000"/>
                                        <p:tgtEl>
                                          <p:spTgt spid="1607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60787"/>
                                        </p:tgtEl>
                                        <p:attrNameLst>
                                          <p:attrName>style.visibility</p:attrName>
                                        </p:attrNameLst>
                                      </p:cBhvr>
                                      <p:to>
                                        <p:strVal val="visible"/>
                                      </p:to>
                                    </p:set>
                                    <p:animEffect transition="in" filter="checkerboard(across)">
                                      <p:cBhvr>
                                        <p:cTn id="27" dur="500"/>
                                        <p:tgtEl>
                                          <p:spTgt spid="160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85" grpId="0" animBg="1"/>
      <p:bldP spid="160787"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ChangeArrowheads="1"/>
          </p:cNvSpPr>
          <p:nvPr/>
        </p:nvSpPr>
        <p:spPr bwMode="auto">
          <a:xfrm>
            <a:off x="1763687" y="-242888"/>
            <a:ext cx="7087237" cy="1143001"/>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mj-lt"/>
              </a:rPr>
              <a:t>Descripción estadística del oleaje</a:t>
            </a:r>
          </a:p>
        </p:txBody>
      </p:sp>
      <p:pic>
        <p:nvPicPr>
          <p:cNvPr id="84996" name="Picture 8" descr="statist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089" y="588252"/>
            <a:ext cx="5834063"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2" name="Rectangle 10"/>
          <p:cNvSpPr>
            <a:spLocks noChangeArrowheads="1"/>
          </p:cNvSpPr>
          <p:nvPr/>
        </p:nvSpPr>
        <p:spPr bwMode="auto">
          <a:xfrm>
            <a:off x="495034" y="4046916"/>
            <a:ext cx="7750175" cy="256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sz="2000" b="1" baseline="-25000">
                <a:solidFill>
                  <a:schemeClr val="tx1"/>
                </a:solidFill>
                <a:latin typeface="Arial" panose="020B0604020202020204" pitchFamily="34" charset="0"/>
              </a:defRPr>
            </a:lvl1pPr>
            <a:lvl2pPr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spcAft>
                <a:spcPts val="600"/>
              </a:spcAft>
            </a:pPr>
            <a:r>
              <a:rPr lang="es-ES" sz="1800" b="0" baseline="0" dirty="0" smtClean="0">
                <a:latin typeface="+mj-lt"/>
              </a:rPr>
              <a:t>Según la distribución de </a:t>
            </a:r>
            <a:r>
              <a:rPr lang="es-ES" sz="1800" b="0" baseline="0" dirty="0" err="1" smtClean="0">
                <a:latin typeface="+mj-lt"/>
              </a:rPr>
              <a:t>Rayleigh</a:t>
            </a:r>
            <a:r>
              <a:rPr lang="es-ES" sz="1800" b="0" baseline="0" dirty="0" smtClean="0">
                <a:latin typeface="+mj-lt"/>
              </a:rPr>
              <a:t>, se puede expresar </a:t>
            </a:r>
            <a:r>
              <a:rPr lang="es-ES" sz="1800" b="0" baseline="0" dirty="0">
                <a:latin typeface="+mj-lt"/>
              </a:rPr>
              <a:t>la relación entre la altura significativa de las olas (</a:t>
            </a:r>
            <a:r>
              <a:rPr lang="es-ES" b="0" i="1" baseline="0" dirty="0">
                <a:latin typeface="Times New Roman" panose="02020603050405020304" pitchFamily="18" charset="0"/>
                <a:cs typeface="Times New Roman" panose="02020603050405020304" pitchFamily="18" charset="0"/>
              </a:rPr>
              <a:t>H</a:t>
            </a:r>
            <a:r>
              <a:rPr lang="es-ES" b="0" i="1" dirty="0">
                <a:latin typeface="Times New Roman" panose="02020603050405020304" pitchFamily="18" charset="0"/>
                <a:cs typeface="Times New Roman" panose="02020603050405020304" pitchFamily="18" charset="0"/>
              </a:rPr>
              <a:t>s</a:t>
            </a:r>
            <a:r>
              <a:rPr lang="es-ES" sz="1800" b="0" baseline="0" dirty="0">
                <a:latin typeface="+mj-lt"/>
              </a:rPr>
              <a:t>) y otras alturas mediante las expresiones</a:t>
            </a:r>
            <a:r>
              <a:rPr lang="es-ES" sz="1800" b="0" baseline="0" dirty="0" smtClean="0">
                <a:latin typeface="+mj-lt"/>
              </a:rPr>
              <a:t>:</a:t>
            </a:r>
          </a:p>
          <a:p>
            <a:pPr lvl="1" algn="l" eaLnBrk="1" hangingPunct="1"/>
            <a:r>
              <a:rPr lang="es-ES" sz="1800" b="0" baseline="0" dirty="0" smtClean="0">
                <a:latin typeface="+mj-lt"/>
                <a:cs typeface="Arial" panose="020B0604020202020204" pitchFamily="34" charset="0"/>
              </a:rPr>
              <a:t>● </a:t>
            </a:r>
            <a:r>
              <a:rPr lang="es-ES" sz="1800" b="0" baseline="0" dirty="0" smtClean="0">
                <a:latin typeface="+mj-lt"/>
              </a:rPr>
              <a:t>altura promedio de las olas:          </a:t>
            </a:r>
            <a:r>
              <a:rPr lang="es-ES" b="0" i="1" baseline="0" dirty="0" smtClean="0">
                <a:latin typeface="Times New Roman" panose="02020603050405020304" pitchFamily="18" charset="0"/>
                <a:cs typeface="Times New Roman" panose="02020603050405020304" pitchFamily="18" charset="0"/>
              </a:rPr>
              <a:t>H</a:t>
            </a:r>
            <a:r>
              <a:rPr lang="es-ES" sz="1800" b="0" i="1" baseline="0" dirty="0" smtClean="0">
                <a:latin typeface="+mj-lt"/>
              </a:rPr>
              <a:t> = </a:t>
            </a:r>
            <a:r>
              <a:rPr lang="es-ES" sz="1800" b="0" baseline="0" dirty="0" smtClean="0">
                <a:latin typeface="+mj-lt"/>
              </a:rPr>
              <a:t>0,63 </a:t>
            </a:r>
            <a:r>
              <a:rPr lang="es-ES" b="0" i="1" baseline="0" dirty="0" smtClean="0">
                <a:latin typeface="Times New Roman" panose="02020603050405020304" pitchFamily="18" charset="0"/>
                <a:cs typeface="Times New Roman" panose="02020603050405020304" pitchFamily="18" charset="0"/>
              </a:rPr>
              <a:t>H</a:t>
            </a:r>
            <a:r>
              <a:rPr lang="es-ES" b="0" i="1" dirty="0" smtClean="0">
                <a:latin typeface="Times New Roman" panose="02020603050405020304" pitchFamily="18" charset="0"/>
                <a:cs typeface="Times New Roman" panose="02020603050405020304" pitchFamily="18" charset="0"/>
              </a:rPr>
              <a:t>s</a:t>
            </a:r>
            <a:r>
              <a:rPr lang="es-ES" sz="1800" b="0" i="1" baseline="0" dirty="0" smtClean="0">
                <a:latin typeface="+mj-lt"/>
              </a:rPr>
              <a:t> </a:t>
            </a:r>
          </a:p>
          <a:p>
            <a:pPr lvl="1" algn="l"/>
            <a:r>
              <a:rPr lang="es-ES" sz="1800" b="0" baseline="0" dirty="0" smtClean="0">
                <a:latin typeface="+mj-lt"/>
                <a:cs typeface="Arial" panose="020B0604020202020204" pitchFamily="34" charset="0"/>
              </a:rPr>
              <a:t>● </a:t>
            </a:r>
            <a:r>
              <a:rPr lang="es-ES" sz="1800" b="0" baseline="0" dirty="0">
                <a:latin typeface="+mj-lt"/>
              </a:rPr>
              <a:t>altura del 10 % de mayor altura: </a:t>
            </a:r>
            <a:r>
              <a:rPr lang="es-ES" sz="1800" b="0" baseline="0" dirty="0" smtClean="0">
                <a:latin typeface="+mj-lt"/>
              </a:rPr>
              <a:t>  </a:t>
            </a:r>
            <a:r>
              <a:rPr lang="es-ES" b="0" i="1" baseline="0" dirty="0">
                <a:latin typeface="Times New Roman" panose="02020603050405020304" pitchFamily="18" charset="0"/>
                <a:cs typeface="Times New Roman" panose="02020603050405020304" pitchFamily="18" charset="0"/>
              </a:rPr>
              <a:t>H</a:t>
            </a:r>
            <a:r>
              <a:rPr lang="es-ES" b="0" i="1" dirty="0">
                <a:latin typeface="Times New Roman" panose="02020603050405020304" pitchFamily="18" charset="0"/>
                <a:cs typeface="Times New Roman" panose="02020603050405020304" pitchFamily="18" charset="0"/>
              </a:rPr>
              <a:t>1/10 </a:t>
            </a:r>
            <a:r>
              <a:rPr lang="es-ES" sz="1800" b="0" i="1" baseline="0" dirty="0">
                <a:latin typeface="+mj-lt"/>
              </a:rPr>
              <a:t>= </a:t>
            </a:r>
            <a:r>
              <a:rPr lang="es-ES" sz="1800" b="0" baseline="0" dirty="0" smtClean="0">
                <a:latin typeface="+mj-lt"/>
              </a:rPr>
              <a:t>1,27 </a:t>
            </a:r>
            <a:r>
              <a:rPr lang="es-ES" sz="1800" b="0" i="1" baseline="0" dirty="0" smtClean="0">
                <a:latin typeface="Times New Roman" panose="02020603050405020304" pitchFamily="18" charset="0"/>
                <a:cs typeface="Times New Roman" panose="02020603050405020304" pitchFamily="18" charset="0"/>
              </a:rPr>
              <a:t>H</a:t>
            </a:r>
            <a:r>
              <a:rPr lang="es-ES" sz="1800" b="0" i="1" dirty="0" smtClean="0">
                <a:latin typeface="Times New Roman" panose="02020603050405020304" pitchFamily="18" charset="0"/>
                <a:cs typeface="Times New Roman" panose="02020603050405020304" pitchFamily="18" charset="0"/>
              </a:rPr>
              <a:t>s</a:t>
            </a:r>
            <a:endParaRPr lang="es-ES" sz="1800" b="0" i="1" dirty="0">
              <a:latin typeface="+mj-lt"/>
            </a:endParaRPr>
          </a:p>
          <a:p>
            <a:pPr lvl="1" algn="l"/>
            <a:r>
              <a:rPr lang="es-ES" sz="1800" b="0" baseline="0" dirty="0">
                <a:latin typeface="+mj-lt"/>
                <a:cs typeface="Arial" panose="020B0604020202020204" pitchFamily="34" charset="0"/>
              </a:rPr>
              <a:t>● </a:t>
            </a:r>
            <a:r>
              <a:rPr lang="es-ES" sz="1800" b="0" baseline="0" dirty="0">
                <a:latin typeface="+mj-lt"/>
              </a:rPr>
              <a:t>altura del 1 % de mayor altura:   </a:t>
            </a:r>
            <a:r>
              <a:rPr lang="es-ES" sz="1800" b="0" baseline="0" dirty="0" smtClean="0">
                <a:latin typeface="+mj-lt"/>
              </a:rPr>
              <a:t>  </a:t>
            </a:r>
            <a:r>
              <a:rPr lang="es-ES" b="0" i="1" baseline="0" dirty="0">
                <a:latin typeface="Times" panose="02020603050405020304" pitchFamily="18" charset="0"/>
                <a:cs typeface="Times" panose="02020603050405020304" pitchFamily="18" charset="0"/>
              </a:rPr>
              <a:t>H</a:t>
            </a:r>
            <a:r>
              <a:rPr lang="es-ES" b="0" i="1" dirty="0">
                <a:latin typeface="Times" panose="02020603050405020304" pitchFamily="18" charset="0"/>
                <a:cs typeface="Times" panose="02020603050405020304" pitchFamily="18" charset="0"/>
              </a:rPr>
              <a:t>1/100</a:t>
            </a:r>
            <a:r>
              <a:rPr lang="es-ES" b="0" i="1" baseline="0" dirty="0">
                <a:latin typeface="Times" panose="02020603050405020304" pitchFamily="18" charset="0"/>
                <a:cs typeface="Times" panose="02020603050405020304" pitchFamily="18" charset="0"/>
              </a:rPr>
              <a:t> </a:t>
            </a:r>
            <a:r>
              <a:rPr lang="es-ES" sz="1800" b="0" i="1" baseline="0" dirty="0">
                <a:latin typeface="+mj-lt"/>
              </a:rPr>
              <a:t>= </a:t>
            </a:r>
            <a:r>
              <a:rPr lang="es-ES" sz="1800" b="0" baseline="0" dirty="0" smtClean="0">
                <a:latin typeface="+mj-lt"/>
              </a:rPr>
              <a:t>1,67 </a:t>
            </a:r>
            <a:r>
              <a:rPr lang="es-ES" sz="1800" b="0" i="1" baseline="0" dirty="0" smtClean="0">
                <a:latin typeface="Times New Roman" panose="02020603050405020304" pitchFamily="18" charset="0"/>
                <a:cs typeface="Times New Roman" panose="02020603050405020304" pitchFamily="18" charset="0"/>
              </a:rPr>
              <a:t>H</a:t>
            </a:r>
            <a:r>
              <a:rPr lang="es-ES" sz="1800" b="0" i="1" dirty="0" smtClean="0">
                <a:latin typeface="Times New Roman" panose="02020603050405020304" pitchFamily="18" charset="0"/>
                <a:cs typeface="Times New Roman" panose="02020603050405020304" pitchFamily="18" charset="0"/>
              </a:rPr>
              <a:t>s</a:t>
            </a:r>
            <a:endParaRPr lang="es-ES" sz="1800" b="0" i="1" dirty="0">
              <a:latin typeface="+mj-lt"/>
            </a:endParaRPr>
          </a:p>
          <a:p>
            <a:pPr lvl="1" algn="l"/>
            <a:r>
              <a:rPr lang="es-ES" sz="1800" b="0" baseline="0" dirty="0">
                <a:latin typeface="+mj-lt"/>
              </a:rPr>
              <a:t>● altura del 1 </a:t>
            </a:r>
            <a:r>
              <a:rPr lang="es-ES" sz="1800" b="0" baseline="0" dirty="0">
                <a:latin typeface="+mj-lt"/>
                <a:ea typeface="Arial Unicode MS" panose="020B0604020202020204" pitchFamily="34" charset="-128"/>
                <a:cs typeface="Arial Unicode MS" panose="020B0604020202020204" pitchFamily="34" charset="-128"/>
              </a:rPr>
              <a:t>‰</a:t>
            </a:r>
            <a:r>
              <a:rPr lang="es-ES" sz="1800" b="0" baseline="0" dirty="0">
                <a:latin typeface="+mj-lt"/>
                <a:ea typeface="MS Mincho" panose="02020609040205080304" pitchFamily="49" charset="-128"/>
              </a:rPr>
              <a:t> </a:t>
            </a:r>
            <a:r>
              <a:rPr lang="es-ES" sz="1800" b="0" baseline="0" dirty="0">
                <a:latin typeface="+mj-lt"/>
              </a:rPr>
              <a:t>de mayor altura:    </a:t>
            </a:r>
            <a:r>
              <a:rPr lang="es-ES" b="0" i="1" baseline="0" dirty="0">
                <a:latin typeface="Times New Roman" panose="02020603050405020304" pitchFamily="18" charset="0"/>
                <a:cs typeface="Times New Roman" panose="02020603050405020304" pitchFamily="18" charset="0"/>
              </a:rPr>
              <a:t>H</a:t>
            </a:r>
            <a:r>
              <a:rPr lang="es-ES" b="0" i="1" dirty="0">
                <a:latin typeface="Times New Roman" panose="02020603050405020304" pitchFamily="18" charset="0"/>
                <a:cs typeface="Times New Roman" panose="02020603050405020304" pitchFamily="18" charset="0"/>
              </a:rPr>
              <a:t>1/1000</a:t>
            </a:r>
            <a:r>
              <a:rPr lang="es-ES" sz="1800" b="0" i="1" dirty="0">
                <a:latin typeface="+mj-lt"/>
              </a:rPr>
              <a:t> </a:t>
            </a:r>
            <a:r>
              <a:rPr lang="es-ES" sz="1800" b="0" i="1" baseline="0" dirty="0">
                <a:latin typeface="+mj-lt"/>
              </a:rPr>
              <a:t>= </a:t>
            </a:r>
            <a:r>
              <a:rPr lang="es-ES" sz="1800" b="0" baseline="0" dirty="0" smtClean="0">
                <a:latin typeface="+mj-lt"/>
              </a:rPr>
              <a:t>1,92 </a:t>
            </a:r>
            <a:r>
              <a:rPr lang="es-ES" sz="1800" b="0" i="1" baseline="0" dirty="0" smtClean="0">
                <a:latin typeface="Times New Roman" panose="02020603050405020304" pitchFamily="18" charset="0"/>
                <a:cs typeface="Times New Roman" panose="02020603050405020304" pitchFamily="18" charset="0"/>
              </a:rPr>
              <a:t>H</a:t>
            </a:r>
            <a:r>
              <a:rPr lang="es-ES" sz="1800" b="0" i="1" dirty="0" smtClean="0">
                <a:latin typeface="Times New Roman" panose="02020603050405020304" pitchFamily="18" charset="0"/>
                <a:cs typeface="Times New Roman" panose="02020603050405020304" pitchFamily="18" charset="0"/>
              </a:rPr>
              <a:t>s</a:t>
            </a:r>
            <a:endParaRPr lang="es-ES" sz="1800" b="0" i="1" baseline="0" dirty="0">
              <a:latin typeface="+mj-lt"/>
            </a:endParaRPr>
          </a:p>
          <a:p>
            <a:pPr lvl="1" algn="l"/>
            <a:r>
              <a:rPr lang="es-ES" sz="1800" b="0" baseline="0" dirty="0">
                <a:latin typeface="+mj-lt"/>
              </a:rPr>
              <a:t>● altura máxima probable:              </a:t>
            </a:r>
            <a:r>
              <a:rPr lang="es-ES" b="0" i="1" baseline="0" dirty="0" err="1">
                <a:latin typeface="Times New Roman" panose="02020603050405020304" pitchFamily="18" charset="0"/>
                <a:cs typeface="Times New Roman" panose="02020603050405020304" pitchFamily="18" charset="0"/>
              </a:rPr>
              <a:t>H</a:t>
            </a:r>
            <a:r>
              <a:rPr lang="es-ES" b="0" i="1" dirty="0" err="1">
                <a:latin typeface="Times New Roman" panose="02020603050405020304" pitchFamily="18" charset="0"/>
                <a:cs typeface="Times New Roman" panose="02020603050405020304" pitchFamily="18" charset="0"/>
              </a:rPr>
              <a:t>max</a:t>
            </a:r>
            <a:r>
              <a:rPr lang="es-ES" sz="1800" b="0" i="1" baseline="0" dirty="0">
                <a:latin typeface="+mj-lt"/>
              </a:rPr>
              <a:t> = </a:t>
            </a:r>
            <a:r>
              <a:rPr lang="es-ES" sz="1800" b="0" i="1" baseline="0" dirty="0" smtClean="0">
                <a:latin typeface="+mj-lt"/>
              </a:rPr>
              <a:t>2,0 </a:t>
            </a:r>
            <a:r>
              <a:rPr lang="es-ES" sz="1800" b="0" i="1" baseline="0" dirty="0" smtClean="0">
                <a:latin typeface="Times New Roman" panose="02020603050405020304" pitchFamily="18" charset="0"/>
                <a:cs typeface="Times New Roman" panose="02020603050405020304" pitchFamily="18" charset="0"/>
              </a:rPr>
              <a:t>H</a:t>
            </a:r>
            <a:r>
              <a:rPr lang="es-ES" sz="1800" b="0" i="1" dirty="0" smtClean="0">
                <a:latin typeface="Times New Roman" panose="02020603050405020304" pitchFamily="18" charset="0"/>
                <a:cs typeface="Times New Roman" panose="02020603050405020304" pitchFamily="18" charset="0"/>
              </a:rPr>
              <a:t>s</a:t>
            </a:r>
            <a:endParaRPr lang="es-ES" sz="1600" b="0" i="1" baseline="0" dirty="0">
              <a:latin typeface="+mj-lt"/>
            </a:endParaRPr>
          </a:p>
        </p:txBody>
      </p:sp>
      <p:sp>
        <p:nvSpPr>
          <p:cNvPr id="84998" name="Line 11"/>
          <p:cNvSpPr>
            <a:spLocks noChangeShapeType="1"/>
          </p:cNvSpPr>
          <p:nvPr/>
        </p:nvSpPr>
        <p:spPr bwMode="auto">
          <a:xfrm>
            <a:off x="4716016" y="5085184"/>
            <a:ext cx="14446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extLst>
      <p:ext uri="{BB962C8B-B14F-4D97-AF65-F5344CB8AC3E}">
        <p14:creationId xmlns:p14="http://schemas.microsoft.com/office/powerpoint/2010/main" val="169960879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1082"/>
                                        </p:tgtEl>
                                        <p:attrNameLst>
                                          <p:attrName>style.visibility</p:attrName>
                                        </p:attrNameLst>
                                      </p:cBhvr>
                                      <p:to>
                                        <p:strVal val="visible"/>
                                      </p:to>
                                    </p:set>
                                    <p:animEffect transition="in" filter="checkerboard(across)">
                                      <p:cBhvr>
                                        <p:cTn id="7" dur="500"/>
                                        <p:tgtEl>
                                          <p:spTgt spid="131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2"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ChangeArrowheads="1"/>
          </p:cNvSpPr>
          <p:nvPr/>
        </p:nvSpPr>
        <p:spPr bwMode="auto">
          <a:xfrm>
            <a:off x="0" y="-152400"/>
            <a:ext cx="91440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mj-lt"/>
              </a:rPr>
              <a:t>Parámetros fundamentales del oleaje</a:t>
            </a:r>
          </a:p>
        </p:txBody>
      </p:sp>
      <p:sp>
        <p:nvSpPr>
          <p:cNvPr id="86020" name="Rectangle 3"/>
          <p:cNvSpPr>
            <a:spLocks noChangeArrowheads="1"/>
          </p:cNvSpPr>
          <p:nvPr/>
        </p:nvSpPr>
        <p:spPr bwMode="auto">
          <a:xfrm>
            <a:off x="4087813" y="3314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86021" name="Rectangle 4"/>
          <p:cNvSpPr>
            <a:spLocks noChangeArrowheads="1"/>
          </p:cNvSpPr>
          <p:nvPr/>
        </p:nvSpPr>
        <p:spPr bwMode="auto">
          <a:xfrm>
            <a:off x="3962400" y="3124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86022" name="Rectangle 5"/>
          <p:cNvSpPr>
            <a:spLocks noChangeArrowheads="1"/>
          </p:cNvSpPr>
          <p:nvPr/>
        </p:nvSpPr>
        <p:spPr bwMode="auto">
          <a:xfrm>
            <a:off x="3821113" y="31892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sp>
        <p:nvSpPr>
          <p:cNvPr id="86023" name="Rectangle 6"/>
          <p:cNvSpPr>
            <a:spLocks noChangeArrowheads="1"/>
          </p:cNvSpPr>
          <p:nvPr/>
        </p:nvSpPr>
        <p:spPr bwMode="auto">
          <a:xfrm>
            <a:off x="0" y="800100"/>
            <a:ext cx="9144000" cy="5447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endParaRPr lang="es-ES" sz="1600" b="0" baseline="0" dirty="0">
              <a:latin typeface="Times New Roman" panose="02020603050405020304" pitchFamily="18" charset="0"/>
            </a:endParaRPr>
          </a:p>
          <a:p>
            <a:pPr lvl="1" algn="l">
              <a:buFontTx/>
              <a:buChar char="•"/>
            </a:pPr>
            <a:r>
              <a:rPr lang="es-ES" sz="1800" baseline="0" dirty="0"/>
              <a:t>    </a:t>
            </a:r>
            <a:r>
              <a:rPr lang="es-ES" sz="1800" baseline="0" dirty="0">
                <a:cs typeface="Times New Roman" panose="02020603050405020304" pitchFamily="18" charset="0"/>
                <a:sym typeface="Symbol" panose="05050102010706020507" pitchFamily="18" charset="2"/>
              </a:rPr>
              <a:t></a:t>
            </a:r>
            <a:r>
              <a:rPr lang="es-ES" sz="1800" baseline="0" dirty="0"/>
              <a:t> Altura media</a:t>
            </a:r>
            <a:r>
              <a:rPr lang="es-ES" sz="1800" b="0" baseline="0" dirty="0"/>
              <a:t>: Altura media aritmética del total de olas que forman un registro .</a:t>
            </a:r>
          </a:p>
          <a:p>
            <a:pPr lvl="1" algn="l">
              <a:buFontTx/>
              <a:buChar char="•"/>
            </a:pPr>
            <a:r>
              <a:rPr lang="es-ES" b="0" i="1" baseline="0" dirty="0">
                <a:latin typeface="Times New Roman" panose="02020603050405020304" pitchFamily="18" charset="0"/>
                <a:cs typeface="Times New Roman" panose="02020603050405020304" pitchFamily="18" charset="0"/>
              </a:rPr>
              <a:t>H</a:t>
            </a:r>
            <a:r>
              <a:rPr lang="es-ES" b="0" i="1" dirty="0">
                <a:latin typeface="Times New Roman" panose="02020603050405020304" pitchFamily="18" charset="0"/>
                <a:cs typeface="Times New Roman" panose="02020603050405020304" pitchFamily="18" charset="0"/>
              </a:rPr>
              <a:t>s</a:t>
            </a:r>
            <a:r>
              <a:rPr lang="es-ES" b="0" baseline="0" dirty="0">
                <a:latin typeface="Times New Roman" panose="02020603050405020304" pitchFamily="18" charset="0"/>
                <a:cs typeface="Times New Roman" panose="02020603050405020304" pitchFamily="18" charset="0"/>
              </a:rPr>
              <a:t> (</a:t>
            </a:r>
            <a:r>
              <a:rPr lang="es-ES" b="0" i="1" baseline="0" dirty="0">
                <a:latin typeface="Times New Roman" panose="02020603050405020304" pitchFamily="18" charset="0"/>
                <a:cs typeface="Times New Roman" panose="02020603050405020304" pitchFamily="18" charset="0"/>
              </a:rPr>
              <a:t>H</a:t>
            </a:r>
            <a:r>
              <a:rPr lang="es-ES" b="0" dirty="0">
                <a:latin typeface="Times New Roman" panose="02020603050405020304" pitchFamily="18" charset="0"/>
                <a:cs typeface="Times New Roman" panose="02020603050405020304" pitchFamily="18" charset="0"/>
              </a:rPr>
              <a:t>1/3</a:t>
            </a:r>
            <a:r>
              <a:rPr lang="es-ES" b="0" baseline="0" dirty="0">
                <a:latin typeface="Times New Roman" panose="02020603050405020304" pitchFamily="18" charset="0"/>
                <a:cs typeface="Times New Roman" panose="02020603050405020304" pitchFamily="18" charset="0"/>
              </a:rPr>
              <a:t>)</a:t>
            </a:r>
            <a:r>
              <a:rPr lang="es-ES" sz="1800" baseline="0" dirty="0">
                <a:cs typeface="Times New Roman" panose="02020603050405020304" pitchFamily="18" charset="0"/>
              </a:rPr>
              <a:t> </a:t>
            </a:r>
            <a:r>
              <a:rPr lang="es-ES" sz="1800" baseline="0" dirty="0">
                <a:cs typeface="Times New Roman" panose="02020603050405020304" pitchFamily="18" charset="0"/>
                <a:sym typeface="Symbol" panose="05050102010706020507" pitchFamily="18" charset="2"/>
              </a:rPr>
              <a:t></a:t>
            </a:r>
            <a:r>
              <a:rPr lang="es-ES" sz="1800" baseline="0" dirty="0"/>
              <a:t> Altura significante</a:t>
            </a:r>
            <a:r>
              <a:rPr lang="es-ES" sz="1800" b="0" baseline="0" dirty="0"/>
              <a:t>: Altura media del tercio de olas mas altas del registro, donde la altura es la distancia entre seno y cresta. </a:t>
            </a:r>
          </a:p>
          <a:p>
            <a:pPr lvl="1" algn="l">
              <a:buFontTx/>
              <a:buChar char="•"/>
            </a:pPr>
            <a:endParaRPr lang="es-ES" sz="1800" b="0" baseline="0" dirty="0"/>
          </a:p>
          <a:p>
            <a:pPr lvl="1" algn="l">
              <a:buFontTx/>
              <a:buChar char="•"/>
            </a:pPr>
            <a:r>
              <a:rPr lang="es-ES" b="0" i="1" baseline="0" dirty="0" err="1">
                <a:latin typeface="Times New Roman" panose="02020603050405020304" pitchFamily="18" charset="0"/>
                <a:cs typeface="Times New Roman" panose="02020603050405020304" pitchFamily="18" charset="0"/>
              </a:rPr>
              <a:t>H</a:t>
            </a:r>
            <a:r>
              <a:rPr lang="es-ES" b="0" i="1" dirty="0" err="1">
                <a:latin typeface="Times New Roman" panose="02020603050405020304" pitchFamily="18" charset="0"/>
                <a:cs typeface="Times New Roman" panose="02020603050405020304" pitchFamily="18" charset="0"/>
              </a:rPr>
              <a:t>max</a:t>
            </a:r>
            <a:r>
              <a:rPr lang="es-ES" sz="1800" baseline="0" dirty="0"/>
              <a:t> </a:t>
            </a:r>
            <a:r>
              <a:rPr lang="es-ES" sz="1800" baseline="0" dirty="0">
                <a:cs typeface="Times New Roman" panose="02020603050405020304" pitchFamily="18" charset="0"/>
                <a:sym typeface="Symbol" panose="05050102010706020507" pitchFamily="18" charset="2"/>
              </a:rPr>
              <a:t></a:t>
            </a:r>
            <a:r>
              <a:rPr lang="es-ES" sz="1800" baseline="0" dirty="0"/>
              <a:t> Altura máxima </a:t>
            </a:r>
            <a:r>
              <a:rPr lang="es-ES" sz="1800" b="0" baseline="0" dirty="0"/>
              <a:t>: Altura máxima del oleaje en el registro.</a:t>
            </a:r>
          </a:p>
          <a:p>
            <a:pPr lvl="1" algn="l">
              <a:buFontTx/>
              <a:buChar char="•"/>
            </a:pPr>
            <a:endParaRPr lang="es-ES" sz="1800" b="0" baseline="0" dirty="0"/>
          </a:p>
          <a:p>
            <a:pPr lvl="1" algn="l">
              <a:buFontTx/>
              <a:buChar char="•"/>
            </a:pPr>
            <a:r>
              <a:rPr lang="es-ES" b="0" i="1" baseline="0" dirty="0" smtClean="0">
                <a:latin typeface="Times New Roman" panose="02020603050405020304" pitchFamily="18" charset="0"/>
                <a:cs typeface="Times New Roman" panose="02020603050405020304" pitchFamily="18" charset="0"/>
              </a:rPr>
              <a:t> T</a:t>
            </a:r>
            <a:r>
              <a:rPr lang="es-ES" b="0" i="1" dirty="0" smtClean="0">
                <a:latin typeface="Times New Roman" panose="02020603050405020304" pitchFamily="18" charset="0"/>
                <a:cs typeface="Times New Roman" panose="02020603050405020304" pitchFamily="18" charset="0"/>
              </a:rPr>
              <a:t>Z </a:t>
            </a:r>
            <a:r>
              <a:rPr lang="es-ES" sz="1800" baseline="0" dirty="0" smtClean="0"/>
              <a:t> </a:t>
            </a:r>
            <a:r>
              <a:rPr lang="es-ES" sz="1800" baseline="0" dirty="0">
                <a:cs typeface="Times New Roman" panose="02020603050405020304" pitchFamily="18" charset="0"/>
                <a:sym typeface="Symbol" panose="05050102010706020507" pitchFamily="18" charset="2"/>
              </a:rPr>
              <a:t></a:t>
            </a:r>
            <a:r>
              <a:rPr lang="es-ES" sz="1800" baseline="0" dirty="0"/>
              <a:t> Período medio (</a:t>
            </a:r>
            <a:r>
              <a:rPr lang="es-ES" sz="1800" baseline="0" dirty="0" err="1"/>
              <a:t>upcrossing</a:t>
            </a:r>
            <a:r>
              <a:rPr lang="es-ES" sz="1800" baseline="0" dirty="0"/>
              <a:t>)</a:t>
            </a:r>
            <a:r>
              <a:rPr lang="es-ES" sz="1800" b="0" baseline="0" dirty="0"/>
              <a:t>: Período medio del total de las olas del registro, medido cada 2 pasadas consecutivas por el nivel medio (MSL) en sentido ascendente (de seno a cresta). Calculado como cociente entre el tiempo total del registro y el número de olas (NZ).</a:t>
            </a:r>
          </a:p>
          <a:p>
            <a:pPr lvl="1" algn="l">
              <a:buFontTx/>
              <a:buChar char="•"/>
            </a:pPr>
            <a:endParaRPr lang="es-ES" sz="1800" b="0" baseline="0" dirty="0"/>
          </a:p>
          <a:p>
            <a:pPr lvl="1" algn="l">
              <a:buFontTx/>
              <a:buChar char="•"/>
            </a:pPr>
            <a:r>
              <a:rPr lang="es-ES" sz="1800" i="1" baseline="0" dirty="0" smtClean="0"/>
              <a:t> </a:t>
            </a:r>
            <a:r>
              <a:rPr lang="es-ES" b="0" i="1" baseline="0" dirty="0" err="1" smtClean="0">
                <a:latin typeface="Times New Roman" panose="02020603050405020304" pitchFamily="18" charset="0"/>
                <a:cs typeface="Times New Roman" panose="02020603050405020304" pitchFamily="18" charset="0"/>
              </a:rPr>
              <a:t>T</a:t>
            </a:r>
            <a:r>
              <a:rPr lang="es-ES" b="0" i="1" dirty="0" err="1" smtClean="0">
                <a:latin typeface="Times New Roman" panose="02020603050405020304" pitchFamily="18" charset="0"/>
                <a:cs typeface="Times New Roman" panose="02020603050405020304" pitchFamily="18" charset="0"/>
              </a:rPr>
              <a:t>s</a:t>
            </a:r>
            <a:r>
              <a:rPr lang="es-ES" sz="1800" dirty="0" smtClean="0"/>
              <a:t> </a:t>
            </a:r>
            <a:r>
              <a:rPr lang="es-ES" sz="1800" baseline="0" dirty="0">
                <a:cs typeface="Times New Roman" panose="02020603050405020304" pitchFamily="18" charset="0"/>
                <a:sym typeface="Symbol" panose="05050102010706020507" pitchFamily="18" charset="2"/>
              </a:rPr>
              <a:t></a:t>
            </a:r>
            <a:r>
              <a:rPr lang="es-ES" sz="1800" baseline="0" dirty="0"/>
              <a:t> Período significante o período dominante</a:t>
            </a:r>
            <a:r>
              <a:rPr lang="es-ES" sz="1800" b="0" baseline="0" dirty="0"/>
              <a:t>: Período medio del tercio de olas mas altas del registro, correspondientes a las que entran en el cálculo de la altura significante .</a:t>
            </a:r>
          </a:p>
          <a:p>
            <a:pPr lvl="1" algn="l"/>
            <a:endParaRPr lang="es-ES" sz="1800" b="0" baseline="0" dirty="0"/>
          </a:p>
          <a:p>
            <a:pPr lvl="1" algn="l">
              <a:buFontTx/>
              <a:buChar char="•"/>
            </a:pPr>
            <a:r>
              <a:rPr lang="es-ES" sz="1800" i="1" baseline="0" dirty="0" smtClean="0"/>
              <a:t> </a:t>
            </a:r>
            <a:r>
              <a:rPr lang="es-ES" b="0" i="1" baseline="0" dirty="0" err="1" smtClean="0">
                <a:latin typeface="Times New Roman" panose="02020603050405020304" pitchFamily="18" charset="0"/>
                <a:cs typeface="Times New Roman" panose="02020603050405020304" pitchFamily="18" charset="0"/>
              </a:rPr>
              <a:t>T</a:t>
            </a:r>
            <a:r>
              <a:rPr lang="es-ES" b="0" i="1" dirty="0" err="1" smtClean="0">
                <a:latin typeface="Times New Roman" panose="02020603050405020304" pitchFamily="18" charset="0"/>
                <a:cs typeface="Times New Roman" panose="02020603050405020304" pitchFamily="18" charset="0"/>
              </a:rPr>
              <a:t>p</a:t>
            </a:r>
            <a:r>
              <a:rPr lang="es-ES" sz="1800" baseline="0" dirty="0" smtClean="0"/>
              <a:t> </a:t>
            </a:r>
            <a:r>
              <a:rPr lang="es-ES" sz="1800" baseline="0" dirty="0">
                <a:cs typeface="Times New Roman" panose="02020603050405020304" pitchFamily="18" charset="0"/>
                <a:sym typeface="Symbol" panose="05050102010706020507" pitchFamily="18" charset="2"/>
              </a:rPr>
              <a:t></a:t>
            </a:r>
            <a:r>
              <a:rPr lang="es-ES" sz="1800" baseline="0" dirty="0"/>
              <a:t> Período de </a:t>
            </a:r>
            <a:r>
              <a:rPr lang="es-ES" sz="1800" baseline="0" dirty="0" smtClean="0"/>
              <a:t>pico</a:t>
            </a:r>
            <a:r>
              <a:rPr lang="es-ES" sz="1800" b="0" baseline="0" dirty="0" smtClean="0"/>
              <a:t>: </a:t>
            </a:r>
            <a:r>
              <a:rPr lang="es-ES" sz="1800" b="0" baseline="0" dirty="0"/>
              <a:t>Periodo medio de la sucesión de los picos del registro. Calculado como cociente entre el tiempo total del registro y el número de picos .</a:t>
            </a:r>
          </a:p>
          <a:p>
            <a:pPr algn="l"/>
            <a:endParaRPr lang="es-ES" sz="1800" b="0" baseline="0" dirty="0"/>
          </a:p>
        </p:txBody>
      </p:sp>
      <p:graphicFrame>
        <p:nvGraphicFramePr>
          <p:cNvPr id="86024" name="Object 7"/>
          <p:cNvGraphicFramePr>
            <a:graphicFrameLocks noGrp="1" noChangeAspect="1"/>
          </p:cNvGraphicFramePr>
          <p:nvPr>
            <p:ph/>
            <p:extLst/>
          </p:nvPr>
        </p:nvGraphicFramePr>
        <p:xfrm>
          <a:off x="609600" y="1017588"/>
          <a:ext cx="327025" cy="327025"/>
        </p:xfrm>
        <a:graphic>
          <a:graphicData uri="http://schemas.openxmlformats.org/presentationml/2006/ole">
            <mc:AlternateContent xmlns:mc="http://schemas.openxmlformats.org/markup-compatibility/2006">
              <mc:Choice xmlns:v="urn:schemas-microsoft-com:vml" Requires="v">
                <p:oleObj spid="_x0000_s44082" name="Ecuación" r:id="rId3" imgW="190440" imgH="190440" progId="Equation.3">
                  <p:embed/>
                </p:oleObj>
              </mc:Choice>
              <mc:Fallback>
                <p:oleObj name="Ecuación" r:id="rId3" imgW="190440" imgH="190440" progId="Equation.3">
                  <p:embed/>
                  <p:pic>
                    <p:nvPicPr>
                      <p:cNvPr id="0" name=""/>
                      <p:cNvPicPr>
                        <a:picLocks noChangeAspect="1" noChangeArrowheads="1"/>
                      </p:cNvPicPr>
                      <p:nvPr/>
                    </p:nvPicPr>
                    <p:blipFill>
                      <a:blip r:embed="rId4"/>
                      <a:srcRect/>
                      <a:stretch>
                        <a:fillRect/>
                      </a:stretch>
                    </p:blipFill>
                    <p:spPr bwMode="auto">
                      <a:xfrm>
                        <a:off x="609600" y="1017588"/>
                        <a:ext cx="327025" cy="32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53193389"/>
      </p:ext>
    </p:extLst>
  </p:cSld>
  <p:clrMapOvr>
    <a:masterClrMapping/>
  </p:clrMapOvr>
  <p:transition>
    <p:fade/>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p:cNvSpPr>
            <a:spLocks noGrp="1"/>
          </p:cNvSpPr>
          <p:nvPr>
            <p:ph/>
          </p:nvPr>
        </p:nvSpPr>
        <p:spPr/>
        <p:txBody>
          <a:bodyPr/>
          <a:lstStyle/>
          <a:p>
            <a:endParaRPr lang="es-ES"/>
          </a:p>
        </p:txBody>
      </p:sp>
      <p:sp>
        <p:nvSpPr>
          <p:cNvPr id="3" name="Rectangle 4"/>
          <p:cNvSpPr>
            <a:spLocks noChangeArrowheads="1"/>
          </p:cNvSpPr>
          <p:nvPr/>
        </p:nvSpPr>
        <p:spPr bwMode="auto">
          <a:xfrm>
            <a:off x="539552" y="-243408"/>
            <a:ext cx="6985471"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smtClean="0">
                <a:solidFill>
                  <a:srgbClr val="C00000"/>
                </a:solidFill>
                <a:latin typeface="Trebuchet MS" panose="020B0603020202020204" pitchFamily="34" charset="0"/>
              </a:rPr>
              <a:t>Descomposición de un registro de oleaje</a:t>
            </a:r>
            <a:endParaRPr lang="es-ES" sz="2800" baseline="0" dirty="0">
              <a:solidFill>
                <a:srgbClr val="C00000"/>
              </a:solidFill>
              <a:latin typeface="Trebuchet MS" panose="020B0603020202020204" pitchFamily="34" charset="0"/>
            </a:endParaRPr>
          </a:p>
        </p:txBody>
      </p:sp>
      <p:pic>
        <p:nvPicPr>
          <p:cNvPr id="4" name="Imagen 3"/>
          <p:cNvPicPr>
            <a:picLocks noChangeAspect="1"/>
          </p:cNvPicPr>
          <p:nvPr/>
        </p:nvPicPr>
        <p:blipFill>
          <a:blip r:embed="rId2"/>
          <a:stretch>
            <a:fillRect/>
          </a:stretch>
        </p:blipFill>
        <p:spPr>
          <a:xfrm>
            <a:off x="1721246" y="535472"/>
            <a:ext cx="5220065" cy="1764375"/>
          </a:xfrm>
          <a:prstGeom prst="rect">
            <a:avLst/>
          </a:prstGeom>
        </p:spPr>
      </p:pic>
      <p:pic>
        <p:nvPicPr>
          <p:cNvPr id="5" name="Picture 4" descr="File:Wavespectrum.jpg"/>
          <p:cNvPicPr>
            <a:picLocks noChangeAspect="1" noChangeArrowheads="1"/>
          </p:cNvPicPr>
          <p:nvPr/>
        </p:nvPicPr>
        <p:blipFill rotWithShape="1">
          <a:blip r:embed="rId3">
            <a:extLst>
              <a:ext uri="{28A0092B-C50C-407E-A947-70E740481C1C}">
                <a14:useLocalDpi xmlns:a14="http://schemas.microsoft.com/office/drawing/2010/main" val="0"/>
              </a:ext>
            </a:extLst>
          </a:blip>
          <a:srcRect l="13265" r="3540" b="5806"/>
          <a:stretch/>
        </p:blipFill>
        <p:spPr bwMode="auto">
          <a:xfrm>
            <a:off x="3203849" y="2223603"/>
            <a:ext cx="5311502" cy="375805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8"/>
          <p:cNvSpPr txBox="1">
            <a:spLocks noChangeArrowheads="1"/>
          </p:cNvSpPr>
          <p:nvPr/>
        </p:nvSpPr>
        <p:spPr>
          <a:xfrm>
            <a:off x="395536" y="5853837"/>
            <a:ext cx="8887015" cy="700747"/>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ltLang="es-ES" sz="2000" dirty="0" smtClean="0"/>
              <a:t>Una forma de sintetizar este concepto es el espectro de oleaje</a:t>
            </a:r>
          </a:p>
          <a:p>
            <a:r>
              <a:rPr lang="es-ES" altLang="es-ES" sz="2000" dirty="0" smtClean="0"/>
              <a:t>El oleaje real queda descrito en términos de sus constituyentes simples</a:t>
            </a:r>
          </a:p>
        </p:txBody>
      </p:sp>
      <p:sp>
        <p:nvSpPr>
          <p:cNvPr id="7" name="2 CuadroTexto"/>
          <p:cNvSpPr txBox="1"/>
          <p:nvPr/>
        </p:nvSpPr>
        <p:spPr>
          <a:xfrm rot="16200000">
            <a:off x="1927993" y="4257564"/>
            <a:ext cx="2321037" cy="400110"/>
          </a:xfrm>
          <a:prstGeom prst="rect">
            <a:avLst/>
          </a:prstGeom>
          <a:noFill/>
        </p:spPr>
        <p:txBody>
          <a:bodyPr wrap="square" rtlCol="0">
            <a:spAutoFit/>
          </a:bodyPr>
          <a:lstStyle/>
          <a:p>
            <a:r>
              <a:rPr lang="es-ES" sz="2000" dirty="0" smtClean="0"/>
              <a:t>Amplitud o energía</a:t>
            </a:r>
            <a:endParaRPr lang="es-ES" sz="2000" dirty="0"/>
          </a:p>
        </p:txBody>
      </p:sp>
      <p:sp>
        <p:nvSpPr>
          <p:cNvPr id="8" name="3 CuadroTexto"/>
          <p:cNvSpPr txBox="1"/>
          <p:nvPr/>
        </p:nvSpPr>
        <p:spPr>
          <a:xfrm>
            <a:off x="6721119" y="5344323"/>
            <a:ext cx="2169622" cy="400110"/>
          </a:xfrm>
          <a:prstGeom prst="rect">
            <a:avLst/>
          </a:prstGeom>
          <a:noFill/>
        </p:spPr>
        <p:txBody>
          <a:bodyPr wrap="square" rtlCol="0">
            <a:spAutoFit/>
          </a:bodyPr>
          <a:lstStyle/>
          <a:p>
            <a:r>
              <a:rPr lang="es-ES" sz="2000" dirty="0" smtClean="0"/>
              <a:t>Frecuencia</a:t>
            </a:r>
            <a:endParaRPr lang="es-ES" sz="2000" dirty="0"/>
          </a:p>
        </p:txBody>
      </p:sp>
      <p:pic>
        <p:nvPicPr>
          <p:cNvPr id="9" name="Imagen 2"/>
          <p:cNvPicPr>
            <a:picLocks noChangeAspect="1"/>
          </p:cNvPicPr>
          <p:nvPr/>
        </p:nvPicPr>
        <p:blipFill rotWithShape="1">
          <a:blip r:embed="rId4"/>
          <a:srcRect l="7773" t="57974" r="5265" b="20109"/>
          <a:stretch/>
        </p:blipFill>
        <p:spPr>
          <a:xfrm rot="16200000">
            <a:off x="6080862" y="2652041"/>
            <a:ext cx="1217370" cy="498764"/>
          </a:xfrm>
          <a:prstGeom prst="rect">
            <a:avLst/>
          </a:prstGeom>
          <a:ln>
            <a:solidFill>
              <a:srgbClr val="0000FF"/>
            </a:solidFill>
          </a:ln>
        </p:spPr>
      </p:pic>
      <p:pic>
        <p:nvPicPr>
          <p:cNvPr id="10" name="Imagen 2"/>
          <p:cNvPicPr>
            <a:picLocks noChangeAspect="1"/>
          </p:cNvPicPr>
          <p:nvPr/>
        </p:nvPicPr>
        <p:blipFill rotWithShape="1">
          <a:blip r:embed="rId4"/>
          <a:srcRect l="7773" t="57974" r="57390" b="20109"/>
          <a:stretch/>
        </p:blipFill>
        <p:spPr>
          <a:xfrm rot="16200000">
            <a:off x="5332779" y="2657520"/>
            <a:ext cx="1228326" cy="498764"/>
          </a:xfrm>
          <a:prstGeom prst="rect">
            <a:avLst/>
          </a:prstGeom>
          <a:ln>
            <a:solidFill>
              <a:srgbClr val="0000FF"/>
            </a:solidFill>
          </a:ln>
        </p:spPr>
      </p:pic>
      <p:pic>
        <p:nvPicPr>
          <p:cNvPr id="11" name="Imagen 2"/>
          <p:cNvPicPr>
            <a:picLocks noChangeAspect="1"/>
          </p:cNvPicPr>
          <p:nvPr/>
        </p:nvPicPr>
        <p:blipFill rotWithShape="1">
          <a:blip r:embed="rId4"/>
          <a:srcRect l="7773" t="57974" r="77213" b="20109"/>
          <a:stretch/>
        </p:blipFill>
        <p:spPr>
          <a:xfrm rot="16200000">
            <a:off x="4526455" y="2656564"/>
            <a:ext cx="1226412" cy="498764"/>
          </a:xfrm>
          <a:prstGeom prst="rect">
            <a:avLst/>
          </a:prstGeom>
          <a:ln>
            <a:solidFill>
              <a:srgbClr val="0000FF"/>
            </a:solidFill>
          </a:ln>
        </p:spPr>
      </p:pic>
      <p:pic>
        <p:nvPicPr>
          <p:cNvPr id="12" name="Imagen 2"/>
          <p:cNvPicPr>
            <a:picLocks noChangeAspect="1"/>
          </p:cNvPicPr>
          <p:nvPr/>
        </p:nvPicPr>
        <p:blipFill rotWithShape="1">
          <a:blip r:embed="rId4"/>
          <a:srcRect l="7773" t="57974" r="85534" b="20109"/>
          <a:stretch/>
        </p:blipFill>
        <p:spPr>
          <a:xfrm rot="16200000">
            <a:off x="3783036" y="2663330"/>
            <a:ext cx="1196254" cy="498764"/>
          </a:xfrm>
          <a:prstGeom prst="rect">
            <a:avLst/>
          </a:prstGeom>
          <a:ln>
            <a:solidFill>
              <a:srgbClr val="0000FF"/>
            </a:solidFill>
          </a:ln>
        </p:spPr>
      </p:pic>
      <p:cxnSp>
        <p:nvCxnSpPr>
          <p:cNvPr id="13" name="15 Conector recto de flecha"/>
          <p:cNvCxnSpPr/>
          <p:nvPr/>
        </p:nvCxnSpPr>
        <p:spPr>
          <a:xfrm>
            <a:off x="4341195" y="3595477"/>
            <a:ext cx="0" cy="498763"/>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18 Conector recto de flecha"/>
          <p:cNvCxnSpPr/>
          <p:nvPr/>
        </p:nvCxnSpPr>
        <p:spPr>
          <a:xfrm>
            <a:off x="5139661" y="3595477"/>
            <a:ext cx="0" cy="498763"/>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19 Conector recto de flecha"/>
          <p:cNvCxnSpPr/>
          <p:nvPr/>
        </p:nvCxnSpPr>
        <p:spPr>
          <a:xfrm>
            <a:off x="5946942" y="3595476"/>
            <a:ext cx="0" cy="498763"/>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20 Conector recto de flecha"/>
          <p:cNvCxnSpPr/>
          <p:nvPr/>
        </p:nvCxnSpPr>
        <p:spPr>
          <a:xfrm>
            <a:off x="6689546" y="3595475"/>
            <a:ext cx="0" cy="498763"/>
          </a:xfrm>
          <a:prstGeom prst="straightConnector1">
            <a:avLst/>
          </a:prstGeom>
          <a:ln w="38100">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7" name="Picture 6" descr="Imagen relaciona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68" y="3963786"/>
            <a:ext cx="2582941" cy="16944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8" name="Imagen 17"/>
          <p:cNvPicPr>
            <a:picLocks noChangeAspect="1"/>
          </p:cNvPicPr>
          <p:nvPr/>
        </p:nvPicPr>
        <p:blipFill rotWithShape="1">
          <a:blip r:embed="rId6"/>
          <a:srcRect l="6602" t="12329" r="4658" b="51480"/>
          <a:stretch/>
        </p:blipFill>
        <p:spPr>
          <a:xfrm>
            <a:off x="155503" y="3041116"/>
            <a:ext cx="2576006" cy="867221"/>
          </a:xfrm>
          <a:prstGeom prst="rect">
            <a:avLst/>
          </a:prstGeom>
        </p:spPr>
      </p:pic>
    </p:spTree>
    <p:extLst>
      <p:ext uri="{BB962C8B-B14F-4D97-AF65-F5344CB8AC3E}">
        <p14:creationId xmlns:p14="http://schemas.microsoft.com/office/powerpoint/2010/main" val="1630844444"/>
      </p:ext>
    </p:extLst>
  </p:cSld>
  <p:clrMapOvr>
    <a:masterClrMapping/>
  </p:clrMapOvr>
  <p:transition>
    <p:fade/>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9" name="Picture 5" descr="Four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637071"/>
            <a:ext cx="46863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Rectangle 3"/>
          <p:cNvSpPr>
            <a:spLocks noChangeArrowheads="1"/>
          </p:cNvSpPr>
          <p:nvPr/>
        </p:nvSpPr>
        <p:spPr bwMode="auto">
          <a:xfrm>
            <a:off x="228600" y="-152400"/>
            <a:ext cx="8686800" cy="1143000"/>
          </a:xfrm>
          <a:prstGeom prst="rect">
            <a:avLst/>
          </a:prstGeom>
          <a:noFill/>
          <a:ln>
            <a:noFill/>
          </a:ln>
          <a:effectLst/>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2800" baseline="0" dirty="0">
                <a:solidFill>
                  <a:srgbClr val="C00000"/>
                </a:solidFill>
                <a:latin typeface="+mj-lt"/>
              </a:rPr>
              <a:t>Descripción espectral del oleaje</a:t>
            </a:r>
          </a:p>
        </p:txBody>
      </p:sp>
      <p:sp>
        <p:nvSpPr>
          <p:cNvPr id="129028" name="Rectangle 4"/>
          <p:cNvSpPr>
            <a:spLocks noChangeArrowheads="1"/>
          </p:cNvSpPr>
          <p:nvPr/>
        </p:nvSpPr>
        <p:spPr bwMode="auto">
          <a:xfrm>
            <a:off x="596900" y="1682964"/>
            <a:ext cx="4800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342900"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400" b="0" i="1" baseline="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rPr>
              <a:t>0</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    </a:t>
            </a:r>
            <a:r>
              <a:rPr lang="es-ES" sz="1200" b="0" baseline="0" dirty="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 </a:t>
            </a:r>
            <a:r>
              <a:rPr lang="es-ES" sz="1200" b="0" baseline="0" dirty="0">
                <a:latin typeface="+mj-lt"/>
                <a:ea typeface="MS Mincho" panose="02020609040205080304" pitchFamily="49" charset="-128"/>
                <a:cs typeface="Times New Roman" panose="02020603050405020304" pitchFamily="18" charset="0"/>
              </a:rPr>
              <a:t>elevación media</a:t>
            </a:r>
            <a:endPar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endParaRPr>
          </a:p>
          <a:p>
            <a:pPr algn="l"/>
            <a:r>
              <a:rPr lang="es-ES" sz="1400" b="0" i="1" baseline="0" dirty="0" err="1">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a:t>
            </a:r>
            <a:r>
              <a:rPr lang="es-ES" sz="1400" b="0" i="1" baseline="-30000" dirty="0" err="1">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i</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 </a:t>
            </a:r>
            <a:r>
              <a:rPr lang="es-ES" sz="1200" b="0" i="1" baseline="-30000" dirty="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    </a:t>
            </a:r>
            <a:r>
              <a:rPr lang="es-ES" sz="1200" b="0" baseline="0" dirty="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 </a:t>
            </a:r>
            <a:r>
              <a:rPr lang="es-ES" sz="1200" b="0" baseline="0" dirty="0">
                <a:latin typeface="+mj-lt"/>
                <a:ea typeface="MS Mincho" panose="02020609040205080304" pitchFamily="49" charset="-128"/>
                <a:cs typeface="Times New Roman" panose="02020603050405020304" pitchFamily="18" charset="0"/>
              </a:rPr>
              <a:t>amplitud del </a:t>
            </a:r>
            <a:r>
              <a:rPr lang="es-ES" sz="1200" b="0" i="1" baseline="0" dirty="0">
                <a:latin typeface="+mj-lt"/>
                <a:ea typeface="MS Mincho" panose="02020609040205080304" pitchFamily="49" charset="-128"/>
                <a:cs typeface="Times New Roman" panose="02020603050405020304" pitchFamily="18" charset="0"/>
                <a:sym typeface="Symbol" panose="05050102010706020507" pitchFamily="18" charset="2"/>
              </a:rPr>
              <a:t>i</a:t>
            </a:r>
            <a:r>
              <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rPr>
              <a:t>-</a:t>
            </a:r>
            <a:r>
              <a:rPr lang="es-ES" sz="1200" b="0" baseline="0" dirty="0" err="1">
                <a:latin typeface="+mj-lt"/>
                <a:ea typeface="MS Mincho" panose="02020609040205080304" pitchFamily="49" charset="-128"/>
                <a:cs typeface="Times New Roman" panose="02020603050405020304" pitchFamily="18" charset="0"/>
                <a:sym typeface="Symbol" panose="05050102010706020507" pitchFamily="18" charset="2"/>
              </a:rPr>
              <a:t>ésimo</a:t>
            </a:r>
            <a:r>
              <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rPr>
              <a:t> armónico</a:t>
            </a:r>
          </a:p>
          <a:p>
            <a:pPr algn="l"/>
            <a:r>
              <a:rPr lang="es-ES" sz="1400" b="0" i="1" baseline="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rPr>
              <a:t>i</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     </a:t>
            </a:r>
            <a:r>
              <a:rPr lang="es-ES" sz="1200" b="0" baseline="0" dirty="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200" b="0" baseline="0" dirty="0">
                <a:latin typeface="Verdana" panose="020B0604030504040204" pitchFamily="34" charset="0"/>
                <a:ea typeface="MS Mincho" panose="02020609040205080304" pitchFamily="49" charset="-128"/>
                <a:cs typeface="Times New Roman" panose="02020603050405020304" pitchFamily="18" charset="0"/>
              </a:rPr>
              <a:t> </a:t>
            </a:r>
            <a:r>
              <a:rPr lang="es-ES" sz="1200" b="0" baseline="0" dirty="0">
                <a:latin typeface="+mj-lt"/>
                <a:ea typeface="MS Mincho" panose="02020609040205080304" pitchFamily="49" charset="-128"/>
                <a:cs typeface="Times New Roman" panose="02020603050405020304" pitchFamily="18" charset="0"/>
              </a:rPr>
              <a:t>frecuencia angular del armónico </a:t>
            </a:r>
            <a:r>
              <a:rPr lang="es-ES" sz="1200" b="0" i="1" baseline="0" dirty="0">
                <a:latin typeface="+mj-lt"/>
                <a:ea typeface="MS Mincho" panose="02020609040205080304" pitchFamily="49" charset="-128"/>
                <a:cs typeface="Times New Roman" panose="02020603050405020304" pitchFamily="18" charset="0"/>
                <a:sym typeface="Symbol" panose="05050102010706020507" pitchFamily="18" charset="2"/>
              </a:rPr>
              <a:t>i</a:t>
            </a:r>
            <a:r>
              <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rPr>
              <a:t>-</a:t>
            </a:r>
            <a:r>
              <a:rPr lang="es-ES" sz="1200" b="0" baseline="0" dirty="0" err="1">
                <a:latin typeface="+mj-lt"/>
                <a:ea typeface="MS Mincho" panose="02020609040205080304" pitchFamily="49" charset="-128"/>
                <a:cs typeface="Times New Roman" panose="02020603050405020304" pitchFamily="18" charset="0"/>
                <a:sym typeface="Symbol" panose="05050102010706020507" pitchFamily="18" charset="2"/>
              </a:rPr>
              <a:t>ésimo</a:t>
            </a:r>
            <a:endPar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endParaRPr>
          </a:p>
          <a:p>
            <a:pPr algn="l"/>
            <a:r>
              <a:rPr lang="es-ES" sz="1400" b="0" i="1" baseline="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a:t>
            </a:r>
            <a:r>
              <a:rPr lang="es-ES" sz="1400" b="0" i="1" baseline="-30000" dirty="0">
                <a:latin typeface="Times New Roman" panose="02020603050405020304" pitchFamily="18" charset="0"/>
                <a:ea typeface="MS Mincho" panose="02020609040205080304" pitchFamily="49" charset="-128"/>
                <a:cs typeface="Times New Roman" panose="02020603050405020304" pitchFamily="18" charset="0"/>
              </a:rPr>
              <a:t>i</a:t>
            </a:r>
            <a:r>
              <a:rPr lang="es-ES" sz="1400" b="0" baseline="0" dirty="0">
                <a:latin typeface="Times New Roman" panose="02020603050405020304" pitchFamily="18" charset="0"/>
                <a:ea typeface="MS Mincho" panose="02020609040205080304" pitchFamily="49" charset="-128"/>
                <a:cs typeface="Times New Roman" panose="02020603050405020304" pitchFamily="18" charset="0"/>
                <a:sym typeface="Symbol" panose="05050102010706020507" pitchFamily="18" charset="2"/>
              </a:rPr>
              <a:t>    </a:t>
            </a:r>
            <a:r>
              <a:rPr lang="es-ES" sz="1200" b="0" baseline="0" dirty="0">
                <a:latin typeface="Verdana" panose="020B0604030504040204" pitchFamily="34" charset="0"/>
                <a:ea typeface="MS Mincho" panose="02020609040205080304" pitchFamily="49" charset="-128"/>
                <a:cs typeface="Times New Roman" panose="02020603050405020304" pitchFamily="18" charset="0"/>
                <a:sym typeface="Symbol" panose="05050102010706020507" pitchFamily="18" charset="2"/>
              </a:rPr>
              <a:t></a:t>
            </a:r>
            <a:r>
              <a:rPr lang="es-ES" sz="1200" b="0" i="1" baseline="0" dirty="0">
                <a:latin typeface="Verdana" panose="020B0604030504040204" pitchFamily="34" charset="0"/>
                <a:ea typeface="MS Mincho" panose="02020609040205080304" pitchFamily="49" charset="-128"/>
                <a:cs typeface="Times New Roman" panose="02020603050405020304" pitchFamily="18" charset="0"/>
              </a:rPr>
              <a:t> </a:t>
            </a:r>
            <a:r>
              <a:rPr lang="es-ES" sz="1200" b="0" i="1" baseline="0" dirty="0">
                <a:latin typeface="+mj-lt"/>
                <a:ea typeface="MS Mincho" panose="02020609040205080304" pitchFamily="49" charset="-128"/>
                <a:cs typeface="Times New Roman" panose="02020603050405020304" pitchFamily="18" charset="0"/>
              </a:rPr>
              <a:t>fase de la </a:t>
            </a:r>
            <a:r>
              <a:rPr lang="es-ES" sz="1200" b="0" i="1" baseline="0" dirty="0">
                <a:latin typeface="+mj-lt"/>
                <a:ea typeface="MS Mincho" panose="02020609040205080304" pitchFamily="49" charset="-128"/>
                <a:cs typeface="Times New Roman" panose="02020603050405020304" pitchFamily="18" charset="0"/>
                <a:sym typeface="Symbol" panose="05050102010706020507" pitchFamily="18" charset="2"/>
              </a:rPr>
              <a:t>i-</a:t>
            </a:r>
            <a:r>
              <a:rPr lang="es-ES" sz="1200" b="0" baseline="0" dirty="0" err="1">
                <a:latin typeface="+mj-lt"/>
                <a:ea typeface="MS Mincho" panose="02020609040205080304" pitchFamily="49" charset="-128"/>
                <a:cs typeface="Times New Roman" panose="02020603050405020304" pitchFamily="18" charset="0"/>
                <a:sym typeface="Symbol" panose="05050102010706020507" pitchFamily="18" charset="2"/>
              </a:rPr>
              <a:t>ésimo</a:t>
            </a:r>
            <a:r>
              <a:rPr lang="es-ES" sz="1200" b="0" baseline="0" dirty="0">
                <a:latin typeface="+mj-lt"/>
                <a:ea typeface="MS Mincho" panose="02020609040205080304" pitchFamily="49" charset="-128"/>
                <a:cs typeface="Times New Roman" panose="02020603050405020304" pitchFamily="18" charset="0"/>
                <a:sym typeface="Symbol" panose="05050102010706020507" pitchFamily="18" charset="2"/>
              </a:rPr>
              <a:t> armónico </a:t>
            </a:r>
            <a:endParaRPr lang="es-ES" sz="1200" b="0" i="1" baseline="0" dirty="0">
              <a:latin typeface="+mj-lt"/>
              <a:ea typeface="MS Mincho" panose="02020609040205080304" pitchFamily="49" charset="-128"/>
              <a:cs typeface="Times New Roman" panose="02020603050405020304" pitchFamily="18" charset="0"/>
              <a:sym typeface="Symbol" panose="05050102010706020507" pitchFamily="18" charset="2"/>
            </a:endParaRPr>
          </a:p>
        </p:txBody>
      </p:sp>
      <p:graphicFrame>
        <p:nvGraphicFramePr>
          <p:cNvPr id="129030" name="Object 6"/>
          <p:cNvGraphicFramePr>
            <a:graphicFrameLocks noGrp="1" noChangeAspect="1"/>
          </p:cNvGraphicFramePr>
          <p:nvPr>
            <p:ph/>
            <p:extLst/>
          </p:nvPr>
        </p:nvGraphicFramePr>
        <p:xfrm>
          <a:off x="393700" y="1040829"/>
          <a:ext cx="3048000" cy="735012"/>
        </p:xfrm>
        <a:graphic>
          <a:graphicData uri="http://schemas.openxmlformats.org/presentationml/2006/ole">
            <mc:AlternateContent xmlns:mc="http://schemas.openxmlformats.org/markup-compatibility/2006">
              <mc:Choice xmlns:v="urn:schemas-microsoft-com:vml" Requires="v">
                <p:oleObj spid="_x0000_s45106" name="Ecuación" r:id="rId4" imgW="1790640" imgH="431640" progId="Equation.3">
                  <p:embed/>
                </p:oleObj>
              </mc:Choice>
              <mc:Fallback>
                <p:oleObj name="Ecuación" r:id="rId4" imgW="1790640" imgH="431640" progId="Equation.3">
                  <p:embed/>
                  <p:pic>
                    <p:nvPicPr>
                      <p:cNvPr id="0" name=""/>
                      <p:cNvPicPr>
                        <a:picLocks noChangeAspect="1" noChangeArrowheads="1"/>
                      </p:cNvPicPr>
                      <p:nvPr/>
                    </p:nvPicPr>
                    <p:blipFill>
                      <a:blip r:embed="rId5"/>
                      <a:srcRect/>
                      <a:stretch>
                        <a:fillRect/>
                      </a:stretch>
                    </p:blipFill>
                    <p:spPr bwMode="auto">
                      <a:xfrm>
                        <a:off x="393700" y="1040829"/>
                        <a:ext cx="3048000"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48" name="Text Box 7"/>
          <p:cNvSpPr txBox="1">
            <a:spLocks noChangeArrowheads="1"/>
          </p:cNvSpPr>
          <p:nvPr/>
        </p:nvSpPr>
        <p:spPr bwMode="auto">
          <a:xfrm>
            <a:off x="228600" y="615379"/>
            <a:ext cx="4845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800" b="0" baseline="0" dirty="0">
                <a:latin typeface="+mj-lt"/>
              </a:rPr>
              <a:t>Análisis</a:t>
            </a:r>
            <a:r>
              <a:rPr lang="es-ES" sz="1800" b="0" baseline="0" dirty="0"/>
              <a:t> armónico o de Fourier</a:t>
            </a:r>
          </a:p>
        </p:txBody>
      </p:sp>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72100" y="798735"/>
            <a:ext cx="3335338"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41519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290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90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90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idx="4294967295"/>
          </p:nvPr>
        </p:nvSpPr>
        <p:spPr>
          <a:xfrm>
            <a:off x="395536" y="20935"/>
            <a:ext cx="6841455" cy="1052513"/>
          </a:xfrm>
          <a:prstGeom prst="rect">
            <a:avLst/>
          </a:prstGeom>
        </p:spPr>
        <p:txBody>
          <a:bodyPr/>
          <a:lstStyle/>
          <a:p>
            <a:r>
              <a:rPr lang="en-GB" sz="3200" b="1" dirty="0" err="1" smtClean="0">
                <a:solidFill>
                  <a:srgbClr val="C00000"/>
                </a:solidFill>
                <a:latin typeface="Trebuchet MS" panose="020B0603020202020204" pitchFamily="34" charset="0"/>
              </a:rPr>
              <a:t>Tratamiento</a:t>
            </a:r>
            <a:r>
              <a:rPr lang="en-GB" sz="3200" b="1" dirty="0" smtClean="0">
                <a:solidFill>
                  <a:srgbClr val="C00000"/>
                </a:solidFill>
                <a:latin typeface="Trebuchet MS" panose="020B0603020202020204" pitchFamily="34" charset="0"/>
              </a:rPr>
              <a:t> </a:t>
            </a:r>
            <a:r>
              <a:rPr lang="en-GB" sz="3200" b="1" dirty="0" err="1" smtClean="0">
                <a:solidFill>
                  <a:srgbClr val="C00000"/>
                </a:solidFill>
                <a:latin typeface="Trebuchet MS" panose="020B0603020202020204" pitchFamily="34" charset="0"/>
              </a:rPr>
              <a:t>espectral</a:t>
            </a:r>
            <a:r>
              <a:rPr lang="en-GB" sz="3200" b="1" dirty="0" smtClean="0">
                <a:solidFill>
                  <a:srgbClr val="C00000"/>
                </a:solidFill>
                <a:latin typeface="Trebuchet MS" panose="020B0603020202020204" pitchFamily="34" charset="0"/>
              </a:rPr>
              <a:t> del </a:t>
            </a:r>
            <a:r>
              <a:rPr lang="en-GB" sz="3200" b="1" dirty="0" err="1" smtClean="0">
                <a:solidFill>
                  <a:srgbClr val="C00000"/>
                </a:solidFill>
                <a:latin typeface="Trebuchet MS" panose="020B0603020202020204" pitchFamily="34" charset="0"/>
              </a:rPr>
              <a:t>oleaje</a:t>
            </a:r>
            <a:endParaRPr lang="en-GB" sz="3200" b="1" dirty="0" smtClean="0">
              <a:solidFill>
                <a:srgbClr val="C00000"/>
              </a:solidFill>
              <a:latin typeface="Trebuchet MS" panose="020B0603020202020204" pitchFamily="34" charset="0"/>
            </a:endParaRPr>
          </a:p>
        </p:txBody>
      </p:sp>
      <p:sp>
        <p:nvSpPr>
          <p:cNvPr id="10244" name="Text Box 3"/>
          <p:cNvSpPr>
            <a:spLocks noGrp="1" noChangeArrowheads="1"/>
          </p:cNvSpPr>
          <p:nvPr>
            <p:ph type="body" idx="4294967295"/>
          </p:nvPr>
        </p:nvSpPr>
        <p:spPr>
          <a:xfrm>
            <a:off x="2759581" y="836117"/>
            <a:ext cx="6265863" cy="1728787"/>
          </a:xfrm>
          <a:prstGeom prst="rect">
            <a:avLst/>
          </a:prstGeom>
          <a:noFill/>
        </p:spPr>
        <p:txBody>
          <a:bodyPr lIns="91440" tIns="45720" rIns="91440" bIns="45720"/>
          <a:lstStyle/>
          <a:p>
            <a:pPr marL="0" indent="0">
              <a:lnSpc>
                <a:spcPct val="110000"/>
              </a:lnSpc>
              <a:spcAft>
                <a:spcPct val="100000"/>
              </a:spcAft>
              <a:buNone/>
            </a:pPr>
            <a:r>
              <a:rPr lang="en-GB" sz="2000" dirty="0" smtClean="0">
                <a:latin typeface="Trebuchet MS" panose="020B0603020202020204" pitchFamily="34" charset="0"/>
              </a:rPr>
              <a:t>La </a:t>
            </a:r>
            <a:r>
              <a:rPr lang="en-GB" sz="2000" dirty="0" err="1" smtClean="0">
                <a:latin typeface="Trebuchet MS" panose="020B0603020202020204" pitchFamily="34" charset="0"/>
              </a:rPr>
              <a:t>superficie</a:t>
            </a:r>
            <a:r>
              <a:rPr lang="en-GB" sz="2000" dirty="0" smtClean="0">
                <a:latin typeface="Trebuchet MS" panose="020B0603020202020204" pitchFamily="34" charset="0"/>
              </a:rPr>
              <a:t> irregular del mar </a:t>
            </a:r>
            <a:r>
              <a:rPr lang="en-GB" sz="2000" dirty="0" err="1" smtClean="0">
                <a:latin typeface="Trebuchet MS" panose="020B0603020202020204" pitchFamily="34" charset="0"/>
              </a:rPr>
              <a:t>puede</a:t>
            </a:r>
            <a:r>
              <a:rPr lang="en-GB" sz="2000" dirty="0" smtClean="0">
                <a:latin typeface="Trebuchet MS" panose="020B0603020202020204" pitchFamily="34" charset="0"/>
              </a:rPr>
              <a:t> </a:t>
            </a:r>
            <a:r>
              <a:rPr lang="en-GB" sz="2000" dirty="0" err="1" smtClean="0">
                <a:latin typeface="Trebuchet MS" panose="020B0603020202020204" pitchFamily="34" charset="0"/>
              </a:rPr>
              <a:t>descomponerse</a:t>
            </a:r>
            <a:r>
              <a:rPr lang="en-GB" sz="2000" dirty="0" smtClean="0">
                <a:latin typeface="Trebuchet MS" panose="020B0603020202020204" pitchFamily="34" charset="0"/>
              </a:rPr>
              <a:t> en un </a:t>
            </a:r>
            <a:r>
              <a:rPr lang="en-GB" sz="2000" dirty="0" err="1" smtClean="0">
                <a:latin typeface="Trebuchet MS" panose="020B0603020202020204" pitchFamily="34" charset="0"/>
              </a:rPr>
              <a:t>número</a:t>
            </a:r>
            <a:r>
              <a:rPr lang="en-GB" sz="2000" dirty="0" smtClean="0">
                <a:latin typeface="Trebuchet MS" panose="020B0603020202020204" pitchFamily="34" charset="0"/>
              </a:rPr>
              <a:t> (</a:t>
            </a:r>
            <a:r>
              <a:rPr lang="en-GB" sz="2000" dirty="0" err="1" smtClean="0">
                <a:latin typeface="Trebuchet MS" panose="020B0603020202020204" pitchFamily="34" charset="0"/>
              </a:rPr>
              <a:t>infinito</a:t>
            </a:r>
            <a:r>
              <a:rPr lang="en-GB" sz="2000" dirty="0" smtClean="0">
                <a:latin typeface="Trebuchet MS" panose="020B0603020202020204" pitchFamily="34" charset="0"/>
              </a:rPr>
              <a:t>) de </a:t>
            </a:r>
            <a:r>
              <a:rPr lang="en-GB" sz="2000" dirty="0" err="1" smtClean="0">
                <a:latin typeface="Trebuchet MS" panose="020B0603020202020204" pitchFamily="34" charset="0"/>
              </a:rPr>
              <a:t>componentes</a:t>
            </a:r>
            <a:r>
              <a:rPr lang="en-GB" sz="2000" dirty="0" smtClean="0">
                <a:latin typeface="Trebuchet MS" panose="020B0603020202020204" pitchFamily="34" charset="0"/>
              </a:rPr>
              <a:t> simples </a:t>
            </a:r>
            <a:r>
              <a:rPr lang="en-GB" sz="2000" dirty="0" err="1" smtClean="0">
                <a:latin typeface="Trebuchet MS" panose="020B0603020202020204" pitchFamily="34" charset="0"/>
              </a:rPr>
              <a:t>sinusoidales</a:t>
            </a:r>
            <a:r>
              <a:rPr lang="en-GB" sz="2000" dirty="0" smtClean="0">
                <a:latin typeface="Trebuchet MS" panose="020B0603020202020204" pitchFamily="34" charset="0"/>
              </a:rPr>
              <a:t> de </a:t>
            </a:r>
            <a:r>
              <a:rPr lang="en-GB" sz="2000" dirty="0" err="1" smtClean="0">
                <a:latin typeface="Trebuchet MS" panose="020B0603020202020204" pitchFamily="34" charset="0"/>
              </a:rPr>
              <a:t>diferentes</a:t>
            </a:r>
            <a:r>
              <a:rPr lang="en-GB" sz="2000" dirty="0" smtClean="0">
                <a:latin typeface="Trebuchet MS" panose="020B0603020202020204" pitchFamily="34" charset="0"/>
              </a:rPr>
              <a:t> </a:t>
            </a:r>
            <a:r>
              <a:rPr lang="en-GB" sz="2000" dirty="0" err="1" smtClean="0">
                <a:solidFill>
                  <a:srgbClr val="0070C0"/>
                </a:solidFill>
                <a:latin typeface="Trebuchet MS" panose="020B0603020202020204" pitchFamily="34" charset="0"/>
              </a:rPr>
              <a:t>frecuencias</a:t>
            </a:r>
            <a:r>
              <a:rPr lang="en-GB" sz="2000" dirty="0" smtClean="0">
                <a:solidFill>
                  <a:srgbClr val="0070C0"/>
                </a:solidFill>
                <a:latin typeface="Trebuchet MS" panose="020B0603020202020204" pitchFamily="34" charset="0"/>
              </a:rPr>
              <a:t> </a:t>
            </a:r>
            <a:r>
              <a:rPr lang="en-GB" sz="2000" dirty="0" smtClean="0">
                <a:latin typeface="Trebuchet MS" panose="020B0603020202020204" pitchFamily="34" charset="0"/>
              </a:rPr>
              <a:t>(</a:t>
            </a:r>
            <a:r>
              <a:rPr lang="en-GB" sz="2400" i="1" dirty="0" smtClean="0">
                <a:latin typeface="Times New Roman" panose="02020603050405020304" pitchFamily="18" charset="0"/>
                <a:cs typeface="Times New Roman" panose="02020603050405020304" pitchFamily="18" charset="0"/>
              </a:rPr>
              <a:t>f</a:t>
            </a:r>
            <a:r>
              <a:rPr lang="en-GB" sz="2000" i="1" normalizeH="1" baseline="-25000" dirty="0" smtClean="0">
                <a:latin typeface="Trebuchet MS" panose="020B0603020202020204" pitchFamily="34" charset="0"/>
              </a:rPr>
              <a:t>i</a:t>
            </a:r>
            <a:r>
              <a:rPr lang="en-GB" sz="2000" dirty="0" smtClean="0">
                <a:latin typeface="Trebuchet MS" panose="020B0603020202020204" pitchFamily="34" charset="0"/>
              </a:rPr>
              <a:t>) y</a:t>
            </a:r>
            <a:r>
              <a:rPr lang="en-GB" sz="2000" dirty="0" smtClean="0">
                <a:solidFill>
                  <a:srgbClr val="0070C0"/>
                </a:solidFill>
                <a:latin typeface="Trebuchet MS" panose="020B0603020202020204" pitchFamily="34" charset="0"/>
              </a:rPr>
              <a:t> </a:t>
            </a:r>
            <a:r>
              <a:rPr lang="en-GB" sz="2000" dirty="0" err="1" smtClean="0">
                <a:solidFill>
                  <a:srgbClr val="0070C0"/>
                </a:solidFill>
                <a:latin typeface="Trebuchet MS" panose="020B0603020202020204" pitchFamily="34" charset="0"/>
              </a:rPr>
              <a:t>direcciones</a:t>
            </a:r>
            <a:r>
              <a:rPr lang="en-GB" sz="2000" dirty="0" smtClean="0">
                <a:solidFill>
                  <a:srgbClr val="0070C0"/>
                </a:solidFill>
                <a:latin typeface="Trebuchet MS" panose="020B0603020202020204" pitchFamily="34" charset="0"/>
              </a:rPr>
              <a:t> </a:t>
            </a:r>
            <a:r>
              <a:rPr lang="en-GB" sz="2000" dirty="0" smtClean="0">
                <a:latin typeface="Trebuchet MS" panose="020B0603020202020204" pitchFamily="34" charset="0"/>
              </a:rPr>
              <a:t>de </a:t>
            </a:r>
            <a:r>
              <a:rPr lang="en-GB" sz="2000" dirty="0" err="1" smtClean="0">
                <a:latin typeface="Trebuchet MS" panose="020B0603020202020204" pitchFamily="34" charset="0"/>
              </a:rPr>
              <a:t>propagación</a:t>
            </a:r>
            <a:r>
              <a:rPr lang="en-GB" sz="2000" dirty="0" smtClean="0">
                <a:latin typeface="Trebuchet MS" panose="020B0603020202020204" pitchFamily="34" charset="0"/>
              </a:rPr>
              <a:t> (</a:t>
            </a:r>
            <a:r>
              <a:rPr lang="en-GB" sz="2400" i="1" dirty="0" smtClean="0">
                <a:latin typeface="Trebuchet MS" panose="020B0603020202020204" pitchFamily="34" charset="0"/>
                <a:sym typeface="Symbol" pitchFamily="18" charset="2"/>
              </a:rPr>
              <a:t></a:t>
            </a:r>
            <a:r>
              <a:rPr lang="en-GB" sz="2000" i="1" baseline="-25000" dirty="0" err="1" smtClean="0">
                <a:latin typeface="Trebuchet MS" panose="020B0603020202020204" pitchFamily="34" charset="0"/>
                <a:sym typeface="Symbol" pitchFamily="18" charset="2"/>
              </a:rPr>
              <a:t>i</a:t>
            </a:r>
            <a:r>
              <a:rPr lang="en-GB" sz="2000" dirty="0" smtClean="0">
                <a:latin typeface="Trebuchet MS" panose="020B0603020202020204" pitchFamily="34" charset="0"/>
              </a:rPr>
              <a:t>).</a:t>
            </a:r>
          </a:p>
        </p:txBody>
      </p:sp>
      <p:grpSp>
        <p:nvGrpSpPr>
          <p:cNvPr id="10246" name="Group 13"/>
          <p:cNvGrpSpPr>
            <a:grpSpLocks/>
          </p:cNvGrpSpPr>
          <p:nvPr/>
        </p:nvGrpSpPr>
        <p:grpSpPr bwMode="auto">
          <a:xfrm>
            <a:off x="2729105" y="2564904"/>
            <a:ext cx="6265862" cy="3240087"/>
            <a:chOff x="1701" y="1933"/>
            <a:chExt cx="3947" cy="2041"/>
          </a:xfrm>
        </p:grpSpPr>
        <p:pic>
          <p:nvPicPr>
            <p:cNvPr id="10247" name="Picture 9" descr="3_11"/>
            <p:cNvPicPr>
              <a:picLocks noChangeAspect="1" noChangeArrowheads="1"/>
            </p:cNvPicPr>
            <p:nvPr/>
          </p:nvPicPr>
          <p:blipFill>
            <a:blip r:embed="rId2" cstate="print"/>
            <a:srcRect l="4243" t="5116" r="4243" b="5629"/>
            <a:stretch>
              <a:fillRect/>
            </a:stretch>
          </p:blipFill>
          <p:spPr bwMode="auto">
            <a:xfrm>
              <a:off x="3289" y="2024"/>
              <a:ext cx="2359" cy="1909"/>
            </a:xfrm>
            <a:prstGeom prst="rect">
              <a:avLst/>
            </a:prstGeom>
            <a:noFill/>
            <a:ln w="9525">
              <a:noFill/>
              <a:miter lim="800000"/>
              <a:headEnd/>
              <a:tailEnd/>
            </a:ln>
          </p:spPr>
        </p:pic>
        <p:sp>
          <p:nvSpPr>
            <p:cNvPr id="10248" name="Text Box 10"/>
            <p:cNvSpPr txBox="1">
              <a:spLocks noChangeArrowheads="1"/>
            </p:cNvSpPr>
            <p:nvPr/>
          </p:nvSpPr>
          <p:spPr bwMode="auto">
            <a:xfrm>
              <a:off x="1701" y="2115"/>
              <a:ext cx="1568" cy="1814"/>
            </a:xfrm>
            <a:prstGeom prst="rect">
              <a:avLst/>
            </a:prstGeom>
            <a:noFill/>
            <a:ln w="12700">
              <a:noFill/>
              <a:miter lim="800000"/>
              <a:headEnd/>
              <a:tailEnd/>
            </a:ln>
          </p:spPr>
          <p:txBody>
            <a:bodyPr/>
            <a:lstStyle/>
            <a:p>
              <a:pPr defTabSz="762000">
                <a:lnSpc>
                  <a:spcPct val="110000"/>
                </a:lnSpc>
                <a:spcAft>
                  <a:spcPct val="100000"/>
                </a:spcAft>
                <a:buClr>
                  <a:schemeClr val="hlink"/>
                </a:buClr>
                <a:buSzPct val="100000"/>
              </a:pPr>
              <a:r>
                <a:rPr lang="en-GB" sz="2000" b="1" dirty="0" smtClean="0">
                  <a:latin typeface="Trebuchet MS" panose="020B0603020202020204" pitchFamily="34" charset="0"/>
                </a:rPr>
                <a:t>La </a:t>
              </a:r>
              <a:r>
                <a:rPr lang="en-GB" sz="2000" b="1" dirty="0" err="1" smtClean="0">
                  <a:latin typeface="Trebuchet MS" panose="020B0603020202020204" pitchFamily="34" charset="0"/>
                </a:rPr>
                <a:t>distribución</a:t>
              </a:r>
              <a:r>
                <a:rPr lang="en-GB" sz="2000" b="1" dirty="0" smtClean="0">
                  <a:latin typeface="Trebuchet MS" panose="020B0603020202020204" pitchFamily="34" charset="0"/>
                </a:rPr>
                <a:t> de </a:t>
              </a:r>
              <a:r>
                <a:rPr lang="en-GB" sz="2000" b="1" dirty="0" err="1" smtClean="0">
                  <a:latin typeface="Trebuchet MS" panose="020B0603020202020204" pitchFamily="34" charset="0"/>
                </a:rPr>
                <a:t>energía</a:t>
              </a:r>
              <a:r>
                <a:rPr lang="en-GB" sz="2000" b="1" dirty="0" smtClean="0">
                  <a:latin typeface="Trebuchet MS" panose="020B0603020202020204" pitchFamily="34" charset="0"/>
                </a:rPr>
                <a:t> del </a:t>
              </a:r>
              <a:r>
                <a:rPr lang="en-GB" sz="2000" b="1" dirty="0" err="1" smtClean="0">
                  <a:latin typeface="Trebuchet MS" panose="020B0603020202020204" pitchFamily="34" charset="0"/>
                </a:rPr>
                <a:t>oleaje</a:t>
              </a:r>
              <a:r>
                <a:rPr lang="en-GB" sz="2000" b="1" dirty="0" smtClean="0">
                  <a:latin typeface="Trebuchet MS" panose="020B0603020202020204" pitchFamily="34" charset="0"/>
                </a:rPr>
                <a:t> entre sus </a:t>
              </a:r>
              <a:r>
                <a:rPr lang="en-GB" sz="2000" b="1" dirty="0" err="1" smtClean="0">
                  <a:latin typeface="Trebuchet MS" panose="020B0603020202020204" pitchFamily="34" charset="0"/>
                </a:rPr>
                <a:t>componentes</a:t>
              </a:r>
              <a:r>
                <a:rPr lang="en-GB" sz="2000" b="1" dirty="0" smtClean="0">
                  <a:latin typeface="Trebuchet MS" panose="020B0603020202020204" pitchFamily="34" charset="0"/>
                </a:rPr>
                <a:t> en el se </a:t>
              </a:r>
              <a:r>
                <a:rPr lang="en-GB" sz="2000" b="1" dirty="0" err="1" smtClean="0">
                  <a:latin typeface="Trebuchet MS" panose="020B0603020202020204" pitchFamily="34" charset="0"/>
                </a:rPr>
                <a:t>denomina</a:t>
              </a:r>
              <a:r>
                <a:rPr lang="en-GB" sz="2000" b="1" dirty="0">
                  <a:latin typeface="Trebuchet MS" panose="020B0603020202020204" pitchFamily="34" charset="0"/>
                </a:rPr>
                <a:t> </a:t>
              </a:r>
              <a:r>
                <a:rPr lang="en-GB" sz="2000" b="1" dirty="0" err="1" smtClean="0">
                  <a:solidFill>
                    <a:srgbClr val="0070C0"/>
                  </a:solidFill>
                  <a:latin typeface="Trebuchet MS" panose="020B0603020202020204" pitchFamily="34" charset="0"/>
                </a:rPr>
                <a:t>espectro</a:t>
              </a:r>
              <a:r>
                <a:rPr lang="en-GB" sz="2000" b="1" dirty="0" smtClean="0">
                  <a:solidFill>
                    <a:srgbClr val="0070C0"/>
                  </a:solidFill>
                  <a:latin typeface="Trebuchet MS" panose="020B0603020202020204" pitchFamily="34" charset="0"/>
                </a:rPr>
                <a:t> de </a:t>
              </a:r>
              <a:r>
                <a:rPr lang="en-GB" sz="2000" b="1" dirty="0" err="1" smtClean="0">
                  <a:solidFill>
                    <a:srgbClr val="0070C0"/>
                  </a:solidFill>
                  <a:latin typeface="Trebuchet MS" panose="020B0603020202020204" pitchFamily="34" charset="0"/>
                </a:rPr>
                <a:t>oleaje</a:t>
              </a:r>
              <a:r>
                <a:rPr lang="en-GB" sz="2000" b="1" dirty="0">
                  <a:latin typeface="Trebuchet MS" panose="020B0603020202020204" pitchFamily="34" charset="0"/>
                </a:rPr>
                <a:t/>
              </a:r>
              <a:br>
                <a:rPr lang="en-GB" sz="2000" b="1" dirty="0">
                  <a:latin typeface="Trebuchet MS" panose="020B0603020202020204" pitchFamily="34" charset="0"/>
                </a:rPr>
              </a:br>
              <a:r>
                <a:rPr lang="en-GB" sz="2000" b="1" dirty="0">
                  <a:latin typeface="Trebuchet MS" panose="020B0603020202020204" pitchFamily="34" charset="0"/>
                </a:rPr>
                <a:t>“</a:t>
              </a:r>
              <a:r>
                <a:rPr lang="en-GB" sz="2000" b="1" i="1" dirty="0">
                  <a:solidFill>
                    <a:srgbClr val="0070C0"/>
                  </a:solidFill>
                  <a:latin typeface="Trebuchet MS" panose="020B0603020202020204" pitchFamily="34" charset="0"/>
                </a:rPr>
                <a:t>wave spectrum</a:t>
              </a:r>
              <a:r>
                <a:rPr lang="en-GB" sz="2000" b="1" dirty="0">
                  <a:latin typeface="Trebuchet MS" panose="020B0603020202020204" pitchFamily="34" charset="0"/>
                </a:rPr>
                <a:t>”,  </a:t>
              </a:r>
              <a:r>
                <a:rPr lang="en-GB" sz="2000" b="1" dirty="0" smtClean="0">
                  <a:latin typeface="Trebuchet MS" panose="020B0603020202020204" pitchFamily="34" charset="0"/>
                </a:rPr>
                <a:t>       	</a:t>
              </a:r>
              <a:r>
                <a:rPr lang="en-GB" sz="2400" b="1" i="1" dirty="0" smtClean="0">
                  <a:solidFill>
                    <a:srgbClr val="0070C0"/>
                  </a:solidFill>
                  <a:latin typeface="Times New Roman" panose="02020603050405020304" pitchFamily="18" charset="0"/>
                  <a:cs typeface="Times New Roman" panose="02020603050405020304" pitchFamily="18" charset="0"/>
                </a:rPr>
                <a:t>F(f</a:t>
              </a:r>
              <a:r>
                <a:rPr lang="en-GB" sz="2400" b="1" i="1" dirty="0">
                  <a:solidFill>
                    <a:srgbClr val="0070C0"/>
                  </a:solidFill>
                  <a:latin typeface="Times New Roman" panose="02020603050405020304" pitchFamily="18" charset="0"/>
                  <a:cs typeface="Times New Roman" panose="02020603050405020304" pitchFamily="18" charset="0"/>
                </a:rPr>
                <a:t>,</a:t>
              </a:r>
              <a:r>
                <a:rPr lang="en-GB" sz="2400" b="1" i="1" dirty="0">
                  <a:solidFill>
                    <a:srgbClr val="0070C0"/>
                  </a:solidFill>
                  <a:latin typeface="Times New Roman" panose="02020603050405020304" pitchFamily="18" charset="0"/>
                  <a:cs typeface="Times New Roman" panose="02020603050405020304" pitchFamily="18" charset="0"/>
                  <a:sym typeface="Symbol" pitchFamily="18" charset="2"/>
                </a:rPr>
                <a:t></a:t>
              </a:r>
              <a:r>
                <a:rPr lang="en-GB" sz="2400" b="1" i="1" dirty="0" smtClean="0">
                  <a:solidFill>
                    <a:srgbClr val="0070C0"/>
                  </a:solidFill>
                  <a:latin typeface="Times New Roman" panose="02020603050405020304" pitchFamily="18" charset="0"/>
                  <a:cs typeface="Times New Roman" panose="02020603050405020304" pitchFamily="18" charset="0"/>
                </a:rPr>
                <a:t>)</a:t>
              </a:r>
              <a:endParaRPr lang="en-GB" sz="2000" b="1" i="1" dirty="0">
                <a:solidFill>
                  <a:srgbClr val="0070C0"/>
                </a:solidFill>
                <a:latin typeface="Times New Roman" panose="02020603050405020304" pitchFamily="18" charset="0"/>
                <a:cs typeface="Times New Roman" panose="02020603050405020304" pitchFamily="18" charset="0"/>
              </a:endParaRPr>
            </a:p>
          </p:txBody>
        </p:sp>
        <p:sp>
          <p:nvSpPr>
            <p:cNvPr id="10249" name="Rectangle 11"/>
            <p:cNvSpPr>
              <a:spLocks noChangeArrowheads="1"/>
            </p:cNvSpPr>
            <p:nvPr/>
          </p:nvSpPr>
          <p:spPr bwMode="auto">
            <a:xfrm>
              <a:off x="1701" y="1933"/>
              <a:ext cx="3946" cy="2041"/>
            </a:xfrm>
            <a:prstGeom prst="rect">
              <a:avLst/>
            </a:prstGeom>
            <a:noFill/>
            <a:ln w="25400">
              <a:solidFill>
                <a:schemeClr val="tx1"/>
              </a:solidFill>
              <a:miter lim="800000"/>
              <a:headEnd/>
              <a:tailEnd/>
            </a:ln>
          </p:spPr>
          <p:txBody>
            <a:bodyPr wrap="none" anchor="ctr"/>
            <a:lstStyle/>
            <a:p>
              <a:endParaRPr lang="en-US"/>
            </a:p>
          </p:txBody>
        </p:sp>
      </p:grpSp>
      <p:pic>
        <p:nvPicPr>
          <p:cNvPr id="3" name="Imagen 2"/>
          <p:cNvPicPr>
            <a:picLocks noChangeAspect="1"/>
          </p:cNvPicPr>
          <p:nvPr/>
        </p:nvPicPr>
        <p:blipFill>
          <a:blip r:embed="rId3"/>
          <a:stretch>
            <a:fillRect/>
          </a:stretch>
        </p:blipFill>
        <p:spPr>
          <a:xfrm>
            <a:off x="0" y="1530921"/>
            <a:ext cx="2663115" cy="4222160"/>
          </a:xfrm>
          <a:prstGeom prst="rect">
            <a:avLst/>
          </a:prstGeom>
        </p:spPr>
      </p:pic>
    </p:spTree>
    <p:extLst>
      <p:ext uri="{BB962C8B-B14F-4D97-AF65-F5344CB8AC3E}">
        <p14:creationId xmlns:p14="http://schemas.microsoft.com/office/powerpoint/2010/main" val="86336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circle(in)">
                                      <p:cBhvr>
                                        <p:cTn id="7" dur="20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22" t="4937" r="5763" b="5460"/>
          <a:stretch/>
        </p:blipFill>
        <p:spPr bwMode="auto">
          <a:xfrm>
            <a:off x="5289757" y="496667"/>
            <a:ext cx="3882849" cy="1890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a:xfrm>
            <a:off x="395536" y="20935"/>
            <a:ext cx="6841455" cy="1052513"/>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3200" b="1" dirty="0" err="1" smtClean="0">
                <a:solidFill>
                  <a:srgbClr val="C00000"/>
                </a:solidFill>
                <a:latin typeface="Trebuchet MS" panose="020B0603020202020204" pitchFamily="34" charset="0"/>
              </a:rPr>
              <a:t>Desarrollo</a:t>
            </a:r>
            <a:r>
              <a:rPr lang="en-GB" sz="3200" b="1" dirty="0" smtClean="0">
                <a:solidFill>
                  <a:srgbClr val="C00000"/>
                </a:solidFill>
                <a:latin typeface="Trebuchet MS" panose="020B0603020202020204" pitchFamily="34" charset="0"/>
              </a:rPr>
              <a:t> del </a:t>
            </a:r>
            <a:r>
              <a:rPr lang="en-GB" sz="3200" b="1" dirty="0" err="1" smtClean="0">
                <a:solidFill>
                  <a:srgbClr val="C00000"/>
                </a:solidFill>
                <a:latin typeface="Trebuchet MS" panose="020B0603020202020204" pitchFamily="34" charset="0"/>
              </a:rPr>
              <a:t>oleaje</a:t>
            </a:r>
            <a:endParaRPr lang="en-GB" sz="3200" b="1" dirty="0" smtClean="0">
              <a:solidFill>
                <a:srgbClr val="C00000"/>
              </a:solidFill>
              <a:latin typeface="Trebuchet MS" panose="020B0603020202020204" pitchFamily="34" charset="0"/>
            </a:endParaRPr>
          </a:p>
        </p:txBody>
      </p:sp>
      <mc:AlternateContent xmlns:mc="http://schemas.openxmlformats.org/markup-compatibility/2006" xmlns:a14="http://schemas.microsoft.com/office/drawing/2010/main">
        <mc:Choice Requires="a14">
          <p:sp>
            <p:nvSpPr>
              <p:cNvPr id="6" name="Rectangle 28"/>
              <p:cNvSpPr txBox="1">
                <a:spLocks noChangeArrowheads="1"/>
              </p:cNvSpPr>
              <p:nvPr/>
            </p:nvSpPr>
            <p:spPr>
              <a:xfrm>
                <a:off x="576263" y="1916833"/>
                <a:ext cx="9151730" cy="4571890"/>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altLang="es-ES" sz="1800" dirty="0" smtClean="0"/>
                  <a:t>El espectro JONSWAP (Hasselman</a:t>
                </a:r>
                <a:r>
                  <a:rPr lang="es-ES_tradnl" altLang="es-ES" sz="1800" dirty="0"/>
                  <a:t>,</a:t>
                </a:r>
                <a:r>
                  <a:rPr lang="es-ES_tradnl" altLang="es-ES" sz="1800" dirty="0" smtClean="0"/>
                  <a:t>1973)</a:t>
                </a:r>
              </a:p>
              <a:p>
                <a:r>
                  <a:rPr lang="es-ES_tradnl" altLang="es-ES" sz="1800" dirty="0" smtClean="0"/>
                  <a:t>Espectro de oleaje limitado por </a:t>
                </a:r>
                <a:r>
                  <a:rPr lang="es-ES_tradnl" altLang="es-ES" sz="1800" dirty="0" err="1" smtClean="0"/>
                  <a:t>fetch</a:t>
                </a:r>
                <a:r>
                  <a:rPr lang="es-ES_tradnl" altLang="es-ES" sz="1800" dirty="0" smtClean="0"/>
                  <a:t>: </a:t>
                </a:r>
              </a:p>
              <a:p>
                <a:pPr marL="0" indent="0">
                  <a:buFontTx/>
                  <a:buNone/>
                </a:pPr>
                <a14:m>
                  <m:oMathPara xmlns:m="http://schemas.openxmlformats.org/officeDocument/2006/math">
                    <m:oMathParaPr>
                      <m:jc m:val="centerGroup"/>
                    </m:oMathParaPr>
                    <m:oMath xmlns:m="http://schemas.openxmlformats.org/officeDocument/2006/math">
                      <m:sSub>
                        <m:sSubPr>
                          <m:ctrlPr>
                            <a:rPr lang="es-ES_tradnl" altLang="es-ES" sz="1800" i="1">
                              <a:latin typeface="Cambria Math" panose="02040503050406030204" pitchFamily="18" charset="0"/>
                            </a:rPr>
                          </m:ctrlPr>
                        </m:sSubPr>
                        <m:e>
                          <m:r>
                            <a:rPr lang="es-ES" altLang="es-ES" sz="1800" i="1">
                              <a:latin typeface="Cambria Math" panose="02040503050406030204" pitchFamily="18" charset="0"/>
                            </a:rPr>
                            <m:t>𝐸</m:t>
                          </m:r>
                        </m:e>
                        <m:sub>
                          <m:r>
                            <a:rPr lang="es-ES" altLang="es-ES" sz="1800" i="1" smtClean="0">
                              <a:latin typeface="Cambria Math" panose="02040503050406030204" pitchFamily="18" charset="0"/>
                            </a:rPr>
                            <m:t>𝐽𝑂𝑁𝑆𝑊𝐴𝑃</m:t>
                          </m:r>
                        </m:sub>
                      </m:sSub>
                      <m:d>
                        <m:dPr>
                          <m:ctrlPr>
                            <a:rPr lang="es-ES" altLang="es-ES" sz="1800" i="1">
                              <a:latin typeface="Cambria Math" panose="02040503050406030204" pitchFamily="18" charset="0"/>
                            </a:rPr>
                          </m:ctrlPr>
                        </m:dPr>
                        <m:e>
                          <m:r>
                            <a:rPr lang="es-ES" altLang="es-ES" sz="1800" i="1">
                              <a:latin typeface="Cambria Math" panose="02040503050406030204" pitchFamily="18" charset="0"/>
                            </a:rPr>
                            <m:t>𝑓</m:t>
                          </m:r>
                        </m:e>
                      </m:d>
                      <m:r>
                        <a:rPr lang="es-ES" altLang="es-ES" sz="1800" i="1">
                          <a:latin typeface="Cambria Math" panose="02040503050406030204" pitchFamily="18" charset="0"/>
                        </a:rPr>
                        <m:t>=</m:t>
                      </m:r>
                      <m:r>
                        <a:rPr lang="es-ES" altLang="es-ES" sz="1800" i="1" smtClean="0">
                          <a:solidFill>
                            <a:srgbClr val="00338D"/>
                          </a:solidFill>
                          <a:latin typeface="Cambria Math" panose="02040503050406030204" pitchFamily="18" charset="0"/>
                          <a:ea typeface="Cambria Math" panose="02040503050406030204" pitchFamily="18" charset="0"/>
                        </a:rPr>
                        <m:t>𝛼</m:t>
                      </m:r>
                      <m:sSup>
                        <m:sSupPr>
                          <m:ctrlPr>
                            <a:rPr lang="es-ES" altLang="es-ES" sz="1800" i="1">
                              <a:solidFill>
                                <a:srgbClr val="00338D"/>
                              </a:solidFill>
                              <a:latin typeface="Cambria Math" panose="02040503050406030204" pitchFamily="18" charset="0"/>
                            </a:rPr>
                          </m:ctrlPr>
                        </m:sSupPr>
                        <m:e>
                          <m:r>
                            <a:rPr lang="es-ES" altLang="es-ES" sz="1800" i="1">
                              <a:solidFill>
                                <a:srgbClr val="00338D"/>
                              </a:solidFill>
                              <a:latin typeface="Cambria Math" panose="02040503050406030204" pitchFamily="18" charset="0"/>
                            </a:rPr>
                            <m:t>𝑔</m:t>
                          </m:r>
                        </m:e>
                        <m:sup>
                          <m:r>
                            <a:rPr lang="es-ES" altLang="es-ES" sz="1800" i="1">
                              <a:solidFill>
                                <a:srgbClr val="00338D"/>
                              </a:solidFill>
                              <a:latin typeface="Cambria Math" panose="02040503050406030204" pitchFamily="18" charset="0"/>
                            </a:rPr>
                            <m:t>2</m:t>
                          </m:r>
                        </m:sup>
                      </m:sSup>
                      <m:sSup>
                        <m:sSupPr>
                          <m:ctrlPr>
                            <a:rPr lang="es-ES" altLang="es-ES" sz="1800" i="1">
                              <a:solidFill>
                                <a:srgbClr val="00338D"/>
                              </a:solidFill>
                              <a:latin typeface="Cambria Math" panose="02040503050406030204" pitchFamily="18" charset="0"/>
                            </a:rPr>
                          </m:ctrlPr>
                        </m:sSupPr>
                        <m:e>
                          <m:d>
                            <m:dPr>
                              <m:ctrlPr>
                                <a:rPr lang="es-ES" altLang="es-ES" sz="1800" i="1">
                                  <a:solidFill>
                                    <a:srgbClr val="00338D"/>
                                  </a:solidFill>
                                  <a:latin typeface="Cambria Math" panose="02040503050406030204" pitchFamily="18" charset="0"/>
                                </a:rPr>
                              </m:ctrlPr>
                            </m:dPr>
                            <m:e>
                              <m:r>
                                <a:rPr lang="es-ES" altLang="es-ES" sz="1800" i="1">
                                  <a:solidFill>
                                    <a:srgbClr val="00338D"/>
                                  </a:solidFill>
                                  <a:latin typeface="Cambria Math" panose="02040503050406030204" pitchFamily="18" charset="0"/>
                                </a:rPr>
                                <m:t>2</m:t>
                              </m:r>
                              <m:r>
                                <a:rPr lang="es-ES" altLang="es-ES" sz="1800" i="1">
                                  <a:solidFill>
                                    <a:srgbClr val="00338D"/>
                                  </a:solidFill>
                                  <a:latin typeface="Cambria Math" panose="02040503050406030204" pitchFamily="18" charset="0"/>
                                  <a:ea typeface="Cambria Math" panose="02040503050406030204" pitchFamily="18" charset="0"/>
                                </a:rPr>
                                <m:t>𝜋</m:t>
                              </m:r>
                            </m:e>
                          </m:d>
                        </m:e>
                        <m:sup>
                          <m:r>
                            <a:rPr lang="es-ES" altLang="es-ES" sz="1800" i="1">
                              <a:solidFill>
                                <a:srgbClr val="00338D"/>
                              </a:solidFill>
                              <a:latin typeface="Cambria Math" panose="02040503050406030204" pitchFamily="18" charset="0"/>
                            </a:rPr>
                            <m:t>−</m:t>
                          </m:r>
                          <m:r>
                            <a:rPr lang="es-ES" altLang="es-ES" sz="1800" i="1">
                              <a:solidFill>
                                <a:srgbClr val="00338D"/>
                              </a:solidFill>
                              <a:latin typeface="Cambria Math" panose="02040503050406030204" pitchFamily="18" charset="0"/>
                            </a:rPr>
                            <m:t>4</m:t>
                          </m:r>
                        </m:sup>
                      </m:sSup>
                      <m:sSup>
                        <m:sSupPr>
                          <m:ctrlPr>
                            <a:rPr lang="es-ES" altLang="es-ES" sz="1800" i="1">
                              <a:solidFill>
                                <a:srgbClr val="00338D"/>
                              </a:solidFill>
                              <a:latin typeface="Cambria Math" panose="02040503050406030204" pitchFamily="18" charset="0"/>
                            </a:rPr>
                          </m:ctrlPr>
                        </m:sSupPr>
                        <m:e>
                          <m:r>
                            <a:rPr lang="es-ES" altLang="es-ES" sz="1800" i="1">
                              <a:solidFill>
                                <a:srgbClr val="00338D"/>
                              </a:solidFill>
                              <a:latin typeface="Cambria Math" panose="02040503050406030204" pitchFamily="18" charset="0"/>
                            </a:rPr>
                            <m:t>𝑓</m:t>
                          </m:r>
                        </m:e>
                        <m:sup>
                          <m:r>
                            <a:rPr lang="es-ES" altLang="es-ES" sz="1800" i="1">
                              <a:solidFill>
                                <a:srgbClr val="00338D"/>
                              </a:solidFill>
                              <a:latin typeface="Cambria Math" panose="02040503050406030204" pitchFamily="18" charset="0"/>
                            </a:rPr>
                            <m:t>−</m:t>
                          </m:r>
                          <m:r>
                            <a:rPr lang="es-ES" altLang="es-ES" sz="1800" i="1">
                              <a:solidFill>
                                <a:srgbClr val="00338D"/>
                              </a:solidFill>
                              <a:latin typeface="Cambria Math" panose="02040503050406030204" pitchFamily="18" charset="0"/>
                            </a:rPr>
                            <m:t>5</m:t>
                          </m:r>
                        </m:sup>
                      </m:sSup>
                      <m:r>
                        <a:rPr lang="es-ES" altLang="es-ES" sz="1800" i="1">
                          <a:solidFill>
                            <a:srgbClr val="00338D"/>
                          </a:solidFill>
                          <a:latin typeface="Cambria Math" panose="02040503050406030204" pitchFamily="18" charset="0"/>
                        </a:rPr>
                        <m:t>𝑒𝑥𝑝</m:t>
                      </m:r>
                      <m:d>
                        <m:dPr>
                          <m:begChr m:val="["/>
                          <m:endChr m:val="]"/>
                          <m:ctrlPr>
                            <a:rPr lang="es-ES" altLang="es-ES" sz="1800" i="1">
                              <a:solidFill>
                                <a:srgbClr val="00338D"/>
                              </a:solidFill>
                              <a:latin typeface="Cambria Math" panose="02040503050406030204" pitchFamily="18" charset="0"/>
                            </a:rPr>
                          </m:ctrlPr>
                        </m:dPr>
                        <m:e>
                          <m:r>
                            <a:rPr lang="es-ES" altLang="es-ES" sz="1800" i="1">
                              <a:solidFill>
                                <a:srgbClr val="00338D"/>
                              </a:solidFill>
                              <a:latin typeface="Cambria Math" panose="02040503050406030204" pitchFamily="18" charset="0"/>
                            </a:rPr>
                            <m:t>−</m:t>
                          </m:r>
                          <m:f>
                            <m:fPr>
                              <m:ctrlPr>
                                <a:rPr lang="es-ES" altLang="es-ES" sz="1800" i="1">
                                  <a:solidFill>
                                    <a:srgbClr val="00338D"/>
                                  </a:solidFill>
                                  <a:latin typeface="Cambria Math" panose="02040503050406030204" pitchFamily="18" charset="0"/>
                                </a:rPr>
                              </m:ctrlPr>
                            </m:fPr>
                            <m:num>
                              <m:r>
                                <a:rPr lang="es-ES" altLang="es-ES" sz="1800" i="1">
                                  <a:solidFill>
                                    <a:srgbClr val="00338D"/>
                                  </a:solidFill>
                                  <a:latin typeface="Cambria Math" panose="02040503050406030204" pitchFamily="18" charset="0"/>
                                </a:rPr>
                                <m:t>5</m:t>
                              </m:r>
                            </m:num>
                            <m:den>
                              <m:r>
                                <a:rPr lang="es-ES" altLang="es-ES" sz="1800" i="1">
                                  <a:solidFill>
                                    <a:srgbClr val="00338D"/>
                                  </a:solidFill>
                                  <a:latin typeface="Cambria Math" panose="02040503050406030204" pitchFamily="18" charset="0"/>
                                </a:rPr>
                                <m:t>4</m:t>
                              </m:r>
                            </m:den>
                          </m:f>
                          <m:sSup>
                            <m:sSupPr>
                              <m:ctrlPr>
                                <a:rPr lang="es-ES" altLang="es-ES" sz="1800" i="1">
                                  <a:solidFill>
                                    <a:srgbClr val="00338D"/>
                                  </a:solidFill>
                                  <a:latin typeface="Cambria Math" panose="02040503050406030204" pitchFamily="18" charset="0"/>
                                </a:rPr>
                              </m:ctrlPr>
                            </m:sSupPr>
                            <m:e>
                              <m:d>
                                <m:dPr>
                                  <m:ctrlPr>
                                    <a:rPr lang="es-ES" altLang="es-ES" sz="1800" i="1">
                                      <a:solidFill>
                                        <a:srgbClr val="00338D"/>
                                      </a:solidFill>
                                      <a:latin typeface="Cambria Math" panose="02040503050406030204" pitchFamily="18" charset="0"/>
                                    </a:rPr>
                                  </m:ctrlPr>
                                </m:dPr>
                                <m:e>
                                  <m:f>
                                    <m:fPr>
                                      <m:ctrlPr>
                                        <a:rPr lang="es-ES" altLang="es-ES" sz="1800" i="1">
                                          <a:solidFill>
                                            <a:srgbClr val="00338D"/>
                                          </a:solidFill>
                                          <a:latin typeface="Cambria Math" panose="02040503050406030204" pitchFamily="18" charset="0"/>
                                        </a:rPr>
                                      </m:ctrlPr>
                                    </m:fPr>
                                    <m:num>
                                      <m:r>
                                        <a:rPr lang="es-ES" altLang="es-ES" sz="1800" i="1">
                                          <a:solidFill>
                                            <a:srgbClr val="00338D"/>
                                          </a:solidFill>
                                          <a:latin typeface="Cambria Math" panose="02040503050406030204" pitchFamily="18" charset="0"/>
                                        </a:rPr>
                                        <m:t>𝑓</m:t>
                                      </m:r>
                                    </m:num>
                                    <m:den>
                                      <m:sSub>
                                        <m:sSubPr>
                                          <m:ctrlPr>
                                            <a:rPr lang="es-ES" altLang="es-ES" sz="1800" i="1">
                                              <a:solidFill>
                                                <a:srgbClr val="00338D"/>
                                              </a:solidFill>
                                              <a:latin typeface="Cambria Math" panose="02040503050406030204" pitchFamily="18" charset="0"/>
                                            </a:rPr>
                                          </m:ctrlPr>
                                        </m:sSubPr>
                                        <m:e>
                                          <m:r>
                                            <a:rPr lang="es-ES" altLang="es-ES" sz="1800" i="1">
                                              <a:solidFill>
                                                <a:srgbClr val="00338D"/>
                                              </a:solidFill>
                                              <a:latin typeface="Cambria Math" panose="02040503050406030204" pitchFamily="18" charset="0"/>
                                            </a:rPr>
                                            <m:t>𝑓</m:t>
                                          </m:r>
                                        </m:e>
                                        <m:sub>
                                          <m:r>
                                            <a:rPr lang="es-ES" altLang="es-ES" sz="1800" i="1" smtClean="0">
                                              <a:solidFill>
                                                <a:srgbClr val="00338D"/>
                                              </a:solidFill>
                                              <a:latin typeface="Cambria Math" panose="02040503050406030204" pitchFamily="18" charset="0"/>
                                            </a:rPr>
                                            <m:t>𝑝𝑖𝑐𝑜</m:t>
                                          </m:r>
                                        </m:sub>
                                      </m:sSub>
                                    </m:den>
                                  </m:f>
                                </m:e>
                              </m:d>
                            </m:e>
                            <m:sup>
                              <m:r>
                                <a:rPr lang="es-ES" altLang="es-ES" sz="1800" i="1">
                                  <a:solidFill>
                                    <a:srgbClr val="00338D"/>
                                  </a:solidFill>
                                  <a:latin typeface="Cambria Math" panose="02040503050406030204" pitchFamily="18" charset="0"/>
                                </a:rPr>
                                <m:t>−</m:t>
                              </m:r>
                              <m:r>
                                <a:rPr lang="es-ES" altLang="es-ES" sz="1800" i="1">
                                  <a:solidFill>
                                    <a:srgbClr val="00338D"/>
                                  </a:solidFill>
                                  <a:latin typeface="Cambria Math" panose="02040503050406030204" pitchFamily="18" charset="0"/>
                                </a:rPr>
                                <m:t>4</m:t>
                              </m:r>
                            </m:sup>
                          </m:sSup>
                        </m:e>
                      </m:d>
                      <m:sSup>
                        <m:sSupPr>
                          <m:ctrlPr>
                            <a:rPr lang="es-ES" altLang="es-ES" sz="1800" i="1" smtClean="0">
                              <a:latin typeface="Cambria Math" panose="02040503050406030204" pitchFamily="18" charset="0"/>
                            </a:rPr>
                          </m:ctrlPr>
                        </m:sSupPr>
                        <m:e>
                          <m:r>
                            <a:rPr lang="es-ES" altLang="es-ES" sz="1800" i="1" smtClean="0">
                              <a:latin typeface="Cambria Math" panose="02040503050406030204" pitchFamily="18" charset="0"/>
                              <a:ea typeface="Cambria Math" panose="02040503050406030204" pitchFamily="18" charset="0"/>
                            </a:rPr>
                            <m:t>𝛾</m:t>
                          </m:r>
                        </m:e>
                        <m:sup>
                          <m:r>
                            <a:rPr lang="es-ES" altLang="es-ES" sz="1800" i="1" smtClean="0">
                              <a:latin typeface="Cambria Math" panose="02040503050406030204" pitchFamily="18" charset="0"/>
                            </a:rPr>
                            <m:t>𝑒𝑥𝑝</m:t>
                          </m:r>
                          <m:d>
                            <m:dPr>
                              <m:begChr m:val="["/>
                              <m:endChr m:val="]"/>
                              <m:ctrlPr>
                                <a:rPr lang="es-ES" altLang="es-ES" sz="1800" i="1" smtClean="0">
                                  <a:latin typeface="Cambria Math" panose="02040503050406030204" pitchFamily="18" charset="0"/>
                                </a:rPr>
                              </m:ctrlPr>
                            </m:dPr>
                            <m:e>
                              <m:r>
                                <a:rPr lang="es-ES" altLang="es-ES" sz="1800" i="1" smtClean="0">
                                  <a:latin typeface="Cambria Math" panose="02040503050406030204" pitchFamily="18" charset="0"/>
                                </a:rPr>
                                <m:t>−</m:t>
                              </m:r>
                              <m:f>
                                <m:fPr>
                                  <m:ctrlPr>
                                    <a:rPr lang="es-ES" altLang="es-ES" sz="1800" i="1" smtClean="0">
                                      <a:latin typeface="Cambria Math" panose="02040503050406030204" pitchFamily="18" charset="0"/>
                                    </a:rPr>
                                  </m:ctrlPr>
                                </m:fPr>
                                <m:num>
                                  <m:r>
                                    <a:rPr lang="es-ES" altLang="es-ES" sz="1800" i="1" smtClean="0">
                                      <a:latin typeface="Cambria Math" panose="02040503050406030204" pitchFamily="18" charset="0"/>
                                    </a:rPr>
                                    <m:t>1</m:t>
                                  </m:r>
                                </m:num>
                                <m:den>
                                  <m:r>
                                    <a:rPr lang="es-ES" altLang="es-ES" sz="1800" i="1" smtClean="0">
                                      <a:latin typeface="Cambria Math" panose="02040503050406030204" pitchFamily="18" charset="0"/>
                                    </a:rPr>
                                    <m:t>2</m:t>
                                  </m:r>
                                </m:den>
                              </m:f>
                              <m:sSup>
                                <m:sSupPr>
                                  <m:ctrlPr>
                                    <a:rPr lang="es-ES" altLang="es-ES" sz="1800" i="1" smtClean="0">
                                      <a:latin typeface="Cambria Math" panose="02040503050406030204" pitchFamily="18" charset="0"/>
                                    </a:rPr>
                                  </m:ctrlPr>
                                </m:sSupPr>
                                <m:e>
                                  <m:d>
                                    <m:dPr>
                                      <m:ctrlPr>
                                        <a:rPr lang="es-ES" altLang="es-ES" sz="1800" i="1" smtClean="0">
                                          <a:latin typeface="Cambria Math" panose="02040503050406030204" pitchFamily="18" charset="0"/>
                                        </a:rPr>
                                      </m:ctrlPr>
                                    </m:dPr>
                                    <m:e>
                                      <m:f>
                                        <m:fPr>
                                          <m:ctrlPr>
                                            <a:rPr lang="es-ES" altLang="es-ES" sz="1800" i="1" smtClean="0">
                                              <a:latin typeface="Cambria Math" panose="02040503050406030204" pitchFamily="18" charset="0"/>
                                            </a:rPr>
                                          </m:ctrlPr>
                                        </m:fPr>
                                        <m:num>
                                          <m:f>
                                            <m:fPr>
                                              <m:ctrlPr>
                                                <a:rPr lang="es-ES" altLang="es-ES" sz="1800" i="1" smtClean="0">
                                                  <a:latin typeface="Cambria Math" panose="02040503050406030204" pitchFamily="18" charset="0"/>
                                                </a:rPr>
                                              </m:ctrlPr>
                                            </m:fPr>
                                            <m:num>
                                              <m:r>
                                                <a:rPr lang="es-ES" altLang="es-ES" sz="1800" i="1" smtClean="0">
                                                  <a:latin typeface="Cambria Math" panose="02040503050406030204" pitchFamily="18" charset="0"/>
                                                </a:rPr>
                                                <m:t>𝑓</m:t>
                                              </m:r>
                                            </m:num>
                                            <m:den>
                                              <m:sSub>
                                                <m:sSubPr>
                                                  <m:ctrlPr>
                                                    <a:rPr lang="es-ES" altLang="es-ES" sz="1800" i="1" smtClean="0">
                                                      <a:latin typeface="Cambria Math" panose="02040503050406030204" pitchFamily="18" charset="0"/>
                                                    </a:rPr>
                                                  </m:ctrlPr>
                                                </m:sSubPr>
                                                <m:e>
                                                  <m:r>
                                                    <a:rPr lang="es-ES" altLang="es-ES" sz="1800" i="1" smtClean="0">
                                                      <a:latin typeface="Cambria Math" panose="02040503050406030204" pitchFamily="18" charset="0"/>
                                                    </a:rPr>
                                                    <m:t>𝑓</m:t>
                                                  </m:r>
                                                </m:e>
                                                <m:sub>
                                                  <m:r>
                                                    <a:rPr lang="es-ES" altLang="es-ES" sz="1800" i="1" smtClean="0">
                                                      <a:latin typeface="Cambria Math" panose="02040503050406030204" pitchFamily="18" charset="0"/>
                                                    </a:rPr>
                                                    <m:t>𝑝𝑖𝑐𝑜</m:t>
                                                  </m:r>
                                                </m:sub>
                                              </m:sSub>
                                            </m:den>
                                          </m:f>
                                          <m:r>
                                            <a:rPr lang="es-ES" altLang="es-ES" sz="1800" i="1" smtClean="0">
                                              <a:latin typeface="Cambria Math" panose="02040503050406030204" pitchFamily="18" charset="0"/>
                                            </a:rPr>
                                            <m:t> −</m:t>
                                          </m:r>
                                          <m:r>
                                            <a:rPr lang="es-ES" altLang="es-ES" sz="1800" i="1" smtClean="0">
                                              <a:latin typeface="Cambria Math" panose="02040503050406030204" pitchFamily="18" charset="0"/>
                                            </a:rPr>
                                            <m:t>1</m:t>
                                          </m:r>
                                        </m:num>
                                        <m:den>
                                          <m:r>
                                            <a:rPr lang="es-ES" altLang="es-ES" sz="1800" i="1" smtClean="0">
                                              <a:latin typeface="Cambria Math" panose="02040503050406030204" pitchFamily="18" charset="0"/>
                                              <a:ea typeface="Cambria Math" panose="02040503050406030204" pitchFamily="18" charset="0"/>
                                            </a:rPr>
                                            <m:t>𝜎</m:t>
                                          </m:r>
                                        </m:den>
                                      </m:f>
                                    </m:e>
                                  </m:d>
                                </m:e>
                                <m:sup>
                                  <m:r>
                                    <a:rPr lang="es-ES" altLang="es-ES" sz="1800" i="1" smtClean="0">
                                      <a:latin typeface="Cambria Math" panose="02040503050406030204" pitchFamily="18" charset="0"/>
                                    </a:rPr>
                                    <m:t>2</m:t>
                                  </m:r>
                                </m:sup>
                              </m:sSup>
                            </m:e>
                          </m:d>
                        </m:sup>
                      </m:sSup>
                    </m:oMath>
                  </m:oMathPara>
                </a14:m>
                <a:endParaRPr lang="es-ES_tradnl" altLang="es-ES" sz="1800" dirty="0"/>
              </a:p>
            </p:txBody>
          </p:sp>
        </mc:Choice>
        <mc:Fallback xmlns="">
          <p:sp>
            <p:nvSpPr>
              <p:cNvPr id="6" name="Rectangle 28"/>
              <p:cNvSpPr txBox="1">
                <a:spLocks noRot="1" noChangeAspect="1" noMove="1" noResize="1" noEditPoints="1" noAdjustHandles="1" noChangeArrowheads="1" noChangeShapeType="1" noTextEdit="1"/>
              </p:cNvSpPr>
              <p:nvPr/>
            </p:nvSpPr>
            <p:spPr>
              <a:xfrm>
                <a:off x="576263" y="1916833"/>
                <a:ext cx="9151730" cy="4571890"/>
              </a:xfrm>
              <a:prstGeom prst="rect">
                <a:avLst/>
              </a:prstGeom>
              <a:blipFill rotWithShape="0">
                <a:blip r:embed="rId3"/>
                <a:stretch>
                  <a:fillRect l="-466" t="-667"/>
                </a:stretch>
              </a:blipFill>
            </p:spPr>
            <p:txBody>
              <a:bodyPr/>
              <a:lstStyle/>
              <a:p>
                <a:r>
                  <a:rPr lang="es-ES">
                    <a:noFill/>
                  </a:rPr>
                  <a:t> </a:t>
                </a:r>
              </a:p>
            </p:txBody>
          </p:sp>
        </mc:Fallback>
      </mc:AlternateContent>
      <p:pic>
        <p:nvPicPr>
          <p:cNvPr id="8" name="Imagen 7"/>
          <p:cNvPicPr>
            <a:picLocks noChangeAspect="1"/>
          </p:cNvPicPr>
          <p:nvPr/>
        </p:nvPicPr>
        <p:blipFill>
          <a:blip r:embed="rId4"/>
          <a:stretch>
            <a:fillRect/>
          </a:stretch>
        </p:blipFill>
        <p:spPr>
          <a:xfrm>
            <a:off x="1331640" y="3475291"/>
            <a:ext cx="6188931" cy="3277841"/>
          </a:xfrm>
          <a:prstGeom prst="rect">
            <a:avLst/>
          </a:prstGeom>
        </p:spPr>
      </p:pic>
      <p:sp>
        <p:nvSpPr>
          <p:cNvPr id="9" name="1 CuadroTexto"/>
          <p:cNvSpPr txBox="1"/>
          <p:nvPr/>
        </p:nvSpPr>
        <p:spPr>
          <a:xfrm>
            <a:off x="5364088" y="3712439"/>
            <a:ext cx="3971750" cy="1938992"/>
          </a:xfrm>
          <a:prstGeom prst="rect">
            <a:avLst/>
          </a:prstGeom>
          <a:noFill/>
        </p:spPr>
        <p:txBody>
          <a:bodyPr wrap="square" rtlCol="0">
            <a:spAutoFit/>
          </a:bodyPr>
          <a:lstStyle/>
          <a:p>
            <a:r>
              <a:rPr lang="es-ES" sz="2000" dirty="0" smtClean="0">
                <a:solidFill>
                  <a:srgbClr val="002060"/>
                </a:solidFill>
                <a:latin typeface="+mn-lt"/>
              </a:rPr>
              <a:t>¡Aplicable a situaciones reales ya que admite </a:t>
            </a:r>
            <a:r>
              <a:rPr lang="es-ES" sz="2000" dirty="0" err="1" smtClean="0">
                <a:solidFill>
                  <a:srgbClr val="002060"/>
                </a:solidFill>
                <a:latin typeface="+mn-lt"/>
              </a:rPr>
              <a:t>fetchs</a:t>
            </a:r>
            <a:r>
              <a:rPr lang="es-ES" sz="2000" dirty="0" smtClean="0">
                <a:solidFill>
                  <a:srgbClr val="002060"/>
                </a:solidFill>
                <a:latin typeface="+mn-lt"/>
              </a:rPr>
              <a:t> limitados!</a:t>
            </a:r>
          </a:p>
          <a:p>
            <a:endParaRPr lang="es-ES" sz="2000" dirty="0">
              <a:solidFill>
                <a:srgbClr val="002060"/>
              </a:solidFill>
              <a:latin typeface="+mn-lt"/>
            </a:endParaRPr>
          </a:p>
          <a:p>
            <a:r>
              <a:rPr lang="es-ES" sz="2000" dirty="0" smtClean="0">
                <a:solidFill>
                  <a:srgbClr val="002060"/>
                </a:solidFill>
                <a:latin typeface="+mn-lt"/>
              </a:rPr>
              <a:t>El oleaje plenamente desarrollado es un estado difícil de observar en la práctica</a:t>
            </a:r>
            <a:endParaRPr lang="es-ES" sz="2000" dirty="0">
              <a:solidFill>
                <a:srgbClr val="002060"/>
              </a:solidFill>
              <a:latin typeface="+mn-lt"/>
            </a:endParaRPr>
          </a:p>
        </p:txBody>
      </p:sp>
      <p:sp>
        <p:nvSpPr>
          <p:cNvPr id="7" name="CuadroTexto 6"/>
          <p:cNvSpPr txBox="1"/>
          <p:nvPr/>
        </p:nvSpPr>
        <p:spPr>
          <a:xfrm>
            <a:off x="1503764" y="2563373"/>
            <a:ext cx="7296727" cy="981512"/>
          </a:xfrm>
          <a:prstGeom prst="rect">
            <a:avLst/>
          </a:prstGeom>
          <a:noFill/>
          <a:ln w="19050">
            <a:solidFill>
              <a:srgbClr val="FF0000"/>
            </a:solidFill>
          </a:ln>
        </p:spPr>
        <p:txBody>
          <a:bodyPr wrap="square" rtlCol="0">
            <a:spAutoFit/>
          </a:bodyPr>
          <a:lstStyle/>
          <a:p>
            <a:endParaRPr lang="es-ES" dirty="0"/>
          </a:p>
        </p:txBody>
      </p:sp>
    </p:spTree>
    <p:extLst>
      <p:ext uri="{BB962C8B-B14F-4D97-AF65-F5344CB8AC3E}">
        <p14:creationId xmlns:p14="http://schemas.microsoft.com/office/powerpoint/2010/main" val="301948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7"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type="title"/>
          </p:nvPr>
        </p:nvSpPr>
        <p:spPr bwMode="auto">
          <a:xfrm>
            <a:off x="237066" y="-196322"/>
            <a:ext cx="9144000" cy="1143001"/>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rPr>
              <a:t>Espectros de oleaje </a:t>
            </a:r>
            <a:r>
              <a:rPr lang="es-ES" sz="2800" b="1" dirty="0">
                <a:solidFill>
                  <a:srgbClr val="C00000"/>
                </a:solidFill>
              </a:rPr>
              <a:t>reales </a:t>
            </a:r>
            <a:endParaRPr lang="es-ES" sz="2800" b="1" dirty="0" smtClean="0">
              <a:solidFill>
                <a:srgbClr val="C00000"/>
              </a:solidFill>
            </a:endParaRPr>
          </a:p>
        </p:txBody>
      </p:sp>
      <p:pic>
        <p:nvPicPr>
          <p:cNvPr id="90117" name="Picture 5" descr="cámara">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3046" y="2981856"/>
            <a:ext cx="1036637"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 Box 6"/>
          <p:cNvSpPr txBox="1">
            <a:spLocks noChangeArrowheads="1"/>
          </p:cNvSpPr>
          <p:nvPr/>
        </p:nvSpPr>
        <p:spPr bwMode="auto">
          <a:xfrm>
            <a:off x="59796" y="3993093"/>
            <a:ext cx="9144000" cy="25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r>
              <a:rPr lang="es-ES" sz="1400" b="0" baseline="0" dirty="0">
                <a:latin typeface="Trebuchet MS" panose="020B0603020202020204" pitchFamily="34" charset="0"/>
              </a:rPr>
              <a:t>En el </a:t>
            </a:r>
            <a:r>
              <a:rPr lang="es-ES" sz="1400" baseline="0" dirty="0">
                <a:latin typeface="Trebuchet MS" panose="020B0603020202020204" pitchFamily="34" charset="0"/>
              </a:rPr>
              <a:t>punto A</a:t>
            </a:r>
            <a:r>
              <a:rPr lang="es-ES" sz="1400" b="0" baseline="0" dirty="0">
                <a:latin typeface="Trebuchet MS" panose="020B0603020202020204" pitchFamily="34" charset="0"/>
              </a:rPr>
              <a:t>, próximo a la región generadora, el espectro total de la energía de las olas abarca una amplia gama de alturas y períodos, por lo que el estado del mar </a:t>
            </a:r>
            <a:r>
              <a:rPr lang="es-ES" sz="1400" b="0" baseline="0" dirty="0" smtClean="0">
                <a:latin typeface="Trebuchet MS" panose="020B0603020202020204" pitchFamily="34" charset="0"/>
              </a:rPr>
              <a:t>tiene una apariencia bastante confusa. </a:t>
            </a:r>
            <a:r>
              <a:rPr lang="es-ES" sz="1400" b="0" baseline="0" dirty="0">
                <a:latin typeface="Trebuchet MS" panose="020B0603020202020204" pitchFamily="34" charset="0"/>
              </a:rPr>
              <a:t>Conforme el oleaje se propaga, los procesos no lineales transfieren </a:t>
            </a:r>
            <a:r>
              <a:rPr lang="es-ES" sz="1400" b="0" baseline="0" dirty="0" smtClean="0">
                <a:latin typeface="Trebuchet MS" panose="020B0603020202020204" pitchFamily="34" charset="0"/>
              </a:rPr>
              <a:t>energía </a:t>
            </a:r>
            <a:r>
              <a:rPr lang="es-ES" sz="1400" b="0" baseline="0" dirty="0">
                <a:latin typeface="Trebuchet MS" panose="020B0603020202020204" pitchFamily="34" charset="0"/>
              </a:rPr>
              <a:t>del oleaje de onda más corta al oleaje de onda más </a:t>
            </a:r>
            <a:r>
              <a:rPr lang="es-ES" sz="1400" b="0" baseline="0" dirty="0" smtClean="0">
                <a:latin typeface="Trebuchet MS" panose="020B0603020202020204" pitchFamily="34" charset="0"/>
              </a:rPr>
              <a:t>larga. Al </a:t>
            </a:r>
            <a:r>
              <a:rPr lang="es-ES" sz="1400" b="0" baseline="0" dirty="0">
                <a:latin typeface="Trebuchet MS" panose="020B0603020202020204" pitchFamily="34" charset="0"/>
              </a:rPr>
              <a:t>mismo tiempo, se </a:t>
            </a:r>
            <a:r>
              <a:rPr lang="es-ES" sz="1400" b="0" baseline="0" dirty="0" smtClean="0">
                <a:latin typeface="Trebuchet MS" panose="020B0603020202020204" pitchFamily="34" charset="0"/>
              </a:rPr>
              <a:t>dispersa longitudinalmente </a:t>
            </a:r>
            <a:r>
              <a:rPr lang="es-ES" sz="1400" b="0" baseline="0" dirty="0">
                <a:latin typeface="Trebuchet MS" panose="020B0603020202020204" pitchFamily="34" charset="0"/>
              </a:rPr>
              <a:t>por las diferentes velocidades de los trenes de olas. Si bien los efectos no lineales de transferencia de energía disminuyen rápidamente al salir de la zona de generación de olas, la dispersión ocurre en toda la trayectoria de propagación, hasta que el oleaje llega a aguas someras. </a:t>
            </a:r>
          </a:p>
          <a:p>
            <a:pPr algn="l" eaLnBrk="1" hangingPunct="1">
              <a:spcBef>
                <a:spcPts val="600"/>
              </a:spcBef>
            </a:pPr>
            <a:r>
              <a:rPr lang="es-ES" sz="1400" b="0" baseline="0" dirty="0" smtClean="0">
                <a:latin typeface="Trebuchet MS" panose="020B0603020202020204" pitchFamily="34" charset="0"/>
              </a:rPr>
              <a:t>El </a:t>
            </a:r>
            <a:r>
              <a:rPr lang="es-ES" sz="1400" baseline="0" dirty="0">
                <a:latin typeface="Trebuchet MS" panose="020B0603020202020204" pitchFamily="34" charset="0"/>
              </a:rPr>
              <a:t>punto B</a:t>
            </a:r>
            <a:r>
              <a:rPr lang="es-ES" sz="1400" b="0" baseline="0" dirty="0">
                <a:latin typeface="Trebuchet MS" panose="020B0603020202020204" pitchFamily="34" charset="0"/>
              </a:rPr>
              <a:t> presenta un espectro de energía menor, </a:t>
            </a:r>
            <a:r>
              <a:rPr lang="es-ES" sz="1400" b="0" baseline="0" dirty="0" smtClean="0">
                <a:latin typeface="Trebuchet MS" panose="020B0603020202020204" pitchFamily="34" charset="0"/>
              </a:rPr>
              <a:t>indicativo </a:t>
            </a:r>
            <a:r>
              <a:rPr lang="es-ES" sz="1400" b="0" baseline="0" dirty="0">
                <a:latin typeface="Trebuchet MS" panose="020B0603020202020204" pitchFamily="34" charset="0"/>
              </a:rPr>
              <a:t>de que la energía </a:t>
            </a:r>
            <a:r>
              <a:rPr lang="es-ES" sz="1400" b="0" baseline="0" dirty="0" smtClean="0">
                <a:latin typeface="Trebuchet MS" panose="020B0603020202020204" pitchFamily="34" charset="0"/>
              </a:rPr>
              <a:t>del oleaje está </a:t>
            </a:r>
            <a:r>
              <a:rPr lang="es-ES" sz="1400" b="0" baseline="0" dirty="0">
                <a:latin typeface="Trebuchet MS" panose="020B0603020202020204" pitchFamily="34" charset="0"/>
              </a:rPr>
              <a:t>más concentrada y que </a:t>
            </a:r>
            <a:r>
              <a:rPr lang="es-ES" sz="1400" b="0" baseline="0" dirty="0" smtClean="0">
                <a:latin typeface="Trebuchet MS" panose="020B0603020202020204" pitchFamily="34" charset="0"/>
              </a:rPr>
              <a:t>existen olas </a:t>
            </a:r>
            <a:r>
              <a:rPr lang="es-ES" sz="1400" b="0" baseline="0" dirty="0">
                <a:latin typeface="Trebuchet MS" panose="020B0603020202020204" pitchFamily="34" charset="0"/>
              </a:rPr>
              <a:t>con alturas y períodos más similares. La frecuencia dominante de la energía es más baja, es decir exhibe períodos y longitudes de onda mayores que en el punto A. Esto también reduce la superficie bajo la curva del espectro de energía en el punto B con respecto al espectro del punto A</a:t>
            </a:r>
            <a:r>
              <a:rPr lang="es-ES" sz="1400" b="0" baseline="0" dirty="0" smtClean="0">
                <a:latin typeface="Trebuchet MS" panose="020B0603020202020204" pitchFamily="34" charset="0"/>
              </a:rPr>
              <a:t>.</a:t>
            </a:r>
            <a:endParaRPr lang="es-ES" sz="1400" b="0" baseline="0" dirty="0">
              <a:latin typeface="Trebuchet MS" panose="020B0603020202020204" pitchFamily="34" charset="0"/>
            </a:endParaRPr>
          </a:p>
        </p:txBody>
      </p:sp>
      <p:pic>
        <p:nvPicPr>
          <p:cNvPr id="3" name="spectra_at_2point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339752" y="543442"/>
            <a:ext cx="4651590" cy="3442177"/>
          </a:xfrm>
          <a:prstGeom prst="rect">
            <a:avLst/>
          </a:prstGeom>
        </p:spPr>
      </p:pic>
      <p:pic>
        <p:nvPicPr>
          <p:cNvPr id="90116" name="Picture 4" descr="spectra_at2points_s">
            <a:hlinkClick r:id="rId4"/>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8533" y="535968"/>
            <a:ext cx="5014028" cy="344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4797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0116"/>
                                        </p:tgtEl>
                                        <p:attrNameLst>
                                          <p:attrName>style.visibility</p:attrName>
                                        </p:attrNameLst>
                                      </p:cBhvr>
                                      <p:to>
                                        <p:strVal val="visible"/>
                                      </p:to>
                                    </p:set>
                                    <p:animEffect transition="in" filter="randombar(horizontal)">
                                      <p:cBhvr>
                                        <p:cTn id="7" dur="5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bwMode="auto">
          <a:xfrm>
            <a:off x="192088" y="-290513"/>
            <a:ext cx="8229600" cy="1143001"/>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s-ES" sz="2800" b="1" dirty="0" smtClean="0">
                <a:solidFill>
                  <a:srgbClr val="C00000"/>
                </a:solidFill>
              </a:rPr>
              <a:t>Cambios en el período del oleaje</a:t>
            </a:r>
          </a:p>
        </p:txBody>
      </p:sp>
      <p:pic>
        <p:nvPicPr>
          <p:cNvPr id="91140" name="Picture 4" descr="swell_period_change_exit_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549275"/>
            <a:ext cx="4376738"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6" name="Picture 6" descr="swell_period_change_A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549275"/>
            <a:ext cx="437515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7" name="Picture 7" descr="swell_period_change_B_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313" y="3787775"/>
            <a:ext cx="437515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5256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4806"/>
                                        </p:tgtEl>
                                        <p:attrNameLst>
                                          <p:attrName>style.visibility</p:attrName>
                                        </p:attrNameLst>
                                      </p:cBhvr>
                                      <p:to>
                                        <p:strVal val="visible"/>
                                      </p:to>
                                    </p:set>
                                    <p:animEffect transition="in" filter="checkerboard(across)">
                                      <p:cBhvr>
                                        <p:cTn id="7" dur="500"/>
                                        <p:tgtEl>
                                          <p:spTgt spid="2048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nodeType="clickEffect">
                                  <p:stCondLst>
                                    <p:cond delay="0"/>
                                  </p:stCondLst>
                                  <p:childTnLst>
                                    <p:set>
                                      <p:cBhvr>
                                        <p:cTn id="11" dur="1" fill="hold">
                                          <p:stCondLst>
                                            <p:cond delay="0"/>
                                          </p:stCondLst>
                                        </p:cTn>
                                        <p:tgtEl>
                                          <p:spTgt spid="204807"/>
                                        </p:tgtEl>
                                        <p:attrNameLst>
                                          <p:attrName>style.visibility</p:attrName>
                                        </p:attrNameLst>
                                      </p:cBhvr>
                                      <p:to>
                                        <p:strVal val="visible"/>
                                      </p:to>
                                    </p:set>
                                    <p:animEffect transition="in" filter="barn(inHorizontal)">
                                      <p:cBhvr>
                                        <p:cTn id="12" dur="500"/>
                                        <p:tgtEl>
                                          <p:spTgt spid="204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solidFill>
                  <a:schemeClr val="bg2"/>
                </a:solidFill>
                <a:latin typeface="Trebuchet MS" panose="020B0603020202020204" pitchFamily="34" charset="0"/>
              </a:rPr>
              <a:t>0.	</a:t>
            </a:r>
            <a:r>
              <a:rPr lang="es-ES" altLang="es-ES" sz="2400" b="1" dirty="0" smtClean="0">
                <a:solidFill>
                  <a:schemeClr val="bg2"/>
                </a:solidFill>
                <a:latin typeface="Trebuchet MS" panose="020B0603020202020204" pitchFamily="34" charset="0"/>
              </a:rPr>
              <a:t>Introducción. Seguridad marítima</a:t>
            </a:r>
            <a:endParaRPr lang="es-ES" altLang="es-ES" sz="2400" b="1" dirty="0">
              <a:solidFill>
                <a:schemeClr val="bg2"/>
              </a:solidFill>
              <a:latin typeface="Trebuchet MS" panose="020B0603020202020204" pitchFamily="34" charset="0"/>
            </a:endParaRP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 </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a:t>
            </a:r>
            <a:r>
              <a:rPr lang="es-ES" altLang="es-ES" sz="2400" b="1" dirty="0">
                <a:solidFill>
                  <a:schemeClr val="bg2"/>
                </a:solidFill>
                <a:latin typeface="Trebuchet MS" panose="020B0603020202020204" pitchFamily="34" charset="0"/>
              </a:rPr>
              <a:t>y </a:t>
            </a:r>
            <a:r>
              <a:rPr lang="es-ES" altLang="es-ES" sz="2400" b="1" dirty="0" smtClean="0">
                <a:solidFill>
                  <a:schemeClr val="bg2"/>
                </a:solidFill>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solidFill>
                  <a:schemeClr val="tx1">
                    <a:lumMod val="50000"/>
                    <a:lumOff val="50000"/>
                  </a:schemeClr>
                </a:solidFill>
                <a:latin typeface="Trebuchet MS" panose="020B0603020202020204" pitchFamily="34" charset="0"/>
              </a:rPr>
              <a:t>Apoyo meteorológico a la navegación</a:t>
            </a:r>
            <a:endParaRPr lang="es-ES" altLang="es-ES" sz="2400" b="1" dirty="0">
              <a:solidFill>
                <a:schemeClr val="tx1">
                  <a:lumMod val="50000"/>
                  <a:lumOff val="50000"/>
                </a:schemeClr>
              </a:solidFill>
              <a:latin typeface="Trebuchet MS" panose="020B0603020202020204" pitchFamily="34" charset="0"/>
            </a:endParaRPr>
          </a:p>
        </p:txBody>
      </p:sp>
    </p:spTree>
    <p:extLst>
      <p:ext uri="{BB962C8B-B14F-4D97-AF65-F5344CB8AC3E}">
        <p14:creationId xmlns:p14="http://schemas.microsoft.com/office/powerpoint/2010/main" val="9815693"/>
      </p:ext>
    </p:extLst>
  </p:cSld>
  <p:clrMapOvr>
    <a:masterClrMapping/>
  </p:clrMapOvr>
  <p:transition>
    <p:fade/>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title" idx="4294967295"/>
          </p:nvPr>
        </p:nvSpPr>
        <p:spPr>
          <a:xfrm>
            <a:off x="1760083" y="29344"/>
            <a:ext cx="5905500" cy="914400"/>
          </a:xfrm>
          <a:prstGeom prst="rect">
            <a:avLst/>
          </a:prstGeom>
          <a:noFill/>
        </p:spPr>
        <p:txBody>
          <a:bodyPr/>
          <a:lstStyle/>
          <a:p>
            <a:r>
              <a:rPr lang="en-GB" sz="2800" b="1" dirty="0" err="1" smtClean="0">
                <a:solidFill>
                  <a:srgbClr val="C00000"/>
                </a:solidFill>
                <a:latin typeface="Trebuchet MS" panose="020B0603020202020204" pitchFamily="34" charset="0"/>
              </a:rPr>
              <a:t>Modelización</a:t>
            </a:r>
            <a:r>
              <a:rPr lang="en-GB" sz="2800" b="1" dirty="0" smtClean="0">
                <a:solidFill>
                  <a:srgbClr val="C00000"/>
                </a:solidFill>
                <a:latin typeface="Trebuchet MS" panose="020B0603020202020204" pitchFamily="34" charset="0"/>
              </a:rPr>
              <a:t> del </a:t>
            </a:r>
            <a:r>
              <a:rPr lang="en-GB" sz="2800" b="1" dirty="0" err="1" smtClean="0">
                <a:solidFill>
                  <a:srgbClr val="C00000"/>
                </a:solidFill>
                <a:latin typeface="Trebuchet MS" panose="020B0603020202020204" pitchFamily="34" charset="0"/>
              </a:rPr>
              <a:t>oleaje</a:t>
            </a:r>
            <a:endParaRPr lang="en-GB" dirty="0" smtClean="0">
              <a:solidFill>
                <a:srgbClr val="C00000"/>
              </a:solidFill>
            </a:endParaRPr>
          </a:p>
        </p:txBody>
      </p:sp>
      <p:sp>
        <p:nvSpPr>
          <p:cNvPr id="11268" name="Text Box 4"/>
          <p:cNvSpPr>
            <a:spLocks noGrp="1" noChangeArrowheads="1"/>
          </p:cNvSpPr>
          <p:nvPr>
            <p:ph type="body" idx="4294967295"/>
          </p:nvPr>
        </p:nvSpPr>
        <p:spPr>
          <a:xfrm>
            <a:off x="-50018" y="493949"/>
            <a:ext cx="8942498" cy="1944687"/>
          </a:xfrm>
          <a:prstGeom prst="rect">
            <a:avLst/>
          </a:prstGeom>
          <a:noFill/>
        </p:spPr>
        <p:txBody>
          <a:bodyPr lIns="91440" tIns="45720" rIns="91440" bIns="45720"/>
          <a:lstStyle/>
          <a:p>
            <a:pPr>
              <a:lnSpc>
                <a:spcPct val="100000"/>
              </a:lnSpc>
              <a:spcAft>
                <a:spcPct val="100000"/>
              </a:spcAft>
            </a:pPr>
            <a:r>
              <a:rPr lang="en-GB" sz="1800" dirty="0" smtClean="0">
                <a:latin typeface="Trebuchet MS" panose="020B0603020202020204" pitchFamily="34" charset="0"/>
              </a:rPr>
              <a:t>Los </a:t>
            </a:r>
            <a:r>
              <a:rPr lang="en-GB" sz="1800" dirty="0" err="1" smtClean="0">
                <a:latin typeface="Trebuchet MS" panose="020B0603020202020204" pitchFamily="34" charset="0"/>
              </a:rPr>
              <a:t>modernos</a:t>
            </a:r>
            <a:r>
              <a:rPr lang="en-GB" sz="1800" dirty="0" smtClean="0">
                <a:latin typeface="Trebuchet MS" panose="020B0603020202020204" pitchFamily="34" charset="0"/>
              </a:rPr>
              <a:t> </a:t>
            </a:r>
            <a:r>
              <a:rPr lang="en-GB" sz="1800" dirty="0" err="1" smtClean="0">
                <a:latin typeface="Trebuchet MS" panose="020B0603020202020204" pitchFamily="34" charset="0"/>
              </a:rPr>
              <a:t>sistemas</a:t>
            </a:r>
            <a:r>
              <a:rPr lang="en-GB" sz="1800" dirty="0" smtClean="0">
                <a:latin typeface="Trebuchet MS" panose="020B0603020202020204" pitchFamily="34" charset="0"/>
              </a:rPr>
              <a:t> de </a:t>
            </a:r>
            <a:r>
              <a:rPr lang="en-GB" sz="1800" dirty="0" err="1" smtClean="0">
                <a:latin typeface="Trebuchet MS" panose="020B0603020202020204" pitchFamily="34" charset="0"/>
              </a:rPr>
              <a:t>predicción</a:t>
            </a:r>
            <a:r>
              <a:rPr lang="en-GB" sz="1800" dirty="0" smtClean="0">
                <a:latin typeface="Trebuchet MS" panose="020B0603020202020204" pitchFamily="34" charset="0"/>
              </a:rPr>
              <a:t> de </a:t>
            </a:r>
            <a:r>
              <a:rPr lang="en-GB" sz="1800" dirty="0" err="1" smtClean="0">
                <a:latin typeface="Trebuchet MS" panose="020B0603020202020204" pitchFamily="34" charset="0"/>
              </a:rPr>
              <a:t>oleaje</a:t>
            </a:r>
            <a:r>
              <a:rPr lang="en-GB" sz="1800" dirty="0" smtClean="0">
                <a:latin typeface="Trebuchet MS" panose="020B0603020202020204" pitchFamily="34" charset="0"/>
              </a:rPr>
              <a:t> se </a:t>
            </a:r>
            <a:r>
              <a:rPr lang="en-GB" sz="1800" dirty="0" err="1" smtClean="0">
                <a:latin typeface="Trebuchet MS" panose="020B0603020202020204" pitchFamily="34" charset="0"/>
              </a:rPr>
              <a:t>basan</a:t>
            </a:r>
            <a:r>
              <a:rPr lang="en-GB" sz="1800" dirty="0" smtClean="0">
                <a:latin typeface="Trebuchet MS" panose="020B0603020202020204" pitchFamily="34" charset="0"/>
              </a:rPr>
              <a:t> en </a:t>
            </a:r>
            <a:r>
              <a:rPr lang="en-GB" sz="1800" dirty="0" err="1" smtClean="0">
                <a:latin typeface="Trebuchet MS" panose="020B0603020202020204" pitchFamily="34" charset="0"/>
              </a:rPr>
              <a:t>una</a:t>
            </a:r>
            <a:r>
              <a:rPr lang="en-GB" sz="1800" dirty="0" smtClean="0">
                <a:latin typeface="Trebuchet MS" panose="020B0603020202020204" pitchFamily="34" charset="0"/>
              </a:rPr>
              <a:t> </a:t>
            </a:r>
            <a:r>
              <a:rPr lang="en-GB" sz="1800" dirty="0" err="1" smtClean="0">
                <a:latin typeface="Trebuchet MS" panose="020B0603020202020204" pitchFamily="34" charset="0"/>
              </a:rPr>
              <a:t>descripción</a:t>
            </a:r>
            <a:r>
              <a:rPr lang="en-GB" sz="1800" dirty="0" smtClean="0">
                <a:latin typeface="Trebuchet MS" panose="020B0603020202020204" pitchFamily="34" charset="0"/>
              </a:rPr>
              <a:t> </a:t>
            </a:r>
            <a:r>
              <a:rPr lang="en-GB" sz="1800" dirty="0" err="1" smtClean="0">
                <a:latin typeface="Trebuchet MS" panose="020B0603020202020204" pitchFamily="34" charset="0"/>
              </a:rPr>
              <a:t>estadística</a:t>
            </a:r>
            <a:r>
              <a:rPr lang="en-GB" sz="1800" dirty="0" smtClean="0">
                <a:latin typeface="Trebuchet MS" panose="020B0603020202020204" pitchFamily="34" charset="0"/>
              </a:rPr>
              <a:t> de las </a:t>
            </a:r>
            <a:r>
              <a:rPr lang="en-GB" sz="1800" dirty="0" err="1" smtClean="0">
                <a:latin typeface="Trebuchet MS" panose="020B0603020202020204" pitchFamily="34" charset="0"/>
              </a:rPr>
              <a:t>ondas</a:t>
            </a:r>
            <a:r>
              <a:rPr lang="en-GB" sz="1800" dirty="0" smtClean="0">
                <a:latin typeface="Trebuchet MS" panose="020B0603020202020204" pitchFamily="34" charset="0"/>
              </a:rPr>
              <a:t> </a:t>
            </a:r>
            <a:r>
              <a:rPr lang="en-GB" sz="1800" dirty="0" err="1" smtClean="0">
                <a:latin typeface="Trebuchet MS" panose="020B0603020202020204" pitchFamily="34" charset="0"/>
              </a:rPr>
              <a:t>oceánicas</a:t>
            </a:r>
            <a:r>
              <a:rPr lang="en-GB" sz="1800" dirty="0" smtClean="0">
                <a:latin typeface="Trebuchet MS" panose="020B0603020202020204" pitchFamily="34" charset="0"/>
              </a:rPr>
              <a:t>.</a:t>
            </a:r>
          </a:p>
          <a:p>
            <a:pPr>
              <a:lnSpc>
                <a:spcPct val="100000"/>
              </a:lnSpc>
              <a:spcBef>
                <a:spcPts val="0"/>
              </a:spcBef>
              <a:spcAft>
                <a:spcPts val="600"/>
              </a:spcAft>
            </a:pPr>
            <a:r>
              <a:rPr lang="en-GB" sz="1800" dirty="0" smtClean="0">
                <a:latin typeface="Trebuchet MS" panose="020B0603020202020204" pitchFamily="34" charset="0"/>
              </a:rPr>
              <a:t>El </a:t>
            </a:r>
            <a:r>
              <a:rPr lang="en-GB" sz="1800" dirty="0" err="1" smtClean="0">
                <a:latin typeface="Trebuchet MS" panose="020B0603020202020204" pitchFamily="34" charset="0"/>
              </a:rPr>
              <a:t>estado</a:t>
            </a:r>
            <a:r>
              <a:rPr lang="en-GB" sz="1800" dirty="0" smtClean="0">
                <a:latin typeface="Trebuchet MS" panose="020B0603020202020204" pitchFamily="34" charset="0"/>
              </a:rPr>
              <a:t> de la mar se describe </a:t>
            </a:r>
            <a:r>
              <a:rPr lang="en-GB" sz="1800" dirty="0" err="1" smtClean="0">
                <a:latin typeface="Trebuchet MS" panose="020B0603020202020204" pitchFamily="34" charset="0"/>
              </a:rPr>
              <a:t>finalmente</a:t>
            </a:r>
            <a:r>
              <a:rPr lang="en-GB" sz="1800" dirty="0" smtClean="0">
                <a:latin typeface="Trebuchet MS" panose="020B0603020202020204" pitchFamily="34" charset="0"/>
              </a:rPr>
              <a:t> </a:t>
            </a:r>
            <a:r>
              <a:rPr lang="en-GB" sz="1800" dirty="0" err="1" smtClean="0">
                <a:latin typeface="Trebuchet MS" panose="020B0603020202020204" pitchFamily="34" charset="0"/>
              </a:rPr>
              <a:t>mediante</a:t>
            </a:r>
            <a:r>
              <a:rPr lang="en-GB" sz="1800" dirty="0" smtClean="0">
                <a:latin typeface="Trebuchet MS" panose="020B0603020202020204" pitchFamily="34" charset="0"/>
              </a:rPr>
              <a:t> un </a:t>
            </a:r>
            <a:r>
              <a:rPr lang="en-GB" sz="1800" dirty="0" err="1" smtClean="0">
                <a:latin typeface="Trebuchet MS" panose="020B0603020202020204" pitchFamily="34" charset="0"/>
              </a:rPr>
              <a:t>espectro</a:t>
            </a:r>
            <a:r>
              <a:rPr lang="en-GB" sz="1800" dirty="0" smtClean="0">
                <a:latin typeface="Trebuchet MS" panose="020B0603020202020204" pitchFamily="34" charset="0"/>
              </a:rPr>
              <a:t> de </a:t>
            </a:r>
            <a:r>
              <a:rPr lang="en-GB" sz="1800" dirty="0" err="1" smtClean="0">
                <a:latin typeface="Trebuchet MS" panose="020B0603020202020204" pitchFamily="34" charset="0"/>
              </a:rPr>
              <a:t>oleaje</a:t>
            </a:r>
            <a:r>
              <a:rPr lang="en-GB" sz="1800" dirty="0" smtClean="0">
                <a:latin typeface="Trebuchet MS" panose="020B0603020202020204" pitchFamily="34" charset="0"/>
              </a:rPr>
              <a:t> </a:t>
            </a:r>
            <a:r>
              <a:rPr lang="en-GB" sz="1800" dirty="0" err="1" smtClean="0">
                <a:latin typeface="Trebuchet MS" panose="020B0603020202020204" pitchFamily="34" charset="0"/>
              </a:rPr>
              <a:t>bidimensional</a:t>
            </a:r>
            <a:r>
              <a:rPr lang="en-GB" sz="1800" dirty="0" smtClean="0">
                <a:latin typeface="Trebuchet MS" panose="020B0603020202020204" pitchFamily="34" charset="0"/>
              </a:rPr>
              <a:t> </a:t>
            </a:r>
            <a:r>
              <a:rPr lang="en-GB" sz="2000" dirty="0" smtClean="0">
                <a:solidFill>
                  <a:schemeClr val="accent4"/>
                </a:solidFill>
                <a:latin typeface="Times New Roman" panose="02020603050405020304" pitchFamily="18" charset="0"/>
                <a:cs typeface="Times New Roman" panose="02020603050405020304" pitchFamily="18" charset="0"/>
              </a:rPr>
              <a:t>F(</a:t>
            </a:r>
            <a:r>
              <a:rPr lang="en-GB" sz="2000" i="1" dirty="0" smtClean="0">
                <a:solidFill>
                  <a:schemeClr val="accent4"/>
                </a:solidFill>
                <a:latin typeface="Times New Roman" panose="02020603050405020304" pitchFamily="18" charset="0"/>
                <a:cs typeface="Times New Roman" panose="02020603050405020304" pitchFamily="18" charset="0"/>
              </a:rPr>
              <a:t>f,</a:t>
            </a:r>
            <a:r>
              <a:rPr lang="en-GB" sz="2000" i="1" dirty="0" smtClean="0">
                <a:solidFill>
                  <a:schemeClr val="accent4"/>
                </a:solidFill>
                <a:latin typeface="Times New Roman" panose="02020603050405020304" pitchFamily="18" charset="0"/>
                <a:cs typeface="Times New Roman" panose="02020603050405020304" pitchFamily="18" charset="0"/>
                <a:sym typeface="Symbol" pitchFamily="18" charset="2"/>
              </a:rPr>
              <a:t></a:t>
            </a:r>
            <a:r>
              <a:rPr lang="en-GB" sz="2000" dirty="0" smtClean="0">
                <a:solidFill>
                  <a:schemeClr val="accent4"/>
                </a:solidFill>
                <a:latin typeface="Times New Roman" panose="02020603050405020304" pitchFamily="18" charset="0"/>
                <a:cs typeface="Times New Roman" panose="02020603050405020304" pitchFamily="18" charset="0"/>
              </a:rPr>
              <a:t>)</a:t>
            </a:r>
            <a:r>
              <a:rPr lang="en-GB" sz="1800" dirty="0" smtClean="0">
                <a:latin typeface="Trebuchet MS" panose="020B0603020202020204" pitchFamily="34" charset="0"/>
              </a:rPr>
              <a:t>.</a:t>
            </a:r>
          </a:p>
          <a:p>
            <a:pPr>
              <a:lnSpc>
                <a:spcPct val="100000"/>
              </a:lnSpc>
              <a:spcAft>
                <a:spcPct val="100000"/>
              </a:spcAft>
              <a:buFont typeface="Wingdings" pitchFamily="2" charset="2"/>
              <a:buNone/>
            </a:pPr>
            <a:endParaRPr lang="en-GB" sz="2000" dirty="0" smtClean="0">
              <a:latin typeface="Trebuchet MS" panose="020B0603020202020204" pitchFamily="34" charset="0"/>
            </a:endParaRPr>
          </a:p>
          <a:p>
            <a:pPr>
              <a:lnSpc>
                <a:spcPct val="100000"/>
              </a:lnSpc>
              <a:spcAft>
                <a:spcPct val="100000"/>
              </a:spcAft>
              <a:buFont typeface="Wingdings" pitchFamily="2" charset="2"/>
              <a:buNone/>
            </a:pPr>
            <a:endParaRPr lang="en-GB" sz="2000" dirty="0" smtClean="0"/>
          </a:p>
        </p:txBody>
      </p:sp>
      <p:pic>
        <p:nvPicPr>
          <p:cNvPr id="11269" name="Picture 5" descr="3_13"/>
          <p:cNvPicPr>
            <a:picLocks noChangeAspect="1" noChangeArrowheads="1"/>
          </p:cNvPicPr>
          <p:nvPr/>
        </p:nvPicPr>
        <p:blipFill>
          <a:blip r:embed="rId2" cstate="print"/>
          <a:srcRect l="12457" t="14764" r="20207" b="22514"/>
          <a:stretch>
            <a:fillRect/>
          </a:stretch>
        </p:blipFill>
        <p:spPr bwMode="auto">
          <a:xfrm>
            <a:off x="251520" y="2060848"/>
            <a:ext cx="6664612" cy="4657391"/>
          </a:xfrm>
          <a:prstGeom prst="rect">
            <a:avLst/>
          </a:prstGeom>
          <a:noFill/>
          <a:ln w="9525">
            <a:noFill/>
            <a:miter lim="800000"/>
            <a:headEnd/>
            <a:tailEnd/>
          </a:ln>
        </p:spPr>
      </p:pic>
      <p:sp>
        <p:nvSpPr>
          <p:cNvPr id="5" name="Rectangle 3"/>
          <p:cNvSpPr txBox="1">
            <a:spLocks noChangeArrowheads="1"/>
          </p:cNvSpPr>
          <p:nvPr/>
        </p:nvSpPr>
        <p:spPr>
          <a:xfrm>
            <a:off x="6581970" y="2129219"/>
            <a:ext cx="2644672" cy="4608512"/>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Aft>
                <a:spcPct val="25000"/>
              </a:spcAft>
              <a:buClr>
                <a:schemeClr val="tx1"/>
              </a:buClr>
              <a:buFont typeface="Wingdings" pitchFamily="2" charset="2"/>
              <a:buNone/>
            </a:pPr>
            <a:r>
              <a:rPr lang="en-GB" sz="1800" dirty="0" smtClean="0">
                <a:latin typeface="Trebuchet MS" panose="020B0603020202020204" pitchFamily="34" charset="0"/>
              </a:rPr>
              <a:t>    Un </a:t>
            </a:r>
            <a:r>
              <a:rPr lang="en-GB" sz="1800" dirty="0" err="1" smtClean="0">
                <a:latin typeface="Trebuchet MS" panose="020B0603020202020204" pitchFamily="34" charset="0"/>
              </a:rPr>
              <a:t>espectro</a:t>
            </a:r>
            <a:r>
              <a:rPr lang="en-GB" sz="1800" dirty="0" smtClean="0">
                <a:latin typeface="Trebuchet MS" panose="020B0603020202020204" pitchFamily="34" charset="0"/>
              </a:rPr>
              <a:t> 2-D </a:t>
            </a:r>
            <a:r>
              <a:rPr lang="en-GB" sz="1800" dirty="0" err="1" smtClean="0">
                <a:latin typeface="Trebuchet MS" panose="020B0603020202020204" pitchFamily="34" charset="0"/>
              </a:rPr>
              <a:t>supone</a:t>
            </a:r>
            <a:r>
              <a:rPr lang="en-GB" sz="1800" dirty="0" smtClean="0">
                <a:latin typeface="Trebuchet MS" panose="020B0603020202020204" pitchFamily="34" charset="0"/>
              </a:rPr>
              <a:t> </a:t>
            </a:r>
            <a:r>
              <a:rPr lang="en-GB" sz="1800" dirty="0" err="1" smtClean="0">
                <a:latin typeface="Trebuchet MS" panose="020B0603020202020204" pitchFamily="34" charset="0"/>
              </a:rPr>
              <a:t>una</a:t>
            </a:r>
            <a:r>
              <a:rPr lang="en-GB" sz="1800" dirty="0" smtClean="0">
                <a:latin typeface="Trebuchet MS" panose="020B0603020202020204" pitchFamily="34" charset="0"/>
              </a:rPr>
              <a:t> gran </a:t>
            </a:r>
            <a:r>
              <a:rPr lang="en-GB" sz="1800" dirty="0" err="1" smtClean="0">
                <a:latin typeface="Trebuchet MS" panose="020B0603020202020204" pitchFamily="34" charset="0"/>
              </a:rPr>
              <a:t>cantidad</a:t>
            </a:r>
            <a:r>
              <a:rPr lang="en-GB" sz="1800" dirty="0" smtClean="0">
                <a:latin typeface="Trebuchet MS" panose="020B0603020202020204" pitchFamily="34" charset="0"/>
              </a:rPr>
              <a:t> de </a:t>
            </a:r>
            <a:r>
              <a:rPr lang="en-GB" sz="1800" dirty="0" err="1" smtClean="0">
                <a:latin typeface="Trebuchet MS" panose="020B0603020202020204" pitchFamily="34" charset="0"/>
              </a:rPr>
              <a:t>datos</a:t>
            </a:r>
            <a:r>
              <a:rPr lang="en-GB" sz="1800" dirty="0" smtClean="0">
                <a:latin typeface="Trebuchet MS" panose="020B0603020202020204" pitchFamily="34" charset="0"/>
              </a:rPr>
              <a:t>: </a:t>
            </a:r>
            <a:r>
              <a:rPr lang="en-GB" sz="1800" i="1" dirty="0" smtClean="0">
                <a:latin typeface="Trebuchet MS" panose="020B0603020202020204" pitchFamily="34" charset="0"/>
              </a:rPr>
              <a:t>1296 </a:t>
            </a:r>
            <a:r>
              <a:rPr lang="en-GB" sz="1800" i="1" dirty="0" err="1" smtClean="0">
                <a:latin typeface="Trebuchet MS" panose="020B0603020202020204" pitchFamily="34" charset="0"/>
              </a:rPr>
              <a:t>valores</a:t>
            </a:r>
            <a:r>
              <a:rPr lang="en-GB" sz="1800" i="1" dirty="0" smtClean="0">
                <a:latin typeface="Trebuchet MS" panose="020B0603020202020204" pitchFamily="34" charset="0"/>
              </a:rPr>
              <a:t> </a:t>
            </a:r>
            <a:r>
              <a:rPr lang="en-GB" sz="1800" i="1" dirty="0" err="1" smtClean="0">
                <a:latin typeface="Trebuchet MS" panose="020B0603020202020204" pitchFamily="34" charset="0"/>
              </a:rPr>
              <a:t>en</a:t>
            </a:r>
            <a:r>
              <a:rPr lang="en-GB" sz="1800" i="1" dirty="0" smtClean="0">
                <a:latin typeface="Trebuchet MS" panose="020B0603020202020204" pitchFamily="34" charset="0"/>
              </a:rPr>
              <a:t> </a:t>
            </a:r>
            <a:r>
              <a:rPr lang="en-GB" sz="1800" i="1" dirty="0" err="1" smtClean="0">
                <a:latin typeface="Trebuchet MS" panose="020B0603020202020204" pitchFamily="34" charset="0"/>
              </a:rPr>
              <a:t>cada</a:t>
            </a:r>
            <a:r>
              <a:rPr lang="en-GB" sz="1800" i="1" dirty="0" smtClean="0">
                <a:latin typeface="Trebuchet MS" panose="020B0603020202020204" pitchFamily="34" charset="0"/>
              </a:rPr>
              <a:t> </a:t>
            </a:r>
            <a:r>
              <a:rPr lang="en-GB" sz="1800" i="1" dirty="0" err="1" smtClean="0">
                <a:latin typeface="Trebuchet MS" panose="020B0603020202020204" pitchFamily="34" charset="0"/>
              </a:rPr>
              <a:t>punto</a:t>
            </a:r>
            <a:r>
              <a:rPr lang="en-GB" sz="1800" i="1" dirty="0" smtClean="0">
                <a:latin typeface="Trebuchet MS" panose="020B0603020202020204" pitchFamily="34" charset="0"/>
              </a:rPr>
              <a:t> de </a:t>
            </a:r>
            <a:r>
              <a:rPr lang="en-GB" sz="1800" i="1" dirty="0" err="1" smtClean="0">
                <a:latin typeface="Trebuchet MS" panose="020B0603020202020204" pitchFamily="34" charset="0"/>
              </a:rPr>
              <a:t>rejilla</a:t>
            </a:r>
            <a:r>
              <a:rPr lang="en-GB" sz="1800" i="1" dirty="0" smtClean="0">
                <a:latin typeface="Trebuchet MS" panose="020B0603020202020204" pitchFamily="34" charset="0"/>
              </a:rPr>
              <a:t> del </a:t>
            </a:r>
            <a:r>
              <a:rPr lang="en-GB" sz="1800" i="1" dirty="0" err="1" smtClean="0">
                <a:latin typeface="Trebuchet MS" panose="020B0603020202020204" pitchFamily="34" charset="0"/>
              </a:rPr>
              <a:t>modelo</a:t>
            </a:r>
            <a:r>
              <a:rPr lang="en-GB" sz="1800" i="1" dirty="0" smtClean="0">
                <a:latin typeface="Trebuchet MS" panose="020B0603020202020204" pitchFamily="34" charset="0"/>
              </a:rPr>
              <a:t> global (36x36)</a:t>
            </a:r>
            <a:r>
              <a:rPr lang="en-GB" sz="1800" dirty="0" smtClean="0">
                <a:latin typeface="Trebuchet MS" panose="020B0603020202020204" pitchFamily="34" charset="0"/>
              </a:rPr>
              <a:t>. </a:t>
            </a:r>
          </a:p>
          <a:p>
            <a:pPr>
              <a:lnSpc>
                <a:spcPct val="90000"/>
              </a:lnSpc>
              <a:spcAft>
                <a:spcPct val="25000"/>
              </a:spcAft>
              <a:buClr>
                <a:schemeClr val="tx1"/>
              </a:buClr>
              <a:buFont typeface="Wingdings" pitchFamily="2" charset="2"/>
              <a:buNone/>
            </a:pPr>
            <a:endParaRPr lang="en-GB" sz="1800" dirty="0" smtClean="0">
              <a:latin typeface="Trebuchet MS" panose="020B0603020202020204" pitchFamily="34" charset="0"/>
            </a:endParaRPr>
          </a:p>
          <a:p>
            <a:pPr>
              <a:lnSpc>
                <a:spcPct val="90000"/>
              </a:lnSpc>
              <a:spcAft>
                <a:spcPct val="25000"/>
              </a:spcAft>
              <a:buClr>
                <a:schemeClr val="tx1"/>
              </a:buClr>
              <a:buFont typeface="Wingdings" pitchFamily="2" charset="2"/>
              <a:buNone/>
            </a:pPr>
            <a:r>
              <a:rPr lang="en-GB" sz="1800" dirty="0" smtClean="0">
                <a:latin typeface="Trebuchet MS" panose="020B0603020202020204" pitchFamily="34" charset="0"/>
              </a:rPr>
              <a:t>    </a:t>
            </a:r>
            <a:r>
              <a:rPr lang="en-GB" sz="1800" dirty="0" err="1" smtClean="0">
                <a:latin typeface="Trebuchet MS" panose="020B0603020202020204" pitchFamily="34" charset="0"/>
              </a:rPr>
              <a:t>Reducimos</a:t>
            </a:r>
            <a:r>
              <a:rPr lang="en-GB" sz="1800" dirty="0" smtClean="0">
                <a:latin typeface="Trebuchet MS" panose="020B0603020202020204" pitchFamily="34" charset="0"/>
              </a:rPr>
              <a:t> el </a:t>
            </a:r>
            <a:r>
              <a:rPr lang="en-GB" sz="1800" dirty="0" err="1" smtClean="0">
                <a:latin typeface="Trebuchet MS" panose="020B0603020202020204" pitchFamily="34" charset="0"/>
              </a:rPr>
              <a:t>proceso</a:t>
            </a:r>
            <a:r>
              <a:rPr lang="en-GB" sz="1800" dirty="0" smtClean="0">
                <a:latin typeface="Trebuchet MS" panose="020B0603020202020204" pitchFamily="34" charset="0"/>
              </a:rPr>
              <a:t> de </a:t>
            </a:r>
            <a:r>
              <a:rPr lang="en-GB" sz="1800" dirty="0" err="1" smtClean="0">
                <a:latin typeface="Trebuchet MS" panose="020B0603020202020204" pitchFamily="34" charset="0"/>
              </a:rPr>
              <a:t>cálculo</a:t>
            </a:r>
            <a:r>
              <a:rPr lang="en-GB" sz="1800" dirty="0" smtClean="0">
                <a:latin typeface="Trebuchet MS" panose="020B0603020202020204" pitchFamily="34" charset="0"/>
              </a:rPr>
              <a:t> </a:t>
            </a:r>
            <a:r>
              <a:rPr lang="en-GB" sz="1800" dirty="0" err="1" smtClean="0">
                <a:latin typeface="Trebuchet MS" panose="020B0603020202020204" pitchFamily="34" charset="0"/>
              </a:rPr>
              <a:t>integrando</a:t>
            </a:r>
            <a:r>
              <a:rPr lang="en-GB" sz="1800" dirty="0" smtClean="0">
                <a:latin typeface="Trebuchet MS" panose="020B0603020202020204" pitchFamily="34" charset="0"/>
              </a:rPr>
              <a:t> un </a:t>
            </a:r>
            <a:r>
              <a:rPr lang="en-GB" sz="1800" dirty="0" err="1" smtClean="0">
                <a:latin typeface="Trebuchet MS" panose="020B0603020202020204" pitchFamily="34" charset="0"/>
              </a:rPr>
              <a:t>espectro</a:t>
            </a:r>
            <a:r>
              <a:rPr lang="en-GB" sz="1800" dirty="0" smtClean="0">
                <a:latin typeface="Trebuchet MS" panose="020B0603020202020204" pitchFamily="34" charset="0"/>
              </a:rPr>
              <a:t> 1-D para </a:t>
            </a:r>
            <a:r>
              <a:rPr lang="en-GB" sz="1800" dirty="0" err="1" smtClean="0">
                <a:latin typeface="Trebuchet MS" panose="020B0603020202020204" pitchFamily="34" charset="0"/>
              </a:rPr>
              <a:t>todas</a:t>
            </a:r>
            <a:r>
              <a:rPr lang="en-GB" sz="1800" dirty="0" smtClean="0">
                <a:latin typeface="Trebuchet MS" panose="020B0603020202020204" pitchFamily="34" charset="0"/>
              </a:rPr>
              <a:t> las </a:t>
            </a:r>
            <a:r>
              <a:rPr lang="en-GB" sz="1800" dirty="0" err="1" smtClean="0">
                <a:latin typeface="Trebuchet MS" panose="020B0603020202020204" pitchFamily="34" charset="0"/>
              </a:rPr>
              <a:t>direcciones</a:t>
            </a:r>
            <a:r>
              <a:rPr lang="en-GB" sz="1800" dirty="0" smtClean="0">
                <a:latin typeface="Trebuchet MS" panose="020B0603020202020204" pitchFamily="34" charset="0"/>
              </a:rPr>
              <a:t> y para </a:t>
            </a:r>
            <a:r>
              <a:rPr lang="en-GB" sz="1800" dirty="0" err="1" smtClean="0">
                <a:latin typeface="Trebuchet MS" panose="020B0603020202020204" pitchFamily="34" charset="0"/>
              </a:rPr>
              <a:t>todos</a:t>
            </a:r>
            <a:r>
              <a:rPr lang="en-GB" sz="1800" dirty="0" smtClean="0">
                <a:latin typeface="Trebuchet MS" panose="020B0603020202020204" pitchFamily="34" charset="0"/>
              </a:rPr>
              <a:t> </a:t>
            </a:r>
            <a:r>
              <a:rPr lang="en-GB" sz="1800" dirty="0" err="1" smtClean="0">
                <a:latin typeface="Trebuchet MS" panose="020B0603020202020204" pitchFamily="34" charset="0"/>
              </a:rPr>
              <a:t>los</a:t>
            </a:r>
            <a:r>
              <a:rPr lang="en-GB" sz="1800" dirty="0" smtClean="0">
                <a:latin typeface="Trebuchet MS" panose="020B0603020202020204" pitchFamily="34" charset="0"/>
              </a:rPr>
              <a:t> </a:t>
            </a:r>
            <a:r>
              <a:rPr lang="en-GB" sz="1800" dirty="0" err="1" smtClean="0">
                <a:latin typeface="Trebuchet MS" panose="020B0603020202020204" pitchFamily="34" charset="0"/>
              </a:rPr>
              <a:t>rangos</a:t>
            </a:r>
            <a:r>
              <a:rPr lang="en-GB" sz="1800" dirty="0" smtClean="0">
                <a:latin typeface="Trebuchet MS" panose="020B0603020202020204" pitchFamily="34" charset="0"/>
              </a:rPr>
              <a:t> de </a:t>
            </a:r>
            <a:r>
              <a:rPr lang="en-GB" sz="1800" dirty="0" err="1" smtClean="0">
                <a:latin typeface="Trebuchet MS" panose="020B0603020202020204" pitchFamily="34" charset="0"/>
              </a:rPr>
              <a:t>frecuencia</a:t>
            </a:r>
            <a:endParaRPr lang="en-GB" sz="1400" dirty="0" smtClean="0">
              <a:solidFill>
                <a:srgbClr val="0000FF"/>
              </a:solidFill>
              <a:latin typeface="Trebuchet MS" panose="020B0603020202020204" pitchFamily="34" charset="0"/>
            </a:endParaRPr>
          </a:p>
        </p:txBody>
      </p:sp>
    </p:spTree>
    <p:extLst>
      <p:ext uri="{BB962C8B-B14F-4D97-AF65-F5344CB8AC3E}">
        <p14:creationId xmlns:p14="http://schemas.microsoft.com/office/powerpoint/2010/main" val="116007906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http://stream2.cma.gov.cn/pub/comet/MarineMeteorologyOceans/swell/comet/oceans/ocean_swell/media/graphics/spec_plot.jpg"/>
          <p:cNvPicPr>
            <a:picLocks noChangeAspect="1" noChangeArrowheads="1"/>
          </p:cNvPicPr>
          <p:nvPr/>
        </p:nvPicPr>
        <p:blipFill>
          <a:blip r:embed="rId2"/>
          <a:srcRect/>
          <a:stretch>
            <a:fillRect/>
          </a:stretch>
        </p:blipFill>
        <p:spPr bwMode="auto">
          <a:xfrm>
            <a:off x="5405890" y="3820725"/>
            <a:ext cx="3738110" cy="2803583"/>
          </a:xfrm>
          <a:prstGeom prst="rect">
            <a:avLst/>
          </a:prstGeom>
          <a:noFill/>
        </p:spPr>
      </p:pic>
      <p:sp>
        <p:nvSpPr>
          <p:cNvPr id="3" name="2 CuadroTexto"/>
          <p:cNvSpPr txBox="1"/>
          <p:nvPr/>
        </p:nvSpPr>
        <p:spPr>
          <a:xfrm>
            <a:off x="0" y="606043"/>
            <a:ext cx="7848872" cy="1477328"/>
          </a:xfrm>
          <a:prstGeom prst="rect">
            <a:avLst/>
          </a:prstGeom>
          <a:noFill/>
        </p:spPr>
        <p:txBody>
          <a:bodyPr wrap="square" rtlCol="0">
            <a:spAutoFit/>
          </a:bodyPr>
          <a:lstStyle/>
          <a:p>
            <a:r>
              <a:rPr lang="es-ES" dirty="0" smtClean="0">
                <a:latin typeface="Trebuchet MS" panose="020B0603020202020204" pitchFamily="34" charset="0"/>
              </a:rPr>
              <a:t>1º) Relaciones empíricas entre la velocidad del viento y la altura de la ola para obtener características del oleaje (1952)</a:t>
            </a:r>
          </a:p>
          <a:p>
            <a:endParaRPr lang="es-ES" dirty="0" smtClean="0">
              <a:latin typeface="Trebuchet MS" panose="020B0603020202020204" pitchFamily="34" charset="0"/>
            </a:endParaRPr>
          </a:p>
          <a:p>
            <a:endParaRPr lang="es-ES" dirty="0">
              <a:latin typeface="Trebuchet MS" panose="020B0603020202020204" pitchFamily="34" charset="0"/>
            </a:endParaRPr>
          </a:p>
          <a:p>
            <a:endParaRPr lang="es-ES" dirty="0">
              <a:latin typeface="Trebuchet MS" panose="020B0603020202020204" pitchFamily="34" charset="0"/>
            </a:endParaRPr>
          </a:p>
        </p:txBody>
      </p:sp>
      <p:sp>
        <p:nvSpPr>
          <p:cNvPr id="4" name="4 CuadroTexto"/>
          <p:cNvSpPr txBox="1"/>
          <p:nvPr/>
        </p:nvSpPr>
        <p:spPr>
          <a:xfrm>
            <a:off x="0" y="1352128"/>
            <a:ext cx="8460432" cy="646331"/>
          </a:xfrm>
          <a:prstGeom prst="rect">
            <a:avLst/>
          </a:prstGeom>
          <a:noFill/>
        </p:spPr>
        <p:txBody>
          <a:bodyPr wrap="square" rtlCol="0">
            <a:spAutoFit/>
          </a:bodyPr>
          <a:lstStyle/>
          <a:p>
            <a:r>
              <a:rPr lang="es-ES" dirty="0" smtClean="0">
                <a:latin typeface="Trebuchet MS" panose="020B0603020202020204" pitchFamily="34" charset="0"/>
              </a:rPr>
              <a:t>2º) La aplicación de los conceptos espectrales por </a:t>
            </a:r>
            <a:r>
              <a:rPr lang="es-ES" dirty="0" err="1" smtClean="0">
                <a:latin typeface="Trebuchet MS" panose="020B0603020202020204" pitchFamily="34" charset="0"/>
              </a:rPr>
              <a:t>Pierson</a:t>
            </a:r>
            <a:r>
              <a:rPr lang="es-ES" dirty="0" smtClean="0">
                <a:latin typeface="Trebuchet MS" panose="020B0603020202020204" pitchFamily="34" charset="0"/>
              </a:rPr>
              <a:t> and Marks (1952) marcó el comienzo de una nueva era en el pronóstico de oleaje.</a:t>
            </a:r>
            <a:endParaRPr lang="es-ES" dirty="0">
              <a:latin typeface="Trebuchet MS" panose="020B0603020202020204" pitchFamily="34" charset="0"/>
            </a:endParaRPr>
          </a:p>
        </p:txBody>
      </p:sp>
      <p:sp>
        <p:nvSpPr>
          <p:cNvPr id="5" name="Rectangle 2"/>
          <p:cNvSpPr>
            <a:spLocks noChangeArrowheads="1"/>
          </p:cNvSpPr>
          <p:nvPr/>
        </p:nvSpPr>
        <p:spPr bwMode="auto">
          <a:xfrm>
            <a:off x="-288032" y="-43204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95574" y="2564640"/>
            <a:ext cx="2380096" cy="756030"/>
          </a:xfrm>
          <a:prstGeom prst="rect">
            <a:avLst/>
          </a:prstGeom>
          <a:noFill/>
        </p:spPr>
      </p:pic>
      <p:sp>
        <p:nvSpPr>
          <p:cNvPr id="7" name="6 CuadroTexto"/>
          <p:cNvSpPr txBox="1"/>
          <p:nvPr/>
        </p:nvSpPr>
        <p:spPr>
          <a:xfrm>
            <a:off x="315330" y="1975092"/>
            <a:ext cx="6120680" cy="369332"/>
          </a:xfrm>
          <a:prstGeom prst="rect">
            <a:avLst/>
          </a:prstGeom>
          <a:noFill/>
        </p:spPr>
        <p:txBody>
          <a:bodyPr wrap="square" rtlCol="0">
            <a:spAutoFit/>
          </a:bodyPr>
          <a:lstStyle/>
          <a:p>
            <a:r>
              <a:rPr lang="es-ES" dirty="0" err="1" smtClean="0">
                <a:latin typeface="Trebuchet MS" panose="020B0603020202020204" pitchFamily="34" charset="0"/>
              </a:rPr>
              <a:t>Ec.</a:t>
            </a:r>
            <a:r>
              <a:rPr lang="es-ES" dirty="0" smtClean="0">
                <a:latin typeface="Trebuchet MS" panose="020B0603020202020204" pitchFamily="34" charset="0"/>
              </a:rPr>
              <a:t> de Balance de energía en </a:t>
            </a:r>
            <a:r>
              <a:rPr lang="es-ES" u="sng" dirty="0" smtClean="0">
                <a:latin typeface="Trebuchet MS" panose="020B0603020202020204" pitchFamily="34" charset="0"/>
              </a:rPr>
              <a:t>aguas profundas </a:t>
            </a:r>
            <a:r>
              <a:rPr lang="es-ES" dirty="0" smtClean="0">
                <a:latin typeface="Trebuchet MS" panose="020B0603020202020204" pitchFamily="34" charset="0"/>
              </a:rPr>
              <a:t>(1957)</a:t>
            </a:r>
            <a:endParaRPr lang="es-ES" dirty="0">
              <a:latin typeface="Trebuchet MS" panose="020B0603020202020204" pitchFamily="34" charset="0"/>
            </a:endParaRPr>
          </a:p>
        </p:txBody>
      </p:sp>
      <p:sp>
        <p:nvSpPr>
          <p:cNvPr id="8" name="Rectangle 2"/>
          <p:cNvSpPr>
            <a:spLocks noChangeArrowheads="1"/>
          </p:cNvSpPr>
          <p:nvPr/>
        </p:nvSpPr>
        <p:spPr bwMode="auto">
          <a:xfrm>
            <a:off x="-288032" y="-43204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0" name="Rectangle 3"/>
          <p:cNvSpPr>
            <a:spLocks noChangeArrowheads="1"/>
          </p:cNvSpPr>
          <p:nvPr/>
        </p:nvSpPr>
        <p:spPr bwMode="auto">
          <a:xfrm>
            <a:off x="-288032" y="21565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5"/>
          <p:cNvSpPr>
            <a:spLocks noChangeArrowheads="1"/>
          </p:cNvSpPr>
          <p:nvPr/>
        </p:nvSpPr>
        <p:spPr bwMode="auto">
          <a:xfrm>
            <a:off x="-288032" y="-43204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3" name="Rectangle 6"/>
          <p:cNvSpPr>
            <a:spLocks noChangeArrowheads="1"/>
          </p:cNvSpPr>
          <p:nvPr/>
        </p:nvSpPr>
        <p:spPr bwMode="auto">
          <a:xfrm>
            <a:off x="-288032" y="22835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8"/>
          <p:cNvSpPr>
            <a:spLocks noChangeArrowheads="1"/>
          </p:cNvSpPr>
          <p:nvPr/>
        </p:nvSpPr>
        <p:spPr bwMode="auto">
          <a:xfrm>
            <a:off x="-288032" y="-43204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6" name="Rectangle 9"/>
          <p:cNvSpPr>
            <a:spLocks noChangeArrowheads="1"/>
          </p:cNvSpPr>
          <p:nvPr/>
        </p:nvSpPr>
        <p:spPr bwMode="auto">
          <a:xfrm>
            <a:off x="-288032" y="21565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1"/>
          <p:cNvSpPr>
            <a:spLocks noChangeArrowheads="1"/>
          </p:cNvSpPr>
          <p:nvPr/>
        </p:nvSpPr>
        <p:spPr bwMode="auto">
          <a:xfrm>
            <a:off x="-288032" y="-43204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19" name="Rectangle 12"/>
          <p:cNvSpPr>
            <a:spLocks noChangeArrowheads="1"/>
          </p:cNvSpPr>
          <p:nvPr/>
        </p:nvSpPr>
        <p:spPr bwMode="auto">
          <a:xfrm>
            <a:off x="-288032" y="215652"/>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22"/>
          <p:cNvSpPr>
            <a:spLocks noChangeArrowheads="1"/>
          </p:cNvSpPr>
          <p:nvPr/>
        </p:nvSpPr>
        <p:spPr bwMode="auto">
          <a:xfrm>
            <a:off x="-288032" y="-43204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2" name="Rectangle 24"/>
          <p:cNvSpPr>
            <a:spLocks noChangeArrowheads="1"/>
          </p:cNvSpPr>
          <p:nvPr/>
        </p:nvSpPr>
        <p:spPr bwMode="auto">
          <a:xfrm>
            <a:off x="-288032" y="-43204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sp>
        <p:nvSpPr>
          <p:cNvPr id="24" name="Rectangle 26"/>
          <p:cNvSpPr>
            <a:spLocks noChangeArrowheads="1"/>
          </p:cNvSpPr>
          <p:nvPr/>
        </p:nvSpPr>
        <p:spPr bwMode="auto">
          <a:xfrm>
            <a:off x="-288032" y="-432048"/>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grpSp>
        <p:nvGrpSpPr>
          <p:cNvPr id="38" name="Grupo 37"/>
          <p:cNvGrpSpPr/>
          <p:nvPr/>
        </p:nvGrpSpPr>
        <p:grpSpPr>
          <a:xfrm>
            <a:off x="447632" y="3511166"/>
            <a:ext cx="6276410" cy="3014178"/>
            <a:chOff x="447632" y="3511166"/>
            <a:chExt cx="6276410" cy="3014178"/>
          </a:xfrm>
        </p:grpSpPr>
        <p:pic>
          <p:nvPicPr>
            <p:cNvPr id="9"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47632" y="3520498"/>
              <a:ext cx="1799999" cy="360000"/>
            </a:xfrm>
            <a:prstGeom prst="rect">
              <a:avLst/>
            </a:prstGeom>
            <a:noFill/>
          </p:spPr>
        </p:pic>
        <p:pic>
          <p:nvPicPr>
            <p:cNvPr id="12"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47632" y="3880538"/>
              <a:ext cx="1164858" cy="360000"/>
            </a:xfrm>
            <a:prstGeom prst="rect">
              <a:avLst/>
            </a:prstGeom>
            <a:noFill/>
          </p:spPr>
        </p:pic>
        <p:pic>
          <p:nvPicPr>
            <p:cNvPr id="15"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60082" y="4240578"/>
              <a:ext cx="2052000" cy="360000"/>
            </a:xfrm>
            <a:prstGeom prst="rect">
              <a:avLst/>
            </a:prstGeom>
            <a:noFill/>
          </p:spPr>
        </p:pic>
        <p:pic>
          <p:nvPicPr>
            <p:cNvPr id="18" name="Picture 1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95858" y="5517272"/>
              <a:ext cx="1212000" cy="360000"/>
            </a:xfrm>
            <a:prstGeom prst="rect">
              <a:avLst/>
            </a:prstGeom>
            <a:noFill/>
          </p:spPr>
        </p:pic>
        <p:pic>
          <p:nvPicPr>
            <p:cNvPr id="21" name="Picture 21"/>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95858" y="5877312"/>
              <a:ext cx="156000" cy="360000"/>
            </a:xfrm>
            <a:prstGeom prst="rect">
              <a:avLst/>
            </a:prstGeom>
            <a:noFill/>
          </p:spPr>
        </p:pic>
        <p:pic>
          <p:nvPicPr>
            <p:cNvPr id="23" name="Picture 23"/>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95858" y="6165344"/>
              <a:ext cx="144000" cy="360000"/>
            </a:xfrm>
            <a:prstGeom prst="rect">
              <a:avLst/>
            </a:prstGeom>
            <a:noFill/>
          </p:spPr>
        </p:pic>
        <p:sp>
          <p:nvSpPr>
            <p:cNvPr id="25" name="34 CuadroTexto"/>
            <p:cNvSpPr txBox="1"/>
            <p:nvPr/>
          </p:nvSpPr>
          <p:spPr>
            <a:xfrm>
              <a:off x="2656098" y="3511166"/>
              <a:ext cx="3779912" cy="369332"/>
            </a:xfrm>
            <a:prstGeom prst="rect">
              <a:avLst/>
            </a:prstGeom>
            <a:noFill/>
          </p:spPr>
          <p:txBody>
            <a:bodyPr wrap="square" rtlCol="0">
              <a:spAutoFit/>
            </a:bodyPr>
            <a:lstStyle/>
            <a:p>
              <a:r>
                <a:rPr lang="es-ES" dirty="0" smtClean="0">
                  <a:latin typeface="Trebuchet MS" panose="020B0603020202020204" pitchFamily="34" charset="0"/>
                </a:rPr>
                <a:t>Densidad espectral de energía</a:t>
              </a:r>
              <a:endParaRPr lang="es-ES" dirty="0">
                <a:latin typeface="Trebuchet MS" panose="020B0603020202020204" pitchFamily="34" charset="0"/>
              </a:endParaRPr>
            </a:p>
          </p:txBody>
        </p:sp>
        <p:sp>
          <p:nvSpPr>
            <p:cNvPr id="26" name="35 CuadroTexto"/>
            <p:cNvSpPr txBox="1"/>
            <p:nvPr/>
          </p:nvSpPr>
          <p:spPr>
            <a:xfrm>
              <a:off x="2656098" y="3799198"/>
              <a:ext cx="3024336" cy="369332"/>
            </a:xfrm>
            <a:prstGeom prst="rect">
              <a:avLst/>
            </a:prstGeom>
            <a:noFill/>
          </p:spPr>
          <p:txBody>
            <a:bodyPr wrap="square" rtlCol="0">
              <a:spAutoFit/>
            </a:bodyPr>
            <a:lstStyle/>
            <a:p>
              <a:r>
                <a:rPr lang="es-ES" dirty="0" smtClean="0">
                  <a:latin typeface="Trebuchet MS" panose="020B0603020202020204" pitchFamily="34" charset="0"/>
                </a:rPr>
                <a:t>Velocidad de grupo</a:t>
              </a:r>
              <a:endParaRPr lang="es-ES" dirty="0">
                <a:latin typeface="Trebuchet MS" panose="020B0603020202020204" pitchFamily="34" charset="0"/>
              </a:endParaRPr>
            </a:p>
          </p:txBody>
        </p:sp>
        <p:sp>
          <p:nvSpPr>
            <p:cNvPr id="27" name="36 CuadroTexto"/>
            <p:cNvSpPr txBox="1"/>
            <p:nvPr/>
          </p:nvSpPr>
          <p:spPr>
            <a:xfrm>
              <a:off x="2656098" y="4168530"/>
              <a:ext cx="4067944" cy="1200329"/>
            </a:xfrm>
            <a:prstGeom prst="rect">
              <a:avLst/>
            </a:prstGeom>
            <a:noFill/>
          </p:spPr>
          <p:txBody>
            <a:bodyPr wrap="square" rtlCol="0">
              <a:spAutoFit/>
            </a:bodyPr>
            <a:lstStyle/>
            <a:p>
              <a:r>
                <a:rPr lang="es-ES" dirty="0" smtClean="0">
                  <a:latin typeface="Trebuchet MS" panose="020B0603020202020204" pitchFamily="34" charset="0"/>
                </a:rPr>
                <a:t>Función neta de todos los </a:t>
              </a:r>
            </a:p>
            <a:p>
              <a:r>
                <a:rPr lang="es-ES" dirty="0" smtClean="0">
                  <a:latin typeface="Trebuchet MS" panose="020B0603020202020204" pitchFamily="34" charset="0"/>
                </a:rPr>
                <a:t>procesos que agrupan, </a:t>
              </a:r>
            </a:p>
            <a:p>
              <a:r>
                <a:rPr lang="es-ES" dirty="0" smtClean="0">
                  <a:latin typeface="Trebuchet MS" panose="020B0603020202020204" pitchFamily="34" charset="0"/>
                </a:rPr>
                <a:t>remueven y  distribuyen </a:t>
              </a:r>
            </a:p>
            <a:p>
              <a:r>
                <a:rPr lang="es-ES" dirty="0" smtClean="0">
                  <a:latin typeface="Trebuchet MS" panose="020B0603020202020204" pitchFamily="34" charset="0"/>
                </a:rPr>
                <a:t>la energía</a:t>
              </a:r>
              <a:endParaRPr lang="es-ES" dirty="0">
                <a:latin typeface="Trebuchet MS" panose="020B0603020202020204" pitchFamily="34" charset="0"/>
              </a:endParaRPr>
            </a:p>
          </p:txBody>
        </p:sp>
        <p:sp>
          <p:nvSpPr>
            <p:cNvPr id="28" name="37 CuadroTexto"/>
            <p:cNvSpPr txBox="1"/>
            <p:nvPr/>
          </p:nvSpPr>
          <p:spPr>
            <a:xfrm>
              <a:off x="2656098" y="5507940"/>
              <a:ext cx="3024336" cy="369332"/>
            </a:xfrm>
            <a:prstGeom prst="rect">
              <a:avLst/>
            </a:prstGeom>
            <a:noFill/>
          </p:spPr>
          <p:txBody>
            <a:bodyPr wrap="square" rtlCol="0">
              <a:spAutoFit/>
            </a:bodyPr>
            <a:lstStyle/>
            <a:p>
              <a:r>
                <a:rPr lang="es-ES" dirty="0" smtClean="0">
                  <a:latin typeface="Trebuchet MS" panose="020B0603020202020204" pitchFamily="34" charset="0"/>
                </a:rPr>
                <a:t>Frecuencia angular</a:t>
              </a:r>
              <a:endParaRPr lang="es-ES" dirty="0">
                <a:latin typeface="Trebuchet MS" panose="020B0603020202020204" pitchFamily="34" charset="0"/>
              </a:endParaRPr>
            </a:p>
          </p:txBody>
        </p:sp>
        <p:sp>
          <p:nvSpPr>
            <p:cNvPr id="29" name="38 CuadroTexto"/>
            <p:cNvSpPr txBox="1"/>
            <p:nvPr/>
          </p:nvSpPr>
          <p:spPr>
            <a:xfrm>
              <a:off x="2656098" y="5795972"/>
              <a:ext cx="3024336" cy="369332"/>
            </a:xfrm>
            <a:prstGeom prst="rect">
              <a:avLst/>
            </a:prstGeom>
            <a:noFill/>
          </p:spPr>
          <p:txBody>
            <a:bodyPr wrap="square" rtlCol="0">
              <a:spAutoFit/>
            </a:bodyPr>
            <a:lstStyle/>
            <a:p>
              <a:r>
                <a:rPr lang="es-ES" dirty="0" smtClean="0">
                  <a:latin typeface="Trebuchet MS" panose="020B0603020202020204" pitchFamily="34" charset="0"/>
                </a:rPr>
                <a:t>Dirección de Propagación</a:t>
              </a:r>
              <a:endParaRPr lang="es-ES" dirty="0">
                <a:latin typeface="Trebuchet MS" panose="020B0603020202020204" pitchFamily="34" charset="0"/>
              </a:endParaRPr>
            </a:p>
          </p:txBody>
        </p:sp>
        <p:sp>
          <p:nvSpPr>
            <p:cNvPr id="30" name="39 CuadroTexto"/>
            <p:cNvSpPr txBox="1"/>
            <p:nvPr/>
          </p:nvSpPr>
          <p:spPr>
            <a:xfrm>
              <a:off x="2656098" y="6084004"/>
              <a:ext cx="3024336" cy="369332"/>
            </a:xfrm>
            <a:prstGeom prst="rect">
              <a:avLst/>
            </a:prstGeom>
            <a:noFill/>
          </p:spPr>
          <p:txBody>
            <a:bodyPr wrap="square" rtlCol="0">
              <a:spAutoFit/>
            </a:bodyPr>
            <a:lstStyle/>
            <a:p>
              <a:r>
                <a:rPr lang="es-ES" dirty="0" smtClean="0">
                  <a:latin typeface="Trebuchet MS" panose="020B0603020202020204" pitchFamily="34" charset="0"/>
                </a:rPr>
                <a:t>Vector posición</a:t>
              </a:r>
              <a:endParaRPr lang="es-ES" dirty="0">
                <a:latin typeface="Trebuchet MS" panose="020B0603020202020204" pitchFamily="34" charset="0"/>
              </a:endParaRPr>
            </a:p>
          </p:txBody>
        </p:sp>
      </p:grpSp>
      <p:sp>
        <p:nvSpPr>
          <p:cNvPr id="32" name="Rectangle 3"/>
          <p:cNvSpPr txBox="1">
            <a:spLocks noChangeArrowheads="1"/>
          </p:cNvSpPr>
          <p:nvPr/>
        </p:nvSpPr>
        <p:spPr>
          <a:xfrm>
            <a:off x="1760083" y="29344"/>
            <a:ext cx="5905500" cy="914400"/>
          </a:xfrm>
          <a:prstGeom prst="rect">
            <a:avLst/>
          </a:prstGeom>
          <a:noFill/>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800" b="1" dirty="0" err="1" smtClean="0">
                <a:solidFill>
                  <a:srgbClr val="C00000"/>
                </a:solidFill>
                <a:latin typeface="Trebuchet MS" panose="020B0603020202020204" pitchFamily="34" charset="0"/>
              </a:rPr>
              <a:t>Modelización</a:t>
            </a:r>
            <a:r>
              <a:rPr lang="en-GB" sz="2800" b="1" dirty="0" smtClean="0">
                <a:solidFill>
                  <a:srgbClr val="C00000"/>
                </a:solidFill>
                <a:latin typeface="Trebuchet MS" panose="020B0603020202020204" pitchFamily="34" charset="0"/>
              </a:rPr>
              <a:t> del </a:t>
            </a:r>
            <a:r>
              <a:rPr lang="en-GB" sz="2800" b="1" dirty="0" err="1" smtClean="0">
                <a:solidFill>
                  <a:srgbClr val="C00000"/>
                </a:solidFill>
                <a:latin typeface="Trebuchet MS" panose="020B0603020202020204" pitchFamily="34" charset="0"/>
              </a:rPr>
              <a:t>oleaje</a:t>
            </a:r>
            <a:endParaRPr lang="en-GB" dirty="0" smtClean="0">
              <a:solidFill>
                <a:srgbClr val="C00000"/>
              </a:solidFill>
            </a:endParaRPr>
          </a:p>
        </p:txBody>
      </p:sp>
      <p:sp>
        <p:nvSpPr>
          <p:cNvPr id="33" name="Rectángulo 32"/>
          <p:cNvSpPr/>
          <p:nvPr/>
        </p:nvSpPr>
        <p:spPr>
          <a:xfrm>
            <a:off x="879479" y="2522274"/>
            <a:ext cx="2736304" cy="864085"/>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6"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713597" y="5377343"/>
            <a:ext cx="1205913" cy="241183"/>
          </a:xfrm>
          <a:prstGeom prst="rect">
            <a:avLst/>
          </a:prstGeom>
          <a:noFill/>
        </p:spPr>
      </p:pic>
    </p:spTree>
    <p:extLst>
      <p:ext uri="{BB962C8B-B14F-4D97-AF65-F5344CB8AC3E}">
        <p14:creationId xmlns:p14="http://schemas.microsoft.com/office/powerpoint/2010/main" val="3188071655"/>
      </p:ext>
    </p:extLst>
  </p:cSld>
  <p:clrMapOvr>
    <a:masterClrMapping/>
  </p:clrMapOvr>
  <p:transition>
    <p:fade/>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3"/>
          <p:cNvSpPr>
            <a:spLocks noGrp="1" noChangeArrowheads="1"/>
          </p:cNvSpPr>
          <p:nvPr>
            <p:ph type="body" idx="4294967295"/>
          </p:nvPr>
        </p:nvSpPr>
        <p:spPr>
          <a:xfrm>
            <a:off x="684213" y="1364704"/>
            <a:ext cx="7772400" cy="4800600"/>
          </a:xfrm>
          <a:prstGeom prst="rect">
            <a:avLst/>
          </a:prstGeom>
        </p:spPr>
        <p:txBody>
          <a:bodyPr/>
          <a:lstStyle/>
          <a:p>
            <a:r>
              <a:rPr lang="en-GB" sz="1800" dirty="0" smtClean="0"/>
              <a:t>El </a:t>
            </a:r>
            <a:r>
              <a:rPr lang="en-GB" sz="1800" dirty="0" err="1" smtClean="0"/>
              <a:t>espectro</a:t>
            </a:r>
            <a:r>
              <a:rPr lang="en-GB" sz="1800" dirty="0" smtClean="0"/>
              <a:t> 2-D </a:t>
            </a:r>
            <a:r>
              <a:rPr lang="en-GB" sz="1800" dirty="0" err="1" smtClean="0"/>
              <a:t>verifica</a:t>
            </a:r>
            <a:r>
              <a:rPr lang="en-GB" sz="1800" dirty="0" smtClean="0"/>
              <a:t> la </a:t>
            </a:r>
            <a:r>
              <a:rPr lang="en-GB" sz="1800" dirty="0" err="1" smtClean="0"/>
              <a:t>ecuación</a:t>
            </a:r>
            <a:r>
              <a:rPr lang="en-GB" sz="1800" dirty="0" smtClean="0"/>
              <a:t> de </a:t>
            </a:r>
            <a:r>
              <a:rPr lang="en-GB" sz="1800" dirty="0" err="1" smtClean="0"/>
              <a:t>equilibrio</a:t>
            </a:r>
            <a:r>
              <a:rPr lang="en-GB" sz="1800" dirty="0" smtClean="0"/>
              <a:t> de </a:t>
            </a:r>
            <a:r>
              <a:rPr lang="en-GB" sz="1800" dirty="0" err="1" smtClean="0"/>
              <a:t>energía</a:t>
            </a:r>
            <a:r>
              <a:rPr lang="en-GB" sz="1800" dirty="0" smtClean="0"/>
              <a:t> (</a:t>
            </a:r>
            <a:r>
              <a:rPr lang="en-GB" sz="1800" dirty="0" err="1" smtClean="0"/>
              <a:t>su</a:t>
            </a:r>
            <a:r>
              <a:rPr lang="en-GB" sz="1800" dirty="0" smtClean="0"/>
              <a:t> forma </a:t>
            </a:r>
            <a:r>
              <a:rPr lang="en-GB" sz="1800" dirty="0" err="1" smtClean="0"/>
              <a:t>más</a:t>
            </a:r>
            <a:r>
              <a:rPr lang="en-GB" sz="1800" dirty="0" smtClean="0"/>
              <a:t> simple </a:t>
            </a:r>
            <a:r>
              <a:rPr lang="en-GB" sz="1800" dirty="0" err="1" smtClean="0"/>
              <a:t>corresponde</a:t>
            </a:r>
            <a:r>
              <a:rPr lang="en-GB" sz="1800" dirty="0" smtClean="0"/>
              <a:t> a la </a:t>
            </a:r>
            <a:r>
              <a:rPr lang="en-GB" sz="1800" dirty="0" err="1" smtClean="0"/>
              <a:t>propagación</a:t>
            </a:r>
            <a:r>
              <a:rPr lang="en-GB" sz="1800" dirty="0" smtClean="0"/>
              <a:t> en </a:t>
            </a:r>
            <a:r>
              <a:rPr lang="en-GB" sz="1800" dirty="0" err="1" smtClean="0"/>
              <a:t>aguas</a:t>
            </a:r>
            <a:r>
              <a:rPr lang="en-GB" sz="1800" dirty="0" smtClean="0"/>
              <a:t> </a:t>
            </a:r>
            <a:r>
              <a:rPr lang="en-GB" sz="1800" dirty="0" err="1" smtClean="0"/>
              <a:t>profundas</a:t>
            </a:r>
            <a:r>
              <a:rPr lang="en-GB" sz="1800" dirty="0" smtClean="0"/>
              <a:t>):</a:t>
            </a:r>
          </a:p>
          <a:p>
            <a:pPr>
              <a:buFont typeface="Wingdings" pitchFamily="2" charset="2"/>
              <a:buNone/>
            </a:pPr>
            <a:endParaRPr lang="en-GB" sz="2400" dirty="0" smtClean="0"/>
          </a:p>
          <a:p>
            <a:pPr>
              <a:buFont typeface="Wingdings" pitchFamily="2" charset="2"/>
              <a:buNone/>
            </a:pPr>
            <a:r>
              <a:rPr lang="en-GB" sz="2400" dirty="0" smtClean="0"/>
              <a:t>	</a:t>
            </a:r>
          </a:p>
          <a:p>
            <a:pPr>
              <a:buFont typeface="Wingdings" pitchFamily="2" charset="2"/>
              <a:buNone/>
            </a:pPr>
            <a:r>
              <a:rPr lang="en-GB" sz="2400" dirty="0" smtClean="0"/>
              <a:t>	</a:t>
            </a:r>
            <a:r>
              <a:rPr lang="en-GB" sz="1600" dirty="0" err="1" smtClean="0"/>
              <a:t>donde</a:t>
            </a:r>
            <a:r>
              <a:rPr lang="en-GB" sz="1600" dirty="0" smtClean="0"/>
              <a:t> la </a:t>
            </a:r>
            <a:r>
              <a:rPr lang="en-GB" sz="1600" dirty="0" err="1" smtClean="0"/>
              <a:t>velocidad</a:t>
            </a:r>
            <a:r>
              <a:rPr lang="en-GB" sz="1600" dirty="0" smtClean="0"/>
              <a:t> de </a:t>
            </a:r>
            <a:r>
              <a:rPr lang="en-GB" sz="1600" dirty="0" err="1" smtClean="0"/>
              <a:t>grupo</a:t>
            </a:r>
            <a:r>
              <a:rPr lang="en-GB" sz="1600" dirty="0" smtClean="0"/>
              <a:t> </a:t>
            </a:r>
            <a:r>
              <a:rPr lang="en-GB" sz="1800" b="1" i="1" dirty="0" smtClean="0">
                <a:latin typeface="Times New Roman" panose="02020603050405020304" pitchFamily="18" charset="0"/>
                <a:cs typeface="Times New Roman" panose="02020603050405020304" pitchFamily="18" charset="0"/>
              </a:rPr>
              <a:t>V</a:t>
            </a:r>
            <a:r>
              <a:rPr lang="en-GB" sz="1800" b="1" i="1" baseline="-4000" dirty="0" smtClean="0">
                <a:latin typeface="Times New Roman" panose="02020603050405020304" pitchFamily="18" charset="0"/>
                <a:cs typeface="Times New Roman" panose="02020603050405020304" pitchFamily="18" charset="0"/>
              </a:rPr>
              <a:t>g</a:t>
            </a:r>
            <a:r>
              <a:rPr lang="en-GB" sz="1600" dirty="0" smtClean="0"/>
              <a:t> </a:t>
            </a:r>
            <a:r>
              <a:rPr lang="en-GB" sz="1600" dirty="0" err="1" smtClean="0"/>
              <a:t>deriva</a:t>
            </a:r>
            <a:r>
              <a:rPr lang="en-GB" sz="1600" dirty="0" smtClean="0"/>
              <a:t> de la </a:t>
            </a:r>
            <a:r>
              <a:rPr lang="en-GB" sz="1600" dirty="0" err="1" smtClean="0"/>
              <a:t>relación</a:t>
            </a:r>
            <a:r>
              <a:rPr lang="en-GB" sz="1600" dirty="0" smtClean="0"/>
              <a:t> de </a:t>
            </a:r>
            <a:r>
              <a:rPr lang="en-GB" sz="1600" dirty="0" err="1" smtClean="0"/>
              <a:t>dispersión</a:t>
            </a:r>
            <a:r>
              <a:rPr lang="en-GB" sz="1600" dirty="0" smtClean="0"/>
              <a:t> </a:t>
            </a:r>
            <a:r>
              <a:rPr lang="en-GB" sz="1600" dirty="0" err="1" smtClean="0"/>
              <a:t>que</a:t>
            </a:r>
            <a:r>
              <a:rPr lang="en-GB" sz="1600" dirty="0" smtClean="0"/>
              <a:t> </a:t>
            </a:r>
            <a:r>
              <a:rPr lang="en-GB" sz="1600" dirty="0" err="1" smtClean="0"/>
              <a:t>relaciona</a:t>
            </a:r>
            <a:r>
              <a:rPr lang="en-GB" sz="1600" dirty="0" smtClean="0"/>
              <a:t> la </a:t>
            </a:r>
            <a:r>
              <a:rPr lang="en-GB" sz="1600" dirty="0" err="1" smtClean="0"/>
              <a:t>frecuencia</a:t>
            </a:r>
            <a:r>
              <a:rPr lang="en-GB" sz="1600" dirty="0" smtClean="0"/>
              <a:t> y el </a:t>
            </a:r>
            <a:r>
              <a:rPr lang="en-GB" sz="1600" dirty="0" err="1" smtClean="0"/>
              <a:t>número</a:t>
            </a:r>
            <a:r>
              <a:rPr lang="en-GB" sz="1600" dirty="0" smtClean="0"/>
              <a:t> de </a:t>
            </a:r>
            <a:r>
              <a:rPr lang="en-GB" sz="1600" dirty="0" err="1" smtClean="0"/>
              <a:t>onda</a:t>
            </a:r>
            <a:r>
              <a:rPr lang="en-GB" sz="1600" dirty="0" smtClean="0"/>
              <a:t>.</a:t>
            </a:r>
            <a:endParaRPr lang="en-GB" sz="1600" baseline="-25000" dirty="0" smtClean="0"/>
          </a:p>
        </p:txBody>
      </p:sp>
      <p:graphicFrame>
        <p:nvGraphicFramePr>
          <p:cNvPr id="1026" name="Object 5"/>
          <p:cNvGraphicFramePr>
            <a:graphicFrameLocks noChangeAspect="1"/>
          </p:cNvGraphicFramePr>
          <p:nvPr>
            <p:extLst>
              <p:ext uri="{D42A27DB-BD31-4B8C-83A1-F6EECF244321}">
                <p14:modId xmlns:p14="http://schemas.microsoft.com/office/powerpoint/2010/main" val="730537495"/>
              </p:ext>
            </p:extLst>
          </p:nvPr>
        </p:nvGraphicFramePr>
        <p:xfrm>
          <a:off x="2627784" y="2204070"/>
          <a:ext cx="3517900" cy="757237"/>
        </p:xfrm>
        <a:graphic>
          <a:graphicData uri="http://schemas.openxmlformats.org/presentationml/2006/ole">
            <mc:AlternateContent xmlns:mc="http://schemas.openxmlformats.org/markup-compatibility/2006">
              <mc:Choice xmlns:v="urn:schemas-microsoft-com:vml" Requires="v">
                <p:oleObj spid="_x0000_s4197" name="Equation" r:id="rId4" imgW="1828800" imgH="393480" progId="Equation.3">
                  <p:embed/>
                </p:oleObj>
              </mc:Choice>
              <mc:Fallback>
                <p:oleObj name="Equation" r:id="rId4" imgW="182880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784" y="2204070"/>
                        <a:ext cx="3517900" cy="757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Rectangle 15"/>
          <p:cNvSpPr>
            <a:spLocks noChangeArrowheads="1"/>
          </p:cNvSpPr>
          <p:nvPr/>
        </p:nvSpPr>
        <p:spPr bwMode="auto">
          <a:xfrm>
            <a:off x="971550" y="3963442"/>
            <a:ext cx="7632898" cy="1569660"/>
          </a:xfrm>
          <a:prstGeom prst="rect">
            <a:avLst/>
          </a:prstGeom>
          <a:noFill/>
          <a:ln w="12700">
            <a:noFill/>
            <a:miter lim="800000"/>
            <a:headEnd/>
            <a:tailEnd/>
          </a:ln>
        </p:spPr>
        <p:txBody>
          <a:bodyPr wrap="square">
            <a:spAutoFit/>
          </a:bodyPr>
          <a:lstStyle/>
          <a:p>
            <a:pPr lvl="1">
              <a:spcBef>
                <a:spcPct val="50000"/>
              </a:spcBef>
            </a:pPr>
            <a:r>
              <a:rPr lang="en-GB" sz="2400" i="1" dirty="0">
                <a:latin typeface="Times New Roman" panose="02020603050405020304" pitchFamily="18" charset="0"/>
                <a:cs typeface="Times New Roman" panose="02020603050405020304" pitchFamily="18" charset="0"/>
              </a:rPr>
              <a:t>S</a:t>
            </a:r>
            <a:r>
              <a:rPr lang="en-GB" sz="2400" i="1" baseline="-25000" dirty="0">
                <a:latin typeface="Times New Roman" panose="02020603050405020304" pitchFamily="18" charset="0"/>
                <a:cs typeface="Times New Roman" panose="02020603050405020304" pitchFamily="18" charset="0"/>
              </a:rPr>
              <a:t>in</a:t>
            </a:r>
            <a:r>
              <a:rPr lang="en-GB" b="1" dirty="0">
                <a:latin typeface="Arial" pitchFamily="34" charset="0"/>
              </a:rPr>
              <a:t>: </a:t>
            </a:r>
            <a:r>
              <a:rPr lang="en-GB" b="1" dirty="0" smtClean="0">
                <a:latin typeface="Arial" pitchFamily="34" charset="0"/>
              </a:rPr>
              <a:t>  </a:t>
            </a:r>
            <a:r>
              <a:rPr lang="en-GB" b="1" i="1" dirty="0" smtClean="0"/>
              <a:t>wind </a:t>
            </a:r>
            <a:r>
              <a:rPr lang="en-GB" b="1" i="1" dirty="0"/>
              <a:t>input source term (</a:t>
            </a:r>
            <a:r>
              <a:rPr lang="en-GB" b="1" i="1" dirty="0">
                <a:solidFill>
                  <a:schemeClr val="hlink"/>
                </a:solidFill>
              </a:rPr>
              <a:t>generation</a:t>
            </a:r>
            <a:r>
              <a:rPr lang="en-GB" b="1" i="1" dirty="0"/>
              <a:t>).</a:t>
            </a:r>
          </a:p>
          <a:p>
            <a:pPr lvl="1">
              <a:spcBef>
                <a:spcPct val="50000"/>
              </a:spcBef>
            </a:pPr>
            <a:r>
              <a:rPr lang="en-GB" sz="2400" i="1" dirty="0" err="1">
                <a:latin typeface="Times New Roman" panose="02020603050405020304" pitchFamily="18" charset="0"/>
                <a:cs typeface="Times New Roman" panose="02020603050405020304" pitchFamily="18" charset="0"/>
              </a:rPr>
              <a:t>S</a:t>
            </a:r>
            <a:r>
              <a:rPr lang="en-GB" sz="2400" i="1" baseline="-25000" dirty="0" err="1">
                <a:latin typeface="Times New Roman" panose="02020603050405020304" pitchFamily="18" charset="0"/>
                <a:cs typeface="Times New Roman" panose="02020603050405020304" pitchFamily="18" charset="0"/>
              </a:rPr>
              <a:t>nl</a:t>
            </a:r>
            <a:r>
              <a:rPr lang="en-GB" b="1" i="1" dirty="0"/>
              <a:t>: </a:t>
            </a:r>
            <a:r>
              <a:rPr lang="en-GB" b="1" i="1" dirty="0" smtClean="0"/>
              <a:t>  non-linear </a:t>
            </a:r>
            <a:r>
              <a:rPr lang="en-GB" b="1" i="1" dirty="0"/>
              <a:t>4-wave interaction (</a:t>
            </a:r>
            <a:r>
              <a:rPr lang="en-GB" b="1" i="1" dirty="0">
                <a:solidFill>
                  <a:schemeClr val="accent2"/>
                </a:solidFill>
              </a:rPr>
              <a:t>redistribution</a:t>
            </a:r>
            <a:r>
              <a:rPr lang="en-GB" b="1" i="1" dirty="0"/>
              <a:t>).</a:t>
            </a:r>
          </a:p>
          <a:p>
            <a:pPr lvl="1">
              <a:spcBef>
                <a:spcPct val="50000"/>
              </a:spcBef>
            </a:pPr>
            <a:r>
              <a:rPr lang="en-GB" sz="2400" i="1" dirty="0" err="1">
                <a:latin typeface="Times New Roman" panose="02020603050405020304" pitchFamily="18" charset="0"/>
                <a:cs typeface="Times New Roman" panose="02020603050405020304" pitchFamily="18" charset="0"/>
              </a:rPr>
              <a:t>S</a:t>
            </a:r>
            <a:r>
              <a:rPr lang="en-GB" sz="2400" i="1" baseline="-25000" dirty="0" err="1">
                <a:latin typeface="Times New Roman" panose="02020603050405020304" pitchFamily="18" charset="0"/>
                <a:cs typeface="Times New Roman" panose="02020603050405020304" pitchFamily="18" charset="0"/>
              </a:rPr>
              <a:t>diss</a:t>
            </a:r>
            <a:r>
              <a:rPr lang="en-GB" b="1" i="1" dirty="0"/>
              <a:t>: dissipation term due to </a:t>
            </a:r>
            <a:r>
              <a:rPr lang="en-GB" b="1" i="1" dirty="0" err="1"/>
              <a:t>whitecapping</a:t>
            </a:r>
            <a:r>
              <a:rPr lang="en-GB" b="1" i="1" dirty="0"/>
              <a:t> (</a:t>
            </a:r>
            <a:r>
              <a:rPr lang="en-GB" b="1" i="1" dirty="0">
                <a:solidFill>
                  <a:srgbClr val="0000FF"/>
                </a:solidFill>
              </a:rPr>
              <a:t>dissipation</a:t>
            </a:r>
            <a:r>
              <a:rPr lang="en-GB" b="1" dirty="0">
                <a:latin typeface="Arial" pitchFamily="34" charset="0"/>
              </a:rPr>
              <a:t>).</a:t>
            </a:r>
          </a:p>
        </p:txBody>
      </p:sp>
      <p:sp>
        <p:nvSpPr>
          <p:cNvPr id="8" name="Rectangle 3"/>
          <p:cNvSpPr>
            <a:spLocks noGrp="1" noChangeArrowheads="1"/>
          </p:cNvSpPr>
          <p:nvPr>
            <p:ph type="title" idx="4294967295"/>
          </p:nvPr>
        </p:nvSpPr>
        <p:spPr>
          <a:xfrm>
            <a:off x="1760083" y="29344"/>
            <a:ext cx="5905500" cy="914400"/>
          </a:xfrm>
          <a:prstGeom prst="rect">
            <a:avLst/>
          </a:prstGeom>
          <a:noFill/>
        </p:spPr>
        <p:txBody>
          <a:bodyPr/>
          <a:lstStyle/>
          <a:p>
            <a:r>
              <a:rPr lang="en-GB" sz="2800" b="1" dirty="0" err="1" smtClean="0">
                <a:solidFill>
                  <a:srgbClr val="C00000"/>
                </a:solidFill>
                <a:latin typeface="Trebuchet MS" panose="020B0603020202020204" pitchFamily="34" charset="0"/>
              </a:rPr>
              <a:t>Modelización</a:t>
            </a:r>
            <a:r>
              <a:rPr lang="en-GB" sz="2800" b="1" dirty="0" smtClean="0">
                <a:solidFill>
                  <a:srgbClr val="C00000"/>
                </a:solidFill>
                <a:latin typeface="Trebuchet MS" panose="020B0603020202020204" pitchFamily="34" charset="0"/>
              </a:rPr>
              <a:t> del </a:t>
            </a:r>
            <a:r>
              <a:rPr lang="en-GB" sz="2800" b="1" dirty="0" err="1" smtClean="0">
                <a:solidFill>
                  <a:srgbClr val="C00000"/>
                </a:solidFill>
                <a:latin typeface="Trebuchet MS" panose="020B0603020202020204" pitchFamily="34" charset="0"/>
              </a:rPr>
              <a:t>oleaje</a:t>
            </a:r>
            <a:r>
              <a:rPr lang="en-GB" sz="2800" b="1" dirty="0" smtClean="0">
                <a:solidFill>
                  <a:srgbClr val="C00000"/>
                </a:solidFill>
                <a:latin typeface="Trebuchet MS" panose="020B0603020202020204" pitchFamily="34" charset="0"/>
              </a:rPr>
              <a:t/>
            </a:r>
            <a:br>
              <a:rPr lang="en-GB" sz="2800" b="1" dirty="0" smtClean="0">
                <a:solidFill>
                  <a:srgbClr val="C00000"/>
                </a:solidFill>
                <a:latin typeface="Trebuchet MS" panose="020B0603020202020204" pitchFamily="34" charset="0"/>
              </a:rPr>
            </a:br>
            <a:r>
              <a:rPr lang="en-GB" sz="2800" b="1" dirty="0" err="1" smtClean="0">
                <a:solidFill>
                  <a:srgbClr val="C00000"/>
                </a:solidFill>
                <a:latin typeface="Trebuchet MS" panose="020B0603020202020204" pitchFamily="34" charset="0"/>
              </a:rPr>
              <a:t>Modelo</a:t>
            </a:r>
            <a:r>
              <a:rPr lang="en-GB" sz="2800" b="1" dirty="0" smtClean="0">
                <a:solidFill>
                  <a:srgbClr val="C00000"/>
                </a:solidFill>
                <a:latin typeface="Trebuchet MS" panose="020B0603020202020204" pitchFamily="34" charset="0"/>
              </a:rPr>
              <a:t> WAM</a:t>
            </a:r>
            <a:endParaRPr lang="en-GB" dirty="0" smtClean="0">
              <a:solidFill>
                <a:srgbClr val="C00000"/>
              </a:solidFill>
            </a:endParaRPr>
          </a:p>
        </p:txBody>
      </p:sp>
    </p:spTree>
    <p:extLst>
      <p:ext uri="{BB962C8B-B14F-4D97-AF65-F5344CB8AC3E}">
        <p14:creationId xmlns:p14="http://schemas.microsoft.com/office/powerpoint/2010/main" val="2612461725"/>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lecha izquierda 27"/>
          <p:cNvSpPr/>
          <p:nvPr/>
        </p:nvSpPr>
        <p:spPr>
          <a:xfrm rot="19072801">
            <a:off x="5712479" y="3657529"/>
            <a:ext cx="2436677" cy="474086"/>
          </a:xfrm>
          <a:prstGeom prst="lef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p>
        </p:txBody>
      </p:sp>
      <p:sp>
        <p:nvSpPr>
          <p:cNvPr id="3" name="Rectangle 2"/>
          <p:cNvSpPr>
            <a:spLocks noChangeArrowheads="1"/>
          </p:cNvSpPr>
          <p:nvPr/>
        </p:nvSpPr>
        <p:spPr bwMode="auto">
          <a:xfrm>
            <a:off x="-35606" y="296019"/>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4"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587668" y="1723921"/>
            <a:ext cx="4928548" cy="792088"/>
          </a:xfrm>
          <a:prstGeom prst="rect">
            <a:avLst/>
          </a:prstGeom>
          <a:noFill/>
        </p:spPr>
      </p:pic>
      <p:sp>
        <p:nvSpPr>
          <p:cNvPr id="6" name="7 CuadroTexto"/>
          <p:cNvSpPr txBox="1"/>
          <p:nvPr/>
        </p:nvSpPr>
        <p:spPr>
          <a:xfrm>
            <a:off x="513122" y="1013795"/>
            <a:ext cx="8091325" cy="646331"/>
          </a:xfrm>
          <a:prstGeom prst="rect">
            <a:avLst/>
          </a:prstGeom>
          <a:noFill/>
        </p:spPr>
        <p:txBody>
          <a:bodyPr wrap="square" rtlCol="0">
            <a:spAutoFit/>
          </a:bodyPr>
          <a:lstStyle/>
          <a:p>
            <a:r>
              <a:rPr lang="es-ES" dirty="0" smtClean="0">
                <a:latin typeface="Trebuchet MS" panose="020B0603020202020204" pitchFamily="34" charset="0"/>
              </a:rPr>
              <a:t>El modelo integra la ecuación General de Transporte de la energía en 2-D en una rejilla de espaciado regular:</a:t>
            </a:r>
            <a:endParaRPr lang="es-ES" dirty="0">
              <a:latin typeface="Trebuchet MS" panose="020B0603020202020204" pitchFamily="34" charset="0"/>
            </a:endParaRPr>
          </a:p>
        </p:txBody>
      </p:sp>
      <p:sp>
        <p:nvSpPr>
          <p:cNvPr id="7" name="8 Cerrar corchete"/>
          <p:cNvSpPr/>
          <p:nvPr/>
        </p:nvSpPr>
        <p:spPr>
          <a:xfrm rot="5400000">
            <a:off x="1727684" y="2263981"/>
            <a:ext cx="144016" cy="504056"/>
          </a:xfrm>
          <a:prstGeom prst="rightBracket">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600">
              <a:latin typeface="Trebuchet MS" panose="020B0603020202020204" pitchFamily="34" charset="0"/>
            </a:endParaRPr>
          </a:p>
        </p:txBody>
      </p:sp>
      <p:sp>
        <p:nvSpPr>
          <p:cNvPr id="8" name="9 Cerrar corchete"/>
          <p:cNvSpPr/>
          <p:nvPr/>
        </p:nvSpPr>
        <p:spPr>
          <a:xfrm rot="5400000">
            <a:off x="2843808" y="1939945"/>
            <a:ext cx="144016" cy="1152128"/>
          </a:xfrm>
          <a:prstGeom prst="rightBracket">
            <a:avLst/>
          </a:prstGeom>
          <a:ln/>
        </p:spPr>
        <p:style>
          <a:lnRef idx="2">
            <a:schemeClr val="accent3"/>
          </a:lnRef>
          <a:fillRef idx="0">
            <a:schemeClr val="accent3"/>
          </a:fillRef>
          <a:effectRef idx="1">
            <a:schemeClr val="accent3"/>
          </a:effectRef>
          <a:fontRef idx="minor">
            <a:schemeClr val="tx1"/>
          </a:fontRef>
        </p:style>
        <p:txBody>
          <a:bodyPr rtlCol="0" anchor="ctr"/>
          <a:lstStyle/>
          <a:p>
            <a:pPr algn="ctr"/>
            <a:endParaRPr lang="es-ES" sz="1600">
              <a:latin typeface="Trebuchet MS" panose="020B0603020202020204" pitchFamily="34" charset="0"/>
            </a:endParaRPr>
          </a:p>
        </p:txBody>
      </p:sp>
      <p:sp>
        <p:nvSpPr>
          <p:cNvPr id="9" name="10 Cerrar corchete"/>
          <p:cNvSpPr/>
          <p:nvPr/>
        </p:nvSpPr>
        <p:spPr>
          <a:xfrm rot="5400000">
            <a:off x="4608004" y="1615909"/>
            <a:ext cx="144016" cy="1800200"/>
          </a:xfrm>
          <a:prstGeom prst="rightBracket">
            <a:avLst/>
          </a:prstGeom>
          <a:ln/>
        </p:spPr>
        <p:style>
          <a:lnRef idx="2">
            <a:schemeClr val="accent6"/>
          </a:lnRef>
          <a:fillRef idx="0">
            <a:schemeClr val="accent6"/>
          </a:fillRef>
          <a:effectRef idx="1">
            <a:schemeClr val="accent6"/>
          </a:effectRef>
          <a:fontRef idx="minor">
            <a:schemeClr val="tx1"/>
          </a:fontRef>
        </p:style>
        <p:txBody>
          <a:bodyPr rtlCol="0" anchor="ctr"/>
          <a:lstStyle/>
          <a:p>
            <a:pPr algn="ctr"/>
            <a:endParaRPr lang="es-ES" sz="1600">
              <a:latin typeface="Trebuchet MS" panose="020B0603020202020204" pitchFamily="34" charset="0"/>
            </a:endParaRPr>
          </a:p>
        </p:txBody>
      </p:sp>
      <p:sp>
        <p:nvSpPr>
          <p:cNvPr id="10" name="11 CuadroTexto"/>
          <p:cNvSpPr txBox="1"/>
          <p:nvPr/>
        </p:nvSpPr>
        <p:spPr>
          <a:xfrm>
            <a:off x="579460" y="2804041"/>
            <a:ext cx="1728192"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sz="1400" dirty="0" smtClean="0">
                <a:latin typeface="Trebuchet MS" panose="020B0603020202020204" pitchFamily="34" charset="0"/>
              </a:rPr>
              <a:t>Variación de la energía en función del tiempo</a:t>
            </a:r>
            <a:endParaRPr lang="es-ES" sz="1400" dirty="0">
              <a:latin typeface="Trebuchet MS" panose="020B0603020202020204" pitchFamily="34" charset="0"/>
            </a:endParaRPr>
          </a:p>
        </p:txBody>
      </p:sp>
      <p:sp>
        <p:nvSpPr>
          <p:cNvPr id="11" name="12 CuadroTexto"/>
          <p:cNvSpPr txBox="1"/>
          <p:nvPr/>
        </p:nvSpPr>
        <p:spPr>
          <a:xfrm>
            <a:off x="2411760" y="2804041"/>
            <a:ext cx="1440160" cy="73866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ES" sz="1400" dirty="0" smtClean="0">
                <a:latin typeface="Trebuchet MS" panose="020B0603020202020204" pitchFamily="34" charset="0"/>
              </a:rPr>
              <a:t>Propagación espacial de la energía</a:t>
            </a:r>
            <a:endParaRPr lang="es-ES" sz="1400" dirty="0">
              <a:latin typeface="Trebuchet MS" panose="020B0603020202020204" pitchFamily="34" charset="0"/>
            </a:endParaRPr>
          </a:p>
        </p:txBody>
      </p:sp>
      <p:sp>
        <p:nvSpPr>
          <p:cNvPr id="12" name="13 CuadroTexto"/>
          <p:cNvSpPr txBox="1"/>
          <p:nvPr/>
        </p:nvSpPr>
        <p:spPr>
          <a:xfrm>
            <a:off x="3923928" y="2804041"/>
            <a:ext cx="1944216"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s-ES" sz="1400" dirty="0" smtClean="0">
                <a:latin typeface="Trebuchet MS" panose="020B0603020202020204" pitchFamily="34" charset="0"/>
              </a:rPr>
              <a:t>Variación debida a efectos de refracción</a:t>
            </a:r>
            <a:endParaRPr lang="es-ES" sz="1400" dirty="0">
              <a:latin typeface="Trebuchet MS" panose="020B0603020202020204" pitchFamily="34" charset="0"/>
            </a:endParaRPr>
          </a:p>
        </p:txBody>
      </p:sp>
      <p:sp>
        <p:nvSpPr>
          <p:cNvPr id="13" name="Rectangle 5"/>
          <p:cNvSpPr>
            <a:spLocks noChangeArrowheads="1"/>
          </p:cNvSpPr>
          <p:nvPr/>
        </p:nvSpPr>
        <p:spPr bwMode="auto">
          <a:xfrm>
            <a:off x="828092" y="99298"/>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S"/>
          </a:p>
        </p:txBody>
      </p:sp>
      <p:pic>
        <p:nvPicPr>
          <p:cNvPr id="1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110236" y="4578399"/>
            <a:ext cx="2923525" cy="432048"/>
          </a:xfrm>
          <a:prstGeom prst="rect">
            <a:avLst/>
          </a:prstGeom>
          <a:noFill/>
        </p:spPr>
      </p:pic>
      <p:sp>
        <p:nvSpPr>
          <p:cNvPr id="15" name="Rectangle 6"/>
          <p:cNvSpPr>
            <a:spLocks noChangeArrowheads="1"/>
          </p:cNvSpPr>
          <p:nvPr/>
        </p:nvSpPr>
        <p:spPr bwMode="auto">
          <a:xfrm>
            <a:off x="0" y="478423"/>
            <a:ext cx="184731"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600" b="0" i="0" u="none" strike="noStrike" cap="none" normalizeH="0" baseline="0" smtClean="0">
              <a:ln>
                <a:noFill/>
              </a:ln>
              <a:solidFill>
                <a:schemeClr val="tx1"/>
              </a:solidFill>
              <a:effectLst/>
              <a:latin typeface="Arial" pitchFamily="34" charset="0"/>
              <a:cs typeface="Arial" pitchFamily="34" charset="0"/>
            </a:endParaRPr>
          </a:p>
        </p:txBody>
      </p:sp>
      <p:sp>
        <p:nvSpPr>
          <p:cNvPr id="16" name="17 Cerrar corchete"/>
          <p:cNvSpPr/>
          <p:nvPr/>
        </p:nvSpPr>
        <p:spPr>
          <a:xfrm rot="5400000">
            <a:off x="4535996" y="4677413"/>
            <a:ext cx="144016" cy="504056"/>
          </a:xfrm>
          <a:prstGeom prst="rightBracket">
            <a:avLst/>
          </a:prstGeom>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sz="1400">
              <a:latin typeface="Trebuchet MS" panose="020B0603020202020204" pitchFamily="34" charset="0"/>
            </a:endParaRPr>
          </a:p>
        </p:txBody>
      </p:sp>
      <p:sp>
        <p:nvSpPr>
          <p:cNvPr id="17" name="18 Cerrar corchete"/>
          <p:cNvSpPr/>
          <p:nvPr/>
        </p:nvSpPr>
        <p:spPr>
          <a:xfrm rot="5400000">
            <a:off x="5328084" y="4677413"/>
            <a:ext cx="144016" cy="504056"/>
          </a:xfrm>
          <a:prstGeom prst="rightBracket">
            <a:avLst/>
          </a:prstGeom>
          <a:ln/>
        </p:spPr>
        <p:style>
          <a:lnRef idx="2">
            <a:schemeClr val="accent3"/>
          </a:lnRef>
          <a:fillRef idx="0">
            <a:schemeClr val="accent3"/>
          </a:fillRef>
          <a:effectRef idx="1">
            <a:schemeClr val="accent3"/>
          </a:effectRef>
          <a:fontRef idx="minor">
            <a:schemeClr val="tx1"/>
          </a:fontRef>
        </p:style>
        <p:txBody>
          <a:bodyPr rtlCol="0" anchor="ctr"/>
          <a:lstStyle/>
          <a:p>
            <a:pPr algn="ctr"/>
            <a:endParaRPr lang="es-ES" sz="1400">
              <a:latin typeface="Trebuchet MS" panose="020B0603020202020204" pitchFamily="34" charset="0"/>
            </a:endParaRPr>
          </a:p>
        </p:txBody>
      </p:sp>
      <p:sp>
        <p:nvSpPr>
          <p:cNvPr id="19" name="20 CuadroTexto"/>
          <p:cNvSpPr txBox="1"/>
          <p:nvPr/>
        </p:nvSpPr>
        <p:spPr>
          <a:xfrm>
            <a:off x="2339752" y="5299870"/>
            <a:ext cx="2088232"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defPPr>
              <a:defRPr lang="es-ES"/>
            </a:defPPr>
            <a:lvl1pPr>
              <a:defRPr>
                <a:latin typeface="Trebuchet MS" panose="020B0603020202020204" pitchFamily="34" charset="0"/>
              </a:defRPr>
            </a:lvl1pPr>
          </a:lstStyle>
          <a:p>
            <a:r>
              <a:rPr lang="es-ES" sz="1400" dirty="0"/>
              <a:t>Energía de entrada desde la atmosfera por efecto del viento</a:t>
            </a:r>
          </a:p>
        </p:txBody>
      </p:sp>
      <p:sp>
        <p:nvSpPr>
          <p:cNvPr id="20" name="21 CuadroTexto"/>
          <p:cNvSpPr txBox="1"/>
          <p:nvPr/>
        </p:nvSpPr>
        <p:spPr>
          <a:xfrm>
            <a:off x="4608004" y="5243716"/>
            <a:ext cx="2088232" cy="116955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defPPr>
              <a:defRPr lang="es-ES"/>
            </a:defPPr>
            <a:lvl1pPr>
              <a:defRPr>
                <a:latin typeface="Trebuchet MS" panose="020B0603020202020204" pitchFamily="34" charset="0"/>
              </a:defRPr>
            </a:lvl1pPr>
          </a:lstStyle>
          <a:p>
            <a:r>
              <a:rPr lang="es-ES" sz="1400" dirty="0"/>
              <a:t>Disipación de energía por rotura de crestas, fricción del fondo, </a:t>
            </a:r>
            <a:r>
              <a:rPr lang="es-ES" sz="1400" dirty="0" err="1"/>
              <a:t>asomeramiento</a:t>
            </a:r>
            <a:r>
              <a:rPr lang="es-ES" sz="1400" dirty="0"/>
              <a:t>, rotura, …</a:t>
            </a:r>
          </a:p>
        </p:txBody>
      </p:sp>
      <p:sp>
        <p:nvSpPr>
          <p:cNvPr id="21" name="22 CuadroTexto"/>
          <p:cNvSpPr txBox="1"/>
          <p:nvPr/>
        </p:nvSpPr>
        <p:spPr>
          <a:xfrm>
            <a:off x="6741815" y="4941281"/>
            <a:ext cx="2088232"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s-ES" sz="1400" dirty="0" smtClean="0">
                <a:latin typeface="Trebuchet MS" panose="020B0603020202020204" pitchFamily="34" charset="0"/>
              </a:rPr>
              <a:t>Energía debida a las interacciones no lineales entre ondas</a:t>
            </a:r>
            <a:endParaRPr lang="es-ES" sz="1400" dirty="0">
              <a:latin typeface="Trebuchet MS" panose="020B0603020202020204" pitchFamily="34" charset="0"/>
            </a:endParaRPr>
          </a:p>
        </p:txBody>
      </p:sp>
      <p:sp>
        <p:nvSpPr>
          <p:cNvPr id="22" name="23 Elipse"/>
          <p:cNvSpPr/>
          <p:nvPr/>
        </p:nvSpPr>
        <p:spPr>
          <a:xfrm>
            <a:off x="5940152" y="1867937"/>
            <a:ext cx="64807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600">
              <a:latin typeface="Trebuchet MS" panose="020B0603020202020204" pitchFamily="34" charset="0"/>
            </a:endParaRPr>
          </a:p>
        </p:txBody>
      </p:sp>
      <p:sp>
        <p:nvSpPr>
          <p:cNvPr id="23" name="24 CuadroTexto"/>
          <p:cNvSpPr txBox="1"/>
          <p:nvPr/>
        </p:nvSpPr>
        <p:spPr>
          <a:xfrm>
            <a:off x="6607376" y="1837387"/>
            <a:ext cx="2357111"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S" sz="1400" dirty="0" smtClean="0">
                <a:latin typeface="Trebuchet MS" panose="020B0603020202020204" pitchFamily="34" charset="0"/>
              </a:rPr>
              <a:t>Términos fuente</a:t>
            </a:r>
          </a:p>
          <a:p>
            <a:r>
              <a:rPr lang="es-ES" sz="1400" dirty="0" smtClean="0">
                <a:latin typeface="Trebuchet MS" panose="020B0603020202020204" pitchFamily="34" charset="0"/>
              </a:rPr>
              <a:t>Representan el crecimiento y decaimiento de la energía del oleaje y las interacciones no lineales</a:t>
            </a:r>
            <a:endParaRPr lang="es-ES" sz="1400" dirty="0">
              <a:latin typeface="Trebuchet MS" panose="020B0603020202020204" pitchFamily="34" charset="0"/>
            </a:endParaRPr>
          </a:p>
        </p:txBody>
      </p:sp>
      <p:sp>
        <p:nvSpPr>
          <p:cNvPr id="26" name="Rectangle 3"/>
          <p:cNvSpPr txBox="1">
            <a:spLocks noChangeArrowheads="1"/>
          </p:cNvSpPr>
          <p:nvPr/>
        </p:nvSpPr>
        <p:spPr>
          <a:xfrm>
            <a:off x="395536" y="29344"/>
            <a:ext cx="8208912" cy="914400"/>
          </a:xfrm>
          <a:prstGeom prst="rect">
            <a:avLst/>
          </a:prstGeom>
          <a:noFill/>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800" b="1" dirty="0" err="1" smtClean="0">
                <a:solidFill>
                  <a:srgbClr val="C00000"/>
                </a:solidFill>
                <a:latin typeface="Trebuchet MS" panose="020B0603020202020204" pitchFamily="34" charset="0"/>
              </a:rPr>
              <a:t>Modelo</a:t>
            </a:r>
            <a:r>
              <a:rPr lang="en-GB" sz="2800" b="1" dirty="0" smtClean="0">
                <a:solidFill>
                  <a:srgbClr val="C00000"/>
                </a:solidFill>
                <a:latin typeface="Trebuchet MS" panose="020B0603020202020204" pitchFamily="34" charset="0"/>
              </a:rPr>
              <a:t> WAM de </a:t>
            </a:r>
            <a:r>
              <a:rPr lang="en-GB" sz="2800" b="1" dirty="0" err="1" smtClean="0">
                <a:solidFill>
                  <a:srgbClr val="C00000"/>
                </a:solidFill>
                <a:latin typeface="Trebuchet MS" panose="020B0603020202020204" pitchFamily="34" charset="0"/>
              </a:rPr>
              <a:t>propagación</a:t>
            </a:r>
            <a:r>
              <a:rPr lang="en-GB" sz="2800" b="1" dirty="0" smtClean="0">
                <a:solidFill>
                  <a:srgbClr val="C00000"/>
                </a:solidFill>
                <a:latin typeface="Trebuchet MS" panose="020B0603020202020204" pitchFamily="34" charset="0"/>
              </a:rPr>
              <a:t> del </a:t>
            </a:r>
            <a:r>
              <a:rPr lang="en-GB" sz="2800" b="1" dirty="0" err="1" smtClean="0">
                <a:solidFill>
                  <a:srgbClr val="C00000"/>
                </a:solidFill>
                <a:latin typeface="Trebuchet MS" panose="020B0603020202020204" pitchFamily="34" charset="0"/>
              </a:rPr>
              <a:t>oleaje</a:t>
            </a:r>
            <a:endParaRPr lang="en-GB" dirty="0" smtClean="0">
              <a:solidFill>
                <a:srgbClr val="C00000"/>
              </a:solidFill>
            </a:endParaRPr>
          </a:p>
        </p:txBody>
      </p:sp>
      <p:sp>
        <p:nvSpPr>
          <p:cNvPr id="25" name="Rectángulo 24"/>
          <p:cNvSpPr/>
          <p:nvPr/>
        </p:nvSpPr>
        <p:spPr>
          <a:xfrm>
            <a:off x="512514" y="3876029"/>
            <a:ext cx="5521247" cy="923330"/>
          </a:xfrm>
          <a:prstGeom prst="rect">
            <a:avLst/>
          </a:prstGeom>
        </p:spPr>
        <p:txBody>
          <a:bodyPr wrap="square">
            <a:spAutoFit/>
          </a:bodyPr>
          <a:lstStyle/>
          <a:p>
            <a:r>
              <a:rPr lang="en-GB" dirty="0" err="1">
                <a:latin typeface="Trebuchet MS" panose="020B0603020202020204" pitchFamily="34" charset="0"/>
              </a:rPr>
              <a:t>donde</a:t>
            </a:r>
            <a:r>
              <a:rPr lang="en-GB" dirty="0">
                <a:latin typeface="Trebuchet MS" panose="020B0603020202020204" pitchFamily="34" charset="0"/>
              </a:rPr>
              <a:t> la </a:t>
            </a:r>
            <a:r>
              <a:rPr lang="en-GB" dirty="0" err="1">
                <a:latin typeface="Trebuchet MS" panose="020B0603020202020204" pitchFamily="34" charset="0"/>
              </a:rPr>
              <a:t>velocidad</a:t>
            </a:r>
            <a:r>
              <a:rPr lang="en-GB" dirty="0">
                <a:latin typeface="Trebuchet MS" panose="020B0603020202020204" pitchFamily="34" charset="0"/>
              </a:rPr>
              <a:t> de </a:t>
            </a:r>
            <a:r>
              <a:rPr lang="en-GB" dirty="0" err="1">
                <a:latin typeface="Trebuchet MS" panose="020B0603020202020204" pitchFamily="34" charset="0"/>
              </a:rPr>
              <a:t>grupo</a:t>
            </a:r>
            <a:r>
              <a:rPr lang="en-GB" dirty="0">
                <a:latin typeface="Trebuchet MS" panose="020B0603020202020204" pitchFamily="34" charset="0"/>
              </a:rPr>
              <a:t> </a:t>
            </a:r>
            <a:r>
              <a:rPr lang="en-GB" b="1" i="1" dirty="0">
                <a:latin typeface="Trebuchet MS" panose="020B0603020202020204" pitchFamily="34" charset="0"/>
                <a:cs typeface="Times New Roman" panose="02020603050405020304" pitchFamily="18" charset="0"/>
              </a:rPr>
              <a:t>c</a:t>
            </a:r>
            <a:r>
              <a:rPr lang="en-GB" b="1" i="1" baseline="-4000" dirty="0">
                <a:latin typeface="Trebuchet MS" panose="020B0603020202020204" pitchFamily="34" charset="0"/>
                <a:cs typeface="Times New Roman" panose="02020603050405020304" pitchFamily="18" charset="0"/>
              </a:rPr>
              <a:t>g</a:t>
            </a:r>
            <a:r>
              <a:rPr lang="en-GB" dirty="0">
                <a:latin typeface="Trebuchet MS" panose="020B0603020202020204" pitchFamily="34" charset="0"/>
              </a:rPr>
              <a:t> </a:t>
            </a:r>
            <a:r>
              <a:rPr lang="en-GB" dirty="0" err="1">
                <a:latin typeface="Trebuchet MS" panose="020B0603020202020204" pitchFamily="34" charset="0"/>
              </a:rPr>
              <a:t>deriva</a:t>
            </a:r>
            <a:r>
              <a:rPr lang="en-GB" dirty="0">
                <a:latin typeface="Trebuchet MS" panose="020B0603020202020204" pitchFamily="34" charset="0"/>
              </a:rPr>
              <a:t> de la </a:t>
            </a:r>
            <a:r>
              <a:rPr lang="en-GB" dirty="0" err="1">
                <a:latin typeface="Trebuchet MS" panose="020B0603020202020204" pitchFamily="34" charset="0"/>
              </a:rPr>
              <a:t>relación</a:t>
            </a:r>
            <a:r>
              <a:rPr lang="en-GB" dirty="0">
                <a:latin typeface="Trebuchet MS" panose="020B0603020202020204" pitchFamily="34" charset="0"/>
              </a:rPr>
              <a:t> de dispersion, </a:t>
            </a:r>
            <a:r>
              <a:rPr lang="en-GB" dirty="0" err="1">
                <a:latin typeface="Trebuchet MS" panose="020B0603020202020204" pitchFamily="34" charset="0"/>
              </a:rPr>
              <a:t>que</a:t>
            </a:r>
            <a:r>
              <a:rPr lang="en-GB" dirty="0">
                <a:latin typeface="Trebuchet MS" panose="020B0603020202020204" pitchFamily="34" charset="0"/>
              </a:rPr>
              <a:t> </a:t>
            </a:r>
            <a:r>
              <a:rPr lang="en-GB" dirty="0" err="1">
                <a:latin typeface="Trebuchet MS" panose="020B0603020202020204" pitchFamily="34" charset="0"/>
              </a:rPr>
              <a:t>relaciona</a:t>
            </a:r>
            <a:r>
              <a:rPr lang="en-GB" dirty="0">
                <a:latin typeface="Trebuchet MS" panose="020B0603020202020204" pitchFamily="34" charset="0"/>
              </a:rPr>
              <a:t> la </a:t>
            </a:r>
            <a:r>
              <a:rPr lang="en-GB" dirty="0" err="1">
                <a:latin typeface="Trebuchet MS" panose="020B0603020202020204" pitchFamily="34" charset="0"/>
              </a:rPr>
              <a:t>frecuencia</a:t>
            </a:r>
            <a:r>
              <a:rPr lang="en-GB" dirty="0">
                <a:latin typeface="Trebuchet MS" panose="020B0603020202020204" pitchFamily="34" charset="0"/>
              </a:rPr>
              <a:t> y el </a:t>
            </a:r>
            <a:r>
              <a:rPr lang="en-GB" dirty="0" err="1">
                <a:latin typeface="Trebuchet MS" panose="020B0603020202020204" pitchFamily="34" charset="0"/>
              </a:rPr>
              <a:t>número</a:t>
            </a:r>
            <a:r>
              <a:rPr lang="en-GB" dirty="0">
                <a:latin typeface="Trebuchet MS" panose="020B0603020202020204" pitchFamily="34" charset="0"/>
              </a:rPr>
              <a:t> de </a:t>
            </a:r>
            <a:r>
              <a:rPr lang="en-GB" dirty="0" err="1">
                <a:latin typeface="Trebuchet MS" panose="020B0603020202020204" pitchFamily="34" charset="0"/>
              </a:rPr>
              <a:t>onda</a:t>
            </a:r>
            <a:r>
              <a:rPr lang="en-GB" dirty="0">
                <a:latin typeface="Trebuchet MS" panose="020B0603020202020204" pitchFamily="34" charset="0"/>
              </a:rPr>
              <a:t>.</a:t>
            </a:r>
            <a:endParaRPr lang="es-ES" dirty="0">
              <a:latin typeface="Trebuchet MS" panose="020B0603020202020204" pitchFamily="34" charset="0"/>
            </a:endParaRPr>
          </a:p>
        </p:txBody>
      </p:sp>
    </p:spTree>
    <p:extLst>
      <p:ext uri="{BB962C8B-B14F-4D97-AF65-F5344CB8AC3E}">
        <p14:creationId xmlns:p14="http://schemas.microsoft.com/office/powerpoint/2010/main" val="3018698194"/>
      </p:ext>
    </p:extLst>
  </p:cSld>
  <p:clrMapOvr>
    <a:masterClrMapping/>
  </p:clrMapOvr>
  <p:transition>
    <p:fade/>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descr="FG32depar_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370" y="1036907"/>
            <a:ext cx="7899723" cy="532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2"/>
          <p:cNvSpPr>
            <a:spLocks noGrp="1" noChangeArrowheads="1"/>
          </p:cNvSpPr>
          <p:nvPr>
            <p:ph type="title"/>
          </p:nvPr>
        </p:nvSpPr>
        <p:spPr bwMode="auto">
          <a:xfrm>
            <a:off x="-534385" y="102609"/>
            <a:ext cx="7595472" cy="97360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7889" tIns="38944" rIns="77889" bIns="38944" numCol="1" anchor="t" anchorCtr="0" compatLnSpc="1">
            <a:prstTxWarp prst="textNoShape">
              <a:avLst/>
            </a:prstTxWarp>
          </a:bodyPr>
          <a:lstStyle/>
          <a:p>
            <a:pPr rtl="1"/>
            <a:r>
              <a:rPr lang="es-ES" altLang="es-ES" sz="2400" b="1" dirty="0" smtClean="0">
                <a:solidFill>
                  <a:srgbClr val="C00000"/>
                </a:solidFill>
                <a:latin typeface="Trebuchet MS" panose="020B0603020202020204" pitchFamily="34" charset="0"/>
              </a:rPr>
              <a:t>Inicialización del modelo. Análisis</a:t>
            </a:r>
          </a:p>
        </p:txBody>
      </p:sp>
      <p:sp>
        <p:nvSpPr>
          <p:cNvPr id="33796" name="Text Box 8"/>
          <p:cNvSpPr txBox="1">
            <a:spLocks noChangeArrowheads="1"/>
          </p:cNvSpPr>
          <p:nvPr/>
        </p:nvSpPr>
        <p:spPr bwMode="auto">
          <a:xfrm>
            <a:off x="354093" y="2325581"/>
            <a:ext cx="2909258" cy="406906"/>
          </a:xfrm>
          <a:prstGeom prst="rect">
            <a:avLst/>
          </a:prstGeom>
          <a:solidFill>
            <a:schemeClr val="accent6">
              <a:lumMod val="60000"/>
              <a:lumOff val="40000"/>
            </a:schemeClr>
          </a:solidFill>
          <a:ln>
            <a:noFill/>
          </a:ln>
          <a:effectLst/>
          <a:extLst/>
        </p:spPr>
        <p:txBody>
          <a:bodyPr wrap="none">
            <a:spAutoFit/>
          </a:bodyPr>
          <a:lstStyle>
            <a:lvl1pPr algn="ctr">
              <a:defRPr sz="2400">
                <a:solidFill>
                  <a:schemeClr val="bg1"/>
                </a:solidFill>
                <a:latin typeface="Times New Roman" panose="02020603050405020304" pitchFamily="18" charset="0"/>
              </a:defRPr>
            </a:lvl1pPr>
            <a:lvl2pPr marL="742950" indent="-285750" algn="ctr">
              <a:defRPr sz="2400">
                <a:solidFill>
                  <a:schemeClr val="bg1"/>
                </a:solidFill>
                <a:latin typeface="Times New Roman" panose="02020603050405020304" pitchFamily="18" charset="0"/>
              </a:defRPr>
            </a:lvl2pPr>
            <a:lvl3pPr marL="1143000" indent="-228600" algn="ctr">
              <a:defRPr sz="2400">
                <a:solidFill>
                  <a:schemeClr val="bg1"/>
                </a:solidFill>
                <a:latin typeface="Times New Roman" panose="02020603050405020304" pitchFamily="18" charset="0"/>
              </a:defRPr>
            </a:lvl3pPr>
            <a:lvl4pPr marL="1600200" indent="-228600" algn="ctr">
              <a:defRPr sz="2400">
                <a:solidFill>
                  <a:schemeClr val="bg1"/>
                </a:solidFill>
                <a:latin typeface="Times New Roman" panose="02020603050405020304" pitchFamily="18" charset="0"/>
              </a:defRPr>
            </a:lvl4pPr>
            <a:lvl5pPr marL="2057400" indent="-228600" algn="ctr">
              <a:defRPr sz="2400">
                <a:solidFill>
                  <a:schemeClr val="bg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bg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bg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bg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bg1"/>
                </a:solidFill>
                <a:latin typeface="Times New Roman" panose="02020603050405020304" pitchFamily="18" charset="0"/>
              </a:defRPr>
            </a:lvl9pPr>
          </a:lstStyle>
          <a:p>
            <a:r>
              <a:rPr lang="es-ES" altLang="es-ES" sz="2044">
                <a:latin typeface="Trebuchet MS" panose="020B0603020202020204" pitchFamily="34" charset="0"/>
                <a:hlinkClick r:id="rId3"/>
              </a:rPr>
              <a:t>http://www.ecmwf.int</a:t>
            </a:r>
            <a:endParaRPr lang="es-ES" altLang="es-ES" sz="2044">
              <a:latin typeface="Trebuchet MS" panose="020B0603020202020204" pitchFamily="34" charset="0"/>
            </a:endParaRPr>
          </a:p>
        </p:txBody>
      </p:sp>
      <p:sp>
        <p:nvSpPr>
          <p:cNvPr id="33797" name="Oval 9"/>
          <p:cNvSpPr>
            <a:spLocks noChangeArrowheads="1"/>
          </p:cNvSpPr>
          <p:nvPr/>
        </p:nvSpPr>
        <p:spPr bwMode="auto">
          <a:xfrm>
            <a:off x="1873628" y="1269491"/>
            <a:ext cx="4538082" cy="306956"/>
          </a:xfrm>
          <a:prstGeom prst="ellipse">
            <a:avLst/>
          </a:prstGeom>
          <a:noFill/>
          <a:ln w="9525">
            <a:solidFill>
              <a:srgbClr val="FF0000"/>
            </a:solidFill>
            <a:round/>
            <a:headEnd/>
            <a:tailEnd/>
          </a:ln>
          <a:effectLst/>
          <a:extLst>
            <a:ext uri="{909E8E84-426E-40DD-AFC4-6F175D3DCCD1}">
              <a14:hiddenFill xmlns:a14="http://schemas.microsoft.com/office/drawing/2010/main">
                <a:solidFill>
                  <a:srgbClr val="00B8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ctr">
              <a:defRPr sz="2400">
                <a:solidFill>
                  <a:schemeClr val="bg1"/>
                </a:solidFill>
                <a:latin typeface="Times New Roman" panose="02020603050405020304" pitchFamily="18" charset="0"/>
              </a:defRPr>
            </a:lvl1pPr>
            <a:lvl2pPr marL="742950" indent="-285750" algn="ctr">
              <a:defRPr sz="2400">
                <a:solidFill>
                  <a:schemeClr val="bg1"/>
                </a:solidFill>
                <a:latin typeface="Times New Roman" panose="02020603050405020304" pitchFamily="18" charset="0"/>
              </a:defRPr>
            </a:lvl2pPr>
            <a:lvl3pPr marL="1143000" indent="-228600" algn="ctr">
              <a:defRPr sz="2400">
                <a:solidFill>
                  <a:schemeClr val="bg1"/>
                </a:solidFill>
                <a:latin typeface="Times New Roman" panose="02020603050405020304" pitchFamily="18" charset="0"/>
              </a:defRPr>
            </a:lvl3pPr>
            <a:lvl4pPr marL="1600200" indent="-228600" algn="ctr">
              <a:defRPr sz="2400">
                <a:solidFill>
                  <a:schemeClr val="bg1"/>
                </a:solidFill>
                <a:latin typeface="Times New Roman" panose="02020603050405020304" pitchFamily="18" charset="0"/>
              </a:defRPr>
            </a:lvl4pPr>
            <a:lvl5pPr marL="2057400" indent="-228600" algn="ctr">
              <a:defRPr sz="2400">
                <a:solidFill>
                  <a:schemeClr val="bg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bg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bg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bg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bg1"/>
                </a:solidFill>
                <a:latin typeface="Times New Roman" panose="02020603050405020304" pitchFamily="18" charset="0"/>
              </a:defRPr>
            </a:lvl9pPr>
          </a:lstStyle>
          <a:p>
            <a:endParaRPr lang="es-ES" altLang="es-ES" sz="2044"/>
          </a:p>
        </p:txBody>
      </p:sp>
      <p:pic>
        <p:nvPicPr>
          <p:cNvPr id="33798" name="Picture 11" descr="http://download.ecmwf.org/data/atls16/data/data01/scratch/get_legacy_plot-atls16-95e2cf679cd58ee9b4db4dd119a05a8d-PUO6bx.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3627" y="1036908"/>
            <a:ext cx="6667843" cy="535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52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798"/>
                                        </p:tgtEl>
                                        <p:attrNameLst>
                                          <p:attrName>style.visibility</p:attrName>
                                        </p:attrNameLst>
                                      </p:cBhvr>
                                      <p:to>
                                        <p:strVal val="visible"/>
                                      </p:to>
                                    </p:set>
                                    <p:animEffect transition="in" filter="fade">
                                      <p:cBhvr>
                                        <p:cTn id="7" dur="1000"/>
                                        <p:tgtEl>
                                          <p:spTgt spid="33798"/>
                                        </p:tgtEl>
                                      </p:cBhvr>
                                    </p:animEffect>
                                    <p:anim calcmode="lin" valueType="num">
                                      <p:cBhvr>
                                        <p:cTn id="8" dur="1000" fill="hold"/>
                                        <p:tgtEl>
                                          <p:spTgt spid="33798"/>
                                        </p:tgtEl>
                                        <p:attrNameLst>
                                          <p:attrName>ppt_x</p:attrName>
                                        </p:attrNameLst>
                                      </p:cBhvr>
                                      <p:tavLst>
                                        <p:tav tm="0">
                                          <p:val>
                                            <p:strVal val="#ppt_x"/>
                                          </p:val>
                                        </p:tav>
                                        <p:tav tm="100000">
                                          <p:val>
                                            <p:strVal val="#ppt_x"/>
                                          </p:val>
                                        </p:tav>
                                      </p:tavLst>
                                    </p:anim>
                                    <p:anim calcmode="lin" valueType="num">
                                      <p:cBhvr>
                                        <p:cTn id="9" dur="1000" fill="hold"/>
                                        <p:tgtEl>
                                          <p:spTgt spid="337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ChangeArrowheads="1"/>
          </p:cNvSpPr>
          <p:nvPr/>
        </p:nvSpPr>
        <p:spPr bwMode="auto">
          <a:xfrm>
            <a:off x="1126701" y="321418"/>
            <a:ext cx="4906786" cy="454420"/>
          </a:xfrm>
          <a:prstGeom prst="rect">
            <a:avLst/>
          </a:prstGeom>
          <a:noFill/>
          <a:ln w="9525" algn="ctr">
            <a:noFill/>
            <a:miter lim="800000"/>
            <a:headEnd/>
            <a:tailEnd/>
          </a:ln>
        </p:spPr>
        <p:txBody>
          <a:bodyPr lIns="0" tIns="0" rIns="0" bIns="0">
            <a:spAutoFit/>
          </a:bodyPr>
          <a:lstStyle/>
          <a:p>
            <a:pPr algn="ctr" eaLnBrk="1" hangingPunct="1"/>
            <a:r>
              <a:rPr lang="es-ES" sz="2953" b="1" dirty="0">
                <a:solidFill>
                  <a:srgbClr val="C00000"/>
                </a:solidFill>
                <a:latin typeface="Trebuchet MS" pitchFamily="34" charset="0"/>
              </a:rPr>
              <a:t>ECMWF -Análisis de SST</a:t>
            </a:r>
          </a:p>
        </p:txBody>
      </p:sp>
      <p:pic>
        <p:nvPicPr>
          <p:cNvPr id="92164" name="Picture 11" descr="Temperature"/>
          <p:cNvPicPr>
            <a:picLocks noChangeAspect="1" noChangeArrowheads="1"/>
          </p:cNvPicPr>
          <p:nvPr/>
        </p:nvPicPr>
        <p:blipFill>
          <a:blip r:embed="rId2"/>
          <a:srcRect/>
          <a:stretch>
            <a:fillRect/>
          </a:stretch>
        </p:blipFill>
        <p:spPr bwMode="auto">
          <a:xfrm>
            <a:off x="518663" y="837151"/>
            <a:ext cx="8094953" cy="5558778"/>
          </a:xfrm>
          <a:prstGeom prst="rect">
            <a:avLst/>
          </a:prstGeom>
          <a:noFill/>
          <a:ln w="9525">
            <a:noFill/>
            <a:miter lim="800000"/>
            <a:headEnd/>
            <a:tailEnd/>
          </a:ln>
        </p:spPr>
      </p:pic>
      <p:sp>
        <p:nvSpPr>
          <p:cNvPr id="192514" name="Rectangle 2"/>
          <p:cNvSpPr>
            <a:spLocks noChangeArrowheads="1"/>
          </p:cNvSpPr>
          <p:nvPr/>
        </p:nvSpPr>
        <p:spPr bwMode="auto">
          <a:xfrm>
            <a:off x="1126701" y="6059567"/>
            <a:ext cx="4054070" cy="362207"/>
          </a:xfrm>
          <a:prstGeom prst="rect">
            <a:avLst/>
          </a:prstGeom>
          <a:noFill/>
          <a:ln w="9525">
            <a:noFill/>
            <a:miter lim="800000"/>
            <a:headEnd/>
            <a:tailEnd/>
          </a:ln>
        </p:spPr>
        <p:txBody>
          <a:bodyPr lIns="84384" tIns="42192" rIns="84384" bIns="42192">
            <a:spAutoFit/>
          </a:bodyPr>
          <a:lstStyle/>
          <a:p>
            <a:r>
              <a:rPr lang="es-ES">
                <a:solidFill>
                  <a:srgbClr val="339966"/>
                </a:solidFill>
                <a:latin typeface="Trebuchet MS" pitchFamily="34" charset="0"/>
              </a:rPr>
              <a:t>http://www.ecmwf.int</a:t>
            </a:r>
          </a:p>
        </p:txBody>
      </p:sp>
    </p:spTree>
    <p:extLst>
      <p:ext uri="{BB962C8B-B14F-4D97-AF65-F5344CB8AC3E}">
        <p14:creationId xmlns:p14="http://schemas.microsoft.com/office/powerpoint/2010/main" val="280688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mph" presetSubtype="0" fill="hold" grpId="0" nodeType="withEffect">
                                  <p:stCondLst>
                                    <p:cond delay="0"/>
                                  </p:stCondLst>
                                  <p:iterate type="lt">
                                    <p:tmPct val="10000"/>
                                  </p:iterate>
                                  <p:childTnLst>
                                    <p:set>
                                      <p:cBhvr override="childStyle">
                                        <p:cTn id="6" dur="500" autoRev="1" fill="hold"/>
                                        <p:tgtEl>
                                          <p:spTgt spid="192514"/>
                                        </p:tgtEl>
                                        <p:attrNameLst>
                                          <p:attrName>style.color</p:attrName>
                                        </p:attrNameLst>
                                      </p:cBhvr>
                                      <p:to>
                                        <p:clrVal>
                                          <a:schemeClr val="accent2"/>
                                        </p:clrVal>
                                      </p:to>
                                    </p:set>
                                    <p:set>
                                      <p:cBhvr>
                                        <p:cTn id="7" dur="500" autoRev="1" fill="hold"/>
                                        <p:tgtEl>
                                          <p:spTgt spid="192514"/>
                                        </p:tgtEl>
                                        <p:attrNameLst>
                                          <p:attrName>fillcolor</p:attrName>
                                        </p:attrNameLst>
                                      </p:cBhvr>
                                      <p:to>
                                        <p:clrVal>
                                          <a:schemeClr val="accent2"/>
                                        </p:clrVal>
                                      </p:to>
                                    </p:set>
                                    <p:set>
                                      <p:cBhvr>
                                        <p:cTn id="8" dur="500" autoRev="1" fill="hold"/>
                                        <p:tgtEl>
                                          <p:spTgt spid="19251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4"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252006" y="308964"/>
            <a:ext cx="7733061" cy="1050513"/>
          </a:xfrm>
          <a:prstGeom prst="rect">
            <a:avLst/>
          </a:prstGeom>
          <a:ln/>
        </p:spPr>
        <p:txBody>
          <a:bodyPr lIns="83055" tIns="43188" rIns="83055" bIns="43188"/>
          <a:lstStyle>
            <a:lvl1pPr algn="ctr" defTabSz="449263" rtl="0" eaLnBrk="0" fontAlgn="base" hangingPunct="0">
              <a:spcBef>
                <a:spcPct val="0"/>
              </a:spcBef>
              <a:spcAft>
                <a:spcPct val="0"/>
              </a:spcAft>
              <a:buClr>
                <a:srgbClr val="000000"/>
              </a:buClr>
              <a:buSzPct val="100000"/>
              <a:buFont typeface="Optima" pitchFamily="32" charset="0"/>
              <a:defRPr sz="3200" b="1">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Optima" pitchFamily="32" charset="0"/>
              <a:defRPr sz="3200" b="1">
                <a:solidFill>
                  <a:srgbClr val="000000"/>
                </a:solidFill>
                <a:latin typeface="Optima" pitchFamily="32" charset="0"/>
              </a:defRPr>
            </a:lvl2pPr>
            <a:lvl3pPr algn="ctr" defTabSz="449263" rtl="0" eaLnBrk="0" fontAlgn="base" hangingPunct="0">
              <a:spcBef>
                <a:spcPct val="0"/>
              </a:spcBef>
              <a:spcAft>
                <a:spcPct val="0"/>
              </a:spcAft>
              <a:buClr>
                <a:srgbClr val="000000"/>
              </a:buClr>
              <a:buSzPct val="100000"/>
              <a:buFont typeface="Optima" pitchFamily="32" charset="0"/>
              <a:defRPr sz="3200" b="1">
                <a:solidFill>
                  <a:srgbClr val="000000"/>
                </a:solidFill>
                <a:latin typeface="Optima" pitchFamily="32" charset="0"/>
              </a:defRPr>
            </a:lvl3pPr>
            <a:lvl4pPr algn="ctr" defTabSz="449263" rtl="0" eaLnBrk="0" fontAlgn="base" hangingPunct="0">
              <a:spcBef>
                <a:spcPct val="0"/>
              </a:spcBef>
              <a:spcAft>
                <a:spcPct val="0"/>
              </a:spcAft>
              <a:buClr>
                <a:srgbClr val="000000"/>
              </a:buClr>
              <a:buSzPct val="100000"/>
              <a:buFont typeface="Optima" pitchFamily="32" charset="0"/>
              <a:defRPr sz="3200" b="1">
                <a:solidFill>
                  <a:srgbClr val="000000"/>
                </a:solidFill>
                <a:latin typeface="Optima" pitchFamily="32" charset="0"/>
              </a:defRPr>
            </a:lvl4pPr>
            <a:lvl5pPr algn="ctr" defTabSz="449263" rtl="0" eaLnBrk="0" fontAlgn="base" hangingPunct="0">
              <a:spcBef>
                <a:spcPct val="0"/>
              </a:spcBef>
              <a:spcAft>
                <a:spcPct val="0"/>
              </a:spcAft>
              <a:buClr>
                <a:srgbClr val="000000"/>
              </a:buClr>
              <a:buSzPct val="100000"/>
              <a:buFont typeface="Optima" pitchFamily="32" charset="0"/>
              <a:defRPr sz="3200" b="1">
                <a:solidFill>
                  <a:srgbClr val="000000"/>
                </a:solidFill>
                <a:latin typeface="Optima" pitchFamily="32" charset="0"/>
              </a:defRPr>
            </a:lvl5pPr>
            <a:lvl6pPr marL="457200" algn="l" defTabSz="449263" rtl="0"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itchFamily="18" charset="0"/>
              </a:defRPr>
            </a:lvl6pPr>
            <a:lvl7pPr marL="914400" algn="l" defTabSz="449263" rtl="0"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itchFamily="18" charset="0"/>
              </a:defRPr>
            </a:lvl7pPr>
            <a:lvl8pPr marL="1371600" algn="l" defTabSz="449263" rtl="0"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itchFamily="18" charset="0"/>
              </a:defRPr>
            </a:lvl8pPr>
            <a:lvl9pPr marL="1828800" algn="l" defTabSz="449263" rtl="0"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itchFamily="18" charset="0"/>
              </a:defRPr>
            </a:lvl9pPr>
          </a:lstStyle>
          <a:p>
            <a:pPr algn="l">
              <a:tabLst>
                <a:tab pos="0" algn="l"/>
                <a:tab pos="413159" algn="l"/>
                <a:tab pos="827784" algn="l"/>
                <a:tab pos="1242408" algn="l"/>
                <a:tab pos="1657033" algn="l"/>
                <a:tab pos="2070192" algn="l"/>
                <a:tab pos="2486282" algn="l"/>
                <a:tab pos="2899441" algn="l"/>
                <a:tab pos="3315530" algn="l"/>
                <a:tab pos="3728690" algn="l"/>
                <a:tab pos="4144779" algn="l"/>
                <a:tab pos="4557938" algn="l"/>
                <a:tab pos="4974028" algn="l"/>
                <a:tab pos="5387187" algn="l"/>
                <a:tab pos="5803276" algn="l"/>
                <a:tab pos="6216436" algn="l"/>
                <a:tab pos="6632525" algn="l"/>
                <a:tab pos="7045684" algn="l"/>
                <a:tab pos="7461774" algn="l"/>
                <a:tab pos="7874933" algn="l"/>
                <a:tab pos="8291023" algn="l"/>
              </a:tabLst>
            </a:pPr>
            <a:r>
              <a:rPr lang="en-GB" sz="2584" kern="0" dirty="0" err="1">
                <a:solidFill>
                  <a:srgbClr val="C00000"/>
                </a:solidFill>
                <a:latin typeface="Trebuchet MS" panose="020B0603020202020204" pitchFamily="34" charset="0"/>
              </a:rPr>
              <a:t>Medidas</a:t>
            </a:r>
            <a:r>
              <a:rPr lang="en-GB" sz="2584" kern="0" dirty="0">
                <a:solidFill>
                  <a:srgbClr val="C00000"/>
                </a:solidFill>
                <a:latin typeface="Trebuchet MS" panose="020B0603020202020204" pitchFamily="34" charset="0"/>
              </a:rPr>
              <a:t> de SST </a:t>
            </a:r>
            <a:r>
              <a:rPr lang="en-GB" sz="2584" i="1" kern="0" dirty="0">
                <a:solidFill>
                  <a:srgbClr val="C00000"/>
                </a:solidFill>
                <a:latin typeface="Trebuchet MS" panose="020B0603020202020204" pitchFamily="34" charset="0"/>
              </a:rPr>
              <a:t>in situ</a:t>
            </a:r>
          </a:p>
        </p:txBody>
      </p:sp>
      <p:pic>
        <p:nvPicPr>
          <p:cNvPr id="4" name="Imagen 3"/>
          <p:cNvPicPr>
            <a:picLocks noChangeAspect="1"/>
          </p:cNvPicPr>
          <p:nvPr/>
        </p:nvPicPr>
        <p:blipFill>
          <a:blip r:embed="rId2"/>
          <a:stretch>
            <a:fillRect/>
          </a:stretch>
        </p:blipFill>
        <p:spPr>
          <a:xfrm>
            <a:off x="529686" y="1108000"/>
            <a:ext cx="7642908" cy="5201828"/>
          </a:xfrm>
          <a:prstGeom prst="rect">
            <a:avLst/>
          </a:prstGeom>
        </p:spPr>
      </p:pic>
      <p:sp>
        <p:nvSpPr>
          <p:cNvPr id="5" name="CuadroTexto 4"/>
          <p:cNvSpPr txBox="1"/>
          <p:nvPr/>
        </p:nvSpPr>
        <p:spPr>
          <a:xfrm>
            <a:off x="650962" y="738727"/>
            <a:ext cx="7709160" cy="376385"/>
          </a:xfrm>
          <a:prstGeom prst="rect">
            <a:avLst/>
          </a:prstGeom>
          <a:noFill/>
        </p:spPr>
        <p:txBody>
          <a:bodyPr wrap="square" rtlCol="0">
            <a:spAutoFit/>
          </a:bodyPr>
          <a:lstStyle/>
          <a:p>
            <a:pPr algn="ctr"/>
            <a:r>
              <a:rPr lang="es-ES" sz="1846" dirty="0">
                <a:latin typeface="Trebuchet MS" panose="020B0603020202020204" pitchFamily="34" charset="0"/>
              </a:rPr>
              <a:t>Mediciones de SST procedentes de boyas y plataformas marinas</a:t>
            </a:r>
          </a:p>
        </p:txBody>
      </p:sp>
      <p:sp>
        <p:nvSpPr>
          <p:cNvPr id="6" name="CuadroTexto 5"/>
          <p:cNvSpPr txBox="1"/>
          <p:nvPr/>
        </p:nvSpPr>
        <p:spPr>
          <a:xfrm>
            <a:off x="2711168" y="2432126"/>
            <a:ext cx="2583977" cy="369332"/>
          </a:xfrm>
          <a:prstGeom prst="rect">
            <a:avLst/>
          </a:prstGeom>
          <a:solidFill>
            <a:srgbClr val="339966"/>
          </a:solidFill>
        </p:spPr>
        <p:txBody>
          <a:bodyPr wrap="none" rtlCol="0">
            <a:spAutoFit/>
          </a:bodyPr>
          <a:lstStyle/>
          <a:p>
            <a:r>
              <a:rPr lang="es-ES" dirty="0" smtClean="0">
                <a:latin typeface="Trebuchet MS" panose="020B0603020202020204" pitchFamily="34" charset="0"/>
                <a:hlinkClick r:id="rId3"/>
              </a:rPr>
              <a:t>http://www.ecmwf.int</a:t>
            </a:r>
            <a:endParaRPr lang="es-ES" dirty="0">
              <a:latin typeface="Trebuchet MS" panose="020B0603020202020204" pitchFamily="34" charset="0"/>
            </a:endParaRPr>
          </a:p>
        </p:txBody>
      </p:sp>
    </p:spTree>
    <p:extLst>
      <p:ext uri="{BB962C8B-B14F-4D97-AF65-F5344CB8AC3E}">
        <p14:creationId xmlns:p14="http://schemas.microsoft.com/office/powerpoint/2010/main" val="335265680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type="title"/>
          </p:nvPr>
        </p:nvSpPr>
        <p:spPr bwMode="auto">
          <a:xfrm>
            <a:off x="152400" y="0"/>
            <a:ext cx="86868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rPr>
              <a:t>Importancia</a:t>
            </a:r>
            <a:r>
              <a:rPr lang="en-US" sz="2800" b="1" dirty="0" smtClean="0">
                <a:solidFill>
                  <a:srgbClr val="C00000"/>
                </a:solidFill>
              </a:rPr>
              <a:t> del </a:t>
            </a:r>
            <a:r>
              <a:rPr lang="en-US" sz="2800" b="1" dirty="0" err="1" smtClean="0">
                <a:solidFill>
                  <a:srgbClr val="C00000"/>
                </a:solidFill>
              </a:rPr>
              <a:t>espectro</a:t>
            </a:r>
            <a:r>
              <a:rPr lang="en-US" sz="2800" b="1" dirty="0" smtClean="0">
                <a:solidFill>
                  <a:srgbClr val="C00000"/>
                </a:solidFill>
              </a:rPr>
              <a:t> de </a:t>
            </a:r>
            <a:r>
              <a:rPr lang="en-US" sz="2800" b="1" dirty="0" err="1" smtClean="0">
                <a:solidFill>
                  <a:srgbClr val="C00000"/>
                </a:solidFill>
              </a:rPr>
              <a:t>oleaje</a:t>
            </a:r>
            <a:endParaRPr lang="en-US" sz="2800" b="1" dirty="0" smtClean="0">
              <a:solidFill>
                <a:srgbClr val="C00000"/>
              </a:solidFill>
            </a:endParaRPr>
          </a:p>
        </p:txBody>
      </p:sp>
      <p:pic>
        <p:nvPicPr>
          <p:cNvPr id="94212" name="Picture 3" descr="stor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506" y="968188"/>
            <a:ext cx="6804212" cy="510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746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p:cNvSpPr>
            <a:spLocks noGrp="1" noChangeArrowheads="1"/>
          </p:cNvSpPr>
          <p:nvPr>
            <p:ph type="title"/>
          </p:nvPr>
        </p:nvSpPr>
        <p:spPr bwMode="auto">
          <a:xfrm>
            <a:off x="0" y="0"/>
            <a:ext cx="9144000" cy="762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rPr>
              <a:t>Análisis</a:t>
            </a:r>
            <a:r>
              <a:rPr lang="en-US" sz="2800" b="1" dirty="0" smtClean="0">
                <a:solidFill>
                  <a:srgbClr val="C00000"/>
                </a:solidFill>
              </a:rPr>
              <a:t> </a:t>
            </a:r>
            <a:r>
              <a:rPr lang="en-US" sz="2800" b="1" dirty="0" err="1" smtClean="0">
                <a:solidFill>
                  <a:srgbClr val="C00000"/>
                </a:solidFill>
              </a:rPr>
              <a:t>espectral</a:t>
            </a:r>
            <a:r>
              <a:rPr lang="en-US" sz="2800" b="1" dirty="0" smtClean="0">
                <a:solidFill>
                  <a:srgbClr val="C00000"/>
                </a:solidFill>
              </a:rPr>
              <a:t> de un </a:t>
            </a:r>
            <a:r>
              <a:rPr lang="en-US" sz="2800" b="1" dirty="0" err="1" smtClean="0">
                <a:solidFill>
                  <a:srgbClr val="C00000"/>
                </a:solidFill>
              </a:rPr>
              <a:t>registro</a:t>
            </a:r>
            <a:r>
              <a:rPr lang="en-US" sz="2800" b="1" dirty="0" smtClean="0">
                <a:solidFill>
                  <a:srgbClr val="C00000"/>
                </a:solidFill>
              </a:rPr>
              <a:t> de </a:t>
            </a:r>
            <a:r>
              <a:rPr lang="en-US" sz="2800" b="1" dirty="0" err="1" smtClean="0">
                <a:solidFill>
                  <a:srgbClr val="C00000"/>
                </a:solidFill>
              </a:rPr>
              <a:t>oleaje</a:t>
            </a:r>
            <a:endParaRPr lang="en-US" sz="2800" b="1" dirty="0" smtClean="0">
              <a:solidFill>
                <a:srgbClr val="C00000"/>
              </a:solidFill>
            </a:endParaRPr>
          </a:p>
        </p:txBody>
      </p:sp>
      <p:sp>
        <p:nvSpPr>
          <p:cNvPr id="95236" name="Rectangle 3"/>
          <p:cNvSpPr>
            <a:spLocks noChangeArrowheads="1"/>
          </p:cNvSpPr>
          <p:nvPr/>
        </p:nvSpPr>
        <p:spPr bwMode="auto">
          <a:xfrm>
            <a:off x="1604963" y="1114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pic>
        <p:nvPicPr>
          <p:cNvPr id="95237" name="Picture 4" descr="rip321_wave_spectrum_conce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542" y="762000"/>
            <a:ext cx="6283769" cy="477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p:cNvSpPr txBox="1"/>
          <p:nvPr/>
        </p:nvSpPr>
        <p:spPr>
          <a:xfrm>
            <a:off x="1165543" y="5538216"/>
            <a:ext cx="6454458" cy="830997"/>
          </a:xfrm>
          <a:prstGeom prst="rect">
            <a:avLst/>
          </a:prstGeom>
          <a:noFill/>
        </p:spPr>
        <p:txBody>
          <a:bodyPr wrap="square" rtlCol="0">
            <a:spAutoFit/>
          </a:bodyPr>
          <a:lstStyle/>
          <a:p>
            <a:r>
              <a:rPr lang="es-ES" sz="1600" dirty="0" smtClean="0">
                <a:latin typeface="Arial Narrow" panose="020B0606020202030204" pitchFamily="34" charset="0"/>
                <a:cs typeface="Times New Roman" panose="02020603050405020304" pitchFamily="18" charset="0"/>
              </a:rPr>
              <a:t>Espectro direccional obtenido a partir de un registro temporal en una boya de la costa de New Jersey, dominado por una mar de viento del W (período de pico: 5 s) y una mar de fondo del ESE con un período de 10 s.</a:t>
            </a:r>
            <a:endParaRPr lang="es-ES" sz="1600" dirty="0">
              <a:latin typeface="Arial Narrow" panose="020B0606020202030204" pitchFamily="34" charset="0"/>
              <a:cs typeface="Times New Roman" panose="02020603050405020304" pitchFamily="18" charset="0"/>
            </a:endParaRPr>
          </a:p>
        </p:txBody>
      </p:sp>
    </p:spTree>
    <p:extLst>
      <p:ext uri="{BB962C8B-B14F-4D97-AF65-F5344CB8AC3E}">
        <p14:creationId xmlns:p14="http://schemas.microsoft.com/office/powerpoint/2010/main" val="4252487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2"/>
          <p:cNvSpPr>
            <a:spLocks noGrp="1" noChangeArrowheads="1"/>
          </p:cNvSpPr>
          <p:nvPr>
            <p:ph type="title"/>
          </p:nvPr>
        </p:nvSpPr>
        <p:spPr bwMode="auto">
          <a:xfrm>
            <a:off x="0" y="0"/>
            <a:ext cx="91440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rPr>
              <a:t>Espectros</a:t>
            </a:r>
            <a:r>
              <a:rPr lang="en-US" sz="2800" b="1" dirty="0" smtClean="0">
                <a:solidFill>
                  <a:srgbClr val="C00000"/>
                </a:solidFill>
              </a:rPr>
              <a:t> </a:t>
            </a:r>
            <a:r>
              <a:rPr lang="en-US" sz="2800" b="1" dirty="0" err="1" smtClean="0">
                <a:solidFill>
                  <a:srgbClr val="C00000"/>
                </a:solidFill>
              </a:rPr>
              <a:t>confusos</a:t>
            </a:r>
            <a:endParaRPr lang="en-US" sz="2800" b="1" dirty="0" smtClean="0">
              <a:solidFill>
                <a:srgbClr val="C00000"/>
              </a:solidFill>
            </a:endParaRPr>
          </a:p>
        </p:txBody>
      </p:sp>
      <p:sp>
        <p:nvSpPr>
          <p:cNvPr id="96260" name="Rectangle 3"/>
          <p:cNvSpPr>
            <a:spLocks noChangeArrowheads="1"/>
          </p:cNvSpPr>
          <p:nvPr/>
        </p:nvSpPr>
        <p:spPr bwMode="auto">
          <a:xfrm>
            <a:off x="1604963" y="1114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eaLnBrk="1" hangingPunct="1"/>
            <a:endParaRPr lang="es-ES"/>
          </a:p>
        </p:txBody>
      </p:sp>
      <p:pic>
        <p:nvPicPr>
          <p:cNvPr id="96261" name="Picture 4" descr="51028spectrajan418z_wouttitesx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143000"/>
            <a:ext cx="67056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ChangeArrowheads="1"/>
          </p:cNvSpPr>
          <p:nvPr/>
        </p:nvSpPr>
        <p:spPr bwMode="auto">
          <a:xfrm>
            <a:off x="1388882" y="762019"/>
            <a:ext cx="319849" cy="8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solidFill>
                <a:schemeClr val="bg1"/>
              </a:solidFill>
            </a:endParaRPr>
          </a:p>
        </p:txBody>
      </p:sp>
      <p:sp>
        <p:nvSpPr>
          <p:cNvPr id="4" name="Rectangle 4"/>
          <p:cNvSpPr>
            <a:spLocks noChangeArrowheads="1"/>
          </p:cNvSpPr>
          <p:nvPr/>
        </p:nvSpPr>
        <p:spPr bwMode="auto">
          <a:xfrm>
            <a:off x="237995" y="892099"/>
            <a:ext cx="203044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a:p>
        </p:txBody>
      </p:sp>
      <p:graphicFrame>
        <p:nvGraphicFramePr>
          <p:cNvPr id="5" name="Objeto 4"/>
          <p:cNvGraphicFramePr>
            <a:graphicFrameLocks noChangeAspect="1"/>
          </p:cNvGraphicFramePr>
          <p:nvPr>
            <p:extLst/>
          </p:nvPr>
        </p:nvGraphicFramePr>
        <p:xfrm>
          <a:off x="237995" y="892100"/>
          <a:ext cx="1900225" cy="762019"/>
        </p:xfrm>
        <a:graphic>
          <a:graphicData uri="http://schemas.openxmlformats.org/presentationml/2006/ole">
            <mc:AlternateContent xmlns:mc="http://schemas.openxmlformats.org/markup-compatibility/2006">
              <mc:Choice xmlns:v="urn:schemas-microsoft-com:vml" Requires="v">
                <p:oleObj spid="_x0000_s46129" name="Ecuación" r:id="rId4" imgW="622030" imgH="253890" progId="Equation.3">
                  <p:embed/>
                </p:oleObj>
              </mc:Choice>
              <mc:Fallback>
                <p:oleObj name="Ecuación" r:id="rId4" imgW="622030" imgH="25389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995" y="892100"/>
                        <a:ext cx="1900225" cy="762019"/>
                      </a:xfrm>
                      <a:prstGeom prst="rect">
                        <a:avLst/>
                      </a:prstGeom>
                      <a:noFill/>
                    </p:spPr>
                  </p:pic>
                </p:oleObj>
              </mc:Fallback>
            </mc:AlternateContent>
          </a:graphicData>
        </a:graphic>
      </p:graphicFrame>
    </p:spTree>
    <p:extLst>
      <p:ext uri="{BB962C8B-B14F-4D97-AF65-F5344CB8AC3E}">
        <p14:creationId xmlns:p14="http://schemas.microsoft.com/office/powerpoint/2010/main" val="4033799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2"/>
          <p:cNvSpPr>
            <a:spLocks noGrp="1" noChangeArrowheads="1"/>
          </p:cNvSpPr>
          <p:nvPr>
            <p:ph type="title"/>
          </p:nvPr>
        </p:nvSpPr>
        <p:spPr bwMode="auto">
          <a:xfrm>
            <a:off x="177006" y="-134471"/>
            <a:ext cx="8229600" cy="1143000"/>
          </a:xfrm>
          <a:noFill/>
          <a:extLst>
            <a:ext uri="{909E8E84-426E-40DD-AFC4-6F175D3DCCD1}">
              <a14:hiddenFill xmlns:a14="http://schemas.microsoft.com/office/drawing/2010/main">
                <a:solidFill>
                  <a:srgbClr val="6699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1" hangingPunct="1"/>
            <a:r>
              <a:rPr lang="en-US" sz="2800" b="1" dirty="0" err="1" smtClean="0">
                <a:solidFill>
                  <a:srgbClr val="C00000"/>
                </a:solidFill>
              </a:rPr>
              <a:t>Período</a:t>
            </a:r>
            <a:r>
              <a:rPr lang="en-US" sz="2800" b="1" dirty="0" smtClean="0">
                <a:solidFill>
                  <a:srgbClr val="C00000"/>
                </a:solidFill>
              </a:rPr>
              <a:t> de </a:t>
            </a:r>
            <a:r>
              <a:rPr lang="en-US" sz="2800" b="1" dirty="0" err="1" smtClean="0">
                <a:solidFill>
                  <a:srgbClr val="C00000"/>
                </a:solidFill>
              </a:rPr>
              <a:t>pico</a:t>
            </a:r>
            <a:r>
              <a:rPr lang="en-US" sz="2800" b="1" dirty="0" smtClean="0">
                <a:solidFill>
                  <a:srgbClr val="C00000"/>
                </a:solidFill>
              </a:rPr>
              <a:t> o </a:t>
            </a:r>
            <a:r>
              <a:rPr lang="en-US" sz="2800" b="1" dirty="0" err="1" smtClean="0">
                <a:solidFill>
                  <a:srgbClr val="C00000"/>
                </a:solidFill>
              </a:rPr>
              <a:t>período</a:t>
            </a:r>
            <a:r>
              <a:rPr lang="en-US" sz="2800" b="1" dirty="0" smtClean="0">
                <a:solidFill>
                  <a:srgbClr val="C00000"/>
                </a:solidFill>
              </a:rPr>
              <a:t> </a:t>
            </a:r>
            <a:r>
              <a:rPr lang="en-US" sz="2800" b="1" dirty="0" err="1" smtClean="0">
                <a:solidFill>
                  <a:srgbClr val="C00000"/>
                </a:solidFill>
              </a:rPr>
              <a:t>dominante</a:t>
            </a:r>
            <a:endParaRPr lang="en-US" sz="2800" b="1" dirty="0" smtClean="0">
              <a:solidFill>
                <a:srgbClr val="C00000"/>
              </a:solidFill>
            </a:endParaRPr>
          </a:p>
        </p:txBody>
      </p:sp>
      <p:pic>
        <p:nvPicPr>
          <p:cNvPr id="99332" name="Picture 3" descr="pper_2003_010418Zstar_correctwhitex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914400"/>
            <a:ext cx="48768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3" name="Rectangle 4"/>
          <p:cNvSpPr>
            <a:spLocks noChangeArrowheads="1"/>
          </p:cNvSpPr>
          <p:nvPr/>
        </p:nvSpPr>
        <p:spPr bwMode="auto">
          <a:xfrm>
            <a:off x="1524000" y="4114800"/>
            <a:ext cx="55356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a:defRPr sz="2000" b="1" baseline="-25000">
                <a:solidFill>
                  <a:schemeClr val="tx1"/>
                </a:solidFill>
                <a:latin typeface="Arial" panose="020B0604020202020204" pitchFamily="34" charset="0"/>
              </a:defRPr>
            </a:lvl1pPr>
            <a:lvl2pPr marL="742950" indent="-285750" algn="ctr">
              <a:defRPr sz="2000" b="1" baseline="-25000">
                <a:solidFill>
                  <a:schemeClr val="tx1"/>
                </a:solidFill>
                <a:latin typeface="Arial" panose="020B0604020202020204" pitchFamily="34" charset="0"/>
              </a:defRPr>
            </a:lvl2pPr>
            <a:lvl3pPr marL="1143000" indent="-228600" algn="ctr">
              <a:defRPr sz="2000" b="1" baseline="-25000">
                <a:solidFill>
                  <a:schemeClr val="tx1"/>
                </a:solidFill>
                <a:latin typeface="Arial" panose="020B0604020202020204" pitchFamily="34" charset="0"/>
              </a:defRPr>
            </a:lvl3pPr>
            <a:lvl4pPr marL="1600200" indent="-228600" algn="ctr">
              <a:defRPr sz="2000" b="1" baseline="-25000">
                <a:solidFill>
                  <a:schemeClr val="tx1"/>
                </a:solidFill>
                <a:latin typeface="Arial" panose="020B0604020202020204" pitchFamily="34" charset="0"/>
              </a:defRPr>
            </a:lvl4pPr>
            <a:lvl5pPr marL="2057400" indent="-228600" algn="ctr">
              <a:defRPr sz="2000" b="1" baseline="-25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b="1" baseline="-25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b="1" baseline="-25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b="1" baseline="-25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b="1" baseline="-25000">
                <a:solidFill>
                  <a:schemeClr val="tx1"/>
                </a:solidFill>
                <a:latin typeface="Arial" panose="020B0604020202020204" pitchFamily="34" charset="0"/>
              </a:defRPr>
            </a:lvl9pPr>
          </a:lstStyle>
          <a:p>
            <a:pPr algn="l" eaLnBrk="1" hangingPunct="1">
              <a:spcBef>
                <a:spcPct val="50000"/>
              </a:spcBef>
            </a:pPr>
            <a:r>
              <a:rPr lang="es-ES" sz="1800" i="1" baseline="0" dirty="0">
                <a:latin typeface="Times New Roman" panose="02020603050405020304" pitchFamily="18" charset="0"/>
                <a:cs typeface="Times New Roman" panose="02020603050405020304" pitchFamily="18" charset="0"/>
              </a:rPr>
              <a:t>T</a:t>
            </a:r>
            <a:r>
              <a:rPr lang="es-ES" sz="1800" i="1" dirty="0">
                <a:latin typeface="Times New Roman" panose="02020603050405020304" pitchFamily="18" charset="0"/>
                <a:cs typeface="Times New Roman" panose="02020603050405020304" pitchFamily="18" charset="0"/>
              </a:rPr>
              <a:t>P</a:t>
            </a:r>
            <a:r>
              <a:rPr lang="en-US" sz="1800" b="0" baseline="0" dirty="0"/>
              <a:t>: </a:t>
            </a:r>
            <a:r>
              <a:rPr lang="en-US" sz="1800" b="0" baseline="0" dirty="0" err="1"/>
              <a:t>período</a:t>
            </a:r>
            <a:r>
              <a:rPr lang="en-US" sz="1800" b="0" baseline="0" dirty="0"/>
              <a:t> de las </a:t>
            </a:r>
            <a:r>
              <a:rPr lang="en-US" sz="1800" b="0" baseline="0" dirty="0" err="1"/>
              <a:t>olas</a:t>
            </a:r>
            <a:r>
              <a:rPr lang="en-US" sz="1800" b="0" baseline="0" dirty="0"/>
              <a:t> </a:t>
            </a:r>
            <a:r>
              <a:rPr lang="en-US" sz="1800" b="0" baseline="0" dirty="0" err="1"/>
              <a:t>más</a:t>
            </a:r>
            <a:r>
              <a:rPr lang="en-US" sz="1800" b="0" baseline="0" dirty="0"/>
              <a:t> </a:t>
            </a:r>
            <a:r>
              <a:rPr lang="en-US" sz="1800" b="0" baseline="0" dirty="0" err="1"/>
              <a:t>energéticas</a:t>
            </a:r>
            <a:r>
              <a:rPr lang="en-US" sz="1800" b="0" baseline="0" dirty="0"/>
              <a:t> del </a:t>
            </a:r>
            <a:r>
              <a:rPr lang="en-US" sz="1800" b="0" baseline="0" dirty="0" err="1"/>
              <a:t>espectro</a:t>
            </a:r>
            <a:endParaRPr lang="en-US" sz="1800" b="0" baseline="0" dirty="0"/>
          </a:p>
        </p:txBody>
      </p:sp>
      <p:pic>
        <p:nvPicPr>
          <p:cNvPr id="137221" name="Picture 5" descr="rip322_spectral_41004_10P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4577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2" name="Picture 6" descr="rip322_spectral_41004_11P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4577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04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7222"/>
                                        </p:tgtEl>
                                        <p:attrNameLst>
                                          <p:attrName>style.visibility</p:attrName>
                                        </p:attrNameLst>
                                      </p:cBhvr>
                                      <p:to>
                                        <p:strVal val="visible"/>
                                      </p:to>
                                    </p:set>
                                    <p:anim calcmode="lin" valueType="num">
                                      <p:cBhvr additive="base">
                                        <p:cTn id="7" dur="500" fill="hold"/>
                                        <p:tgtEl>
                                          <p:spTgt spid="137222"/>
                                        </p:tgtEl>
                                        <p:attrNameLst>
                                          <p:attrName>ppt_x</p:attrName>
                                        </p:attrNameLst>
                                      </p:cBhvr>
                                      <p:tavLst>
                                        <p:tav tm="0">
                                          <p:val>
                                            <p:strVal val="#ppt_x"/>
                                          </p:val>
                                        </p:tav>
                                        <p:tav tm="100000">
                                          <p:val>
                                            <p:strVal val="#ppt_x"/>
                                          </p:val>
                                        </p:tav>
                                      </p:tavLst>
                                    </p:anim>
                                    <p:anim calcmode="lin" valueType="num">
                                      <p:cBhvr additive="base">
                                        <p:cTn id="8" dur="500" fill="hold"/>
                                        <p:tgtEl>
                                          <p:spTgt spid="1372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37221"/>
                                        </p:tgtEl>
                                        <p:attrNameLst>
                                          <p:attrName>style.visibility</p:attrName>
                                        </p:attrNameLst>
                                      </p:cBhvr>
                                      <p:to>
                                        <p:strVal val="visible"/>
                                      </p:to>
                                    </p:set>
                                    <p:anim calcmode="lin" valueType="num">
                                      <p:cBhvr additive="base">
                                        <p:cTn id="12" dur="500" fill="hold"/>
                                        <p:tgtEl>
                                          <p:spTgt spid="137221"/>
                                        </p:tgtEl>
                                        <p:attrNameLst>
                                          <p:attrName>ppt_x</p:attrName>
                                        </p:attrNameLst>
                                      </p:cBhvr>
                                      <p:tavLst>
                                        <p:tav tm="0">
                                          <p:val>
                                            <p:strVal val="#ppt_x"/>
                                          </p:val>
                                        </p:tav>
                                        <p:tav tm="100000">
                                          <p:val>
                                            <p:strVal val="#ppt_x"/>
                                          </p:val>
                                        </p:tav>
                                      </p:tavLst>
                                    </p:anim>
                                    <p:anim calcmode="lin" valueType="num">
                                      <p:cBhvr additive="base">
                                        <p:cTn id="13" dur="500" fill="hold"/>
                                        <p:tgtEl>
                                          <p:spTgt spid="1372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p:cNvSpPr>
            <a:spLocks noGrp="1" noChangeArrowheads="1"/>
          </p:cNvSpPr>
          <p:nvPr>
            <p:ph type="body" idx="4294967295"/>
          </p:nvPr>
        </p:nvSpPr>
        <p:spPr>
          <a:xfrm>
            <a:off x="124304" y="1052737"/>
            <a:ext cx="9019696" cy="2016224"/>
          </a:xfrm>
          <a:prstGeom prst="rect">
            <a:avLst/>
          </a:prstGeom>
        </p:spPr>
        <p:txBody>
          <a:bodyPr/>
          <a:lstStyle/>
          <a:p>
            <a:pPr>
              <a:spcBef>
                <a:spcPts val="600"/>
              </a:spcBef>
            </a:pPr>
            <a:r>
              <a:rPr lang="en-GB" sz="1600" dirty="0" smtClean="0">
                <a:latin typeface="Trebuchet MS" panose="020B0603020202020204" pitchFamily="34" charset="0"/>
              </a:rPr>
              <a:t>The ocean wave modelling at ECMWF is based on the wave mode </a:t>
            </a:r>
            <a:r>
              <a:rPr lang="en-GB" sz="1600" dirty="0" smtClean="0">
                <a:solidFill>
                  <a:schemeClr val="hlink"/>
                </a:solidFill>
                <a:latin typeface="Trebuchet MS" panose="020B0603020202020204" pitchFamily="34" charset="0"/>
              </a:rPr>
              <a:t>WAM cycle 4</a:t>
            </a:r>
            <a:r>
              <a:rPr lang="en-GB" sz="1600" dirty="0" smtClean="0">
                <a:latin typeface="Trebuchet MS" panose="020B0603020202020204" pitchFamily="34" charset="0"/>
              </a:rPr>
              <a:t> (</a:t>
            </a:r>
            <a:r>
              <a:rPr lang="en-GB" sz="1600" dirty="0" err="1" smtClean="0">
                <a:latin typeface="Trebuchet MS" panose="020B0603020202020204" pitchFamily="34" charset="0"/>
              </a:rPr>
              <a:t>Komen</a:t>
            </a:r>
            <a:r>
              <a:rPr lang="en-GB" sz="1600" dirty="0" smtClean="0">
                <a:latin typeface="Trebuchet MS" panose="020B0603020202020204" pitchFamily="34" charset="0"/>
              </a:rPr>
              <a:t> et al. 1994), albeit with frequent improvements (Janssen 2007: ECMWF Tech. Memo 529.).</a:t>
            </a:r>
          </a:p>
          <a:p>
            <a:pPr>
              <a:spcBef>
                <a:spcPts val="600"/>
              </a:spcBef>
            </a:pPr>
            <a:r>
              <a:rPr lang="en-GB" sz="1600" dirty="0" smtClean="0">
                <a:latin typeface="Trebuchet MS" panose="020B0603020202020204" pitchFamily="34" charset="0"/>
                <a:cs typeface="Times New Roman" pitchFamily="18" charset="0"/>
              </a:rPr>
              <a:t>Products from different configurations of WAM are currently available at ECMWF. </a:t>
            </a:r>
          </a:p>
          <a:p>
            <a:pPr>
              <a:spcBef>
                <a:spcPts val="600"/>
              </a:spcBef>
            </a:pPr>
            <a:r>
              <a:rPr lang="en-GB" sz="1600" dirty="0" smtClean="0">
                <a:latin typeface="Trebuchet MS" panose="020B0603020202020204" pitchFamily="34" charset="0"/>
                <a:cs typeface="Times New Roman" pitchFamily="18" charset="0"/>
              </a:rPr>
              <a:t>Wave model page on the Centre’s web site: </a:t>
            </a:r>
            <a:r>
              <a:rPr lang="en-GB" sz="1600" dirty="0" smtClean="0">
                <a:latin typeface="Trebuchet MS" panose="020B0603020202020204" pitchFamily="34" charset="0"/>
                <a:cs typeface="Times New Roman" pitchFamily="18" charset="0"/>
                <a:hlinkClick r:id="rId2"/>
              </a:rPr>
              <a:t>http://www.ecmwf.int/en/forecasts/datasets/set-ii</a:t>
            </a:r>
            <a:endParaRPr lang="en-GB" sz="1600" dirty="0" smtClean="0">
              <a:latin typeface="Trebuchet MS" panose="020B0603020202020204" pitchFamily="34" charset="0"/>
              <a:cs typeface="Times New Roman" pitchFamily="18" charset="0"/>
            </a:endParaRPr>
          </a:p>
        </p:txBody>
      </p:sp>
      <p:sp>
        <p:nvSpPr>
          <p:cNvPr id="6" name="Rectangle 3"/>
          <p:cNvSpPr txBox="1">
            <a:spLocks noChangeArrowheads="1"/>
          </p:cNvSpPr>
          <p:nvPr/>
        </p:nvSpPr>
        <p:spPr>
          <a:xfrm>
            <a:off x="107504" y="29344"/>
            <a:ext cx="8784976" cy="914400"/>
          </a:xfrm>
          <a:prstGeom prst="rect">
            <a:avLst/>
          </a:prstGeom>
        </p:spPr>
        <p:txBody>
          <a:bodyPr/>
          <a:lstStyle>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pPr algn="l"/>
            <a:r>
              <a:rPr lang="en-GB" dirty="0" err="1"/>
              <a:t>Modelización</a:t>
            </a:r>
            <a:r>
              <a:rPr lang="en-GB" dirty="0"/>
              <a:t> del </a:t>
            </a:r>
            <a:r>
              <a:rPr lang="en-GB" dirty="0" err="1"/>
              <a:t>oleaje</a:t>
            </a:r>
            <a:r>
              <a:rPr lang="en-GB" dirty="0"/>
              <a:t/>
            </a:r>
            <a:br>
              <a:rPr lang="en-GB" dirty="0"/>
            </a:br>
            <a:r>
              <a:rPr lang="en-GB" dirty="0" err="1"/>
              <a:t>Modelo</a:t>
            </a:r>
            <a:r>
              <a:rPr lang="en-GB" dirty="0"/>
              <a:t> de </a:t>
            </a:r>
            <a:r>
              <a:rPr lang="en-GB" dirty="0" err="1"/>
              <a:t>propagación</a:t>
            </a:r>
            <a:r>
              <a:rPr lang="en-GB" dirty="0"/>
              <a:t> de </a:t>
            </a:r>
            <a:r>
              <a:rPr lang="en-GB" dirty="0" err="1"/>
              <a:t>oleaje</a:t>
            </a:r>
            <a:r>
              <a:rPr lang="en-GB" dirty="0"/>
              <a:t> – ECMWF - CEPPM</a:t>
            </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696" y="2581340"/>
            <a:ext cx="8208912" cy="4209969"/>
          </a:xfrm>
          <a:prstGeom prst="rect">
            <a:avLst/>
          </a:prstGeom>
        </p:spPr>
      </p:pic>
    </p:spTree>
    <p:extLst>
      <p:ext uri="{BB962C8B-B14F-4D97-AF65-F5344CB8AC3E}">
        <p14:creationId xmlns:p14="http://schemas.microsoft.com/office/powerpoint/2010/main" val="154552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idx="4294967295"/>
          </p:nvPr>
        </p:nvSpPr>
        <p:spPr>
          <a:xfrm>
            <a:off x="0" y="90292"/>
            <a:ext cx="7956375" cy="708025"/>
          </a:xfrm>
          <a:prstGeom prst="rect">
            <a:avLst/>
          </a:prstGeom>
        </p:spPr>
        <p:txBody>
          <a:bodyPr/>
          <a:lstStyle/>
          <a:p>
            <a:r>
              <a:rPr lang="en-GB" sz="2400" b="1" dirty="0" err="1" smtClean="0">
                <a:solidFill>
                  <a:srgbClr val="C00000"/>
                </a:solidFill>
                <a:latin typeface="Trebuchet MS" panose="020B0603020202020204" pitchFamily="34" charset="0"/>
              </a:rPr>
              <a:t>Configuraciones</a:t>
            </a:r>
            <a:r>
              <a:rPr lang="en-GB" sz="2400" b="1" dirty="0" smtClean="0">
                <a:solidFill>
                  <a:srgbClr val="C00000"/>
                </a:solidFill>
                <a:latin typeface="Trebuchet MS" panose="020B0603020202020204" pitchFamily="34" charset="0"/>
              </a:rPr>
              <a:t> del </a:t>
            </a:r>
            <a:r>
              <a:rPr lang="en-GB" sz="2400" b="1" dirty="0" err="1" smtClean="0">
                <a:solidFill>
                  <a:srgbClr val="C00000"/>
                </a:solidFill>
                <a:latin typeface="Trebuchet MS" panose="020B0603020202020204" pitchFamily="34" charset="0"/>
              </a:rPr>
              <a:t>modelo</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r>
              <a:rPr lang="en-GB" sz="2400" b="1" dirty="0" smtClean="0">
                <a:solidFill>
                  <a:srgbClr val="C00000"/>
                </a:solidFill>
                <a:latin typeface="Trebuchet MS" panose="020B0603020202020204" pitchFamily="34" charset="0"/>
              </a:rPr>
              <a:t> del ECMWF</a:t>
            </a:r>
          </a:p>
        </p:txBody>
      </p:sp>
      <p:sp>
        <p:nvSpPr>
          <p:cNvPr id="13316" name="Rectangle 3"/>
          <p:cNvSpPr>
            <a:spLocks noGrp="1" noChangeArrowheads="1"/>
          </p:cNvSpPr>
          <p:nvPr>
            <p:ph type="body" sz="half" idx="4294967295"/>
          </p:nvPr>
        </p:nvSpPr>
        <p:spPr>
          <a:xfrm>
            <a:off x="250825" y="1449388"/>
            <a:ext cx="4537075" cy="4284662"/>
          </a:xfrm>
          <a:prstGeom prst="rect">
            <a:avLst/>
          </a:prstGeom>
        </p:spPr>
        <p:txBody>
          <a:bodyPr/>
          <a:lstStyle/>
          <a:p>
            <a:pPr>
              <a:lnSpc>
                <a:spcPct val="104000"/>
              </a:lnSpc>
              <a:spcAft>
                <a:spcPct val="50000"/>
              </a:spcAft>
            </a:pPr>
            <a:r>
              <a:rPr lang="en-GB" sz="1800" dirty="0" smtClean="0">
                <a:latin typeface="Trebuchet MS" panose="020B0603020202020204" pitchFamily="34" charset="0"/>
              </a:rPr>
              <a:t>From 5</a:t>
            </a:r>
            <a:r>
              <a:rPr lang="en-GB" sz="1800" dirty="0" smtClean="0">
                <a:latin typeface="Trebuchet MS" panose="020B0603020202020204" pitchFamily="34" charset="0"/>
                <a:cs typeface="Times New Roman" pitchFamily="18" charset="0"/>
              </a:rPr>
              <a:t>°N</a:t>
            </a:r>
            <a:r>
              <a:rPr lang="en-GB" sz="1800" dirty="0" smtClean="0">
                <a:latin typeface="Trebuchet MS" panose="020B0603020202020204" pitchFamily="34" charset="0"/>
              </a:rPr>
              <a:t>  </a:t>
            </a:r>
            <a:r>
              <a:rPr lang="en-GB" sz="1800" dirty="0" smtClean="0">
                <a:latin typeface="Trebuchet MS" panose="020B0603020202020204" pitchFamily="34" charset="0"/>
                <a:cs typeface="Times New Roman" pitchFamily="18" charset="0"/>
              </a:rPr>
              <a:t>to 90°N  and 98°W to 56°E.</a:t>
            </a:r>
            <a:endParaRPr lang="en-GB" sz="1800" dirty="0" smtClean="0">
              <a:solidFill>
                <a:schemeClr val="hlink"/>
              </a:solidFill>
              <a:latin typeface="Trebuchet MS" panose="020B0603020202020204" pitchFamily="34" charset="0"/>
              <a:cs typeface="Times New Roman" pitchFamily="18" charset="0"/>
            </a:endParaRPr>
          </a:p>
          <a:p>
            <a:pPr>
              <a:lnSpc>
                <a:spcPct val="104000"/>
              </a:lnSpc>
              <a:spcAft>
                <a:spcPct val="50000"/>
              </a:spcAft>
            </a:pPr>
            <a:r>
              <a:rPr lang="en-GB" sz="1800" u="sng" dirty="0" smtClean="0">
                <a:latin typeface="Trebuchet MS" panose="020B0603020202020204" pitchFamily="34" charset="0"/>
                <a:cs typeface="Times New Roman" pitchFamily="18" charset="0"/>
              </a:rPr>
              <a:t>11 km</a:t>
            </a:r>
            <a:r>
              <a:rPr lang="en-GB" sz="1800" dirty="0" smtClean="0">
                <a:latin typeface="Trebuchet MS" panose="020B0603020202020204" pitchFamily="34" charset="0"/>
                <a:cs typeface="Times New Roman" pitchFamily="18" charset="0"/>
              </a:rPr>
              <a:t>  grid spacing.</a:t>
            </a:r>
            <a:endParaRPr lang="en-GB" sz="1800" dirty="0" smtClean="0">
              <a:solidFill>
                <a:schemeClr val="hlink"/>
              </a:solidFill>
              <a:latin typeface="Trebuchet MS" panose="020B0603020202020204" pitchFamily="34" charset="0"/>
              <a:cs typeface="Times New Roman" pitchFamily="18" charset="0"/>
            </a:endParaRPr>
          </a:p>
          <a:p>
            <a:pPr>
              <a:lnSpc>
                <a:spcPct val="104000"/>
              </a:lnSpc>
              <a:spcAft>
                <a:spcPct val="50000"/>
              </a:spcAft>
            </a:pPr>
            <a:r>
              <a:rPr lang="en-GB" sz="1800" dirty="0" smtClean="0">
                <a:latin typeface="Trebuchet MS" panose="020B0603020202020204" pitchFamily="34" charset="0"/>
                <a:cs typeface="Times New Roman" pitchFamily="18" charset="0"/>
              </a:rPr>
              <a:t>36 frequencies and 36 directions</a:t>
            </a:r>
          </a:p>
          <a:p>
            <a:pPr>
              <a:lnSpc>
                <a:spcPct val="104000"/>
              </a:lnSpc>
              <a:spcAft>
                <a:spcPct val="50000"/>
              </a:spcAft>
            </a:pPr>
            <a:r>
              <a:rPr lang="en-GB" sz="1800" dirty="0" smtClean="0">
                <a:latin typeface="Trebuchet MS" panose="020B0603020202020204" pitchFamily="34" charset="0"/>
                <a:cs typeface="Times New Roman" pitchFamily="18" charset="0"/>
              </a:rPr>
              <a:t>Forced by 10m neutral wind fields from the global system.</a:t>
            </a:r>
          </a:p>
          <a:p>
            <a:pPr>
              <a:lnSpc>
                <a:spcPct val="104000"/>
              </a:lnSpc>
              <a:spcAft>
                <a:spcPct val="50000"/>
              </a:spcAft>
            </a:pPr>
            <a:r>
              <a:rPr lang="en-GB" sz="1800" dirty="0" smtClean="0">
                <a:latin typeface="Trebuchet MS" panose="020B0603020202020204" pitchFamily="34" charset="0"/>
                <a:cs typeface="Times New Roman" pitchFamily="18" charset="0"/>
              </a:rPr>
              <a:t>Data assimilation of altimeter wave heights (ENVISAT and Jason 2).</a:t>
            </a:r>
          </a:p>
          <a:p>
            <a:pPr>
              <a:lnSpc>
                <a:spcPct val="104000"/>
              </a:lnSpc>
              <a:spcAft>
                <a:spcPct val="50000"/>
              </a:spcAft>
            </a:pPr>
            <a:r>
              <a:rPr lang="en-GB" sz="1800" dirty="0" smtClean="0">
                <a:latin typeface="Trebuchet MS" panose="020B0603020202020204" pitchFamily="34" charset="0"/>
                <a:cs typeface="Times New Roman" pitchFamily="18" charset="0"/>
              </a:rPr>
              <a:t>2 daily forecasts (from 0 &amp; 12 Z) extending to day 5.</a:t>
            </a:r>
          </a:p>
        </p:txBody>
      </p:sp>
      <p:sp>
        <p:nvSpPr>
          <p:cNvPr id="13317" name="Text Box 5"/>
          <p:cNvSpPr txBox="1">
            <a:spLocks noChangeArrowheads="1"/>
          </p:cNvSpPr>
          <p:nvPr/>
        </p:nvSpPr>
        <p:spPr bwMode="auto">
          <a:xfrm>
            <a:off x="220431" y="958964"/>
            <a:ext cx="3623621" cy="400110"/>
          </a:xfrm>
          <a:prstGeom prst="rect">
            <a:avLst/>
          </a:prstGeom>
          <a:noFill/>
          <a:ln w="9525">
            <a:noFill/>
            <a:miter lim="800000"/>
            <a:headEnd/>
            <a:tailEnd/>
          </a:ln>
        </p:spPr>
        <p:txBody>
          <a:bodyPr wrap="none">
            <a:spAutoFit/>
          </a:bodyPr>
          <a:lstStyle/>
          <a:p>
            <a:pPr eaLnBrk="1" hangingPunct="1"/>
            <a:r>
              <a:rPr lang="en-GB" sz="2000" b="1" dirty="0">
                <a:solidFill>
                  <a:schemeClr val="hlink"/>
                </a:solidFill>
                <a:latin typeface="Trebuchet MS" panose="020B0603020202020204" pitchFamily="34" charset="0"/>
              </a:rPr>
              <a:t>1) Limited area model (LAW)</a:t>
            </a:r>
          </a:p>
        </p:txBody>
      </p:sp>
      <p:sp>
        <p:nvSpPr>
          <p:cNvPr id="13318" name="Text Box 6"/>
          <p:cNvSpPr txBox="1">
            <a:spLocks noChangeArrowheads="1"/>
          </p:cNvSpPr>
          <p:nvPr/>
        </p:nvSpPr>
        <p:spPr bwMode="auto">
          <a:xfrm>
            <a:off x="5704112" y="4565376"/>
            <a:ext cx="2881313" cy="581025"/>
          </a:xfrm>
          <a:prstGeom prst="rect">
            <a:avLst/>
          </a:prstGeom>
          <a:noFill/>
          <a:ln w="9525">
            <a:noFill/>
            <a:miter lim="800000"/>
            <a:headEnd/>
            <a:tailEnd/>
          </a:ln>
        </p:spPr>
        <p:txBody>
          <a:bodyPr>
            <a:spAutoFit/>
          </a:bodyPr>
          <a:lstStyle/>
          <a:p>
            <a:pPr eaLnBrk="1" hangingPunct="1"/>
            <a:r>
              <a:rPr lang="en-GB" sz="1600" dirty="0">
                <a:latin typeface="Arial" pitchFamily="34" charset="0"/>
              </a:rPr>
              <a:t>Analysis wave height on </a:t>
            </a:r>
            <a:endParaRPr lang="en-GB" sz="1600" dirty="0" smtClean="0">
              <a:latin typeface="Arial" pitchFamily="34" charset="0"/>
            </a:endParaRPr>
          </a:p>
          <a:p>
            <a:pPr eaLnBrk="1" hangingPunct="1"/>
            <a:r>
              <a:rPr lang="en-GB" sz="1600" dirty="0" smtClean="0">
                <a:latin typeface="Arial" pitchFamily="34" charset="0"/>
              </a:rPr>
              <a:t>9 October 2008 </a:t>
            </a:r>
            <a:r>
              <a:rPr lang="en-GB" sz="1600" dirty="0">
                <a:latin typeface="Arial" pitchFamily="34" charset="0"/>
              </a:rPr>
              <a:t>12UTC.</a:t>
            </a:r>
          </a:p>
        </p:txBody>
      </p:sp>
      <p:pic>
        <p:nvPicPr>
          <p:cNvPr id="13319" name="Picture 13" descr="fig2"/>
          <p:cNvPicPr>
            <a:picLocks noChangeAspect="1" noChangeArrowheads="1"/>
          </p:cNvPicPr>
          <p:nvPr/>
        </p:nvPicPr>
        <p:blipFill>
          <a:blip r:embed="rId2" cstate="print"/>
          <a:srcRect/>
          <a:stretch>
            <a:fillRect/>
          </a:stretch>
        </p:blipFill>
        <p:spPr bwMode="auto">
          <a:xfrm>
            <a:off x="4778375" y="1268760"/>
            <a:ext cx="4365625" cy="3417887"/>
          </a:xfrm>
          <a:prstGeom prst="rect">
            <a:avLst/>
          </a:prstGeom>
          <a:noFill/>
          <a:ln w="9525">
            <a:noFill/>
            <a:miter lim="800000"/>
            <a:headEnd/>
            <a:tailEnd/>
          </a:ln>
        </p:spPr>
      </p:pic>
    </p:spTree>
    <p:extLst>
      <p:ext uri="{BB962C8B-B14F-4D97-AF65-F5344CB8AC3E}">
        <p14:creationId xmlns:p14="http://schemas.microsoft.com/office/powerpoint/2010/main" val="1060514203"/>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type="body" sz="half" idx="4294967295"/>
          </p:nvPr>
        </p:nvSpPr>
        <p:spPr>
          <a:xfrm>
            <a:off x="69933" y="1333752"/>
            <a:ext cx="4340225" cy="4786907"/>
          </a:xfrm>
          <a:prstGeom prst="rect">
            <a:avLst/>
          </a:prstGeom>
        </p:spPr>
        <p:txBody>
          <a:bodyPr/>
          <a:lstStyle/>
          <a:p>
            <a:pPr>
              <a:lnSpc>
                <a:spcPct val="100000"/>
              </a:lnSpc>
              <a:spcBef>
                <a:spcPts val="0"/>
              </a:spcBef>
              <a:spcAft>
                <a:spcPts val="1200"/>
              </a:spcAft>
            </a:pPr>
            <a:r>
              <a:rPr lang="en-GB" sz="1800" dirty="0" smtClean="0">
                <a:latin typeface="Trebuchet MS" panose="020B0603020202020204" pitchFamily="34" charset="0"/>
              </a:rPr>
              <a:t>Global from 81</a:t>
            </a:r>
            <a:r>
              <a:rPr lang="en-GB" sz="1800" dirty="0" smtClean="0">
                <a:latin typeface="Trebuchet MS" panose="020B0603020202020204" pitchFamily="34" charset="0"/>
                <a:cs typeface="Times New Roman" pitchFamily="18" charset="0"/>
              </a:rPr>
              <a:t>°S to 90°N</a:t>
            </a:r>
          </a:p>
          <a:p>
            <a:pPr>
              <a:spcBef>
                <a:spcPts val="0"/>
              </a:spcBef>
              <a:spcAft>
                <a:spcPts val="1200"/>
              </a:spcAft>
            </a:pPr>
            <a:r>
              <a:rPr lang="en-GB" sz="1800" u="sng" dirty="0" smtClean="0">
                <a:latin typeface="Trebuchet MS" panose="020B0603020202020204" pitchFamily="34" charset="0"/>
                <a:cs typeface="Times New Roman" pitchFamily="18" charset="0"/>
              </a:rPr>
              <a:t>11 km</a:t>
            </a:r>
            <a:r>
              <a:rPr lang="en-GB" sz="1800" dirty="0" smtClean="0">
                <a:latin typeface="Trebuchet MS" panose="020B0603020202020204" pitchFamily="34" charset="0"/>
                <a:cs typeface="Times New Roman" pitchFamily="18" charset="0"/>
              </a:rPr>
              <a:t>  grid spacing.</a:t>
            </a:r>
          </a:p>
          <a:p>
            <a:pPr>
              <a:lnSpc>
                <a:spcPct val="100000"/>
              </a:lnSpc>
              <a:spcBef>
                <a:spcPts val="0"/>
              </a:spcBef>
              <a:spcAft>
                <a:spcPts val="1200"/>
              </a:spcAft>
            </a:pPr>
            <a:r>
              <a:rPr lang="en-GB" sz="1800" dirty="0" smtClean="0">
                <a:latin typeface="Trebuchet MS" panose="020B0603020202020204" pitchFamily="34" charset="0"/>
                <a:cs typeface="Times New Roman" pitchFamily="18" charset="0"/>
              </a:rPr>
              <a:t>Coupled to the atmospheric model (IFS) with feedback of the sea surface roughness change due to waves. The Stokes drift is also returned for the parameterisation in the skin layer model for the daily cycle of the SST. </a:t>
            </a:r>
          </a:p>
          <a:p>
            <a:pPr>
              <a:lnSpc>
                <a:spcPct val="100000"/>
              </a:lnSpc>
              <a:spcBef>
                <a:spcPts val="0"/>
              </a:spcBef>
              <a:spcAft>
                <a:spcPts val="1200"/>
              </a:spcAft>
            </a:pPr>
            <a:r>
              <a:rPr lang="en-GB" sz="1800" dirty="0" smtClean="0">
                <a:latin typeface="Trebuchet MS" panose="020B0603020202020204" pitchFamily="34" charset="0"/>
                <a:cs typeface="Times New Roman" pitchFamily="18" charset="0"/>
              </a:rPr>
              <a:t>The interface between WAM and the IFS has been generalised to include air density and gustiness effects on wave growth and neutral winds. </a:t>
            </a:r>
          </a:p>
          <a:p>
            <a:pPr>
              <a:lnSpc>
                <a:spcPct val="100000"/>
              </a:lnSpc>
              <a:spcBef>
                <a:spcPts val="0"/>
              </a:spcBef>
              <a:spcAft>
                <a:spcPts val="1200"/>
              </a:spcAft>
            </a:pPr>
            <a:r>
              <a:rPr lang="en-GB" sz="1800" dirty="0" smtClean="0">
                <a:latin typeface="Trebuchet MS" panose="020B0603020202020204" pitchFamily="34" charset="0"/>
                <a:cs typeface="Times New Roman" pitchFamily="18" charset="0"/>
              </a:rPr>
              <a:t>Data assimilation of ENVISAT and Jason-2 altimeter wave heights.</a:t>
            </a:r>
          </a:p>
        </p:txBody>
      </p:sp>
      <p:sp>
        <p:nvSpPr>
          <p:cNvPr id="14341" name="Text Box 5"/>
          <p:cNvSpPr txBox="1">
            <a:spLocks noChangeArrowheads="1"/>
          </p:cNvSpPr>
          <p:nvPr/>
        </p:nvSpPr>
        <p:spPr bwMode="auto">
          <a:xfrm>
            <a:off x="107504" y="856838"/>
            <a:ext cx="2186817" cy="400110"/>
          </a:xfrm>
          <a:prstGeom prst="rect">
            <a:avLst/>
          </a:prstGeom>
          <a:noFill/>
          <a:ln w="9525">
            <a:noFill/>
            <a:miter lim="800000"/>
            <a:headEnd/>
            <a:tailEnd/>
          </a:ln>
        </p:spPr>
        <p:txBody>
          <a:bodyPr wrap="none">
            <a:spAutoFit/>
          </a:bodyPr>
          <a:lstStyle/>
          <a:p>
            <a:pPr eaLnBrk="1" hangingPunct="1"/>
            <a:r>
              <a:rPr lang="en-GB" sz="2000" b="1">
                <a:solidFill>
                  <a:schemeClr val="hlink"/>
                </a:solidFill>
                <a:latin typeface="Trebuchet MS" panose="020B0603020202020204" pitchFamily="34" charset="0"/>
              </a:rPr>
              <a:t>2) Global models</a:t>
            </a:r>
          </a:p>
        </p:txBody>
      </p:sp>
      <p:sp>
        <p:nvSpPr>
          <p:cNvPr id="14342" name="Text Box 6"/>
          <p:cNvSpPr txBox="1">
            <a:spLocks noChangeArrowheads="1"/>
          </p:cNvSpPr>
          <p:nvPr/>
        </p:nvSpPr>
        <p:spPr bwMode="auto">
          <a:xfrm>
            <a:off x="4500563" y="3605213"/>
            <a:ext cx="4464050" cy="336550"/>
          </a:xfrm>
          <a:prstGeom prst="rect">
            <a:avLst/>
          </a:prstGeom>
          <a:noFill/>
          <a:ln w="9525">
            <a:noFill/>
            <a:miter lim="800000"/>
            <a:headEnd/>
            <a:tailEnd/>
          </a:ln>
        </p:spPr>
        <p:txBody>
          <a:bodyPr>
            <a:spAutoFit/>
          </a:bodyPr>
          <a:lstStyle/>
          <a:p>
            <a:pPr eaLnBrk="1" hangingPunct="1"/>
            <a:r>
              <a:rPr lang="en-GB" sz="1600">
                <a:latin typeface="Arial" pitchFamily="34" charset="0"/>
              </a:rPr>
              <a:t>Forecast wave height on 15/03/2006 12UTC.</a:t>
            </a:r>
          </a:p>
        </p:txBody>
      </p:sp>
      <p:pic>
        <p:nvPicPr>
          <p:cNvPr id="14343" name="Picture 9" descr="global"/>
          <p:cNvPicPr>
            <a:picLocks noChangeAspect="1" noChangeArrowheads="1"/>
          </p:cNvPicPr>
          <p:nvPr/>
        </p:nvPicPr>
        <p:blipFill>
          <a:blip r:embed="rId2" cstate="print"/>
          <a:srcRect t="36491"/>
          <a:stretch>
            <a:fillRect/>
          </a:stretch>
        </p:blipFill>
        <p:spPr bwMode="auto">
          <a:xfrm>
            <a:off x="4189997" y="784829"/>
            <a:ext cx="4948807" cy="2265151"/>
          </a:xfrm>
          <a:prstGeom prst="rect">
            <a:avLst/>
          </a:prstGeom>
          <a:noFill/>
          <a:ln w="9525">
            <a:noFill/>
            <a:miter lim="800000"/>
            <a:headEnd/>
            <a:tailEnd/>
          </a:ln>
        </p:spPr>
      </p:pic>
      <p:grpSp>
        <p:nvGrpSpPr>
          <p:cNvPr id="15" name="Group 21"/>
          <p:cNvGrpSpPr/>
          <p:nvPr/>
        </p:nvGrpSpPr>
        <p:grpSpPr>
          <a:xfrm>
            <a:off x="4644008" y="4149080"/>
            <a:ext cx="4175670" cy="2024864"/>
            <a:chOff x="4572794" y="3429000"/>
            <a:chExt cx="4175670" cy="2736303"/>
          </a:xfrm>
        </p:grpSpPr>
        <p:sp>
          <p:nvSpPr>
            <p:cNvPr id="16" name="Rectangle 11"/>
            <p:cNvSpPr>
              <a:spLocks noChangeArrowheads="1"/>
            </p:cNvSpPr>
            <p:nvPr/>
          </p:nvSpPr>
          <p:spPr bwMode="auto">
            <a:xfrm rot="16200000">
              <a:off x="3600326" y="4473697"/>
              <a:ext cx="2664073" cy="719138"/>
            </a:xfrm>
            <a:prstGeom prst="rect">
              <a:avLst/>
            </a:prstGeom>
            <a:solidFill>
              <a:schemeClr val="hlink">
                <a:alpha val="50195"/>
              </a:schemeClr>
            </a:solidFill>
            <a:ln w="19050">
              <a:solidFill>
                <a:schemeClr val="tx1"/>
              </a:solidFill>
              <a:miter lim="800000"/>
              <a:headEnd/>
              <a:tailEnd/>
            </a:ln>
          </p:spPr>
          <p:txBody>
            <a:bodyPr wrap="none" anchor="ctr"/>
            <a:lstStyle/>
            <a:p>
              <a:pPr algn="ctr"/>
              <a:r>
                <a:rPr lang="en-GB" sz="2000" b="1" dirty="0">
                  <a:latin typeface="Arial" pitchFamily="34" charset="0"/>
                  <a:cs typeface="Arial" pitchFamily="34" charset="0"/>
                </a:rPr>
                <a:t>Atmospheric</a:t>
              </a:r>
              <a:br>
                <a:rPr lang="en-GB" sz="2000" b="1" dirty="0">
                  <a:latin typeface="Arial" pitchFamily="34" charset="0"/>
                  <a:cs typeface="Arial" pitchFamily="34" charset="0"/>
                </a:rPr>
              </a:br>
              <a:r>
                <a:rPr lang="en-GB" sz="2000" b="1" dirty="0">
                  <a:latin typeface="Arial" pitchFamily="34" charset="0"/>
                  <a:cs typeface="Arial" pitchFamily="34" charset="0"/>
                </a:rPr>
                <a:t>model</a:t>
              </a:r>
            </a:p>
          </p:txBody>
        </p:sp>
        <p:sp>
          <p:nvSpPr>
            <p:cNvPr id="17" name="Rectangle 12"/>
            <p:cNvSpPr>
              <a:spLocks noChangeArrowheads="1"/>
            </p:cNvSpPr>
            <p:nvPr/>
          </p:nvSpPr>
          <p:spPr bwMode="auto">
            <a:xfrm rot="16200000">
              <a:off x="7128024" y="4544862"/>
              <a:ext cx="2663280" cy="577601"/>
            </a:xfrm>
            <a:prstGeom prst="rect">
              <a:avLst/>
            </a:prstGeom>
            <a:solidFill>
              <a:schemeClr val="accent1">
                <a:alpha val="50195"/>
              </a:schemeClr>
            </a:solidFill>
            <a:ln w="19050">
              <a:solidFill>
                <a:schemeClr val="tx1"/>
              </a:solidFill>
              <a:miter lim="800000"/>
              <a:headEnd/>
              <a:tailEnd/>
            </a:ln>
          </p:spPr>
          <p:txBody>
            <a:bodyPr wrap="none" anchor="ctr"/>
            <a:lstStyle/>
            <a:p>
              <a:pPr algn="ctr"/>
              <a:r>
                <a:rPr lang="en-GB" sz="2000" b="1">
                  <a:latin typeface="Arial" pitchFamily="34" charset="0"/>
                  <a:cs typeface="Arial" pitchFamily="34" charset="0"/>
                </a:rPr>
                <a:t>Wave model</a:t>
              </a:r>
            </a:p>
          </p:txBody>
        </p:sp>
        <p:sp>
          <p:nvSpPr>
            <p:cNvPr id="18" name="AutoShape 13"/>
            <p:cNvSpPr>
              <a:spLocks noChangeArrowheads="1"/>
            </p:cNvSpPr>
            <p:nvPr/>
          </p:nvSpPr>
          <p:spPr bwMode="auto">
            <a:xfrm>
              <a:off x="5362575" y="3429000"/>
              <a:ext cx="2736850" cy="395288"/>
            </a:xfrm>
            <a:prstGeom prst="rightArrow">
              <a:avLst>
                <a:gd name="adj1" fmla="val 61028"/>
                <a:gd name="adj2" fmla="val 179086"/>
              </a:avLst>
            </a:prstGeom>
            <a:solidFill>
              <a:schemeClr val="accent2">
                <a:alpha val="50195"/>
              </a:schemeClr>
            </a:solidFill>
            <a:ln w="12700">
              <a:solidFill>
                <a:schemeClr val="tx1"/>
              </a:solidFill>
              <a:miter lim="800000"/>
              <a:headEnd/>
              <a:tailEnd/>
            </a:ln>
          </p:spPr>
          <p:txBody>
            <a:bodyPr wrap="none" tIns="10800" anchor="ctr"/>
            <a:lstStyle/>
            <a:p>
              <a:pPr algn="ctr"/>
              <a:r>
                <a:rPr lang="en-GB" sz="1600" dirty="0">
                  <a:latin typeface="Arial" pitchFamily="34" charset="0"/>
                  <a:cs typeface="Arial" pitchFamily="34" charset="0"/>
                </a:rPr>
                <a:t>neutral  wind</a:t>
              </a:r>
            </a:p>
          </p:txBody>
        </p:sp>
        <p:sp>
          <p:nvSpPr>
            <p:cNvPr id="19" name="AutoShape 14"/>
            <p:cNvSpPr>
              <a:spLocks noChangeArrowheads="1"/>
            </p:cNvSpPr>
            <p:nvPr/>
          </p:nvSpPr>
          <p:spPr bwMode="auto">
            <a:xfrm>
              <a:off x="5362575" y="3933825"/>
              <a:ext cx="2736850" cy="395288"/>
            </a:xfrm>
            <a:prstGeom prst="rightArrow">
              <a:avLst>
                <a:gd name="adj1" fmla="val 61028"/>
                <a:gd name="adj2" fmla="val 179086"/>
              </a:avLst>
            </a:prstGeom>
            <a:solidFill>
              <a:schemeClr val="accent2">
                <a:alpha val="50195"/>
              </a:schemeClr>
            </a:solidFill>
            <a:ln w="12700">
              <a:solidFill>
                <a:schemeClr val="tx1"/>
              </a:solidFill>
              <a:miter lim="800000"/>
              <a:headEnd/>
              <a:tailEnd/>
            </a:ln>
          </p:spPr>
          <p:txBody>
            <a:bodyPr wrap="none" tIns="10800" anchor="ctr"/>
            <a:lstStyle/>
            <a:p>
              <a:pPr algn="ctr"/>
              <a:r>
                <a:rPr lang="en-GB" sz="1600" dirty="0">
                  <a:latin typeface="Arial" pitchFamily="34" charset="0"/>
                  <a:cs typeface="Arial" pitchFamily="34" charset="0"/>
                </a:rPr>
                <a:t>wind  gustiness</a:t>
              </a:r>
            </a:p>
          </p:txBody>
        </p:sp>
        <p:sp>
          <p:nvSpPr>
            <p:cNvPr id="20" name="AutoShape 15"/>
            <p:cNvSpPr>
              <a:spLocks noChangeArrowheads="1"/>
            </p:cNvSpPr>
            <p:nvPr/>
          </p:nvSpPr>
          <p:spPr bwMode="auto">
            <a:xfrm>
              <a:off x="5362575" y="4437063"/>
              <a:ext cx="2736850" cy="395288"/>
            </a:xfrm>
            <a:prstGeom prst="rightArrow">
              <a:avLst>
                <a:gd name="adj1" fmla="val 61028"/>
                <a:gd name="adj2" fmla="val 179086"/>
              </a:avLst>
            </a:prstGeom>
            <a:solidFill>
              <a:schemeClr val="accent2">
                <a:alpha val="50195"/>
              </a:schemeClr>
            </a:solidFill>
            <a:ln w="12700">
              <a:solidFill>
                <a:schemeClr val="tx1"/>
              </a:solidFill>
              <a:miter lim="800000"/>
              <a:headEnd/>
              <a:tailEnd/>
            </a:ln>
          </p:spPr>
          <p:txBody>
            <a:bodyPr wrap="none" tIns="10800" anchor="ctr"/>
            <a:lstStyle/>
            <a:p>
              <a:pPr algn="ctr"/>
              <a:r>
                <a:rPr lang="en-GB" sz="1600" dirty="0">
                  <a:latin typeface="Arial" pitchFamily="34" charset="0"/>
                  <a:cs typeface="Arial" pitchFamily="34" charset="0"/>
                </a:rPr>
                <a:t>air  density</a:t>
              </a:r>
            </a:p>
          </p:txBody>
        </p:sp>
        <p:sp>
          <p:nvSpPr>
            <p:cNvPr id="21" name="AutoShape 16"/>
            <p:cNvSpPr>
              <a:spLocks noChangeArrowheads="1"/>
            </p:cNvSpPr>
            <p:nvPr/>
          </p:nvSpPr>
          <p:spPr bwMode="auto">
            <a:xfrm>
              <a:off x="5362575" y="5122862"/>
              <a:ext cx="2735263" cy="395288"/>
            </a:xfrm>
            <a:prstGeom prst="leftArrow">
              <a:avLst>
                <a:gd name="adj1" fmla="val 62250"/>
                <a:gd name="adj2" fmla="val 181513"/>
              </a:avLst>
            </a:prstGeom>
            <a:solidFill>
              <a:srgbClr val="FFFF00">
                <a:alpha val="50195"/>
              </a:srgbClr>
            </a:solidFill>
            <a:ln w="12700">
              <a:solidFill>
                <a:schemeClr val="tx1"/>
              </a:solidFill>
              <a:miter lim="800000"/>
              <a:headEnd/>
              <a:tailEnd/>
            </a:ln>
          </p:spPr>
          <p:txBody>
            <a:bodyPr wrap="none" tIns="10800" anchor="ctr"/>
            <a:lstStyle/>
            <a:p>
              <a:pPr algn="ctr"/>
              <a:r>
                <a:rPr lang="en-GB" sz="1600" dirty="0">
                  <a:latin typeface="Arial" pitchFamily="34" charset="0"/>
                  <a:cs typeface="Arial" pitchFamily="34" charset="0"/>
                </a:rPr>
                <a:t>roughness</a:t>
              </a:r>
            </a:p>
          </p:txBody>
        </p:sp>
        <p:sp>
          <p:nvSpPr>
            <p:cNvPr id="22" name="AutoShape 16"/>
            <p:cNvSpPr>
              <a:spLocks noChangeArrowheads="1"/>
            </p:cNvSpPr>
            <p:nvPr/>
          </p:nvSpPr>
          <p:spPr bwMode="auto">
            <a:xfrm>
              <a:off x="5292080" y="5698008"/>
              <a:ext cx="2735263" cy="395288"/>
            </a:xfrm>
            <a:prstGeom prst="leftArrow">
              <a:avLst>
                <a:gd name="adj1" fmla="val 62250"/>
                <a:gd name="adj2" fmla="val 181513"/>
              </a:avLst>
            </a:prstGeom>
            <a:solidFill>
              <a:srgbClr val="FFFF00">
                <a:alpha val="50195"/>
              </a:srgbClr>
            </a:solidFill>
            <a:ln w="12700">
              <a:solidFill>
                <a:schemeClr val="tx1"/>
              </a:solidFill>
              <a:miter lim="800000"/>
              <a:headEnd/>
              <a:tailEnd/>
            </a:ln>
          </p:spPr>
          <p:txBody>
            <a:bodyPr wrap="none" tIns="10800" anchor="ctr"/>
            <a:lstStyle/>
            <a:p>
              <a:pPr algn="ctr"/>
              <a:r>
                <a:rPr lang="en-GB" sz="1600" dirty="0" smtClean="0">
                  <a:latin typeface="Arial" pitchFamily="34" charset="0"/>
                  <a:cs typeface="Arial" pitchFamily="34" charset="0"/>
                </a:rPr>
                <a:t>Stokes drift</a:t>
              </a:r>
              <a:endParaRPr lang="en-GB" sz="1600" dirty="0">
                <a:latin typeface="Arial" pitchFamily="34" charset="0"/>
                <a:cs typeface="Arial" pitchFamily="34" charset="0"/>
              </a:endParaRPr>
            </a:p>
          </p:txBody>
        </p:sp>
      </p:grpSp>
      <p:sp>
        <p:nvSpPr>
          <p:cNvPr id="24" name="Rectangle 2"/>
          <p:cNvSpPr txBox="1">
            <a:spLocks noChangeArrowheads="1"/>
          </p:cNvSpPr>
          <p:nvPr/>
        </p:nvSpPr>
        <p:spPr>
          <a:xfrm>
            <a:off x="0" y="90292"/>
            <a:ext cx="7956375"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smtClean="0">
                <a:solidFill>
                  <a:srgbClr val="C00000"/>
                </a:solidFill>
                <a:latin typeface="Trebuchet MS" panose="020B0603020202020204" pitchFamily="34" charset="0"/>
              </a:rPr>
              <a:t>Configuraciones del modelo de oleaje del ECMWF</a:t>
            </a:r>
            <a:endParaRPr lang="en-GB" sz="2400" b="1" dirty="0" smtClean="0">
              <a:solidFill>
                <a:srgbClr val="C00000"/>
              </a:solidFill>
              <a:latin typeface="Trebuchet MS" panose="020B0603020202020204" pitchFamily="34" charset="0"/>
            </a:endParaRPr>
          </a:p>
        </p:txBody>
      </p:sp>
    </p:spTree>
    <p:extLst>
      <p:ext uri="{BB962C8B-B14F-4D97-AF65-F5344CB8AC3E}">
        <p14:creationId xmlns:p14="http://schemas.microsoft.com/office/powerpoint/2010/main" val="2587749493"/>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Rectangle 27"/>
          <p:cNvSpPr>
            <a:spLocks noGrp="1" noChangeArrowheads="1"/>
          </p:cNvSpPr>
          <p:nvPr>
            <p:ph type="title"/>
          </p:nvPr>
        </p:nvSpPr>
        <p:spPr/>
        <p:txBody>
          <a:bodyPr/>
          <a:lstStyle/>
          <a:p>
            <a:pPr eaLnBrk="1" hangingPunct="1"/>
            <a:endParaRPr lang="es-ES" altLang="es-ES" dirty="0" smtClean="0"/>
          </a:p>
        </p:txBody>
      </p:sp>
      <p:grpSp>
        <p:nvGrpSpPr>
          <p:cNvPr id="23" name="Grupo 22"/>
          <p:cNvGrpSpPr/>
          <p:nvPr/>
        </p:nvGrpSpPr>
        <p:grpSpPr>
          <a:xfrm>
            <a:off x="92478" y="1650601"/>
            <a:ext cx="3918893" cy="2802770"/>
            <a:chOff x="0" y="1770026"/>
            <a:chExt cx="5308092" cy="4058952"/>
          </a:xfrm>
        </p:grpSpPr>
        <p:pic>
          <p:nvPicPr>
            <p:cNvPr id="8" name="Imagen 7"/>
            <p:cNvPicPr>
              <a:picLocks noChangeAspect="1"/>
            </p:cNvPicPr>
            <p:nvPr/>
          </p:nvPicPr>
          <p:blipFill>
            <a:blip r:embed="rId3"/>
            <a:stretch>
              <a:fillRect/>
            </a:stretch>
          </p:blipFill>
          <p:spPr>
            <a:xfrm>
              <a:off x="425916" y="2047025"/>
              <a:ext cx="4696480" cy="3781953"/>
            </a:xfrm>
            <a:prstGeom prst="rect">
              <a:avLst/>
            </a:prstGeom>
          </p:spPr>
        </p:pic>
        <mc:AlternateContent xmlns:mc="http://schemas.openxmlformats.org/markup-compatibility/2006" xmlns:a14="http://schemas.microsoft.com/office/drawing/2010/main">
          <mc:Choice Requires="a14">
            <p:sp>
              <p:nvSpPr>
                <p:cNvPr id="9" name="CuadroTexto 8"/>
                <p:cNvSpPr txBox="1"/>
                <p:nvPr/>
              </p:nvSpPr>
              <p:spPr>
                <a:xfrm>
                  <a:off x="0" y="1770026"/>
                  <a:ext cx="5308092" cy="35657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600" b="0" i="1" smtClean="0">
                            <a:latin typeface="Cambria Math" panose="02040503050406030204" pitchFamily="18" charset="0"/>
                          </a:rPr>
                          <m:t>𝐸</m:t>
                        </m:r>
                        <m:d>
                          <m:dPr>
                            <m:ctrlPr>
                              <a:rPr lang="es-ES" sz="1600" b="0" i="1" smtClean="0">
                                <a:latin typeface="Cambria Math" panose="02040503050406030204" pitchFamily="18" charset="0"/>
                              </a:rPr>
                            </m:ctrlPr>
                          </m:dPr>
                          <m:e>
                            <m:r>
                              <a:rPr lang="es-ES" sz="1600" b="0" i="1" smtClean="0">
                                <a:latin typeface="Cambria Math" panose="02040503050406030204" pitchFamily="18" charset="0"/>
                                <a:ea typeface="Cambria Math" panose="02040503050406030204" pitchFamily="18" charset="0"/>
                              </a:rPr>
                              <m:t>𝜃</m:t>
                            </m:r>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𝑓</m:t>
                            </m:r>
                          </m:e>
                        </m:d>
                        <m:r>
                          <a:rPr lang="es-ES" sz="1600" b="0" i="1" smtClean="0">
                            <a:latin typeface="Cambria Math" panose="02040503050406030204" pitchFamily="18" charset="0"/>
                            <a:ea typeface="Cambria Math" panose="02040503050406030204" pitchFamily="18" charset="0"/>
                          </a:rPr>
                          <m:t>:</m:t>
                        </m:r>
                        <m:r>
                          <a:rPr lang="es-ES" sz="1600" b="0" i="1" smtClean="0">
                            <a:latin typeface="Cambria Math" panose="02040503050406030204" pitchFamily="18" charset="0"/>
                            <a:ea typeface="Cambria Math" panose="02040503050406030204" pitchFamily="18" charset="0"/>
                          </a:rPr>
                          <m:t>𝑑𝑒𝑛𝑠𝑖𝑑𝑎𝑑</m:t>
                        </m:r>
                        <m:r>
                          <a:rPr lang="es-ES" sz="1600" i="1">
                            <a:latin typeface="Cambria Math" panose="02040503050406030204" pitchFamily="18" charset="0"/>
                          </a:rPr>
                          <m:t> </m:t>
                        </m:r>
                        <m:r>
                          <a:rPr lang="es-ES" sz="1600" i="1">
                            <a:latin typeface="Cambria Math" panose="02040503050406030204" pitchFamily="18" charset="0"/>
                          </a:rPr>
                          <m:t>𝑑𝑒</m:t>
                        </m:r>
                        <m:r>
                          <a:rPr lang="es-ES" sz="1600" i="1">
                            <a:latin typeface="Cambria Math" panose="02040503050406030204" pitchFamily="18" charset="0"/>
                          </a:rPr>
                          <m:t> </m:t>
                        </m:r>
                        <m:r>
                          <a:rPr lang="es-ES" sz="1600" i="1">
                            <a:latin typeface="Cambria Math" panose="02040503050406030204" pitchFamily="18" charset="0"/>
                          </a:rPr>
                          <m:t>𝑣𝑎𝑟𝑖𝑎𝑛𝑧𝑎</m:t>
                        </m:r>
                        <m:r>
                          <a:rPr lang="es-ES" sz="1600" b="0" i="1" smtClean="0">
                            <a:latin typeface="Cambria Math" panose="02040503050406030204" pitchFamily="18" charset="0"/>
                          </a:rPr>
                          <m:t> (</m:t>
                        </m:r>
                        <m:sSup>
                          <m:sSupPr>
                            <m:ctrlPr>
                              <a:rPr lang="es-ES" sz="1600" b="0" i="1" smtClean="0">
                                <a:latin typeface="Cambria Math" panose="02040503050406030204" pitchFamily="18" charset="0"/>
                              </a:rPr>
                            </m:ctrlPr>
                          </m:sSupPr>
                          <m:e>
                            <m:r>
                              <a:rPr lang="es-ES" sz="1600" b="0" i="1" smtClean="0">
                                <a:latin typeface="Cambria Math" panose="02040503050406030204" pitchFamily="18" charset="0"/>
                              </a:rPr>
                              <m:t>𝑚</m:t>
                            </m:r>
                          </m:e>
                          <m:sup>
                            <m:r>
                              <a:rPr lang="es-ES" sz="1600" b="0" i="1" smtClean="0">
                                <a:latin typeface="Cambria Math" panose="02040503050406030204" pitchFamily="18" charset="0"/>
                              </a:rPr>
                              <m:t>2</m:t>
                            </m:r>
                          </m:sup>
                        </m:sSup>
                        <m:sSup>
                          <m:sSupPr>
                            <m:ctrlPr>
                              <a:rPr lang="es-ES" sz="1600" b="0" i="1" smtClean="0">
                                <a:latin typeface="Cambria Math" panose="02040503050406030204" pitchFamily="18" charset="0"/>
                              </a:rPr>
                            </m:ctrlPr>
                          </m:sSupPr>
                          <m:e>
                            <m:r>
                              <a:rPr lang="es-ES" sz="1600" b="0" i="1" smtClean="0">
                                <a:latin typeface="Cambria Math" panose="02040503050406030204" pitchFamily="18" charset="0"/>
                              </a:rPr>
                              <m:t>𝑟𝑎𝑑</m:t>
                            </m:r>
                          </m:e>
                          <m:sup>
                            <m:r>
                              <a:rPr lang="es-ES" sz="1600" b="0" i="1" smtClean="0">
                                <a:latin typeface="Cambria Math" panose="02040503050406030204" pitchFamily="18" charset="0"/>
                              </a:rPr>
                              <m:t>−1</m:t>
                            </m:r>
                          </m:sup>
                        </m:sSup>
                        <m:sSup>
                          <m:sSupPr>
                            <m:ctrlPr>
                              <a:rPr lang="es-ES" sz="1600" b="0" i="1" smtClean="0">
                                <a:latin typeface="Cambria Math" panose="02040503050406030204" pitchFamily="18" charset="0"/>
                              </a:rPr>
                            </m:ctrlPr>
                          </m:sSupPr>
                          <m:e>
                            <m:r>
                              <a:rPr lang="es-ES" sz="1600" b="0" i="1" smtClean="0">
                                <a:latin typeface="Cambria Math" panose="02040503050406030204" pitchFamily="18" charset="0"/>
                              </a:rPr>
                              <m:t>𝐻𝑧</m:t>
                            </m:r>
                          </m:e>
                          <m:sup>
                            <m:r>
                              <a:rPr lang="es-ES" sz="1600" b="0" i="1" smtClean="0">
                                <a:latin typeface="Cambria Math" panose="02040503050406030204" pitchFamily="18" charset="0"/>
                              </a:rPr>
                              <m:t>−1</m:t>
                            </m:r>
                          </m:sup>
                        </m:sSup>
                        <m:r>
                          <a:rPr lang="es-ES" sz="1600" b="0" i="1" smtClean="0">
                            <a:latin typeface="Cambria Math" panose="02040503050406030204" pitchFamily="18" charset="0"/>
                          </a:rPr>
                          <m:t>)</m:t>
                        </m:r>
                      </m:oMath>
                    </m:oMathPara>
                  </a14:m>
                  <a:endParaRPr lang="es-ES" sz="1600" dirty="0"/>
                </a:p>
              </p:txBody>
            </p:sp>
          </mc:Choice>
          <mc:Fallback xmlns="">
            <p:sp>
              <p:nvSpPr>
                <p:cNvPr id="9" name="CuadroTexto 8"/>
                <p:cNvSpPr txBox="1">
                  <a:spLocks noRot="1" noChangeAspect="1" noMove="1" noResize="1" noEditPoints="1" noAdjustHandles="1" noChangeArrowheads="1" noChangeShapeType="1" noTextEdit="1"/>
                </p:cNvSpPr>
                <p:nvPr/>
              </p:nvSpPr>
              <p:spPr>
                <a:xfrm>
                  <a:off x="0" y="1770026"/>
                  <a:ext cx="5308092" cy="356576"/>
                </a:xfrm>
                <a:prstGeom prst="rect">
                  <a:avLst/>
                </a:prstGeom>
                <a:blipFill rotWithShape="0">
                  <a:blip r:embed="rId4"/>
                  <a:stretch>
                    <a:fillRect l="-1711" r="-8865" b="-35000"/>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17" name="CuadroTexto 16"/>
              <p:cNvSpPr txBox="1"/>
              <p:nvPr/>
            </p:nvSpPr>
            <p:spPr>
              <a:xfrm>
                <a:off x="5680270" y="4312601"/>
                <a:ext cx="2043573" cy="456215"/>
              </a:xfrm>
              <a:prstGeom prst="rect">
                <a:avLst/>
              </a:prstGeom>
              <a:noFill/>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b>
                        <m:sSubPr>
                          <m:ctrlPr>
                            <a:rPr lang="es-ES" sz="2954" i="1">
                              <a:latin typeface="Cambria Math" panose="02040503050406030204" pitchFamily="18" charset="0"/>
                            </a:rPr>
                          </m:ctrlPr>
                        </m:sSubPr>
                        <m:e>
                          <m:r>
                            <a:rPr lang="es-ES" sz="2954" i="1">
                              <a:latin typeface="Cambria Math" panose="02040503050406030204" pitchFamily="18" charset="0"/>
                            </a:rPr>
                            <m:t>𝐻</m:t>
                          </m:r>
                        </m:e>
                        <m:sub>
                          <m:r>
                            <a:rPr lang="es-ES" sz="2954" i="1">
                              <a:latin typeface="Cambria Math" panose="02040503050406030204" pitchFamily="18" charset="0"/>
                            </a:rPr>
                            <m:t>𝑠</m:t>
                          </m:r>
                        </m:sub>
                      </m:sSub>
                      <m:r>
                        <a:rPr lang="es-ES" sz="2954" i="1">
                          <a:latin typeface="Cambria Math" panose="02040503050406030204" pitchFamily="18" charset="0"/>
                        </a:rPr>
                        <m:t>=4</m:t>
                      </m:r>
                      <m:rad>
                        <m:radPr>
                          <m:degHide m:val="on"/>
                          <m:ctrlPr>
                            <a:rPr lang="es-ES" sz="2954" i="1">
                              <a:latin typeface="Cambria Math" panose="02040503050406030204" pitchFamily="18" charset="0"/>
                            </a:rPr>
                          </m:ctrlPr>
                        </m:radPr>
                        <m:deg/>
                        <m:e>
                          <m:sSub>
                            <m:sSubPr>
                              <m:ctrlPr>
                                <a:rPr lang="es-ES" sz="2954" i="1">
                                  <a:latin typeface="Cambria Math" panose="02040503050406030204" pitchFamily="18" charset="0"/>
                                </a:rPr>
                              </m:ctrlPr>
                            </m:sSubPr>
                            <m:e>
                              <m:r>
                                <a:rPr lang="es-ES" sz="2954" i="1">
                                  <a:latin typeface="Cambria Math" panose="02040503050406030204" pitchFamily="18" charset="0"/>
                                </a:rPr>
                                <m:t>𝑚</m:t>
                              </m:r>
                            </m:e>
                            <m:sub>
                              <m:r>
                                <a:rPr lang="es-ES" sz="2954" i="1">
                                  <a:latin typeface="Cambria Math" panose="02040503050406030204" pitchFamily="18" charset="0"/>
                                </a:rPr>
                                <m:t>0</m:t>
                              </m:r>
                            </m:sub>
                          </m:sSub>
                          <m:r>
                            <a:rPr lang="es-ES" sz="2954" i="1">
                              <a:latin typeface="Cambria Math" panose="02040503050406030204" pitchFamily="18" charset="0"/>
                            </a:rPr>
                            <m:t> </m:t>
                          </m:r>
                        </m:e>
                      </m:rad>
                    </m:oMath>
                  </m:oMathPara>
                </a14:m>
                <a:endParaRPr lang="es-ES" sz="2954" dirty="0"/>
              </a:p>
            </p:txBody>
          </p:sp>
        </mc:Choice>
        <mc:Fallback xmlns="">
          <p:sp>
            <p:nvSpPr>
              <p:cNvPr id="17" name="CuadroTexto 16"/>
              <p:cNvSpPr txBox="1">
                <a:spLocks noRot="1" noChangeAspect="1" noMove="1" noResize="1" noEditPoints="1" noAdjustHandles="1" noChangeArrowheads="1" noChangeShapeType="1" noTextEdit="1"/>
              </p:cNvSpPr>
              <p:nvPr/>
            </p:nvSpPr>
            <p:spPr>
              <a:xfrm>
                <a:off x="5680270" y="4312601"/>
                <a:ext cx="2043573" cy="456215"/>
              </a:xfrm>
              <a:prstGeom prst="rect">
                <a:avLst/>
              </a:prstGeom>
              <a:blipFill rotWithShape="0">
                <a:blip r:embed="rId5"/>
                <a:stretch>
                  <a:fillRect b="-2667"/>
                </a:stretch>
              </a:blipFill>
            </p:spPr>
            <p:txBody>
              <a:bodyPr/>
              <a:lstStyle/>
              <a:p>
                <a:r>
                  <a:rPr lang="es-ES">
                    <a:noFill/>
                  </a:rPr>
                  <a:t> </a:t>
                </a:r>
              </a:p>
            </p:txBody>
          </p:sp>
        </mc:Fallback>
      </mc:AlternateContent>
      <p:grpSp>
        <p:nvGrpSpPr>
          <p:cNvPr id="27" name="Grupo 26"/>
          <p:cNvGrpSpPr/>
          <p:nvPr/>
        </p:nvGrpSpPr>
        <p:grpSpPr>
          <a:xfrm>
            <a:off x="4878913" y="674128"/>
            <a:ext cx="3957090" cy="3426397"/>
            <a:chOff x="5308092" y="827702"/>
            <a:chExt cx="4286848" cy="3711930"/>
          </a:xfrm>
        </p:grpSpPr>
        <mc:AlternateContent xmlns:mc="http://schemas.openxmlformats.org/markup-compatibility/2006" xmlns:a14="http://schemas.microsoft.com/office/drawing/2010/main">
          <mc:Choice Requires="a14">
            <p:sp>
              <p:nvSpPr>
                <p:cNvPr id="11" name="CuadroTexto 10"/>
                <p:cNvSpPr txBox="1"/>
                <p:nvPr/>
              </p:nvSpPr>
              <p:spPr>
                <a:xfrm>
                  <a:off x="5930311" y="827702"/>
                  <a:ext cx="3653710" cy="6746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𝐸</m:t>
                        </m:r>
                        <m:d>
                          <m:dPr>
                            <m:ctrlPr>
                              <a:rPr lang="es-ES" b="0" i="1" smtClean="0">
                                <a:latin typeface="Cambria Math" panose="02040503050406030204" pitchFamily="18" charset="0"/>
                              </a:rPr>
                            </m:ctrlPr>
                          </m:dPr>
                          <m:e>
                            <m:r>
                              <a:rPr lang="es-ES" b="0" i="1" smtClean="0">
                                <a:latin typeface="Cambria Math" panose="02040503050406030204" pitchFamily="18" charset="0"/>
                              </a:rPr>
                              <m:t>𝑓</m:t>
                            </m:r>
                          </m:e>
                        </m:d>
                        <m:r>
                          <a:rPr lang="es-ES" b="0" i="1" smtClean="0">
                            <a:latin typeface="Cambria Math" panose="02040503050406030204" pitchFamily="18" charset="0"/>
                          </a:rPr>
                          <m:t>=</m:t>
                        </m:r>
                        <m:nary>
                          <m:naryPr>
                            <m:ctrlPr>
                              <a:rPr lang="es-ES" i="1" smtClean="0">
                                <a:latin typeface="Cambria Math" panose="02040503050406030204" pitchFamily="18" charset="0"/>
                              </a:rPr>
                            </m:ctrlPr>
                          </m:naryPr>
                          <m:sub>
                            <m:r>
                              <m:rPr>
                                <m:brk m:alnAt="23"/>
                              </m:rPr>
                              <a:rPr lang="es-ES" b="0" i="1" smtClean="0">
                                <a:latin typeface="Cambria Math" panose="02040503050406030204" pitchFamily="18" charset="0"/>
                              </a:rPr>
                              <m:t>0</m:t>
                            </m:r>
                          </m:sub>
                          <m:sup>
                            <m:r>
                              <a:rPr lang="es-ES" b="0" i="1" smtClean="0">
                                <a:latin typeface="Cambria Math" panose="02040503050406030204" pitchFamily="18" charset="0"/>
                              </a:rPr>
                              <m:t>2</m:t>
                            </m:r>
                            <m:r>
                              <a:rPr lang="es-ES" b="0" i="1" smtClean="0">
                                <a:latin typeface="Cambria Math" panose="02040503050406030204" pitchFamily="18" charset="0"/>
                                <a:ea typeface="Cambria Math" panose="02040503050406030204" pitchFamily="18" charset="0"/>
                              </a:rPr>
                              <m:t>𝜋</m:t>
                            </m:r>
                          </m:sup>
                          <m:e>
                            <m:r>
                              <a:rPr lang="es-ES" b="0" i="1" smtClean="0">
                                <a:latin typeface="Cambria Math" panose="02040503050406030204" pitchFamily="18" charset="0"/>
                              </a:rPr>
                              <m:t>𝐸</m:t>
                            </m:r>
                            <m:d>
                              <m:dPr>
                                <m:ctrlPr>
                                  <a:rPr lang="es-ES" b="0" i="1" smtClean="0">
                                    <a:latin typeface="Cambria Math" panose="02040503050406030204" pitchFamily="18" charset="0"/>
                                  </a:rPr>
                                </m:ctrlPr>
                              </m:dPr>
                              <m:e>
                                <m:r>
                                  <a:rPr lang="es-ES" b="0" i="1" smtClean="0">
                                    <a:latin typeface="Cambria Math" panose="02040503050406030204" pitchFamily="18" charset="0"/>
                                    <a:ea typeface="Cambria Math" panose="02040503050406030204" pitchFamily="18" charset="0"/>
                                  </a:rPr>
                                  <m:t>𝜃</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𝑓</m:t>
                                </m:r>
                              </m:e>
                            </m:d>
                            <m:r>
                              <a:rPr lang="es-ES" b="0" i="1" smtClean="0">
                                <a:latin typeface="Cambria Math" panose="02040503050406030204" pitchFamily="18" charset="0"/>
                                <a:ea typeface="Cambria Math" panose="02040503050406030204" pitchFamily="18" charset="0"/>
                              </a:rPr>
                              <m:t>𝑑</m:t>
                            </m:r>
                            <m:r>
                              <a:rPr lang="es-ES" b="0" i="1" smtClean="0">
                                <a:latin typeface="Cambria Math" panose="02040503050406030204" pitchFamily="18" charset="0"/>
                                <a:ea typeface="Cambria Math" panose="02040503050406030204" pitchFamily="18" charset="0"/>
                              </a:rPr>
                              <m:t>𝜃</m:t>
                            </m:r>
                          </m:e>
                        </m:nary>
                        <m:r>
                          <a:rPr lang="es-ES" b="0" i="1" smtClean="0">
                            <a:latin typeface="Cambria Math" panose="02040503050406030204" pitchFamily="18" charset="0"/>
                          </a:rPr>
                          <m:t>  (</m:t>
                        </m:r>
                        <m:sSup>
                          <m:sSupPr>
                            <m:ctrlPr>
                              <a:rPr lang="es-ES" i="1">
                                <a:latin typeface="Cambria Math" panose="02040503050406030204" pitchFamily="18" charset="0"/>
                              </a:rPr>
                            </m:ctrlPr>
                          </m:sSupPr>
                          <m:e>
                            <m:r>
                              <a:rPr lang="es-ES" i="1">
                                <a:latin typeface="Cambria Math" panose="02040503050406030204" pitchFamily="18" charset="0"/>
                              </a:rPr>
                              <m:t>𝑚</m:t>
                            </m:r>
                          </m:e>
                          <m:sup>
                            <m:r>
                              <a:rPr lang="es-ES" i="1">
                                <a:latin typeface="Cambria Math" panose="02040503050406030204" pitchFamily="18" charset="0"/>
                              </a:rPr>
                              <m:t>2</m:t>
                            </m:r>
                          </m:sup>
                        </m:sSup>
                        <m:sSup>
                          <m:sSupPr>
                            <m:ctrlPr>
                              <a:rPr lang="es-ES" i="1">
                                <a:latin typeface="Cambria Math" panose="02040503050406030204" pitchFamily="18" charset="0"/>
                              </a:rPr>
                            </m:ctrlPr>
                          </m:sSupPr>
                          <m:e>
                            <m:r>
                              <a:rPr lang="es-ES" i="1">
                                <a:latin typeface="Cambria Math" panose="02040503050406030204" pitchFamily="18" charset="0"/>
                              </a:rPr>
                              <m:t>𝐻𝑧</m:t>
                            </m:r>
                          </m:e>
                          <m:sup>
                            <m:r>
                              <a:rPr lang="es-ES" i="1">
                                <a:latin typeface="Cambria Math" panose="02040503050406030204" pitchFamily="18" charset="0"/>
                              </a:rPr>
                              <m:t>−1</m:t>
                            </m:r>
                          </m:sup>
                        </m:sSup>
                        <m:r>
                          <a:rPr lang="es-ES" b="0" i="1" smtClean="0">
                            <a:latin typeface="Cambria Math" panose="02040503050406030204" pitchFamily="18" charset="0"/>
                          </a:rPr>
                          <m:t>)</m:t>
                        </m:r>
                      </m:oMath>
                    </m:oMathPara>
                  </a14:m>
                  <a:endParaRPr lang="es-ES" dirty="0"/>
                </a:p>
              </p:txBody>
            </p:sp>
          </mc:Choice>
          <mc:Fallback xmlns="">
            <p:sp>
              <p:nvSpPr>
                <p:cNvPr id="11" name="CuadroTexto 10"/>
                <p:cNvSpPr txBox="1">
                  <a:spLocks noRot="1" noChangeAspect="1" noMove="1" noResize="1" noEditPoints="1" noAdjustHandles="1" noChangeArrowheads="1" noChangeShapeType="1" noTextEdit="1"/>
                </p:cNvSpPr>
                <p:nvPr/>
              </p:nvSpPr>
              <p:spPr>
                <a:xfrm>
                  <a:off x="5930311" y="827702"/>
                  <a:ext cx="3372655" cy="622799"/>
                </a:xfrm>
                <a:prstGeom prst="rect">
                  <a:avLst/>
                </a:prstGeom>
                <a:blipFill rotWithShape="0">
                  <a:blip r:embed="rId7"/>
                  <a:stretch>
                    <a:fillRect/>
                  </a:stretch>
                </a:blipFill>
              </p:spPr>
              <p:txBody>
                <a:bodyPr/>
                <a:lstStyle/>
                <a:p>
                  <a:r>
                    <a:rPr lang="es-ES">
                      <a:noFill/>
                    </a:rPr>
                    <a:t> </a:t>
                  </a:r>
                </a:p>
              </p:txBody>
            </p:sp>
          </mc:Fallback>
        </mc:AlternateContent>
        <p:pic>
          <p:nvPicPr>
            <p:cNvPr id="14" name="Imagen 13"/>
            <p:cNvPicPr>
              <a:picLocks noChangeAspect="1"/>
            </p:cNvPicPr>
            <p:nvPr/>
          </p:nvPicPr>
          <p:blipFill rotWithShape="1">
            <a:blip r:embed="rId8"/>
            <a:srcRect t="5093" b="8202"/>
            <a:stretch/>
          </p:blipFill>
          <p:spPr>
            <a:xfrm>
              <a:off x="5308092" y="1516568"/>
              <a:ext cx="4286848" cy="3023064"/>
            </a:xfrm>
            <a:prstGeom prst="rect">
              <a:avLst/>
            </a:prstGeom>
          </p:spPr>
        </p:pic>
      </p:grpSp>
      <p:cxnSp>
        <p:nvCxnSpPr>
          <p:cNvPr id="20" name="Conector recto de flecha 19"/>
          <p:cNvCxnSpPr/>
          <p:nvPr/>
        </p:nvCxnSpPr>
        <p:spPr>
          <a:xfrm flipV="1">
            <a:off x="5805497" y="3176753"/>
            <a:ext cx="977876" cy="8195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1 Rectángulo"/>
          <p:cNvSpPr/>
          <p:nvPr/>
        </p:nvSpPr>
        <p:spPr>
          <a:xfrm>
            <a:off x="5453269" y="4193817"/>
            <a:ext cx="2270574" cy="6033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mc:AlternateContent xmlns:mc="http://schemas.openxmlformats.org/markup-compatibility/2006" xmlns:a14="http://schemas.microsoft.com/office/drawing/2010/main">
        <mc:Choice Requires="a14">
          <p:sp>
            <p:nvSpPr>
              <p:cNvPr id="18" name="CuadroTexto 17"/>
              <p:cNvSpPr txBox="1"/>
              <p:nvPr/>
            </p:nvSpPr>
            <p:spPr>
              <a:xfrm>
                <a:off x="6036605" y="2496495"/>
                <a:ext cx="2450094" cy="614720"/>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sSub>
                        <m:sSubPr>
                          <m:ctrlPr>
                            <a:rPr lang="es-ES" sz="1846" i="1">
                              <a:latin typeface="Cambria Math" panose="02040503050406030204" pitchFamily="18" charset="0"/>
                            </a:rPr>
                          </m:ctrlPr>
                        </m:sSubPr>
                        <m:e>
                          <m:r>
                            <a:rPr lang="es-ES" sz="1846" i="1">
                              <a:latin typeface="Cambria Math" panose="02040503050406030204" pitchFamily="18" charset="0"/>
                            </a:rPr>
                            <m:t>𝑚</m:t>
                          </m:r>
                        </m:e>
                        <m:sub>
                          <m:r>
                            <a:rPr lang="es-ES" sz="1846" i="1">
                              <a:latin typeface="Cambria Math" panose="02040503050406030204" pitchFamily="18" charset="0"/>
                            </a:rPr>
                            <m:t>0</m:t>
                          </m:r>
                        </m:sub>
                      </m:sSub>
                      <m:r>
                        <a:rPr lang="es-ES" sz="1846" i="1">
                          <a:latin typeface="Cambria Math" panose="02040503050406030204" pitchFamily="18" charset="0"/>
                        </a:rPr>
                        <m:t>=</m:t>
                      </m:r>
                      <m:nary>
                        <m:naryPr>
                          <m:ctrlPr>
                            <a:rPr lang="es-ES" sz="1846" i="1">
                              <a:latin typeface="Cambria Math" panose="02040503050406030204" pitchFamily="18" charset="0"/>
                            </a:rPr>
                          </m:ctrlPr>
                        </m:naryPr>
                        <m:sub>
                          <m:r>
                            <m:rPr>
                              <m:brk m:alnAt="23"/>
                            </m:rPr>
                            <a:rPr lang="es-ES" sz="1846" i="1">
                              <a:latin typeface="Cambria Math" panose="02040503050406030204" pitchFamily="18" charset="0"/>
                            </a:rPr>
                            <m:t>0</m:t>
                          </m:r>
                        </m:sub>
                        <m:sup>
                          <m:r>
                            <a:rPr lang="es-ES" sz="1846" i="1">
                              <a:latin typeface="Cambria Math" panose="02040503050406030204" pitchFamily="18" charset="0"/>
                              <a:ea typeface="Cambria Math" panose="02040503050406030204" pitchFamily="18" charset="0"/>
                            </a:rPr>
                            <m:t>∞</m:t>
                          </m:r>
                        </m:sup>
                        <m:e>
                          <m:r>
                            <a:rPr lang="es-ES" sz="1846" i="1">
                              <a:latin typeface="Cambria Math" panose="02040503050406030204" pitchFamily="18" charset="0"/>
                            </a:rPr>
                            <m:t>𝐸</m:t>
                          </m:r>
                          <m:d>
                            <m:dPr>
                              <m:ctrlPr>
                                <a:rPr lang="es-ES" sz="1846" i="1">
                                  <a:latin typeface="Cambria Math" panose="02040503050406030204" pitchFamily="18" charset="0"/>
                                </a:rPr>
                              </m:ctrlPr>
                            </m:dPr>
                            <m:e>
                              <m:r>
                                <a:rPr lang="es-ES" sz="1846" i="1">
                                  <a:latin typeface="Cambria Math" panose="02040503050406030204" pitchFamily="18" charset="0"/>
                                  <a:ea typeface="Cambria Math" panose="02040503050406030204" pitchFamily="18" charset="0"/>
                                </a:rPr>
                                <m:t>𝑓</m:t>
                              </m:r>
                            </m:e>
                          </m:d>
                          <m:r>
                            <a:rPr lang="es-ES" sz="1846" i="1">
                              <a:latin typeface="Cambria Math" panose="02040503050406030204" pitchFamily="18" charset="0"/>
                              <a:ea typeface="Cambria Math" panose="02040503050406030204" pitchFamily="18" charset="0"/>
                            </a:rPr>
                            <m:t>𝑑𝑓</m:t>
                          </m:r>
                        </m:e>
                      </m:nary>
                      <m:r>
                        <a:rPr lang="es-ES" sz="1846" i="1">
                          <a:latin typeface="Cambria Math" panose="02040503050406030204" pitchFamily="18" charset="0"/>
                        </a:rPr>
                        <m:t>  (</m:t>
                      </m:r>
                      <m:sSup>
                        <m:sSupPr>
                          <m:ctrlPr>
                            <a:rPr lang="es-ES" sz="1846" i="1">
                              <a:latin typeface="Cambria Math" panose="02040503050406030204" pitchFamily="18" charset="0"/>
                            </a:rPr>
                          </m:ctrlPr>
                        </m:sSupPr>
                        <m:e>
                          <m:r>
                            <a:rPr lang="es-ES" sz="1846" i="1">
                              <a:latin typeface="Cambria Math" panose="02040503050406030204" pitchFamily="18" charset="0"/>
                            </a:rPr>
                            <m:t>𝑚</m:t>
                          </m:r>
                        </m:e>
                        <m:sup>
                          <m:r>
                            <a:rPr lang="es-ES" sz="1846" i="1">
                              <a:latin typeface="Cambria Math" panose="02040503050406030204" pitchFamily="18" charset="0"/>
                            </a:rPr>
                            <m:t>2</m:t>
                          </m:r>
                        </m:sup>
                      </m:sSup>
                      <m:r>
                        <a:rPr lang="es-ES" sz="1846" i="1">
                          <a:latin typeface="Cambria Math" panose="02040503050406030204" pitchFamily="18" charset="0"/>
                        </a:rPr>
                        <m:t>)</m:t>
                      </m:r>
                    </m:oMath>
                  </m:oMathPara>
                </a14:m>
                <a:endParaRPr lang="es-ES" sz="1846" dirty="0"/>
              </a:p>
            </p:txBody>
          </p:sp>
        </mc:Choice>
        <mc:Fallback xmlns="">
          <p:sp>
            <p:nvSpPr>
              <p:cNvPr id="18" name="CuadroTexto 17"/>
              <p:cNvSpPr txBox="1">
                <a:spLocks noRot="1" noChangeAspect="1" noMove="1" noResize="1" noEditPoints="1" noAdjustHandles="1" noChangeArrowheads="1" noChangeShapeType="1" noTextEdit="1"/>
              </p:cNvSpPr>
              <p:nvPr/>
            </p:nvSpPr>
            <p:spPr>
              <a:xfrm>
                <a:off x="6539471" y="2418786"/>
                <a:ext cx="2654637" cy="666016"/>
              </a:xfrm>
              <a:prstGeom prst="rect">
                <a:avLst/>
              </a:prstGeom>
              <a:blipFill rotWithShape="1">
                <a:blip r:embed="rId9"/>
                <a:stretch>
                  <a:fillRect/>
                </a:stretch>
              </a:blipFill>
            </p:spPr>
            <p:txBody>
              <a:bodyPr/>
              <a:lstStyle/>
              <a:p>
                <a:r>
                  <a:rPr lang="es-ES">
                    <a:noFill/>
                  </a:rPr>
                  <a:t> </a:t>
                </a:r>
              </a:p>
            </p:txBody>
          </p:sp>
        </mc:Fallback>
      </mc:AlternateContent>
      <p:sp>
        <p:nvSpPr>
          <p:cNvPr id="3" name="2 CuadroTexto"/>
          <p:cNvSpPr txBox="1"/>
          <p:nvPr/>
        </p:nvSpPr>
        <p:spPr>
          <a:xfrm>
            <a:off x="426347" y="727271"/>
            <a:ext cx="4577701" cy="923330"/>
          </a:xfrm>
          <a:prstGeom prst="rect">
            <a:avLst/>
          </a:prstGeom>
          <a:noFill/>
        </p:spPr>
        <p:txBody>
          <a:bodyPr wrap="square" rtlCol="0">
            <a:spAutoFit/>
          </a:bodyPr>
          <a:lstStyle/>
          <a:p>
            <a:r>
              <a:rPr lang="es-ES" dirty="0" smtClean="0">
                <a:latin typeface="Trebuchet MS" panose="020B0603020202020204" pitchFamily="34" charset="0"/>
              </a:rPr>
              <a:t>La </a:t>
            </a:r>
            <a:r>
              <a:rPr lang="es-ES" b="1" dirty="0" smtClean="0">
                <a:latin typeface="Trebuchet MS" panose="020B0603020202020204" pitchFamily="34" charset="0"/>
              </a:rPr>
              <a:t>altura significativa </a:t>
            </a:r>
            <a:r>
              <a:rPr lang="es-ES" dirty="0" smtClean="0">
                <a:latin typeface="Trebuchet MS" panose="020B0603020202020204" pitchFamily="34" charset="0"/>
              </a:rPr>
              <a:t>se determina directamente a partir del área encuentra bajo el espectro 1-D</a:t>
            </a:r>
            <a:endParaRPr lang="es-ES" dirty="0">
              <a:latin typeface="Trebuchet MS" panose="020B0603020202020204" pitchFamily="34" charset="0"/>
            </a:endParaRPr>
          </a:p>
        </p:txBody>
      </p:sp>
      <p:sp>
        <p:nvSpPr>
          <p:cNvPr id="4" name="3 CuadroTexto"/>
          <p:cNvSpPr txBox="1"/>
          <p:nvPr/>
        </p:nvSpPr>
        <p:spPr>
          <a:xfrm>
            <a:off x="8299060" y="3902646"/>
            <a:ext cx="590226" cy="291170"/>
          </a:xfrm>
          <a:prstGeom prst="rect">
            <a:avLst/>
          </a:prstGeom>
          <a:noFill/>
        </p:spPr>
        <p:txBody>
          <a:bodyPr wrap="none" rtlCol="0">
            <a:spAutoFit/>
          </a:bodyPr>
          <a:lstStyle/>
          <a:p>
            <a:r>
              <a:rPr lang="es-ES" sz="1292" i="1" dirty="0"/>
              <a:t>f </a:t>
            </a:r>
            <a:r>
              <a:rPr lang="es-ES" sz="1292" dirty="0"/>
              <a:t>(Hz)</a:t>
            </a:r>
          </a:p>
        </p:txBody>
      </p:sp>
      <p:sp>
        <p:nvSpPr>
          <p:cNvPr id="16" name="Rectangle 2"/>
          <p:cNvSpPr txBox="1">
            <a:spLocks noChangeArrowheads="1"/>
          </p:cNvSpPr>
          <p:nvPr/>
        </p:nvSpPr>
        <p:spPr>
          <a:xfrm>
            <a:off x="-1044624" y="50185"/>
            <a:ext cx="9143999" cy="708025"/>
          </a:xfrm>
          <a:prstGeom prst="rect">
            <a:avLst/>
          </a:prstGeom>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GB" dirty="0" err="1"/>
              <a:t>Productos</a:t>
            </a:r>
            <a:r>
              <a:rPr lang="en-GB" dirty="0"/>
              <a:t> del </a:t>
            </a:r>
            <a:r>
              <a:rPr lang="en-GB" dirty="0" err="1"/>
              <a:t>modelo</a:t>
            </a:r>
            <a:r>
              <a:rPr lang="en-GB" dirty="0"/>
              <a:t> de </a:t>
            </a:r>
            <a:r>
              <a:rPr lang="en-GB" dirty="0" err="1"/>
              <a:t>oleaje</a:t>
            </a:r>
            <a:r>
              <a:rPr lang="en-GB" dirty="0"/>
              <a:t> del </a:t>
            </a:r>
            <a:r>
              <a:rPr lang="en-GB" dirty="0" smtClean="0"/>
              <a:t>ECMWF</a:t>
            </a:r>
            <a:endParaRPr lang="en-GB" dirty="0"/>
          </a:p>
        </p:txBody>
      </p:sp>
      <mc:AlternateContent xmlns:mc="http://schemas.openxmlformats.org/markup-compatibility/2006" xmlns:a14="http://schemas.microsoft.com/office/drawing/2010/main">
        <mc:Choice Requires="a14">
          <p:sp>
            <p:nvSpPr>
              <p:cNvPr id="19" name="2 CuadroTexto"/>
              <p:cNvSpPr txBox="1"/>
              <p:nvPr/>
            </p:nvSpPr>
            <p:spPr>
              <a:xfrm>
                <a:off x="323528" y="4887600"/>
                <a:ext cx="9006784" cy="1162947"/>
              </a:xfrm>
              <a:prstGeom prst="rect">
                <a:avLst/>
              </a:prstGeom>
              <a:noFill/>
            </p:spPr>
            <p:txBody>
              <a:bodyPr wrap="square" rtlCol="0">
                <a:spAutoFit/>
              </a:bodyPr>
              <a:lstStyle/>
              <a:p>
                <a:pPr marL="285750" indent="-285750">
                  <a:buFont typeface="Arial" panose="020B0604020202020204" pitchFamily="34" charset="0"/>
                  <a:buChar char="•"/>
                </a:pPr>
                <a:r>
                  <a:rPr lang="es-ES" dirty="0" smtClean="0">
                    <a:solidFill>
                      <a:schemeClr val="tx1"/>
                    </a:solidFill>
                    <a:latin typeface="Trebuchet MS" panose="020B0603020202020204" pitchFamily="34" charset="0"/>
                  </a:rPr>
                  <a:t>La </a:t>
                </a:r>
                <a:r>
                  <a:rPr lang="es-ES" b="1" dirty="0" smtClean="0">
                    <a:solidFill>
                      <a:schemeClr val="tx1"/>
                    </a:solidFill>
                    <a:latin typeface="Trebuchet MS" panose="020B0603020202020204" pitchFamily="34" charset="0"/>
                  </a:rPr>
                  <a:t>dirección media </a:t>
                </a:r>
                <a:r>
                  <a:rPr lang="es-ES" dirty="0" smtClean="0">
                    <a:solidFill>
                      <a:schemeClr val="tx1"/>
                    </a:solidFill>
                    <a:latin typeface="Trebuchet MS" panose="020B0603020202020204" pitchFamily="34" charset="0"/>
                  </a:rPr>
                  <a:t>del oleaje se obtiene a partir la tangente:</a:t>
                </a:r>
              </a:p>
              <a:p>
                <a:pPr marL="285750" indent="-285750">
                  <a:buFont typeface="Arial" panose="020B0604020202020204" pitchFamily="34" charset="0"/>
                  <a:buChar char="•"/>
                </a:pPr>
                <a:endParaRPr lang="es-ES" dirty="0" smtClean="0">
                  <a:solidFill>
                    <a:schemeClr val="tx1"/>
                  </a:solidFill>
                  <a:latin typeface="Trebuchet MS" panose="020B0603020202020204" pitchFamily="34" charset="0"/>
                </a:endParaRPr>
              </a:p>
              <a:p>
                <a14:m>
                  <m:oMath xmlns:m="http://schemas.openxmlformats.org/officeDocument/2006/math">
                    <m:func>
                      <m:funcPr>
                        <m:ctrlPr>
                          <a:rPr lang="es-ES" i="1" smtClean="0">
                            <a:solidFill>
                              <a:schemeClr val="tx1"/>
                            </a:solidFill>
                            <a:latin typeface="Cambria Math" panose="02040503050406030204" pitchFamily="18" charset="0"/>
                          </a:rPr>
                        </m:ctrlPr>
                      </m:funcPr>
                      <m:fName>
                        <m:r>
                          <m:rPr>
                            <m:sty m:val="p"/>
                          </m:rPr>
                          <a:rPr lang="es-ES" i="0" smtClean="0">
                            <a:solidFill>
                              <a:schemeClr val="tx1"/>
                            </a:solidFill>
                            <a:latin typeface="Cambria Math"/>
                          </a:rPr>
                          <m:t>tan</m:t>
                        </m:r>
                      </m:fName>
                      <m:e>
                        <m:d>
                          <m:dPr>
                            <m:begChr m:val="⟨"/>
                            <m:endChr m:val="⟩"/>
                            <m:ctrlPr>
                              <a:rPr lang="es-ES" i="1" smtClean="0">
                                <a:solidFill>
                                  <a:schemeClr val="tx1"/>
                                </a:solidFill>
                                <a:latin typeface="Cambria Math" panose="02040503050406030204" pitchFamily="18" charset="0"/>
                              </a:rPr>
                            </m:ctrlPr>
                          </m:dPr>
                          <m:e>
                            <m:r>
                              <a:rPr lang="es-ES" i="1" smtClean="0">
                                <a:solidFill>
                                  <a:schemeClr val="tx1"/>
                                </a:solidFill>
                                <a:latin typeface="Cambria Math"/>
                                <a:ea typeface="Cambria Math"/>
                              </a:rPr>
                              <m:t>𝜃</m:t>
                            </m:r>
                          </m:e>
                        </m:d>
                        <m:r>
                          <a:rPr lang="es-ES" b="0" i="1" smtClean="0">
                            <a:solidFill>
                              <a:schemeClr val="tx1"/>
                            </a:solidFill>
                            <a:latin typeface="Cambria Math"/>
                          </a:rPr>
                          <m:t>=</m:t>
                        </m:r>
                        <m:f>
                          <m:fPr>
                            <m:ctrlPr>
                              <a:rPr lang="es-ES" b="0" i="1" smtClean="0">
                                <a:solidFill>
                                  <a:schemeClr val="tx1"/>
                                </a:solidFill>
                                <a:latin typeface="Cambria Math" panose="02040503050406030204" pitchFamily="18" charset="0"/>
                              </a:rPr>
                            </m:ctrlPr>
                          </m:fPr>
                          <m:num>
                            <m:d>
                              <m:dPr>
                                <m:begChr m:val="⟨"/>
                                <m:endChr m:val="⟩"/>
                                <m:ctrlPr>
                                  <a:rPr lang="es-ES" b="0" i="1" smtClean="0">
                                    <a:solidFill>
                                      <a:schemeClr val="tx1"/>
                                    </a:solidFill>
                                    <a:latin typeface="Cambria Math" panose="02040503050406030204" pitchFamily="18" charset="0"/>
                                  </a:rPr>
                                </m:ctrlPr>
                              </m:dPr>
                              <m:e>
                                <m:func>
                                  <m:funcPr>
                                    <m:ctrlPr>
                                      <a:rPr lang="es-ES" b="0" i="1" smtClean="0">
                                        <a:solidFill>
                                          <a:schemeClr val="tx1"/>
                                        </a:solidFill>
                                        <a:latin typeface="Cambria Math" panose="02040503050406030204" pitchFamily="18" charset="0"/>
                                      </a:rPr>
                                    </m:ctrlPr>
                                  </m:funcPr>
                                  <m:fName>
                                    <m:r>
                                      <m:rPr>
                                        <m:sty m:val="p"/>
                                      </m:rPr>
                                      <a:rPr lang="es-ES" b="0" i="0" smtClean="0">
                                        <a:solidFill>
                                          <a:schemeClr val="tx1"/>
                                        </a:solidFill>
                                        <a:latin typeface="Cambria Math"/>
                                      </a:rPr>
                                      <m:t>sin</m:t>
                                    </m:r>
                                  </m:fName>
                                  <m:e>
                                    <m:r>
                                      <a:rPr lang="es-ES" b="0" i="1" smtClean="0">
                                        <a:solidFill>
                                          <a:schemeClr val="tx1"/>
                                        </a:solidFill>
                                        <a:latin typeface="Cambria Math"/>
                                        <a:ea typeface="Cambria Math"/>
                                      </a:rPr>
                                      <m:t>𝜃</m:t>
                                    </m:r>
                                  </m:e>
                                </m:func>
                              </m:e>
                            </m:d>
                          </m:num>
                          <m:den>
                            <m:d>
                              <m:dPr>
                                <m:begChr m:val="⟨"/>
                                <m:endChr m:val="⟩"/>
                                <m:ctrlPr>
                                  <a:rPr lang="es-ES" b="0" i="1" smtClean="0">
                                    <a:solidFill>
                                      <a:schemeClr val="tx1"/>
                                    </a:solidFill>
                                    <a:latin typeface="Cambria Math" panose="02040503050406030204" pitchFamily="18" charset="0"/>
                                  </a:rPr>
                                </m:ctrlPr>
                              </m:dPr>
                              <m:e>
                                <m:func>
                                  <m:funcPr>
                                    <m:ctrlPr>
                                      <a:rPr lang="es-ES" b="0" i="1" smtClean="0">
                                        <a:solidFill>
                                          <a:schemeClr val="tx1"/>
                                        </a:solidFill>
                                        <a:latin typeface="Cambria Math" panose="02040503050406030204" pitchFamily="18" charset="0"/>
                                      </a:rPr>
                                    </m:ctrlPr>
                                  </m:funcPr>
                                  <m:fName>
                                    <m:r>
                                      <m:rPr>
                                        <m:sty m:val="p"/>
                                      </m:rPr>
                                      <a:rPr lang="es-ES" b="0" i="0" smtClean="0">
                                        <a:solidFill>
                                          <a:schemeClr val="tx1"/>
                                        </a:solidFill>
                                        <a:latin typeface="Cambria Math"/>
                                      </a:rPr>
                                      <m:t>cos</m:t>
                                    </m:r>
                                  </m:fName>
                                  <m:e>
                                    <m:r>
                                      <a:rPr lang="es-ES" b="0" i="1" smtClean="0">
                                        <a:solidFill>
                                          <a:schemeClr val="tx1"/>
                                        </a:solidFill>
                                        <a:latin typeface="Cambria Math"/>
                                        <a:ea typeface="Cambria Math"/>
                                      </a:rPr>
                                      <m:t>𝜃</m:t>
                                    </m:r>
                                  </m:e>
                                </m:func>
                              </m:e>
                            </m:d>
                          </m:den>
                        </m:f>
                      </m:e>
                    </m:func>
                  </m:oMath>
                </a14:m>
                <a:r>
                  <a:rPr lang="es-ES" dirty="0" smtClean="0">
                    <a:solidFill>
                      <a:schemeClr val="tx1"/>
                    </a:solidFill>
                    <a:latin typeface="Trebuchet MS" panose="020B0603020202020204" pitchFamily="34" charset="0"/>
                  </a:rPr>
                  <a:t>      </a:t>
                </a:r>
                <a14:m>
                  <m:oMath xmlns:m="http://schemas.openxmlformats.org/officeDocument/2006/math">
                    <m:r>
                      <a:rPr lang="es-ES" b="0" i="0" smtClean="0">
                        <a:solidFill>
                          <a:schemeClr val="tx1"/>
                        </a:solidFill>
                        <a:latin typeface="Cambria Math" panose="02040503050406030204" pitchFamily="18" charset="0"/>
                      </a:rPr>
                      <m:t> </m:t>
                    </m:r>
                    <m:d>
                      <m:dPr>
                        <m:begChr m:val="⟨"/>
                        <m:endChr m:val="⟩"/>
                        <m:ctrlPr>
                          <a:rPr lang="es-ES" i="1" smtClean="0">
                            <a:solidFill>
                              <a:schemeClr val="tx1"/>
                            </a:solidFill>
                            <a:latin typeface="Cambria Math" panose="02040503050406030204" pitchFamily="18" charset="0"/>
                          </a:rPr>
                        </m:ctrlPr>
                      </m:dPr>
                      <m:e>
                        <m:r>
                          <a:rPr lang="es-ES" i="1" smtClean="0">
                            <a:solidFill>
                              <a:schemeClr val="tx1"/>
                            </a:solidFill>
                            <a:latin typeface="Cambria Math"/>
                            <a:ea typeface="Cambria Math"/>
                          </a:rPr>
                          <m:t>𝜃</m:t>
                        </m:r>
                      </m:e>
                    </m:d>
                    <m:r>
                      <a:rPr lang="es-ES" b="0" i="1" smtClean="0">
                        <a:solidFill>
                          <a:schemeClr val="tx1"/>
                        </a:solidFill>
                        <a:latin typeface="Cambria Math"/>
                      </a:rPr>
                      <m:t>=</m:t>
                    </m:r>
                    <m:func>
                      <m:funcPr>
                        <m:ctrlPr>
                          <a:rPr lang="es-ES" b="0" i="1" smtClean="0">
                            <a:solidFill>
                              <a:schemeClr val="tx1"/>
                            </a:solidFill>
                            <a:latin typeface="Cambria Math" panose="02040503050406030204" pitchFamily="18" charset="0"/>
                          </a:rPr>
                        </m:ctrlPr>
                      </m:funcPr>
                      <m:fName>
                        <m:sSup>
                          <m:sSupPr>
                            <m:ctrlPr>
                              <a:rPr lang="es-ES" b="0" i="1" smtClean="0">
                                <a:solidFill>
                                  <a:schemeClr val="tx1"/>
                                </a:solidFill>
                                <a:latin typeface="Cambria Math" panose="02040503050406030204" pitchFamily="18" charset="0"/>
                              </a:rPr>
                            </m:ctrlPr>
                          </m:sSupPr>
                          <m:e>
                            <m:r>
                              <m:rPr>
                                <m:sty m:val="p"/>
                              </m:rPr>
                              <a:rPr lang="es-ES" b="0" i="0" smtClean="0">
                                <a:solidFill>
                                  <a:schemeClr val="tx1"/>
                                </a:solidFill>
                                <a:latin typeface="Cambria Math"/>
                              </a:rPr>
                              <m:t>tan</m:t>
                            </m:r>
                          </m:e>
                          <m:sup>
                            <m:r>
                              <a:rPr lang="es-ES" b="0" i="1" smtClean="0">
                                <a:solidFill>
                                  <a:schemeClr val="tx1"/>
                                </a:solidFill>
                                <a:latin typeface="Cambria Math"/>
                              </a:rPr>
                              <m:t>−1</m:t>
                            </m:r>
                          </m:sup>
                        </m:sSup>
                      </m:fName>
                      <m:e>
                        <m:d>
                          <m:dPr>
                            <m:ctrlPr>
                              <a:rPr lang="es-ES" i="1">
                                <a:solidFill>
                                  <a:schemeClr val="tx1"/>
                                </a:solidFill>
                                <a:latin typeface="Cambria Math" panose="02040503050406030204" pitchFamily="18" charset="0"/>
                              </a:rPr>
                            </m:ctrlPr>
                          </m:dPr>
                          <m:e>
                            <m:f>
                              <m:fPr>
                                <m:ctrlPr>
                                  <a:rPr lang="es-ES" i="1">
                                    <a:solidFill>
                                      <a:schemeClr val="tx1"/>
                                    </a:solidFill>
                                    <a:latin typeface="Cambria Math" panose="02040503050406030204" pitchFamily="18" charset="0"/>
                                  </a:rPr>
                                </m:ctrlPr>
                              </m:fPr>
                              <m:num>
                                <m:nary>
                                  <m:naryPr>
                                    <m:chr m:val="∬"/>
                                    <m:limLoc m:val="undOvr"/>
                                    <m:subHide m:val="on"/>
                                    <m:supHide m:val="on"/>
                                    <m:ctrlPr>
                                      <a:rPr lang="es-ES" i="1">
                                        <a:solidFill>
                                          <a:schemeClr val="tx1"/>
                                        </a:solidFill>
                                        <a:latin typeface="Cambria Math" panose="02040503050406030204" pitchFamily="18" charset="0"/>
                                      </a:rPr>
                                    </m:ctrlPr>
                                  </m:naryPr>
                                  <m:sub/>
                                  <m:sup/>
                                  <m:e>
                                    <m:func>
                                      <m:funcPr>
                                        <m:ctrlPr>
                                          <a:rPr lang="es-ES" i="1">
                                            <a:solidFill>
                                              <a:schemeClr val="tx1"/>
                                            </a:solidFill>
                                            <a:latin typeface="Cambria Math" panose="02040503050406030204" pitchFamily="18" charset="0"/>
                                          </a:rPr>
                                        </m:ctrlPr>
                                      </m:funcPr>
                                      <m:fName>
                                        <m:r>
                                          <m:rPr>
                                            <m:sty m:val="p"/>
                                          </m:rPr>
                                          <a:rPr lang="es-ES">
                                            <a:solidFill>
                                              <a:schemeClr val="tx1"/>
                                            </a:solidFill>
                                            <a:latin typeface="Cambria Math"/>
                                          </a:rPr>
                                          <m:t>sin</m:t>
                                        </m:r>
                                      </m:fName>
                                      <m:e>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𝐸</m:t>
                                        </m:r>
                                        <m:d>
                                          <m:dPr>
                                            <m:ctrlPr>
                                              <a:rPr lang="es-ES" i="1">
                                                <a:solidFill>
                                                  <a:schemeClr val="tx1"/>
                                                </a:solidFill>
                                                <a:latin typeface="Cambria Math" panose="02040503050406030204" pitchFamily="18" charset="0"/>
                                                <a:ea typeface="Cambria Math"/>
                                              </a:rPr>
                                            </m:ctrlPr>
                                          </m:dPr>
                                          <m:e>
                                            <m:r>
                                              <a:rPr lang="es-ES" i="1">
                                                <a:solidFill>
                                                  <a:schemeClr val="tx1"/>
                                                </a:solidFill>
                                                <a:latin typeface="Cambria Math"/>
                                                <a:ea typeface="Cambria Math"/>
                                              </a:rPr>
                                              <m:t>𝜃</m:t>
                                            </m:r>
                                            <m:r>
                                              <a:rPr lang="es-ES" i="1">
                                                <a:solidFill>
                                                  <a:schemeClr val="tx1"/>
                                                </a:solidFill>
                                                <a:latin typeface="Cambria Math"/>
                                                <a:ea typeface="Cambria Math"/>
                                              </a:rPr>
                                              <m:t>,</m:t>
                                            </m:r>
                                            <m:r>
                                              <a:rPr lang="es-ES" i="1">
                                                <a:solidFill>
                                                  <a:schemeClr val="tx1"/>
                                                </a:solidFill>
                                                <a:latin typeface="Cambria Math"/>
                                                <a:ea typeface="Cambria Math"/>
                                              </a:rPr>
                                              <m:t>𝑓</m:t>
                                            </m:r>
                                          </m:e>
                                        </m:d>
                                        <m:r>
                                          <a:rPr lang="es-ES" i="1">
                                            <a:solidFill>
                                              <a:schemeClr val="tx1"/>
                                            </a:solidFill>
                                            <a:latin typeface="Cambria Math"/>
                                            <a:ea typeface="Cambria Math"/>
                                          </a:rPr>
                                          <m:t> </m:t>
                                        </m:r>
                                        <m:r>
                                          <a:rPr lang="es-ES" i="1">
                                            <a:solidFill>
                                              <a:schemeClr val="tx1"/>
                                            </a:solidFill>
                                            <a:latin typeface="Cambria Math"/>
                                            <a:ea typeface="Cambria Math"/>
                                          </a:rPr>
                                          <m:t>𝑑</m:t>
                                        </m:r>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𝑑𝑓</m:t>
                                        </m:r>
                                      </m:e>
                                    </m:func>
                                  </m:e>
                                </m:nary>
                              </m:num>
                              <m:den>
                                <m:nary>
                                  <m:naryPr>
                                    <m:chr m:val="∬"/>
                                    <m:limLoc m:val="undOvr"/>
                                    <m:subHide m:val="on"/>
                                    <m:supHide m:val="on"/>
                                    <m:ctrlPr>
                                      <a:rPr lang="es-ES" i="1">
                                        <a:solidFill>
                                          <a:schemeClr val="tx1"/>
                                        </a:solidFill>
                                        <a:latin typeface="Cambria Math" panose="02040503050406030204" pitchFamily="18" charset="0"/>
                                      </a:rPr>
                                    </m:ctrlPr>
                                  </m:naryPr>
                                  <m:sub/>
                                  <m:sup/>
                                  <m:e>
                                    <m:func>
                                      <m:funcPr>
                                        <m:ctrlPr>
                                          <a:rPr lang="es-ES" i="1">
                                            <a:solidFill>
                                              <a:schemeClr val="tx1"/>
                                            </a:solidFill>
                                            <a:latin typeface="Cambria Math" panose="02040503050406030204" pitchFamily="18" charset="0"/>
                                          </a:rPr>
                                        </m:ctrlPr>
                                      </m:funcPr>
                                      <m:fName>
                                        <m:r>
                                          <m:rPr>
                                            <m:sty m:val="p"/>
                                          </m:rPr>
                                          <a:rPr lang="es-ES">
                                            <a:solidFill>
                                              <a:schemeClr val="tx1"/>
                                            </a:solidFill>
                                            <a:latin typeface="Cambria Math"/>
                                          </a:rPr>
                                          <m:t>cos</m:t>
                                        </m:r>
                                      </m:fName>
                                      <m:e>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𝐸</m:t>
                                        </m:r>
                                        <m:d>
                                          <m:dPr>
                                            <m:ctrlPr>
                                              <a:rPr lang="es-ES" i="1">
                                                <a:solidFill>
                                                  <a:schemeClr val="tx1"/>
                                                </a:solidFill>
                                                <a:latin typeface="Cambria Math" panose="02040503050406030204" pitchFamily="18" charset="0"/>
                                                <a:ea typeface="Cambria Math"/>
                                              </a:rPr>
                                            </m:ctrlPr>
                                          </m:dPr>
                                          <m:e>
                                            <m:r>
                                              <a:rPr lang="es-ES" i="1">
                                                <a:solidFill>
                                                  <a:schemeClr val="tx1"/>
                                                </a:solidFill>
                                                <a:latin typeface="Cambria Math"/>
                                                <a:ea typeface="Cambria Math"/>
                                              </a:rPr>
                                              <m:t>𝜃</m:t>
                                            </m:r>
                                            <m:r>
                                              <a:rPr lang="es-ES" i="1">
                                                <a:solidFill>
                                                  <a:schemeClr val="tx1"/>
                                                </a:solidFill>
                                                <a:latin typeface="Cambria Math"/>
                                                <a:ea typeface="Cambria Math"/>
                                              </a:rPr>
                                              <m:t>,</m:t>
                                            </m:r>
                                            <m:r>
                                              <a:rPr lang="es-ES" i="1">
                                                <a:solidFill>
                                                  <a:schemeClr val="tx1"/>
                                                </a:solidFill>
                                                <a:latin typeface="Cambria Math"/>
                                                <a:ea typeface="Cambria Math"/>
                                              </a:rPr>
                                              <m:t>𝑓</m:t>
                                            </m:r>
                                          </m:e>
                                        </m:d>
                                        <m:r>
                                          <a:rPr lang="es-ES" i="1">
                                            <a:solidFill>
                                              <a:schemeClr val="tx1"/>
                                            </a:solidFill>
                                            <a:latin typeface="Cambria Math"/>
                                            <a:ea typeface="Cambria Math"/>
                                          </a:rPr>
                                          <m:t> </m:t>
                                        </m:r>
                                        <m:r>
                                          <a:rPr lang="es-ES" i="1">
                                            <a:solidFill>
                                              <a:schemeClr val="tx1"/>
                                            </a:solidFill>
                                            <a:latin typeface="Cambria Math"/>
                                            <a:ea typeface="Cambria Math"/>
                                          </a:rPr>
                                          <m:t>𝑑</m:t>
                                        </m:r>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𝑑𝑓</m:t>
                                        </m:r>
                                      </m:e>
                                    </m:func>
                                  </m:e>
                                </m:nary>
                              </m:den>
                            </m:f>
                          </m:e>
                        </m:d>
                      </m:e>
                    </m:func>
                  </m:oMath>
                </a14:m>
                <a:endParaRPr lang="es-ES" dirty="0">
                  <a:solidFill>
                    <a:schemeClr val="tx1"/>
                  </a:solidFill>
                  <a:latin typeface="Trebuchet MS" panose="020B0603020202020204" pitchFamily="34" charset="0"/>
                </a:endParaRPr>
              </a:p>
            </p:txBody>
          </p:sp>
        </mc:Choice>
        <mc:Fallback xmlns="">
          <p:sp>
            <p:nvSpPr>
              <p:cNvPr id="19" name="2 CuadroTexto"/>
              <p:cNvSpPr txBox="1">
                <a:spLocks noRot="1" noChangeAspect="1" noMove="1" noResize="1" noEditPoints="1" noAdjustHandles="1" noChangeArrowheads="1" noChangeShapeType="1" noTextEdit="1"/>
              </p:cNvSpPr>
              <p:nvPr/>
            </p:nvSpPr>
            <p:spPr>
              <a:xfrm>
                <a:off x="323528" y="4887600"/>
                <a:ext cx="9006784" cy="1162947"/>
              </a:xfrm>
              <a:prstGeom prst="rect">
                <a:avLst/>
              </a:prstGeom>
              <a:blipFill rotWithShape="0">
                <a:blip r:embed="rId10"/>
                <a:stretch>
                  <a:fillRect l="-406" t="-3665"/>
                </a:stretch>
              </a:blipFill>
            </p:spPr>
            <p:txBody>
              <a:bodyPr/>
              <a:lstStyle/>
              <a:p>
                <a:r>
                  <a:rPr lang="es-ES">
                    <a:noFill/>
                  </a:rPr>
                  <a:t> </a:t>
                </a:r>
              </a:p>
            </p:txBody>
          </p:sp>
        </mc:Fallback>
      </mc:AlternateContent>
      <p:cxnSp>
        <p:nvCxnSpPr>
          <p:cNvPr id="21" name="29 Conector recto de flecha"/>
          <p:cNvCxnSpPr/>
          <p:nvPr/>
        </p:nvCxnSpPr>
        <p:spPr>
          <a:xfrm flipV="1">
            <a:off x="1835696" y="3046828"/>
            <a:ext cx="1189530" cy="125526"/>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575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número de diapositiva"/>
          <p:cNvSpPr>
            <a:spLocks noGrp="1"/>
          </p:cNvSpPr>
          <p:nvPr>
            <p:ph type="sldNum" sz="quarter" idx="4294967295"/>
          </p:nvPr>
        </p:nvSpPr>
        <p:spPr>
          <a:xfrm>
            <a:off x="6317472" y="6292254"/>
            <a:ext cx="2269881" cy="193431"/>
          </a:xfrm>
          <a:prstGeom prst="rect">
            <a:avLst/>
          </a:prstGeom>
        </p:spPr>
        <p:txBody>
          <a:bodyPr/>
          <a:lstStyle>
            <a:lvl1pPr eaLnBrk="0" hangingPunct="0">
              <a:defRPr>
                <a:solidFill>
                  <a:schemeClr val="tx1"/>
                </a:solidFill>
                <a:latin typeface="Arial" panose="020B0604020202020204" pitchFamily="34" charset="0"/>
              </a:defRPr>
            </a:lvl1pPr>
            <a:lvl2pPr marL="685817" indent="-263776" eaLnBrk="0" hangingPunct="0">
              <a:defRPr>
                <a:solidFill>
                  <a:schemeClr val="tx1"/>
                </a:solidFill>
                <a:latin typeface="Arial" panose="020B0604020202020204" pitchFamily="34" charset="0"/>
              </a:defRPr>
            </a:lvl2pPr>
            <a:lvl3pPr marL="1055103" indent="-211021" eaLnBrk="0" hangingPunct="0">
              <a:defRPr>
                <a:solidFill>
                  <a:schemeClr val="tx1"/>
                </a:solidFill>
                <a:latin typeface="Arial" panose="020B0604020202020204" pitchFamily="34" charset="0"/>
              </a:defRPr>
            </a:lvl3pPr>
            <a:lvl4pPr marL="1477145" indent="-211021" eaLnBrk="0" hangingPunct="0">
              <a:defRPr>
                <a:solidFill>
                  <a:schemeClr val="tx1"/>
                </a:solidFill>
                <a:latin typeface="Arial" panose="020B0604020202020204" pitchFamily="34" charset="0"/>
              </a:defRPr>
            </a:lvl4pPr>
            <a:lvl5pPr marL="1899186" indent="-211021" eaLnBrk="0" hangingPunct="0">
              <a:defRPr>
                <a:solidFill>
                  <a:schemeClr val="tx1"/>
                </a:solidFill>
                <a:latin typeface="Arial" panose="020B0604020202020204" pitchFamily="34" charset="0"/>
              </a:defRPr>
            </a:lvl5pPr>
            <a:lvl6pPr marL="2321227" indent="-211021" eaLnBrk="0" fontAlgn="base" hangingPunct="0">
              <a:spcBef>
                <a:spcPct val="0"/>
              </a:spcBef>
              <a:spcAft>
                <a:spcPct val="0"/>
              </a:spcAft>
              <a:defRPr>
                <a:solidFill>
                  <a:schemeClr val="tx1"/>
                </a:solidFill>
                <a:latin typeface="Arial" panose="020B0604020202020204" pitchFamily="34" charset="0"/>
              </a:defRPr>
            </a:lvl6pPr>
            <a:lvl7pPr marL="2743269" indent="-211021" eaLnBrk="0" fontAlgn="base" hangingPunct="0">
              <a:spcBef>
                <a:spcPct val="0"/>
              </a:spcBef>
              <a:spcAft>
                <a:spcPct val="0"/>
              </a:spcAft>
              <a:defRPr>
                <a:solidFill>
                  <a:schemeClr val="tx1"/>
                </a:solidFill>
                <a:latin typeface="Arial" panose="020B0604020202020204" pitchFamily="34" charset="0"/>
              </a:defRPr>
            </a:lvl7pPr>
            <a:lvl8pPr marL="3165310" indent="-211021" eaLnBrk="0" fontAlgn="base" hangingPunct="0">
              <a:spcBef>
                <a:spcPct val="0"/>
              </a:spcBef>
              <a:spcAft>
                <a:spcPct val="0"/>
              </a:spcAft>
              <a:defRPr>
                <a:solidFill>
                  <a:schemeClr val="tx1"/>
                </a:solidFill>
                <a:latin typeface="Arial" panose="020B0604020202020204" pitchFamily="34" charset="0"/>
              </a:defRPr>
            </a:lvl8pPr>
            <a:lvl9pPr marL="3587351" indent="-211021"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85B72C-68DF-43C6-A6A7-A2BFE8A6F813}" type="slidenum">
              <a:rPr lang="es-ES" altLang="es-ES">
                <a:solidFill>
                  <a:srgbClr val="BD3632"/>
                </a:solidFill>
                <a:latin typeface="Trebuchet MS" panose="020B0603020202020204" pitchFamily="34" charset="0"/>
              </a:rPr>
              <a:pPr eaLnBrk="1" hangingPunct="1"/>
              <a:t>198</a:t>
            </a:fld>
            <a:endParaRPr lang="es-ES" altLang="es-ES">
              <a:solidFill>
                <a:srgbClr val="BD3632"/>
              </a:solidFill>
              <a:latin typeface="Trebuchet MS" panose="020B0603020202020204" pitchFamily="34" charset="0"/>
            </a:endParaRPr>
          </a:p>
        </p:txBody>
      </p:sp>
      <p:sp>
        <p:nvSpPr>
          <p:cNvPr id="1032" name="Rectangle 27"/>
          <p:cNvSpPr>
            <a:spLocks noGrp="1" noChangeArrowheads="1"/>
          </p:cNvSpPr>
          <p:nvPr>
            <p:ph type="title"/>
          </p:nvPr>
        </p:nvSpPr>
        <p:spPr/>
        <p:txBody>
          <a:bodyPr/>
          <a:lstStyle/>
          <a:p>
            <a:pPr eaLnBrk="1" hangingPunct="1"/>
            <a:r>
              <a:rPr lang="es-ES" altLang="es-ES" dirty="0"/>
              <a:t>Productos de modelización</a:t>
            </a:r>
            <a:endParaRPr lang="es-ES" altLang="es-ES" dirty="0" smtClean="0"/>
          </a:p>
        </p:txBody>
      </p:sp>
      <p:grpSp>
        <p:nvGrpSpPr>
          <p:cNvPr id="23" name="Grupo 22"/>
          <p:cNvGrpSpPr/>
          <p:nvPr/>
        </p:nvGrpSpPr>
        <p:grpSpPr>
          <a:xfrm>
            <a:off x="2614350" y="3229189"/>
            <a:ext cx="4259806" cy="2957950"/>
            <a:chOff x="0" y="1770026"/>
            <a:chExt cx="5308092" cy="4058952"/>
          </a:xfrm>
        </p:grpSpPr>
        <p:pic>
          <p:nvPicPr>
            <p:cNvPr id="8" name="Imagen 7"/>
            <p:cNvPicPr>
              <a:picLocks noChangeAspect="1"/>
            </p:cNvPicPr>
            <p:nvPr/>
          </p:nvPicPr>
          <p:blipFill>
            <a:blip r:embed="rId3"/>
            <a:stretch>
              <a:fillRect/>
            </a:stretch>
          </p:blipFill>
          <p:spPr>
            <a:xfrm>
              <a:off x="425916" y="2047025"/>
              <a:ext cx="4696480" cy="3781953"/>
            </a:xfrm>
            <a:prstGeom prst="rect">
              <a:avLst/>
            </a:prstGeom>
          </p:spPr>
        </p:pic>
        <mc:AlternateContent xmlns:mc="http://schemas.openxmlformats.org/markup-compatibility/2006" xmlns:a14="http://schemas.microsoft.com/office/drawing/2010/main">
          <mc:Choice Requires="a14">
            <p:sp>
              <p:nvSpPr>
                <p:cNvPr id="9" name="CuadroTexto 8"/>
                <p:cNvSpPr txBox="1"/>
                <p:nvPr/>
              </p:nvSpPr>
              <p:spPr>
                <a:xfrm>
                  <a:off x="0" y="1770026"/>
                  <a:ext cx="5308092" cy="38010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b="0" i="1" smtClean="0">
                            <a:latin typeface="Cambria Math" panose="02040503050406030204" pitchFamily="18" charset="0"/>
                          </a:rPr>
                          <m:t>𝐸</m:t>
                        </m:r>
                        <m:d>
                          <m:dPr>
                            <m:ctrlPr>
                              <a:rPr lang="es-ES" b="0" i="1" smtClean="0">
                                <a:latin typeface="Cambria Math" panose="02040503050406030204" pitchFamily="18" charset="0"/>
                              </a:rPr>
                            </m:ctrlPr>
                          </m:dPr>
                          <m:e>
                            <m:r>
                              <a:rPr lang="es-ES" b="0" i="1" smtClean="0">
                                <a:latin typeface="Cambria Math" panose="02040503050406030204" pitchFamily="18" charset="0"/>
                                <a:ea typeface="Cambria Math" panose="02040503050406030204" pitchFamily="18" charset="0"/>
                              </a:rPr>
                              <m:t>𝜃</m:t>
                            </m:r>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𝑓</m:t>
                            </m:r>
                          </m:e>
                        </m:d>
                        <m:r>
                          <a:rPr lang="es-ES" b="0" i="1" smtClean="0">
                            <a:latin typeface="Cambria Math" panose="02040503050406030204" pitchFamily="18" charset="0"/>
                            <a:ea typeface="Cambria Math" panose="02040503050406030204" pitchFamily="18" charset="0"/>
                          </a:rPr>
                          <m:t>:</m:t>
                        </m:r>
                        <m:r>
                          <a:rPr lang="es-ES" b="0" i="1" smtClean="0">
                            <a:latin typeface="Cambria Math" panose="02040503050406030204" pitchFamily="18" charset="0"/>
                            <a:ea typeface="Cambria Math" panose="02040503050406030204" pitchFamily="18" charset="0"/>
                          </a:rPr>
                          <m:t>𝑑𝑒𝑛𝑠𝑖𝑑𝑎𝑑</m:t>
                        </m:r>
                        <m:r>
                          <a:rPr lang="es-ES" i="1">
                            <a:latin typeface="Cambria Math" panose="02040503050406030204" pitchFamily="18" charset="0"/>
                          </a:rPr>
                          <m:t> </m:t>
                        </m:r>
                        <m:r>
                          <a:rPr lang="es-ES" i="1">
                            <a:latin typeface="Cambria Math" panose="02040503050406030204" pitchFamily="18" charset="0"/>
                          </a:rPr>
                          <m:t>𝑑𝑒</m:t>
                        </m:r>
                        <m:r>
                          <a:rPr lang="es-ES" i="1">
                            <a:latin typeface="Cambria Math" panose="02040503050406030204" pitchFamily="18" charset="0"/>
                          </a:rPr>
                          <m:t> </m:t>
                        </m:r>
                        <m:r>
                          <a:rPr lang="es-ES" i="1">
                            <a:latin typeface="Cambria Math" panose="02040503050406030204" pitchFamily="18" charset="0"/>
                          </a:rPr>
                          <m:t>𝑣𝑎𝑟𝑖𝑎𝑛𝑧𝑎</m:t>
                        </m:r>
                        <m:r>
                          <a:rPr lang="es-ES" b="0" i="1" smtClean="0">
                            <a:latin typeface="Cambria Math" panose="02040503050406030204" pitchFamily="18" charset="0"/>
                          </a:rPr>
                          <m:t> (</m:t>
                        </m:r>
                        <m:sSup>
                          <m:sSupPr>
                            <m:ctrlPr>
                              <a:rPr lang="es-ES" b="0" i="1" smtClean="0">
                                <a:latin typeface="Cambria Math" panose="02040503050406030204" pitchFamily="18" charset="0"/>
                              </a:rPr>
                            </m:ctrlPr>
                          </m:sSupPr>
                          <m:e>
                            <m:r>
                              <a:rPr lang="es-ES" b="0" i="1" smtClean="0">
                                <a:latin typeface="Cambria Math" panose="02040503050406030204" pitchFamily="18" charset="0"/>
                              </a:rPr>
                              <m:t>𝑚</m:t>
                            </m:r>
                          </m:e>
                          <m:sup>
                            <m:r>
                              <a:rPr lang="es-ES" b="0" i="1" smtClean="0">
                                <a:latin typeface="Cambria Math" panose="02040503050406030204" pitchFamily="18" charset="0"/>
                              </a:rPr>
                              <m:t>2</m:t>
                            </m:r>
                          </m:sup>
                        </m:sSup>
                        <m:sSup>
                          <m:sSupPr>
                            <m:ctrlPr>
                              <a:rPr lang="es-ES" b="0" i="1" smtClean="0">
                                <a:latin typeface="Cambria Math" panose="02040503050406030204" pitchFamily="18" charset="0"/>
                              </a:rPr>
                            </m:ctrlPr>
                          </m:sSupPr>
                          <m:e>
                            <m:r>
                              <a:rPr lang="es-ES" b="0" i="1" smtClean="0">
                                <a:latin typeface="Cambria Math" panose="02040503050406030204" pitchFamily="18" charset="0"/>
                              </a:rPr>
                              <m:t>𝑟𝑎𝑑</m:t>
                            </m:r>
                          </m:e>
                          <m:sup>
                            <m:r>
                              <a:rPr lang="es-ES" b="0" i="1" smtClean="0">
                                <a:latin typeface="Cambria Math" panose="02040503050406030204" pitchFamily="18" charset="0"/>
                              </a:rPr>
                              <m:t>−1</m:t>
                            </m:r>
                          </m:sup>
                        </m:sSup>
                        <m:sSup>
                          <m:sSupPr>
                            <m:ctrlPr>
                              <a:rPr lang="es-ES" b="0" i="1" smtClean="0">
                                <a:latin typeface="Cambria Math" panose="02040503050406030204" pitchFamily="18" charset="0"/>
                              </a:rPr>
                            </m:ctrlPr>
                          </m:sSupPr>
                          <m:e>
                            <m:r>
                              <a:rPr lang="es-ES" b="0" i="1" smtClean="0">
                                <a:latin typeface="Cambria Math" panose="02040503050406030204" pitchFamily="18" charset="0"/>
                              </a:rPr>
                              <m:t>𝐻𝑧</m:t>
                            </m:r>
                          </m:e>
                          <m:sup>
                            <m:r>
                              <a:rPr lang="es-ES" b="0" i="1" smtClean="0">
                                <a:latin typeface="Cambria Math" panose="02040503050406030204" pitchFamily="18" charset="0"/>
                              </a:rPr>
                              <m:t>−1</m:t>
                            </m:r>
                          </m:sup>
                        </m:sSup>
                        <m:r>
                          <a:rPr lang="es-ES" b="0" i="1" smtClean="0">
                            <a:latin typeface="Cambria Math" panose="02040503050406030204" pitchFamily="18" charset="0"/>
                          </a:rPr>
                          <m:t>)</m:t>
                        </m:r>
                      </m:oMath>
                    </m:oMathPara>
                  </a14:m>
                  <a:endParaRPr lang="es-ES" dirty="0"/>
                </a:p>
              </p:txBody>
            </p:sp>
          </mc:Choice>
          <mc:Fallback xmlns="">
            <p:sp>
              <p:nvSpPr>
                <p:cNvPr id="9" name="CuadroTexto 8"/>
                <p:cNvSpPr txBox="1">
                  <a:spLocks noRot="1" noChangeAspect="1" noMove="1" noResize="1" noEditPoints="1" noAdjustHandles="1" noChangeArrowheads="1" noChangeShapeType="1" noTextEdit="1"/>
                </p:cNvSpPr>
                <p:nvPr/>
              </p:nvSpPr>
              <p:spPr>
                <a:xfrm>
                  <a:off x="0" y="1770026"/>
                  <a:ext cx="5308092" cy="276999"/>
                </a:xfrm>
                <a:prstGeom prst="rect">
                  <a:avLst/>
                </a:prstGeom>
                <a:blipFill rotWithShape="0">
                  <a:blip r:embed="rId4"/>
                  <a:stretch>
                    <a:fillRect t="-2174" b="-34783"/>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3" name="2 CuadroTexto"/>
              <p:cNvSpPr txBox="1"/>
              <p:nvPr/>
            </p:nvSpPr>
            <p:spPr>
              <a:xfrm>
                <a:off x="425444" y="982332"/>
                <a:ext cx="8313954" cy="2176621"/>
              </a:xfrm>
              <a:prstGeom prst="rect">
                <a:avLst/>
              </a:prstGeom>
              <a:noFill/>
            </p:spPr>
            <p:txBody>
              <a:bodyPr wrap="square" rtlCol="0">
                <a:spAutoFit/>
              </a:bodyPr>
              <a:lstStyle/>
              <a:p>
                <a:pPr marL="263776" indent="-263776">
                  <a:buFont typeface="Arial" panose="020B0604020202020204" pitchFamily="34" charset="0"/>
                  <a:buChar char="•"/>
                </a:pPr>
                <a:r>
                  <a:rPr lang="es-ES" dirty="0" smtClean="0">
                    <a:solidFill>
                      <a:schemeClr val="tx1"/>
                    </a:solidFill>
                    <a:latin typeface="+mj-lt"/>
                  </a:rPr>
                  <a:t>La dirección media del oleaje se obtiene a partir la tangente:</a:t>
                </a:r>
              </a:p>
              <a:p>
                <a:pPr marL="263776" indent="-263776">
                  <a:buFont typeface="Arial" panose="020B0604020202020204" pitchFamily="34" charset="0"/>
                  <a:buChar char="•"/>
                </a:pPr>
                <a:endParaRPr lang="es-ES" dirty="0" smtClean="0">
                  <a:solidFill>
                    <a:schemeClr val="tx1"/>
                  </a:solidFill>
                  <a:latin typeface="+mj-lt"/>
                </a:endParaRPr>
              </a:p>
              <a:p>
                <a:pPr/>
                <a14:m>
                  <m:oMathPara xmlns:m="http://schemas.openxmlformats.org/officeDocument/2006/math">
                    <m:oMathParaPr>
                      <m:jc m:val="centerGroup"/>
                    </m:oMathParaPr>
                    <m:oMath xmlns:m="http://schemas.openxmlformats.org/officeDocument/2006/math">
                      <m:func>
                        <m:funcPr>
                          <m:ctrlPr>
                            <a:rPr lang="es-ES" i="1" smtClean="0">
                              <a:solidFill>
                                <a:schemeClr val="tx1"/>
                              </a:solidFill>
                              <a:latin typeface="Cambria Math" panose="02040503050406030204" pitchFamily="18" charset="0"/>
                            </a:rPr>
                          </m:ctrlPr>
                        </m:funcPr>
                        <m:fName>
                          <m:r>
                            <m:rPr>
                              <m:sty m:val="p"/>
                            </m:rPr>
                            <a:rPr lang="es-ES" i="0" smtClean="0">
                              <a:solidFill>
                                <a:schemeClr val="tx1"/>
                              </a:solidFill>
                              <a:latin typeface="Cambria Math"/>
                            </a:rPr>
                            <m:t>tan</m:t>
                          </m:r>
                        </m:fName>
                        <m:e>
                          <m:d>
                            <m:dPr>
                              <m:begChr m:val="⟨"/>
                              <m:endChr m:val="⟩"/>
                              <m:ctrlPr>
                                <a:rPr lang="es-ES" i="1" smtClean="0">
                                  <a:solidFill>
                                    <a:schemeClr val="tx1"/>
                                  </a:solidFill>
                                  <a:latin typeface="Cambria Math" panose="02040503050406030204" pitchFamily="18" charset="0"/>
                                </a:rPr>
                              </m:ctrlPr>
                            </m:dPr>
                            <m:e>
                              <m:r>
                                <a:rPr lang="es-ES" i="1" smtClean="0">
                                  <a:solidFill>
                                    <a:schemeClr val="tx1"/>
                                  </a:solidFill>
                                  <a:latin typeface="Cambria Math"/>
                                  <a:ea typeface="Cambria Math"/>
                                </a:rPr>
                                <m:t>𝜃</m:t>
                              </m:r>
                            </m:e>
                          </m:d>
                          <m:r>
                            <a:rPr lang="es-ES" b="0" i="1" smtClean="0">
                              <a:solidFill>
                                <a:schemeClr val="tx1"/>
                              </a:solidFill>
                              <a:latin typeface="Cambria Math"/>
                            </a:rPr>
                            <m:t>=</m:t>
                          </m:r>
                          <m:f>
                            <m:fPr>
                              <m:ctrlPr>
                                <a:rPr lang="es-ES" b="0" i="1" smtClean="0">
                                  <a:solidFill>
                                    <a:schemeClr val="tx1"/>
                                  </a:solidFill>
                                  <a:latin typeface="Cambria Math" panose="02040503050406030204" pitchFamily="18" charset="0"/>
                                </a:rPr>
                              </m:ctrlPr>
                            </m:fPr>
                            <m:num>
                              <m:d>
                                <m:dPr>
                                  <m:begChr m:val="⟨"/>
                                  <m:endChr m:val="⟩"/>
                                  <m:ctrlPr>
                                    <a:rPr lang="es-ES" b="0" i="1" smtClean="0">
                                      <a:solidFill>
                                        <a:schemeClr val="tx1"/>
                                      </a:solidFill>
                                      <a:latin typeface="Cambria Math" panose="02040503050406030204" pitchFamily="18" charset="0"/>
                                    </a:rPr>
                                  </m:ctrlPr>
                                </m:dPr>
                                <m:e>
                                  <m:func>
                                    <m:funcPr>
                                      <m:ctrlPr>
                                        <a:rPr lang="es-ES" b="0" i="1" smtClean="0">
                                          <a:solidFill>
                                            <a:schemeClr val="tx1"/>
                                          </a:solidFill>
                                          <a:latin typeface="Cambria Math" panose="02040503050406030204" pitchFamily="18" charset="0"/>
                                        </a:rPr>
                                      </m:ctrlPr>
                                    </m:funcPr>
                                    <m:fName>
                                      <m:r>
                                        <m:rPr>
                                          <m:sty m:val="p"/>
                                        </m:rPr>
                                        <a:rPr lang="es-ES" b="0" i="0" smtClean="0">
                                          <a:solidFill>
                                            <a:schemeClr val="tx1"/>
                                          </a:solidFill>
                                          <a:latin typeface="Cambria Math"/>
                                        </a:rPr>
                                        <m:t>sin</m:t>
                                      </m:r>
                                    </m:fName>
                                    <m:e>
                                      <m:r>
                                        <a:rPr lang="es-ES" b="0" i="1" smtClean="0">
                                          <a:solidFill>
                                            <a:schemeClr val="tx1"/>
                                          </a:solidFill>
                                          <a:latin typeface="Cambria Math"/>
                                          <a:ea typeface="Cambria Math"/>
                                        </a:rPr>
                                        <m:t>𝜃</m:t>
                                      </m:r>
                                    </m:e>
                                  </m:func>
                                </m:e>
                              </m:d>
                            </m:num>
                            <m:den>
                              <m:d>
                                <m:dPr>
                                  <m:begChr m:val="⟨"/>
                                  <m:endChr m:val="⟩"/>
                                  <m:ctrlPr>
                                    <a:rPr lang="es-ES" b="0" i="1" smtClean="0">
                                      <a:solidFill>
                                        <a:schemeClr val="tx1"/>
                                      </a:solidFill>
                                      <a:latin typeface="Cambria Math" panose="02040503050406030204" pitchFamily="18" charset="0"/>
                                    </a:rPr>
                                  </m:ctrlPr>
                                </m:dPr>
                                <m:e>
                                  <m:func>
                                    <m:funcPr>
                                      <m:ctrlPr>
                                        <a:rPr lang="es-ES" b="0" i="1" smtClean="0">
                                          <a:solidFill>
                                            <a:schemeClr val="tx1"/>
                                          </a:solidFill>
                                          <a:latin typeface="Cambria Math" panose="02040503050406030204" pitchFamily="18" charset="0"/>
                                        </a:rPr>
                                      </m:ctrlPr>
                                    </m:funcPr>
                                    <m:fName>
                                      <m:r>
                                        <m:rPr>
                                          <m:sty m:val="p"/>
                                        </m:rPr>
                                        <a:rPr lang="es-ES" b="0" i="0" smtClean="0">
                                          <a:solidFill>
                                            <a:schemeClr val="tx1"/>
                                          </a:solidFill>
                                          <a:latin typeface="Cambria Math"/>
                                        </a:rPr>
                                        <m:t>cos</m:t>
                                      </m:r>
                                    </m:fName>
                                    <m:e>
                                      <m:r>
                                        <a:rPr lang="es-ES" b="0" i="1" smtClean="0">
                                          <a:solidFill>
                                            <a:schemeClr val="tx1"/>
                                          </a:solidFill>
                                          <a:latin typeface="Cambria Math"/>
                                          <a:ea typeface="Cambria Math"/>
                                        </a:rPr>
                                        <m:t>𝜃</m:t>
                                      </m:r>
                                    </m:e>
                                  </m:func>
                                </m:e>
                              </m:d>
                            </m:den>
                          </m:f>
                        </m:e>
                      </m:func>
                    </m:oMath>
                  </m:oMathPara>
                </a14:m>
                <a:endParaRPr lang="es-ES" dirty="0" smtClean="0">
                  <a:solidFill>
                    <a:schemeClr val="tx1"/>
                  </a:solidFill>
                  <a:latin typeface="+mj-lt"/>
                </a:endParaRPr>
              </a:p>
              <a:p>
                <a:pPr marL="263776" indent="-263776">
                  <a:buFont typeface="Arial" panose="020B0604020202020204" pitchFamily="34" charset="0"/>
                  <a:buChar char="•"/>
                </a:pPr>
                <a:endParaRPr lang="es-ES" dirty="0" smtClean="0">
                  <a:solidFill>
                    <a:schemeClr val="tx1"/>
                  </a:solidFill>
                  <a:latin typeface="+mj-lt"/>
                </a:endParaRPr>
              </a:p>
              <a:p>
                <a:pPr/>
                <a14:m>
                  <m:oMathPara xmlns:m="http://schemas.openxmlformats.org/officeDocument/2006/math">
                    <m:oMathParaPr>
                      <m:jc m:val="centerGroup"/>
                    </m:oMathParaPr>
                    <m:oMath xmlns:m="http://schemas.openxmlformats.org/officeDocument/2006/math">
                      <m:d>
                        <m:dPr>
                          <m:begChr m:val="⟨"/>
                          <m:endChr m:val="⟩"/>
                          <m:ctrlPr>
                            <a:rPr lang="es-ES" i="1" smtClean="0">
                              <a:solidFill>
                                <a:schemeClr val="tx1"/>
                              </a:solidFill>
                              <a:latin typeface="Cambria Math" panose="02040503050406030204" pitchFamily="18" charset="0"/>
                            </a:rPr>
                          </m:ctrlPr>
                        </m:dPr>
                        <m:e>
                          <m:r>
                            <a:rPr lang="es-ES" i="1" smtClean="0">
                              <a:solidFill>
                                <a:schemeClr val="tx1"/>
                              </a:solidFill>
                              <a:latin typeface="Cambria Math"/>
                              <a:ea typeface="Cambria Math"/>
                            </a:rPr>
                            <m:t>𝜃</m:t>
                          </m:r>
                        </m:e>
                      </m:d>
                      <m:r>
                        <a:rPr lang="es-ES" b="0" i="1" smtClean="0">
                          <a:solidFill>
                            <a:schemeClr val="tx1"/>
                          </a:solidFill>
                          <a:latin typeface="Cambria Math"/>
                        </a:rPr>
                        <m:t>=</m:t>
                      </m:r>
                      <m:func>
                        <m:funcPr>
                          <m:ctrlPr>
                            <a:rPr lang="es-ES" b="0" i="1" smtClean="0">
                              <a:solidFill>
                                <a:schemeClr val="tx1"/>
                              </a:solidFill>
                              <a:latin typeface="Cambria Math" panose="02040503050406030204" pitchFamily="18" charset="0"/>
                            </a:rPr>
                          </m:ctrlPr>
                        </m:funcPr>
                        <m:fName>
                          <m:sSup>
                            <m:sSupPr>
                              <m:ctrlPr>
                                <a:rPr lang="es-ES" b="0" i="1" smtClean="0">
                                  <a:solidFill>
                                    <a:schemeClr val="tx1"/>
                                  </a:solidFill>
                                  <a:latin typeface="Cambria Math" panose="02040503050406030204" pitchFamily="18" charset="0"/>
                                </a:rPr>
                              </m:ctrlPr>
                            </m:sSupPr>
                            <m:e>
                              <m:r>
                                <m:rPr>
                                  <m:sty m:val="p"/>
                                </m:rPr>
                                <a:rPr lang="es-ES" b="0" i="0" smtClean="0">
                                  <a:solidFill>
                                    <a:schemeClr val="tx1"/>
                                  </a:solidFill>
                                  <a:latin typeface="Cambria Math"/>
                                </a:rPr>
                                <m:t>tan</m:t>
                              </m:r>
                            </m:e>
                            <m:sup>
                              <m:r>
                                <a:rPr lang="es-ES" b="0" i="1" smtClean="0">
                                  <a:solidFill>
                                    <a:schemeClr val="tx1"/>
                                  </a:solidFill>
                                  <a:latin typeface="Cambria Math"/>
                                </a:rPr>
                                <m:t>−1</m:t>
                              </m:r>
                            </m:sup>
                          </m:sSup>
                        </m:fName>
                        <m:e>
                          <m:d>
                            <m:dPr>
                              <m:ctrlPr>
                                <a:rPr lang="es-ES" i="1">
                                  <a:solidFill>
                                    <a:schemeClr val="tx1"/>
                                  </a:solidFill>
                                  <a:latin typeface="Cambria Math" panose="02040503050406030204" pitchFamily="18" charset="0"/>
                                </a:rPr>
                              </m:ctrlPr>
                            </m:dPr>
                            <m:e>
                              <m:f>
                                <m:fPr>
                                  <m:ctrlPr>
                                    <a:rPr lang="es-ES" i="1">
                                      <a:solidFill>
                                        <a:schemeClr val="tx1"/>
                                      </a:solidFill>
                                      <a:latin typeface="Cambria Math" panose="02040503050406030204" pitchFamily="18" charset="0"/>
                                    </a:rPr>
                                  </m:ctrlPr>
                                </m:fPr>
                                <m:num>
                                  <m:nary>
                                    <m:naryPr>
                                      <m:chr m:val="∬"/>
                                      <m:limLoc m:val="undOvr"/>
                                      <m:subHide m:val="on"/>
                                      <m:supHide m:val="on"/>
                                      <m:ctrlPr>
                                        <a:rPr lang="es-ES" i="1">
                                          <a:solidFill>
                                            <a:schemeClr val="tx1"/>
                                          </a:solidFill>
                                          <a:latin typeface="Cambria Math" panose="02040503050406030204" pitchFamily="18" charset="0"/>
                                        </a:rPr>
                                      </m:ctrlPr>
                                    </m:naryPr>
                                    <m:sub/>
                                    <m:sup/>
                                    <m:e>
                                      <m:func>
                                        <m:funcPr>
                                          <m:ctrlPr>
                                            <a:rPr lang="es-ES" i="1">
                                              <a:solidFill>
                                                <a:schemeClr val="tx1"/>
                                              </a:solidFill>
                                              <a:latin typeface="Cambria Math" panose="02040503050406030204" pitchFamily="18" charset="0"/>
                                            </a:rPr>
                                          </m:ctrlPr>
                                        </m:funcPr>
                                        <m:fName>
                                          <m:r>
                                            <m:rPr>
                                              <m:sty m:val="p"/>
                                            </m:rPr>
                                            <a:rPr lang="es-ES">
                                              <a:solidFill>
                                                <a:schemeClr val="tx1"/>
                                              </a:solidFill>
                                              <a:latin typeface="Cambria Math"/>
                                            </a:rPr>
                                            <m:t>sin</m:t>
                                          </m:r>
                                        </m:fName>
                                        <m:e>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𝐸</m:t>
                                          </m:r>
                                          <m:d>
                                            <m:dPr>
                                              <m:ctrlPr>
                                                <a:rPr lang="es-ES" i="1">
                                                  <a:solidFill>
                                                    <a:schemeClr val="tx1"/>
                                                  </a:solidFill>
                                                  <a:latin typeface="Cambria Math" panose="02040503050406030204" pitchFamily="18" charset="0"/>
                                                  <a:ea typeface="Cambria Math"/>
                                                </a:rPr>
                                              </m:ctrlPr>
                                            </m:dPr>
                                            <m:e>
                                              <m:r>
                                                <a:rPr lang="es-ES" i="1">
                                                  <a:solidFill>
                                                    <a:schemeClr val="tx1"/>
                                                  </a:solidFill>
                                                  <a:latin typeface="Cambria Math"/>
                                                  <a:ea typeface="Cambria Math"/>
                                                </a:rPr>
                                                <m:t>𝜃</m:t>
                                              </m:r>
                                              <m:r>
                                                <a:rPr lang="es-ES" i="1">
                                                  <a:solidFill>
                                                    <a:schemeClr val="tx1"/>
                                                  </a:solidFill>
                                                  <a:latin typeface="Cambria Math"/>
                                                  <a:ea typeface="Cambria Math"/>
                                                </a:rPr>
                                                <m:t>,</m:t>
                                              </m:r>
                                              <m:r>
                                                <a:rPr lang="es-ES" i="1">
                                                  <a:solidFill>
                                                    <a:schemeClr val="tx1"/>
                                                  </a:solidFill>
                                                  <a:latin typeface="Cambria Math"/>
                                                  <a:ea typeface="Cambria Math"/>
                                                </a:rPr>
                                                <m:t>𝑓</m:t>
                                              </m:r>
                                            </m:e>
                                          </m:d>
                                          <m:r>
                                            <a:rPr lang="es-ES" i="1">
                                              <a:solidFill>
                                                <a:schemeClr val="tx1"/>
                                              </a:solidFill>
                                              <a:latin typeface="Cambria Math"/>
                                              <a:ea typeface="Cambria Math"/>
                                            </a:rPr>
                                            <m:t> </m:t>
                                          </m:r>
                                          <m:r>
                                            <a:rPr lang="es-ES" i="1">
                                              <a:solidFill>
                                                <a:schemeClr val="tx1"/>
                                              </a:solidFill>
                                              <a:latin typeface="Cambria Math"/>
                                              <a:ea typeface="Cambria Math"/>
                                            </a:rPr>
                                            <m:t>𝑑</m:t>
                                          </m:r>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𝑑𝑓</m:t>
                                          </m:r>
                                        </m:e>
                                      </m:func>
                                    </m:e>
                                  </m:nary>
                                </m:num>
                                <m:den>
                                  <m:nary>
                                    <m:naryPr>
                                      <m:chr m:val="∬"/>
                                      <m:limLoc m:val="undOvr"/>
                                      <m:subHide m:val="on"/>
                                      <m:supHide m:val="on"/>
                                      <m:ctrlPr>
                                        <a:rPr lang="es-ES" i="1">
                                          <a:solidFill>
                                            <a:schemeClr val="tx1"/>
                                          </a:solidFill>
                                          <a:latin typeface="Cambria Math" panose="02040503050406030204" pitchFamily="18" charset="0"/>
                                        </a:rPr>
                                      </m:ctrlPr>
                                    </m:naryPr>
                                    <m:sub/>
                                    <m:sup/>
                                    <m:e>
                                      <m:func>
                                        <m:funcPr>
                                          <m:ctrlPr>
                                            <a:rPr lang="es-ES" i="1">
                                              <a:solidFill>
                                                <a:schemeClr val="tx1"/>
                                              </a:solidFill>
                                              <a:latin typeface="Cambria Math" panose="02040503050406030204" pitchFamily="18" charset="0"/>
                                            </a:rPr>
                                          </m:ctrlPr>
                                        </m:funcPr>
                                        <m:fName>
                                          <m:r>
                                            <m:rPr>
                                              <m:sty m:val="p"/>
                                            </m:rPr>
                                            <a:rPr lang="es-ES">
                                              <a:solidFill>
                                                <a:schemeClr val="tx1"/>
                                              </a:solidFill>
                                              <a:latin typeface="Cambria Math"/>
                                            </a:rPr>
                                            <m:t>cos</m:t>
                                          </m:r>
                                        </m:fName>
                                        <m:e>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𝐸</m:t>
                                          </m:r>
                                          <m:d>
                                            <m:dPr>
                                              <m:ctrlPr>
                                                <a:rPr lang="es-ES" i="1">
                                                  <a:solidFill>
                                                    <a:schemeClr val="tx1"/>
                                                  </a:solidFill>
                                                  <a:latin typeface="Cambria Math" panose="02040503050406030204" pitchFamily="18" charset="0"/>
                                                  <a:ea typeface="Cambria Math"/>
                                                </a:rPr>
                                              </m:ctrlPr>
                                            </m:dPr>
                                            <m:e>
                                              <m:r>
                                                <a:rPr lang="es-ES" i="1">
                                                  <a:solidFill>
                                                    <a:schemeClr val="tx1"/>
                                                  </a:solidFill>
                                                  <a:latin typeface="Cambria Math"/>
                                                  <a:ea typeface="Cambria Math"/>
                                                </a:rPr>
                                                <m:t>𝜃</m:t>
                                              </m:r>
                                              <m:r>
                                                <a:rPr lang="es-ES" i="1">
                                                  <a:solidFill>
                                                    <a:schemeClr val="tx1"/>
                                                  </a:solidFill>
                                                  <a:latin typeface="Cambria Math"/>
                                                  <a:ea typeface="Cambria Math"/>
                                                </a:rPr>
                                                <m:t>,</m:t>
                                              </m:r>
                                              <m:r>
                                                <a:rPr lang="es-ES" i="1">
                                                  <a:solidFill>
                                                    <a:schemeClr val="tx1"/>
                                                  </a:solidFill>
                                                  <a:latin typeface="Cambria Math"/>
                                                  <a:ea typeface="Cambria Math"/>
                                                </a:rPr>
                                                <m:t>𝑓</m:t>
                                              </m:r>
                                            </m:e>
                                          </m:d>
                                          <m:r>
                                            <a:rPr lang="es-ES" i="1">
                                              <a:solidFill>
                                                <a:schemeClr val="tx1"/>
                                              </a:solidFill>
                                              <a:latin typeface="Cambria Math"/>
                                              <a:ea typeface="Cambria Math"/>
                                            </a:rPr>
                                            <m:t> </m:t>
                                          </m:r>
                                          <m:r>
                                            <a:rPr lang="es-ES" i="1">
                                              <a:solidFill>
                                                <a:schemeClr val="tx1"/>
                                              </a:solidFill>
                                              <a:latin typeface="Cambria Math"/>
                                              <a:ea typeface="Cambria Math"/>
                                            </a:rPr>
                                            <m:t>𝑑</m:t>
                                          </m:r>
                                          <m:r>
                                            <a:rPr lang="es-ES" i="1">
                                              <a:solidFill>
                                                <a:schemeClr val="tx1"/>
                                              </a:solidFill>
                                              <a:latin typeface="Cambria Math"/>
                                              <a:ea typeface="Cambria Math"/>
                                            </a:rPr>
                                            <m:t>𝜃</m:t>
                                          </m:r>
                                          <m:r>
                                            <a:rPr lang="es-ES" i="1">
                                              <a:solidFill>
                                                <a:schemeClr val="tx1"/>
                                              </a:solidFill>
                                              <a:latin typeface="Cambria Math"/>
                                              <a:ea typeface="Cambria Math"/>
                                            </a:rPr>
                                            <m:t> </m:t>
                                          </m:r>
                                          <m:r>
                                            <a:rPr lang="es-ES" i="1">
                                              <a:solidFill>
                                                <a:schemeClr val="tx1"/>
                                              </a:solidFill>
                                              <a:latin typeface="Cambria Math"/>
                                              <a:ea typeface="Cambria Math"/>
                                            </a:rPr>
                                            <m:t>𝑑𝑓</m:t>
                                          </m:r>
                                        </m:e>
                                      </m:func>
                                    </m:e>
                                  </m:nary>
                                </m:den>
                              </m:f>
                            </m:e>
                          </m:d>
                        </m:e>
                      </m:func>
                    </m:oMath>
                  </m:oMathPara>
                </a14:m>
                <a:endParaRPr lang="es-ES" dirty="0">
                  <a:solidFill>
                    <a:schemeClr val="tx1"/>
                  </a:solidFill>
                  <a:latin typeface="+mj-lt"/>
                </a:endParaRPr>
              </a:p>
            </p:txBody>
          </p:sp>
        </mc:Choice>
        <mc:Fallback xmlns="">
          <p:sp>
            <p:nvSpPr>
              <p:cNvPr id="3" name="2 CuadroTexto"/>
              <p:cNvSpPr txBox="1">
                <a:spLocks noRot="1" noChangeAspect="1" noMove="1" noResize="1" noEditPoints="1" noAdjustHandles="1" noChangeArrowheads="1" noChangeShapeType="1" noTextEdit="1"/>
              </p:cNvSpPr>
              <p:nvPr/>
            </p:nvSpPr>
            <p:spPr>
              <a:xfrm>
                <a:off x="425444" y="982332"/>
                <a:ext cx="8313954" cy="2176621"/>
              </a:xfrm>
              <a:prstGeom prst="rect">
                <a:avLst/>
              </a:prstGeom>
              <a:blipFill rotWithShape="0">
                <a:blip r:embed="rId5"/>
                <a:stretch>
                  <a:fillRect l="-513" t="-1401"/>
                </a:stretch>
              </a:blipFill>
            </p:spPr>
            <p:txBody>
              <a:bodyPr/>
              <a:lstStyle/>
              <a:p>
                <a:r>
                  <a:rPr lang="es-ES">
                    <a:noFill/>
                  </a:rPr>
                  <a:t> </a:t>
                </a:r>
              </a:p>
            </p:txBody>
          </p:sp>
        </mc:Fallback>
      </mc:AlternateContent>
      <p:cxnSp>
        <p:nvCxnSpPr>
          <p:cNvPr id="30" name="29 Conector recto de flecha"/>
          <p:cNvCxnSpPr/>
          <p:nvPr/>
        </p:nvCxnSpPr>
        <p:spPr>
          <a:xfrm flipV="1">
            <a:off x="4481742" y="4723103"/>
            <a:ext cx="1098028" cy="11587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562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Text Box 9"/>
          <p:cNvSpPr txBox="1">
            <a:spLocks noChangeArrowheads="1"/>
          </p:cNvSpPr>
          <p:nvPr/>
        </p:nvSpPr>
        <p:spPr bwMode="auto">
          <a:xfrm>
            <a:off x="-15728" y="2293475"/>
            <a:ext cx="3311860" cy="1323439"/>
          </a:xfrm>
          <a:prstGeom prst="rect">
            <a:avLst/>
          </a:prstGeom>
          <a:noFill/>
          <a:ln w="12700">
            <a:noFill/>
            <a:miter lim="800000"/>
            <a:headEnd/>
            <a:tailEnd/>
          </a:ln>
        </p:spPr>
        <p:txBody>
          <a:bodyPr wrap="square">
            <a:spAutoFit/>
          </a:bodyPr>
          <a:lstStyle/>
          <a:p>
            <a:r>
              <a:rPr lang="en-GB" sz="1600" dirty="0" err="1" smtClean="0">
                <a:latin typeface="Trebuchet MS" panose="020B0603020202020204" pitchFamily="34" charset="0"/>
              </a:rPr>
              <a:t>Espectro</a:t>
            </a:r>
            <a:r>
              <a:rPr lang="en-GB" sz="1600" dirty="0" smtClean="0">
                <a:latin typeface="Trebuchet MS" panose="020B0603020202020204" pitchFamily="34" charset="0"/>
              </a:rPr>
              <a:t> de </a:t>
            </a:r>
            <a:r>
              <a:rPr lang="en-GB" sz="1600" dirty="0" err="1" smtClean="0">
                <a:latin typeface="Trebuchet MS" panose="020B0603020202020204" pitchFamily="34" charset="0"/>
              </a:rPr>
              <a:t>oleaje</a:t>
            </a:r>
            <a:r>
              <a:rPr lang="en-GB" sz="1600" dirty="0" smtClean="0">
                <a:latin typeface="Trebuchet MS" panose="020B0603020202020204" pitchFamily="34" charset="0"/>
              </a:rPr>
              <a:t> 2-D </a:t>
            </a:r>
            <a:r>
              <a:rPr lang="en-GB" sz="1600" dirty="0" err="1" smtClean="0">
                <a:latin typeface="Trebuchet MS" panose="020B0603020202020204" pitchFamily="34" charset="0"/>
              </a:rPr>
              <a:t>empleado</a:t>
            </a:r>
            <a:r>
              <a:rPr lang="en-GB" sz="1600" dirty="0" smtClean="0">
                <a:latin typeface="Trebuchet MS" panose="020B0603020202020204" pitchFamily="34" charset="0"/>
              </a:rPr>
              <a:t> </a:t>
            </a:r>
            <a:r>
              <a:rPr lang="en-GB" sz="1600" dirty="0" err="1" smtClean="0">
                <a:latin typeface="Trebuchet MS" panose="020B0603020202020204" pitchFamily="34" charset="0"/>
              </a:rPr>
              <a:t>como</a:t>
            </a:r>
            <a:r>
              <a:rPr lang="en-GB" sz="1600" dirty="0" smtClean="0">
                <a:latin typeface="Trebuchet MS" panose="020B0603020202020204" pitchFamily="34" charset="0"/>
              </a:rPr>
              <a:t> </a:t>
            </a:r>
            <a:r>
              <a:rPr lang="en-GB" sz="1600" dirty="0" err="1" smtClean="0">
                <a:latin typeface="Trebuchet MS" panose="020B0603020202020204" pitchFamily="34" charset="0"/>
              </a:rPr>
              <a:t>condición</a:t>
            </a:r>
            <a:r>
              <a:rPr lang="en-GB" sz="1600" dirty="0" smtClean="0">
                <a:latin typeface="Trebuchet MS" panose="020B0603020202020204" pitchFamily="34" charset="0"/>
              </a:rPr>
              <a:t> de </a:t>
            </a:r>
            <a:r>
              <a:rPr lang="en-GB" sz="1600" dirty="0" err="1" smtClean="0">
                <a:latin typeface="Trebuchet MS" panose="020B0603020202020204" pitchFamily="34" charset="0"/>
              </a:rPr>
              <a:t>contorno</a:t>
            </a:r>
            <a:r>
              <a:rPr lang="en-GB" sz="1600" dirty="0" smtClean="0">
                <a:latin typeface="Trebuchet MS" panose="020B0603020202020204" pitchFamily="34" charset="0"/>
              </a:rPr>
              <a:t> </a:t>
            </a:r>
            <a:r>
              <a:rPr lang="en-GB" sz="1600" dirty="0" err="1" smtClean="0">
                <a:latin typeface="Trebuchet MS" panose="020B0603020202020204" pitchFamily="34" charset="0"/>
              </a:rPr>
              <a:t>por</a:t>
            </a:r>
            <a:r>
              <a:rPr lang="en-GB" sz="1600" dirty="0" smtClean="0">
                <a:latin typeface="Trebuchet MS" panose="020B0603020202020204" pitchFamily="34" charset="0"/>
              </a:rPr>
              <a:t> </a:t>
            </a:r>
            <a:r>
              <a:rPr lang="en-GB" sz="1600" dirty="0">
                <a:latin typeface="Trebuchet MS" panose="020B0603020202020204" pitchFamily="34" charset="0"/>
              </a:rPr>
              <a:t>Met </a:t>
            </a:r>
            <a:r>
              <a:rPr lang="en-US" sz="1600" dirty="0">
                <a:latin typeface="Trebuchet MS" panose="020B0603020202020204" pitchFamily="34" charset="0"/>
                <a:cs typeface="Arial" pitchFamily="34" charset="0"/>
              </a:rPr>
              <a:t>É</a:t>
            </a:r>
            <a:r>
              <a:rPr lang="en-GB" sz="1600" dirty="0" err="1" smtClean="0">
                <a:latin typeface="Trebuchet MS" panose="020B0603020202020204" pitchFamily="34" charset="0"/>
              </a:rPr>
              <a:t>ireann</a:t>
            </a:r>
            <a:r>
              <a:rPr lang="en-GB" sz="1600" dirty="0" smtClean="0">
                <a:latin typeface="Trebuchet MS" panose="020B0603020202020204" pitchFamily="34" charset="0"/>
              </a:rPr>
              <a:t> para un </a:t>
            </a:r>
            <a:r>
              <a:rPr lang="en-GB" sz="1600" dirty="0" err="1" smtClean="0">
                <a:latin typeface="Trebuchet MS" panose="020B0603020202020204" pitchFamily="34" charset="0"/>
              </a:rPr>
              <a:t>modelo</a:t>
            </a:r>
            <a:r>
              <a:rPr lang="en-GB" sz="1600" dirty="0" smtClean="0">
                <a:latin typeface="Trebuchet MS" panose="020B0603020202020204" pitchFamily="34" charset="0"/>
              </a:rPr>
              <a:t> de </a:t>
            </a:r>
            <a:r>
              <a:rPr lang="en-GB" sz="1600" dirty="0" err="1" smtClean="0">
                <a:latin typeface="Trebuchet MS" panose="020B0603020202020204" pitchFamily="34" charset="0"/>
              </a:rPr>
              <a:t>propagación</a:t>
            </a:r>
            <a:r>
              <a:rPr lang="en-GB" sz="1600" dirty="0" smtClean="0">
                <a:latin typeface="Trebuchet MS" panose="020B0603020202020204" pitchFamily="34" charset="0"/>
              </a:rPr>
              <a:t> de </a:t>
            </a:r>
            <a:r>
              <a:rPr lang="en-GB" sz="1600" dirty="0" err="1" smtClean="0">
                <a:latin typeface="Trebuchet MS" panose="020B0603020202020204" pitchFamily="34" charset="0"/>
              </a:rPr>
              <a:t>olas</a:t>
            </a:r>
            <a:r>
              <a:rPr lang="en-GB" sz="1600" dirty="0" smtClean="0">
                <a:latin typeface="Trebuchet MS" panose="020B0603020202020204" pitchFamily="34" charset="0"/>
              </a:rPr>
              <a:t> de </a:t>
            </a:r>
            <a:r>
              <a:rPr lang="en-GB" sz="1600" dirty="0" err="1" smtClean="0">
                <a:latin typeface="Trebuchet MS" panose="020B0603020202020204" pitchFamily="34" charset="0"/>
              </a:rPr>
              <a:t>área</a:t>
            </a:r>
            <a:r>
              <a:rPr lang="en-GB" sz="1600" dirty="0" smtClean="0">
                <a:latin typeface="Trebuchet MS" panose="020B0603020202020204" pitchFamily="34" charset="0"/>
              </a:rPr>
              <a:t> </a:t>
            </a:r>
            <a:r>
              <a:rPr lang="en-GB" sz="1600" dirty="0" err="1" smtClean="0">
                <a:latin typeface="Trebuchet MS" panose="020B0603020202020204" pitchFamily="34" charset="0"/>
              </a:rPr>
              <a:t>limitada</a:t>
            </a:r>
            <a:endParaRPr lang="en-GB" sz="1600" dirty="0">
              <a:latin typeface="Trebuchet MS" panose="020B0603020202020204" pitchFamily="34" charset="0"/>
            </a:endParaRPr>
          </a:p>
        </p:txBody>
      </p:sp>
      <p:pic>
        <p:nvPicPr>
          <p:cNvPr id="18438" name="Picture 13" descr="fig1"/>
          <p:cNvPicPr>
            <a:picLocks noChangeAspect="1" noChangeArrowheads="1"/>
          </p:cNvPicPr>
          <p:nvPr/>
        </p:nvPicPr>
        <p:blipFill>
          <a:blip r:embed="rId2" cstate="print"/>
          <a:srcRect l="4494" t="6352" r="8987" b="8258"/>
          <a:stretch>
            <a:fillRect/>
          </a:stretch>
        </p:blipFill>
        <p:spPr bwMode="auto">
          <a:xfrm>
            <a:off x="3059832" y="2437937"/>
            <a:ext cx="5904656" cy="4122169"/>
          </a:xfrm>
          <a:prstGeom prst="rect">
            <a:avLst/>
          </a:prstGeom>
          <a:noFill/>
          <a:ln w="9525">
            <a:noFill/>
            <a:miter lim="800000"/>
            <a:headEnd/>
            <a:tailEnd/>
          </a:ln>
        </p:spPr>
      </p:pic>
      <p:pic>
        <p:nvPicPr>
          <p:cNvPr id="18439" name="Picture 14" descr="fig4"/>
          <p:cNvPicPr>
            <a:picLocks noChangeAspect="1" noChangeArrowheads="1"/>
          </p:cNvPicPr>
          <p:nvPr/>
        </p:nvPicPr>
        <p:blipFill>
          <a:blip r:embed="rId3" cstate="print"/>
          <a:srcRect l="14381" t="26678" r="48985" b="19057"/>
          <a:stretch>
            <a:fillRect/>
          </a:stretch>
        </p:blipFill>
        <p:spPr bwMode="auto">
          <a:xfrm>
            <a:off x="672848" y="3682626"/>
            <a:ext cx="1698409" cy="1777830"/>
          </a:xfrm>
          <a:prstGeom prst="rect">
            <a:avLst/>
          </a:prstGeom>
          <a:noFill/>
          <a:ln w="9525">
            <a:noFill/>
            <a:miter lim="800000"/>
            <a:headEnd/>
            <a:tailEnd/>
          </a:ln>
        </p:spPr>
      </p:pic>
      <p:grpSp>
        <p:nvGrpSpPr>
          <p:cNvPr id="18440" name="Group 22"/>
          <p:cNvGrpSpPr>
            <a:grpSpLocks/>
          </p:cNvGrpSpPr>
          <p:nvPr/>
        </p:nvGrpSpPr>
        <p:grpSpPr bwMode="auto">
          <a:xfrm>
            <a:off x="859189" y="5659717"/>
            <a:ext cx="1212850" cy="903288"/>
            <a:chOff x="113" y="3360"/>
            <a:chExt cx="764" cy="569"/>
          </a:xfrm>
        </p:grpSpPr>
        <p:sp>
          <p:nvSpPr>
            <p:cNvPr id="18441" name="Line 15"/>
            <p:cNvSpPr>
              <a:spLocks noChangeShapeType="1"/>
            </p:cNvSpPr>
            <p:nvPr/>
          </p:nvSpPr>
          <p:spPr bwMode="auto">
            <a:xfrm>
              <a:off x="113" y="3475"/>
              <a:ext cx="182" cy="0"/>
            </a:xfrm>
            <a:prstGeom prst="line">
              <a:avLst/>
            </a:prstGeom>
            <a:noFill/>
            <a:ln w="25400">
              <a:solidFill>
                <a:schemeClr val="hlink"/>
              </a:solidFill>
              <a:round/>
              <a:headEnd/>
              <a:tailEnd type="triangle" w="med" len="med"/>
            </a:ln>
          </p:spPr>
          <p:txBody>
            <a:bodyPr/>
            <a:lstStyle/>
            <a:p>
              <a:endParaRPr lang="en-GB"/>
            </a:p>
          </p:txBody>
        </p:sp>
        <p:sp>
          <p:nvSpPr>
            <p:cNvPr id="18442" name="Line 16"/>
            <p:cNvSpPr>
              <a:spLocks noChangeShapeType="1"/>
            </p:cNvSpPr>
            <p:nvPr/>
          </p:nvSpPr>
          <p:spPr bwMode="auto">
            <a:xfrm>
              <a:off x="113" y="3657"/>
              <a:ext cx="182" cy="0"/>
            </a:xfrm>
            <a:prstGeom prst="line">
              <a:avLst/>
            </a:prstGeom>
            <a:noFill/>
            <a:ln w="25400">
              <a:solidFill>
                <a:srgbClr val="800080"/>
              </a:solidFill>
              <a:round/>
              <a:headEnd/>
              <a:tailEnd type="triangle" w="med" len="med"/>
            </a:ln>
          </p:spPr>
          <p:txBody>
            <a:bodyPr/>
            <a:lstStyle/>
            <a:p>
              <a:endParaRPr lang="en-GB"/>
            </a:p>
          </p:txBody>
        </p:sp>
        <p:sp>
          <p:nvSpPr>
            <p:cNvPr id="18443" name="Line 17"/>
            <p:cNvSpPr>
              <a:spLocks noChangeShapeType="1"/>
            </p:cNvSpPr>
            <p:nvPr/>
          </p:nvSpPr>
          <p:spPr bwMode="auto">
            <a:xfrm>
              <a:off x="113" y="3838"/>
              <a:ext cx="182" cy="0"/>
            </a:xfrm>
            <a:prstGeom prst="line">
              <a:avLst/>
            </a:prstGeom>
            <a:noFill/>
            <a:ln w="25400">
              <a:solidFill>
                <a:srgbClr val="FF6600"/>
              </a:solidFill>
              <a:round/>
              <a:headEnd/>
              <a:tailEnd type="triangle" w="med" len="med"/>
            </a:ln>
          </p:spPr>
          <p:txBody>
            <a:bodyPr/>
            <a:lstStyle/>
            <a:p>
              <a:endParaRPr lang="en-GB"/>
            </a:p>
          </p:txBody>
        </p:sp>
        <p:sp>
          <p:nvSpPr>
            <p:cNvPr id="18444" name="Text Box 18"/>
            <p:cNvSpPr txBox="1">
              <a:spLocks noChangeArrowheads="1"/>
            </p:cNvSpPr>
            <p:nvPr/>
          </p:nvSpPr>
          <p:spPr bwMode="auto">
            <a:xfrm>
              <a:off x="271" y="3360"/>
              <a:ext cx="584" cy="212"/>
            </a:xfrm>
            <a:prstGeom prst="rect">
              <a:avLst/>
            </a:prstGeom>
            <a:noFill/>
            <a:ln w="12700">
              <a:noFill/>
              <a:miter lim="800000"/>
              <a:headEnd/>
              <a:tailEnd/>
            </a:ln>
          </p:spPr>
          <p:txBody>
            <a:bodyPr wrap="none">
              <a:spAutoFit/>
            </a:bodyPr>
            <a:lstStyle/>
            <a:p>
              <a:r>
                <a:rPr lang="en-GB" sz="1600" dirty="0" err="1">
                  <a:solidFill>
                    <a:schemeClr val="hlink"/>
                  </a:solidFill>
                  <a:latin typeface="Arial" pitchFamily="34" charset="0"/>
                </a:rPr>
                <a:t>windsea</a:t>
              </a:r>
              <a:endParaRPr lang="en-GB" sz="1600" dirty="0">
                <a:solidFill>
                  <a:schemeClr val="hlink"/>
                </a:solidFill>
                <a:latin typeface="Arial" pitchFamily="34" charset="0"/>
              </a:endParaRPr>
            </a:p>
          </p:txBody>
        </p:sp>
        <p:sp>
          <p:nvSpPr>
            <p:cNvPr id="18445" name="Text Box 20"/>
            <p:cNvSpPr txBox="1">
              <a:spLocks noChangeArrowheads="1"/>
            </p:cNvSpPr>
            <p:nvPr/>
          </p:nvSpPr>
          <p:spPr bwMode="auto">
            <a:xfrm>
              <a:off x="277" y="3531"/>
              <a:ext cx="399" cy="212"/>
            </a:xfrm>
            <a:prstGeom prst="rect">
              <a:avLst/>
            </a:prstGeom>
            <a:noFill/>
            <a:ln w="12700">
              <a:noFill/>
              <a:miter lim="800000"/>
              <a:headEnd/>
              <a:tailEnd/>
            </a:ln>
          </p:spPr>
          <p:txBody>
            <a:bodyPr wrap="none">
              <a:spAutoFit/>
            </a:bodyPr>
            <a:lstStyle/>
            <a:p>
              <a:r>
                <a:rPr lang="en-GB" sz="1600">
                  <a:solidFill>
                    <a:srgbClr val="990099"/>
                  </a:solidFill>
                  <a:latin typeface="Arial" pitchFamily="34" charset="0"/>
                </a:rPr>
                <a:t>swell</a:t>
              </a:r>
            </a:p>
          </p:txBody>
        </p:sp>
        <p:sp>
          <p:nvSpPr>
            <p:cNvPr id="18446" name="Text Box 21"/>
            <p:cNvSpPr txBox="1">
              <a:spLocks noChangeArrowheads="1"/>
            </p:cNvSpPr>
            <p:nvPr/>
          </p:nvSpPr>
          <p:spPr bwMode="auto">
            <a:xfrm>
              <a:off x="277" y="3717"/>
              <a:ext cx="600" cy="212"/>
            </a:xfrm>
            <a:prstGeom prst="rect">
              <a:avLst/>
            </a:prstGeom>
            <a:noFill/>
            <a:ln w="12700">
              <a:noFill/>
              <a:miter lim="800000"/>
              <a:headEnd/>
              <a:tailEnd/>
            </a:ln>
          </p:spPr>
          <p:txBody>
            <a:bodyPr wrap="none">
              <a:spAutoFit/>
            </a:bodyPr>
            <a:lstStyle/>
            <a:p>
              <a:r>
                <a:rPr lang="en-GB" sz="1600">
                  <a:solidFill>
                    <a:srgbClr val="FF6600"/>
                  </a:solidFill>
                  <a:latin typeface="Arial" pitchFamily="34" charset="0"/>
                </a:rPr>
                <a:t>total sea</a:t>
              </a:r>
            </a:p>
          </p:txBody>
        </p:sp>
      </p:grpSp>
      <p:sp>
        <p:nvSpPr>
          <p:cNvPr id="15" name="Rectangle 2"/>
          <p:cNvSpPr txBox="1">
            <a:spLocks noChangeArrowheads="1"/>
          </p:cNvSpPr>
          <p:nvPr/>
        </p:nvSpPr>
        <p:spPr>
          <a:xfrm>
            <a:off x="-540568" y="76200"/>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800" b="1" dirty="0" err="1" smtClean="0">
                <a:solidFill>
                  <a:srgbClr val="C00000"/>
                </a:solidFill>
                <a:latin typeface="Trebuchet MS" panose="020B0603020202020204" pitchFamily="34" charset="0"/>
              </a:rPr>
              <a:t>Productos</a:t>
            </a:r>
            <a:r>
              <a:rPr lang="en-GB" sz="2800" b="1" dirty="0" smtClean="0">
                <a:solidFill>
                  <a:srgbClr val="C00000"/>
                </a:solidFill>
                <a:latin typeface="Trebuchet MS" panose="020B0603020202020204" pitchFamily="34" charset="0"/>
              </a:rPr>
              <a:t> del </a:t>
            </a:r>
            <a:r>
              <a:rPr lang="en-GB" sz="2800" b="1" dirty="0" err="1" smtClean="0">
                <a:solidFill>
                  <a:srgbClr val="C00000"/>
                </a:solidFill>
                <a:latin typeface="Trebuchet MS" panose="020B0603020202020204" pitchFamily="34" charset="0"/>
              </a:rPr>
              <a:t>modelo</a:t>
            </a:r>
            <a:r>
              <a:rPr lang="en-GB" sz="2800" b="1" dirty="0" smtClean="0">
                <a:solidFill>
                  <a:srgbClr val="C00000"/>
                </a:solidFill>
                <a:latin typeface="Trebuchet MS" panose="020B0603020202020204" pitchFamily="34" charset="0"/>
              </a:rPr>
              <a:t> de </a:t>
            </a:r>
            <a:r>
              <a:rPr lang="en-GB" sz="2800" b="1" dirty="0" err="1" smtClean="0">
                <a:solidFill>
                  <a:srgbClr val="C00000"/>
                </a:solidFill>
                <a:latin typeface="Trebuchet MS" panose="020B0603020202020204" pitchFamily="34" charset="0"/>
              </a:rPr>
              <a:t>oleaje</a:t>
            </a:r>
            <a:r>
              <a:rPr lang="en-GB" sz="2800" b="1" dirty="0" smtClean="0">
                <a:solidFill>
                  <a:srgbClr val="C00000"/>
                </a:solidFill>
                <a:latin typeface="Trebuchet MS" panose="020B0603020202020204" pitchFamily="34" charset="0"/>
              </a:rPr>
              <a:t> del ECMWF</a:t>
            </a:r>
          </a:p>
        </p:txBody>
      </p:sp>
      <p:sp>
        <p:nvSpPr>
          <p:cNvPr id="14" name="Rectangle 28"/>
          <p:cNvSpPr txBox="1">
            <a:spLocks noChangeArrowheads="1"/>
          </p:cNvSpPr>
          <p:nvPr/>
        </p:nvSpPr>
        <p:spPr bwMode="auto">
          <a:xfrm>
            <a:off x="420500" y="835256"/>
            <a:ext cx="9095589" cy="2078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eaLnBrk="1" hangingPunct="1"/>
            <a:r>
              <a:rPr lang="es-ES_tradnl" altLang="es-ES" sz="1800" kern="0" dirty="0" smtClean="0">
                <a:solidFill>
                  <a:schemeClr val="tx1"/>
                </a:solidFill>
                <a:latin typeface="Trebuchet MS" panose="020B0603020202020204" pitchFamily="34" charset="0"/>
              </a:rPr>
              <a:t>Productos derivados del espectro de oleaje</a:t>
            </a:r>
          </a:p>
          <a:p>
            <a:pPr eaLnBrk="1" hangingPunct="1"/>
            <a:r>
              <a:rPr lang="es-ES_tradnl" altLang="es-ES" sz="1800" kern="0" dirty="0" smtClean="0">
                <a:solidFill>
                  <a:schemeClr val="tx1"/>
                </a:solidFill>
                <a:latin typeface="Trebuchet MS" panose="020B0603020202020204" pitchFamily="34" charset="0"/>
              </a:rPr>
              <a:t>Descripción estadística completa del oleaje en cada punto de </a:t>
            </a:r>
            <a:r>
              <a:rPr lang="es-ES_tradnl" altLang="es-ES" sz="1800" kern="0" dirty="0" err="1" smtClean="0">
                <a:solidFill>
                  <a:schemeClr val="tx1"/>
                </a:solidFill>
                <a:latin typeface="Trebuchet MS" panose="020B0603020202020204" pitchFamily="34" charset="0"/>
              </a:rPr>
              <a:t>grid</a:t>
            </a:r>
            <a:endParaRPr lang="es-ES_tradnl" altLang="es-ES" sz="1800" kern="0" dirty="0" smtClean="0">
              <a:solidFill>
                <a:schemeClr val="tx1"/>
              </a:solidFill>
              <a:latin typeface="Trebuchet MS" panose="020B0603020202020204" pitchFamily="34" charset="0"/>
            </a:endParaRPr>
          </a:p>
          <a:p>
            <a:pPr eaLnBrk="1" hangingPunct="1"/>
            <a:r>
              <a:rPr lang="es-ES_tradnl" altLang="es-ES" sz="1800" kern="0" dirty="0" smtClean="0">
                <a:solidFill>
                  <a:schemeClr val="tx1"/>
                </a:solidFill>
                <a:latin typeface="Trebuchet MS" panose="020B0603020202020204" pitchFamily="34" charset="0"/>
              </a:rPr>
              <a:t>Matrices 36x36 en cada punto de </a:t>
            </a:r>
            <a:r>
              <a:rPr lang="es-ES_tradnl" altLang="es-ES" sz="1800" kern="0" dirty="0" err="1" smtClean="0">
                <a:solidFill>
                  <a:schemeClr val="tx1"/>
                </a:solidFill>
                <a:latin typeface="Trebuchet MS" panose="020B0603020202020204" pitchFamily="34" charset="0"/>
              </a:rPr>
              <a:t>grid</a:t>
            </a:r>
            <a:endParaRPr lang="es-ES_tradnl" altLang="es-ES" sz="1800" kern="0" dirty="0" smtClean="0">
              <a:solidFill>
                <a:schemeClr val="tx1"/>
              </a:solidFill>
              <a:latin typeface="Trebuchet MS" panose="020B0603020202020204" pitchFamily="34" charset="0"/>
            </a:endParaRPr>
          </a:p>
          <a:p>
            <a:pPr marL="0" indent="0" eaLnBrk="1" hangingPunct="1">
              <a:buNone/>
            </a:pPr>
            <a:endParaRPr lang="es-ES_tradnl" altLang="es-ES" sz="1800" kern="0" dirty="0" smtClean="0">
              <a:solidFill>
                <a:schemeClr val="tx1"/>
              </a:solidFill>
              <a:latin typeface="Trebuchet MS" panose="020B0603020202020204" pitchFamily="34" charset="0"/>
            </a:endParaRPr>
          </a:p>
          <a:p>
            <a:pPr eaLnBrk="1" hangingPunct="1"/>
            <a:endParaRPr lang="es-ES_tradnl" altLang="es-ES" sz="1600" kern="0" dirty="0" smtClean="0">
              <a:solidFill>
                <a:schemeClr val="tx1"/>
              </a:solidFill>
              <a:latin typeface="Trebuchet MS" panose="020B0603020202020204" pitchFamily="34" charset="0"/>
            </a:endParaRPr>
          </a:p>
          <a:p>
            <a:pPr eaLnBrk="1" hangingPunct="1"/>
            <a:endParaRPr lang="es-ES_tradnl" altLang="es-ES" sz="1600" kern="0" dirty="0" smtClean="0">
              <a:solidFill>
                <a:schemeClr val="tx1"/>
              </a:solidFill>
              <a:latin typeface="Trebuchet MS" panose="020B0603020202020204" pitchFamily="34" charset="0"/>
            </a:endParaRPr>
          </a:p>
        </p:txBody>
      </p:sp>
      <mc:AlternateContent xmlns:mc="http://schemas.openxmlformats.org/markup-compatibility/2006" xmlns:a14="http://schemas.microsoft.com/office/drawing/2010/main">
        <mc:Choice Requires="a14">
          <p:sp>
            <p:nvSpPr>
              <p:cNvPr id="16" name="CuadroTexto 8"/>
              <p:cNvSpPr txBox="1"/>
              <p:nvPr/>
            </p:nvSpPr>
            <p:spPr>
              <a:xfrm>
                <a:off x="-273531" y="5155813"/>
                <a:ext cx="430496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400" b="0" i="1" smtClean="0">
                          <a:latin typeface="Cambria Math" panose="02040503050406030204" pitchFamily="18" charset="0"/>
                        </a:rPr>
                        <m:t>𝐸</m:t>
                      </m:r>
                      <m:d>
                        <m:dPr>
                          <m:ctrlPr>
                            <a:rPr lang="es-ES" sz="1400" b="0" i="1" smtClean="0">
                              <a:latin typeface="Cambria Math" panose="02040503050406030204" pitchFamily="18" charset="0"/>
                            </a:rPr>
                          </m:ctrlPr>
                        </m:dPr>
                        <m:e>
                          <m:r>
                            <a:rPr lang="es-ES" sz="1400" b="0" i="1" smtClean="0">
                              <a:latin typeface="Cambria Math" panose="02040503050406030204" pitchFamily="18" charset="0"/>
                              <a:ea typeface="Cambria Math" panose="02040503050406030204" pitchFamily="18" charset="0"/>
                            </a:rPr>
                            <m:t>𝜃</m:t>
                          </m:r>
                          <m:r>
                            <a:rPr lang="es-ES" sz="1400" b="0" i="1" smtClean="0">
                              <a:latin typeface="Cambria Math" panose="02040503050406030204" pitchFamily="18" charset="0"/>
                              <a:ea typeface="Cambria Math" panose="02040503050406030204" pitchFamily="18" charset="0"/>
                            </a:rPr>
                            <m:t>,</m:t>
                          </m:r>
                          <m:r>
                            <a:rPr lang="es-ES" sz="1400" b="0" i="1" smtClean="0">
                              <a:latin typeface="Cambria Math" panose="02040503050406030204" pitchFamily="18" charset="0"/>
                              <a:ea typeface="Cambria Math" panose="02040503050406030204" pitchFamily="18" charset="0"/>
                            </a:rPr>
                            <m:t>𝑓</m:t>
                          </m:r>
                        </m:e>
                      </m:d>
                      <m:r>
                        <a:rPr lang="es-ES" sz="1400" b="0" i="1" smtClean="0">
                          <a:latin typeface="Cambria Math" panose="02040503050406030204" pitchFamily="18" charset="0"/>
                          <a:ea typeface="Cambria Math" panose="02040503050406030204" pitchFamily="18" charset="0"/>
                        </a:rPr>
                        <m:t>:</m:t>
                      </m:r>
                      <m:r>
                        <a:rPr lang="es-ES" sz="1400" b="0" i="1" smtClean="0">
                          <a:latin typeface="Cambria Math" panose="02040503050406030204" pitchFamily="18" charset="0"/>
                          <a:ea typeface="Cambria Math" panose="02040503050406030204" pitchFamily="18" charset="0"/>
                        </a:rPr>
                        <m:t>𝑑𝑒𝑛𝑠𝑖𝑑𝑎𝑑</m:t>
                      </m:r>
                      <m:r>
                        <a:rPr lang="es-ES" sz="1400" i="1">
                          <a:latin typeface="Cambria Math" panose="02040503050406030204" pitchFamily="18" charset="0"/>
                        </a:rPr>
                        <m:t> </m:t>
                      </m:r>
                      <m:r>
                        <a:rPr lang="es-ES" sz="1400" i="1">
                          <a:latin typeface="Cambria Math" panose="02040503050406030204" pitchFamily="18" charset="0"/>
                        </a:rPr>
                        <m:t>𝑑𝑒</m:t>
                      </m:r>
                      <m:r>
                        <a:rPr lang="es-ES" sz="1400" i="1">
                          <a:latin typeface="Cambria Math" panose="02040503050406030204" pitchFamily="18" charset="0"/>
                        </a:rPr>
                        <m:t> </m:t>
                      </m:r>
                      <m:r>
                        <a:rPr lang="es-ES" sz="1400" i="1">
                          <a:latin typeface="Cambria Math" panose="02040503050406030204" pitchFamily="18" charset="0"/>
                        </a:rPr>
                        <m:t>𝑣𝑎𝑟𝑖𝑎𝑛𝑧𝑎</m:t>
                      </m:r>
                      <m:r>
                        <a:rPr lang="es-ES" sz="1400" b="0" i="1" smtClean="0">
                          <a:latin typeface="Cambria Math" panose="02040503050406030204" pitchFamily="18" charset="0"/>
                        </a:rPr>
                        <m:t> </m:t>
                      </m:r>
                    </m:oMath>
                  </m:oMathPara>
                </a14:m>
                <a:endParaRPr lang="es-ES" sz="1400" b="0"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b="0" i="1" smtClean="0">
                          <a:latin typeface="Cambria Math" panose="02040503050406030204" pitchFamily="18" charset="0"/>
                        </a:rPr>
                        <m:t>(</m:t>
                      </m:r>
                      <m:sSup>
                        <m:sSupPr>
                          <m:ctrlPr>
                            <a:rPr lang="es-ES" sz="1400" b="0" i="1" smtClean="0">
                              <a:latin typeface="Cambria Math" panose="02040503050406030204" pitchFamily="18" charset="0"/>
                            </a:rPr>
                          </m:ctrlPr>
                        </m:sSupPr>
                        <m:e>
                          <m:r>
                            <a:rPr lang="es-ES" sz="1400" b="0" i="1" smtClean="0">
                              <a:latin typeface="Cambria Math" panose="02040503050406030204" pitchFamily="18" charset="0"/>
                            </a:rPr>
                            <m:t>𝑚</m:t>
                          </m:r>
                        </m:e>
                        <m:sup>
                          <m:r>
                            <a:rPr lang="es-ES" sz="1400" b="0" i="1" smtClean="0">
                              <a:latin typeface="Cambria Math" panose="02040503050406030204" pitchFamily="18" charset="0"/>
                            </a:rPr>
                            <m:t>2</m:t>
                          </m:r>
                        </m:sup>
                      </m:sSup>
                      <m:sSup>
                        <m:sSupPr>
                          <m:ctrlPr>
                            <a:rPr lang="es-ES" sz="1400" b="0" i="1" smtClean="0">
                              <a:latin typeface="Cambria Math" panose="02040503050406030204" pitchFamily="18" charset="0"/>
                            </a:rPr>
                          </m:ctrlPr>
                        </m:sSupPr>
                        <m:e>
                          <m:r>
                            <a:rPr lang="es-ES" sz="1400" b="0" i="1" smtClean="0">
                              <a:latin typeface="Cambria Math" panose="02040503050406030204" pitchFamily="18" charset="0"/>
                            </a:rPr>
                            <m:t>𝑟𝑎𝑑</m:t>
                          </m:r>
                        </m:e>
                        <m:sup>
                          <m:r>
                            <a:rPr lang="es-ES" sz="1400" b="0" i="1" smtClean="0">
                              <a:latin typeface="Cambria Math" panose="02040503050406030204" pitchFamily="18" charset="0"/>
                            </a:rPr>
                            <m:t>−</m:t>
                          </m:r>
                          <m:r>
                            <a:rPr lang="es-ES" sz="1400" b="0" i="1" smtClean="0">
                              <a:latin typeface="Cambria Math" panose="02040503050406030204" pitchFamily="18" charset="0"/>
                            </a:rPr>
                            <m:t>1</m:t>
                          </m:r>
                        </m:sup>
                      </m:sSup>
                      <m:sSup>
                        <m:sSupPr>
                          <m:ctrlPr>
                            <a:rPr lang="es-ES" sz="1400" b="0" i="1" smtClean="0">
                              <a:latin typeface="Cambria Math" panose="02040503050406030204" pitchFamily="18" charset="0"/>
                            </a:rPr>
                          </m:ctrlPr>
                        </m:sSupPr>
                        <m:e>
                          <m:r>
                            <a:rPr lang="es-ES" sz="1400" b="0" i="1" smtClean="0">
                              <a:latin typeface="Cambria Math" panose="02040503050406030204" pitchFamily="18" charset="0"/>
                            </a:rPr>
                            <m:t>𝐻𝑧</m:t>
                          </m:r>
                        </m:e>
                        <m:sup>
                          <m:r>
                            <a:rPr lang="es-ES" sz="1400" b="0" i="1" smtClean="0">
                              <a:latin typeface="Cambria Math" panose="02040503050406030204" pitchFamily="18" charset="0"/>
                            </a:rPr>
                            <m:t>−</m:t>
                          </m:r>
                          <m:r>
                            <a:rPr lang="es-ES" sz="1400" b="0" i="1" smtClean="0">
                              <a:latin typeface="Cambria Math" panose="02040503050406030204" pitchFamily="18" charset="0"/>
                            </a:rPr>
                            <m:t>1</m:t>
                          </m:r>
                        </m:sup>
                      </m:sSup>
                      <m:r>
                        <a:rPr lang="es-ES" sz="1400" b="0" i="1" smtClean="0">
                          <a:latin typeface="Cambria Math" panose="02040503050406030204" pitchFamily="18" charset="0"/>
                        </a:rPr>
                        <m:t>)</m:t>
                      </m:r>
                    </m:oMath>
                  </m:oMathPara>
                </a14:m>
                <a:endParaRPr lang="es-ES" sz="1400" dirty="0"/>
              </a:p>
            </p:txBody>
          </p:sp>
        </mc:Choice>
        <mc:Fallback xmlns="">
          <p:sp>
            <p:nvSpPr>
              <p:cNvPr id="16" name="CuadroTexto 8"/>
              <p:cNvSpPr txBox="1">
                <a:spLocks noRot="1" noChangeAspect="1" noMove="1" noResize="1" noEditPoints="1" noAdjustHandles="1" noChangeArrowheads="1" noChangeShapeType="1" noTextEdit="1"/>
              </p:cNvSpPr>
              <p:nvPr/>
            </p:nvSpPr>
            <p:spPr>
              <a:xfrm>
                <a:off x="-273531" y="5155813"/>
                <a:ext cx="4304962" cy="430887"/>
              </a:xfrm>
              <a:prstGeom prst="rect">
                <a:avLst/>
              </a:prstGeom>
              <a:blipFill rotWithShape="0">
                <a:blip r:embed="rId4"/>
                <a:stretch>
                  <a:fillRect b="-17143"/>
                </a:stretch>
              </a:blipFill>
            </p:spPr>
            <p:txBody>
              <a:bodyPr/>
              <a:lstStyle/>
              <a:p>
                <a:r>
                  <a:rPr lang="es-ES">
                    <a:noFill/>
                  </a:rPr>
                  <a:t> </a:t>
                </a:r>
              </a:p>
            </p:txBody>
          </p:sp>
        </mc:Fallback>
      </mc:AlternateContent>
    </p:spTree>
    <p:extLst>
      <p:ext uri="{BB962C8B-B14F-4D97-AF65-F5344CB8AC3E}">
        <p14:creationId xmlns:p14="http://schemas.microsoft.com/office/powerpoint/2010/main" val="357427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500" fill="hold"/>
                                        <p:tgtEl>
                                          <p:spTgt spid="18437"/>
                                        </p:tgtEl>
                                        <p:attrNameLst>
                                          <p:attrName>ppt_x</p:attrName>
                                        </p:attrNameLst>
                                      </p:cBhvr>
                                      <p:tavLst>
                                        <p:tav tm="0">
                                          <p:val>
                                            <p:strVal val="#ppt_x"/>
                                          </p:val>
                                        </p:tav>
                                        <p:tav tm="100000">
                                          <p:val>
                                            <p:strVal val="#ppt_x"/>
                                          </p:val>
                                        </p:tav>
                                      </p:tavLst>
                                    </p:anim>
                                    <p:anim calcmode="lin" valueType="num">
                                      <p:cBhvr additive="base">
                                        <p:cTn id="8" dur="500" fill="hold"/>
                                        <p:tgtEl>
                                          <p:spTgt spid="184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39"/>
                                        </p:tgtEl>
                                        <p:attrNameLst>
                                          <p:attrName>style.visibility</p:attrName>
                                        </p:attrNameLst>
                                      </p:cBhvr>
                                      <p:to>
                                        <p:strVal val="visible"/>
                                      </p:to>
                                    </p:set>
                                    <p:anim calcmode="lin" valueType="num">
                                      <p:cBhvr additive="base">
                                        <p:cTn id="11" dur="500" fill="hold"/>
                                        <p:tgtEl>
                                          <p:spTgt spid="18439"/>
                                        </p:tgtEl>
                                        <p:attrNameLst>
                                          <p:attrName>ppt_x</p:attrName>
                                        </p:attrNameLst>
                                      </p:cBhvr>
                                      <p:tavLst>
                                        <p:tav tm="0">
                                          <p:val>
                                            <p:strVal val="#ppt_x"/>
                                          </p:val>
                                        </p:tav>
                                        <p:tav tm="100000">
                                          <p:val>
                                            <p:strVal val="#ppt_x"/>
                                          </p:val>
                                        </p:tav>
                                      </p:tavLst>
                                    </p:anim>
                                    <p:anim calcmode="lin" valueType="num">
                                      <p:cBhvr additive="base">
                                        <p:cTn id="12" dur="500" fill="hold"/>
                                        <p:tgtEl>
                                          <p:spTgt spid="184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440"/>
                                        </p:tgtEl>
                                        <p:attrNameLst>
                                          <p:attrName>style.visibility</p:attrName>
                                        </p:attrNameLst>
                                      </p:cBhvr>
                                      <p:to>
                                        <p:strVal val="visible"/>
                                      </p:to>
                                    </p:set>
                                    <p:anim calcmode="lin" valueType="num">
                                      <p:cBhvr additive="base">
                                        <p:cTn id="15" dur="500" fill="hold"/>
                                        <p:tgtEl>
                                          <p:spTgt spid="18440"/>
                                        </p:tgtEl>
                                        <p:attrNameLst>
                                          <p:attrName>ppt_x</p:attrName>
                                        </p:attrNameLst>
                                      </p:cBhvr>
                                      <p:tavLst>
                                        <p:tav tm="0">
                                          <p:val>
                                            <p:strVal val="#ppt_x"/>
                                          </p:val>
                                        </p:tav>
                                        <p:tav tm="100000">
                                          <p:val>
                                            <p:strVal val="#ppt_x"/>
                                          </p:val>
                                        </p:tav>
                                      </p:tavLst>
                                    </p:anim>
                                    <p:anim calcmode="lin" valueType="num">
                                      <p:cBhvr additive="base">
                                        <p:cTn id="16" dur="500" fill="hold"/>
                                        <p:tgtEl>
                                          <p:spTgt spid="1844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8438"/>
                                        </p:tgtEl>
                                        <p:attrNameLst>
                                          <p:attrName>style.visibility</p:attrName>
                                        </p:attrNameLst>
                                      </p:cBhvr>
                                      <p:to>
                                        <p:strVal val="visible"/>
                                      </p:to>
                                    </p:set>
                                    <p:anim calcmode="lin" valueType="num">
                                      <p:cBhvr>
                                        <p:cTn id="25" dur="500" fill="hold"/>
                                        <p:tgtEl>
                                          <p:spTgt spid="18438"/>
                                        </p:tgtEl>
                                        <p:attrNameLst>
                                          <p:attrName>ppt_w</p:attrName>
                                        </p:attrNameLst>
                                      </p:cBhvr>
                                      <p:tavLst>
                                        <p:tav tm="0">
                                          <p:val>
                                            <p:fltVal val="0"/>
                                          </p:val>
                                        </p:tav>
                                        <p:tav tm="100000">
                                          <p:val>
                                            <p:strVal val="#ppt_w"/>
                                          </p:val>
                                        </p:tav>
                                      </p:tavLst>
                                    </p:anim>
                                    <p:anim calcmode="lin" valueType="num">
                                      <p:cBhvr>
                                        <p:cTn id="26" dur="500" fill="hold"/>
                                        <p:tgtEl>
                                          <p:spTgt spid="18438"/>
                                        </p:tgtEl>
                                        <p:attrNameLst>
                                          <p:attrName>ppt_h</p:attrName>
                                        </p:attrNameLst>
                                      </p:cBhvr>
                                      <p:tavLst>
                                        <p:tav tm="0">
                                          <p:val>
                                            <p:fltVal val="0"/>
                                          </p:val>
                                        </p:tav>
                                        <p:tav tm="100000">
                                          <p:val>
                                            <p:strVal val="#ppt_h"/>
                                          </p:val>
                                        </p:tav>
                                      </p:tavLst>
                                    </p:anim>
                                    <p:animEffect transition="in" filter="fade">
                                      <p:cBhvr>
                                        <p:cTn id="27"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P spid="16"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3"/>
          <p:cNvSpPr txBox="1">
            <a:spLocks noChangeArrowheads="1"/>
          </p:cNvSpPr>
          <p:nvPr/>
        </p:nvSpPr>
        <p:spPr bwMode="auto">
          <a:xfrm>
            <a:off x="611560" y="2132856"/>
            <a:ext cx="3240732" cy="707886"/>
          </a:xfrm>
          <a:prstGeom prst="rect">
            <a:avLst/>
          </a:prstGeom>
          <a:noFill/>
          <a:ln w="9525">
            <a:noFill/>
            <a:miter lim="800000"/>
            <a:headEnd/>
            <a:tailEnd/>
          </a:ln>
        </p:spPr>
        <p:txBody>
          <a:bodyPr wrap="square">
            <a:spAutoFit/>
          </a:bodyPr>
          <a:lstStyle/>
          <a:p>
            <a:pPr algn="ctr" eaLnBrk="1" hangingPunct="1"/>
            <a:r>
              <a:rPr lang="en-GB" sz="2000" b="1" dirty="0" err="1" smtClean="0">
                <a:latin typeface="Arial" pitchFamily="34" charset="0"/>
              </a:rPr>
              <a:t>Espectro</a:t>
            </a:r>
            <a:r>
              <a:rPr lang="en-GB" sz="2000" b="1" dirty="0" smtClean="0">
                <a:latin typeface="Arial" pitchFamily="34" charset="0"/>
              </a:rPr>
              <a:t> de </a:t>
            </a:r>
            <a:r>
              <a:rPr lang="en-GB" sz="2000" b="1" dirty="0" err="1" smtClean="0">
                <a:latin typeface="Arial" pitchFamily="34" charset="0"/>
              </a:rPr>
              <a:t>oleaje</a:t>
            </a:r>
            <a:r>
              <a:rPr lang="en-GB" sz="2000" b="1" dirty="0" smtClean="0">
                <a:latin typeface="Arial" pitchFamily="34" charset="0"/>
              </a:rPr>
              <a:t> </a:t>
            </a:r>
            <a:r>
              <a:rPr lang="en-GB" sz="2000" b="1" dirty="0" err="1" smtClean="0">
                <a:latin typeface="Arial" pitchFamily="34" charset="0"/>
              </a:rPr>
              <a:t>en</a:t>
            </a:r>
            <a:r>
              <a:rPr lang="en-GB" sz="2000" b="1" dirty="0" smtClean="0">
                <a:latin typeface="Arial" pitchFamily="34" charset="0"/>
              </a:rPr>
              <a:t> un </a:t>
            </a:r>
            <a:r>
              <a:rPr lang="en-GB" sz="2000" b="1" dirty="0" err="1" smtClean="0">
                <a:latin typeface="Arial" pitchFamily="34" charset="0"/>
              </a:rPr>
              <a:t>punto</a:t>
            </a:r>
            <a:r>
              <a:rPr lang="en-GB" sz="2000" b="1" dirty="0" smtClean="0">
                <a:latin typeface="Arial" pitchFamily="34" charset="0"/>
              </a:rPr>
              <a:t> de </a:t>
            </a:r>
            <a:r>
              <a:rPr lang="en-GB" sz="2000" b="1" dirty="0" err="1" smtClean="0">
                <a:latin typeface="Arial" pitchFamily="34" charset="0"/>
              </a:rPr>
              <a:t>rejilla</a:t>
            </a:r>
            <a:r>
              <a:rPr lang="en-GB" sz="2000" b="1" dirty="0" smtClean="0">
                <a:latin typeface="Arial" pitchFamily="34" charset="0"/>
              </a:rPr>
              <a:t> </a:t>
            </a:r>
            <a:r>
              <a:rPr lang="en-GB" sz="2000" b="1" dirty="0" err="1" smtClean="0">
                <a:latin typeface="Arial" pitchFamily="34" charset="0"/>
              </a:rPr>
              <a:t>concreto</a:t>
            </a:r>
            <a:endParaRPr lang="en-GB" sz="2000" b="1" dirty="0">
              <a:latin typeface="Arial" pitchFamily="34" charset="0"/>
            </a:endParaRPr>
          </a:p>
        </p:txBody>
      </p:sp>
      <p:sp>
        <p:nvSpPr>
          <p:cNvPr id="7" name="Rectangle 2"/>
          <p:cNvSpPr txBox="1">
            <a:spLocks noChangeArrowheads="1"/>
          </p:cNvSpPr>
          <p:nvPr/>
        </p:nvSpPr>
        <p:spPr>
          <a:xfrm>
            <a:off x="-540568" y="0"/>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3000" b="1" dirty="0" err="1" smtClean="0">
                <a:solidFill>
                  <a:srgbClr val="C00000"/>
                </a:solidFill>
                <a:latin typeface="Trebuchet MS" panose="020B0603020202020204" pitchFamily="34" charset="0"/>
              </a:rPr>
              <a:t>Productos</a:t>
            </a:r>
            <a:r>
              <a:rPr lang="en-GB" sz="3000" b="1" dirty="0" smtClean="0">
                <a:solidFill>
                  <a:srgbClr val="0070C0"/>
                </a:solidFill>
                <a:latin typeface="Trebuchet MS" panose="020B0603020202020204" pitchFamily="34" charset="0"/>
              </a:rPr>
              <a:t> </a:t>
            </a:r>
            <a:r>
              <a:rPr lang="en-GB" sz="2800" b="1" dirty="0" smtClean="0">
                <a:solidFill>
                  <a:srgbClr val="C00000"/>
                </a:solidFill>
                <a:latin typeface="Trebuchet MS" panose="020B0603020202020204" pitchFamily="34" charset="0"/>
              </a:rPr>
              <a:t>del </a:t>
            </a:r>
            <a:r>
              <a:rPr lang="en-GB" sz="2800" b="1" dirty="0" err="1" smtClean="0">
                <a:solidFill>
                  <a:srgbClr val="C00000"/>
                </a:solidFill>
                <a:latin typeface="Trebuchet MS" panose="020B0603020202020204" pitchFamily="34" charset="0"/>
              </a:rPr>
              <a:t>modelo</a:t>
            </a:r>
            <a:r>
              <a:rPr lang="en-GB" sz="2800" b="1" dirty="0" smtClean="0">
                <a:solidFill>
                  <a:srgbClr val="C00000"/>
                </a:solidFill>
                <a:latin typeface="Trebuchet MS" panose="020B0603020202020204" pitchFamily="34" charset="0"/>
              </a:rPr>
              <a:t> de </a:t>
            </a:r>
            <a:r>
              <a:rPr lang="en-GB" sz="2800" b="1" dirty="0" err="1" smtClean="0">
                <a:solidFill>
                  <a:srgbClr val="C00000"/>
                </a:solidFill>
                <a:latin typeface="Trebuchet MS" panose="020B0603020202020204" pitchFamily="34" charset="0"/>
              </a:rPr>
              <a:t>oleaje</a:t>
            </a:r>
            <a:r>
              <a:rPr lang="en-GB" sz="2800" b="1" dirty="0" smtClean="0">
                <a:solidFill>
                  <a:srgbClr val="C00000"/>
                </a:solidFill>
                <a:latin typeface="Trebuchet MS" panose="020B0603020202020204" pitchFamily="34" charset="0"/>
              </a:rPr>
              <a:t> del ECMWF</a:t>
            </a:r>
          </a:p>
        </p:txBody>
      </p:sp>
      <p:pic>
        <p:nvPicPr>
          <p:cNvPr id="8" name="Picture 5" descr="fig21"/>
          <p:cNvPicPr>
            <a:picLocks noChangeAspect="1" noChangeArrowheads="1"/>
          </p:cNvPicPr>
          <p:nvPr/>
        </p:nvPicPr>
        <p:blipFill>
          <a:blip r:embed="rId2" cstate="print"/>
          <a:srcRect l="15880" t="11235" r="9528" b="11235"/>
          <a:stretch>
            <a:fillRect/>
          </a:stretch>
        </p:blipFill>
        <p:spPr bwMode="auto">
          <a:xfrm>
            <a:off x="3852292" y="588123"/>
            <a:ext cx="4248100" cy="6242513"/>
          </a:xfrm>
          <a:prstGeom prst="rect">
            <a:avLst/>
          </a:prstGeom>
          <a:noFill/>
          <a:ln w="9525">
            <a:noFill/>
            <a:miter lim="800000"/>
            <a:headEnd/>
            <a:tailEnd/>
          </a:ln>
        </p:spPr>
      </p:pic>
      <p:pic>
        <p:nvPicPr>
          <p:cNvPr id="3" name="Imagen 2"/>
          <p:cNvPicPr>
            <a:picLocks noChangeAspect="1"/>
          </p:cNvPicPr>
          <p:nvPr/>
        </p:nvPicPr>
        <p:blipFill>
          <a:blip r:embed="rId3"/>
          <a:stretch>
            <a:fillRect/>
          </a:stretch>
        </p:blipFill>
        <p:spPr>
          <a:xfrm>
            <a:off x="179512" y="5593770"/>
            <a:ext cx="3239608" cy="1209727"/>
          </a:xfrm>
          <a:prstGeom prst="rect">
            <a:avLst/>
          </a:prstGeom>
        </p:spPr>
      </p:pic>
    </p:spTree>
    <p:extLst>
      <p:ext uri="{BB962C8B-B14F-4D97-AF65-F5344CB8AC3E}">
        <p14:creationId xmlns:p14="http://schemas.microsoft.com/office/powerpoint/2010/main" val="339886568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type="body" idx="4294967295"/>
          </p:nvPr>
        </p:nvSpPr>
        <p:spPr>
          <a:xfrm>
            <a:off x="685800" y="1143000"/>
            <a:ext cx="7772400" cy="4953000"/>
          </a:xfrm>
          <a:prstGeom prst="rect">
            <a:avLst/>
          </a:prstGeom>
        </p:spPr>
        <p:txBody>
          <a:bodyPr/>
          <a:lstStyle/>
          <a:p>
            <a:pPr>
              <a:buClr>
                <a:schemeClr val="tx1"/>
              </a:buClr>
              <a:buFont typeface="Wingdings" pitchFamily="2" charset="2"/>
              <a:buNone/>
            </a:pPr>
            <a:r>
              <a:rPr lang="en-GB" sz="1800" smtClean="0"/>
              <a:t>	</a:t>
            </a:r>
          </a:p>
        </p:txBody>
      </p:sp>
      <p:sp>
        <p:nvSpPr>
          <p:cNvPr id="12" name="Rectangle 2"/>
          <p:cNvSpPr txBox="1">
            <a:spLocks noChangeArrowheads="1"/>
          </p:cNvSpPr>
          <p:nvPr/>
        </p:nvSpPr>
        <p:spPr>
          <a:xfrm>
            <a:off x="-36512" y="49213"/>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3000" b="1" dirty="0" err="1" smtClean="0">
                <a:solidFill>
                  <a:srgbClr val="0070C0"/>
                </a:solidFill>
                <a:latin typeface="Trebuchet MS" panose="020B0603020202020204" pitchFamily="34" charset="0"/>
              </a:rPr>
              <a:t>Productos</a:t>
            </a:r>
            <a:r>
              <a:rPr lang="en-GB" sz="3000" b="1" dirty="0" smtClean="0">
                <a:solidFill>
                  <a:srgbClr val="0070C0"/>
                </a:solidFill>
                <a:latin typeface="Trebuchet MS" panose="020B0603020202020204" pitchFamily="34" charset="0"/>
              </a:rPr>
              <a:t> del </a:t>
            </a:r>
            <a:r>
              <a:rPr lang="en-GB" sz="3000" b="1" dirty="0" err="1" smtClean="0">
                <a:solidFill>
                  <a:srgbClr val="0070C0"/>
                </a:solidFill>
                <a:latin typeface="Trebuchet MS" panose="020B0603020202020204" pitchFamily="34" charset="0"/>
              </a:rPr>
              <a:t>modelo</a:t>
            </a:r>
            <a:r>
              <a:rPr lang="en-GB" sz="3000" b="1" dirty="0" smtClean="0">
                <a:solidFill>
                  <a:srgbClr val="0070C0"/>
                </a:solidFill>
                <a:latin typeface="Trebuchet MS" panose="020B0603020202020204" pitchFamily="34" charset="0"/>
              </a:rPr>
              <a:t> de </a:t>
            </a:r>
            <a:r>
              <a:rPr lang="en-GB" sz="3000" b="1" dirty="0" err="1" smtClean="0">
                <a:solidFill>
                  <a:srgbClr val="0070C0"/>
                </a:solidFill>
                <a:latin typeface="Trebuchet MS" panose="020B0603020202020204" pitchFamily="34" charset="0"/>
              </a:rPr>
              <a:t>oleaje</a:t>
            </a:r>
            <a:r>
              <a:rPr lang="en-GB" sz="3000" b="1" dirty="0" smtClean="0">
                <a:solidFill>
                  <a:srgbClr val="0070C0"/>
                </a:solidFill>
                <a:latin typeface="Trebuchet MS" panose="020B0603020202020204" pitchFamily="34" charset="0"/>
              </a:rPr>
              <a:t> del ECMWF</a:t>
            </a:r>
          </a:p>
        </p:txBody>
      </p:sp>
      <p:sp>
        <p:nvSpPr>
          <p:cNvPr id="3" name="CuadroTexto 2"/>
          <p:cNvSpPr txBox="1"/>
          <p:nvPr/>
        </p:nvSpPr>
        <p:spPr>
          <a:xfrm>
            <a:off x="-36512" y="6206119"/>
            <a:ext cx="9321847" cy="369332"/>
          </a:xfrm>
          <a:prstGeom prst="rect">
            <a:avLst/>
          </a:prstGeom>
          <a:noFill/>
        </p:spPr>
        <p:txBody>
          <a:bodyPr wrap="none" rtlCol="0">
            <a:spAutoFit/>
          </a:bodyPr>
          <a:lstStyle/>
          <a:p>
            <a:r>
              <a:rPr lang="es-ES" dirty="0" smtClean="0">
                <a:hlinkClick r:id="rId2"/>
              </a:rPr>
              <a:t>http://www.ecmwf.int/en/forecasts/charts/medium/wave-height-wind-waves-and-direction</a:t>
            </a:r>
            <a:endParaRPr lang="es-ES" dirty="0"/>
          </a:p>
        </p:txBody>
      </p:sp>
      <p:pic>
        <p:nvPicPr>
          <p:cNvPr id="14" name="Picture 7" descr="fig5"/>
          <p:cNvPicPr>
            <a:picLocks noChangeAspect="1" noChangeArrowheads="1"/>
          </p:cNvPicPr>
          <p:nvPr/>
        </p:nvPicPr>
        <p:blipFill>
          <a:blip r:embed="rId3" cstate="print"/>
          <a:srcRect l="6741" t="6352" r="26964" b="6352"/>
          <a:stretch>
            <a:fillRect/>
          </a:stretch>
        </p:blipFill>
        <p:spPr bwMode="auto">
          <a:xfrm>
            <a:off x="26385" y="1574158"/>
            <a:ext cx="4509102" cy="4200803"/>
          </a:xfrm>
          <a:prstGeom prst="rect">
            <a:avLst/>
          </a:prstGeom>
          <a:noFill/>
          <a:ln w="9525">
            <a:noFill/>
            <a:miter lim="800000"/>
            <a:headEnd/>
            <a:tailEnd/>
          </a:ln>
        </p:spPr>
      </p:pic>
      <p:pic>
        <p:nvPicPr>
          <p:cNvPr id="15" name="Picture 6" descr="fig3"/>
          <p:cNvPicPr>
            <a:picLocks noChangeAspect="1" noChangeArrowheads="1"/>
          </p:cNvPicPr>
          <p:nvPr/>
        </p:nvPicPr>
        <p:blipFill>
          <a:blip r:embed="rId4" cstate="print"/>
          <a:srcRect l="6741" t="6352" r="26964" b="6352"/>
          <a:stretch>
            <a:fillRect/>
          </a:stretch>
        </p:blipFill>
        <p:spPr bwMode="auto">
          <a:xfrm>
            <a:off x="4550484" y="1574158"/>
            <a:ext cx="4532583" cy="4220178"/>
          </a:xfrm>
          <a:prstGeom prst="rect">
            <a:avLst/>
          </a:prstGeom>
          <a:noFill/>
          <a:ln w="9525">
            <a:noFill/>
            <a:miter lim="800000"/>
            <a:headEnd/>
            <a:tailEnd/>
          </a:ln>
        </p:spPr>
      </p:pic>
      <p:sp>
        <p:nvSpPr>
          <p:cNvPr id="16" name="Rectangle 9"/>
          <p:cNvSpPr>
            <a:spLocks noChangeAspect="1" noChangeArrowheads="1"/>
          </p:cNvSpPr>
          <p:nvPr/>
        </p:nvSpPr>
        <p:spPr bwMode="auto">
          <a:xfrm>
            <a:off x="5002213" y="5815945"/>
            <a:ext cx="3455987" cy="430887"/>
          </a:xfrm>
          <a:prstGeom prst="rect">
            <a:avLst/>
          </a:prstGeom>
          <a:noFill/>
          <a:ln w="9525">
            <a:noFill/>
            <a:miter lim="800000"/>
            <a:headEnd/>
            <a:tailEnd/>
          </a:ln>
        </p:spPr>
        <p:txBody>
          <a:bodyPr wrap="square" lIns="0" tIns="0" rIns="0" bIns="0">
            <a:spAutoFit/>
          </a:bodyPr>
          <a:lstStyle/>
          <a:p>
            <a:pPr algn="ctr" eaLnBrk="1" hangingPunct="1"/>
            <a:r>
              <a:rPr lang="en-GB" sz="1400" b="1" dirty="0">
                <a:latin typeface="Trebuchet MS" panose="020B0603020202020204" pitchFamily="34" charset="0"/>
              </a:rPr>
              <a:t>Wave height and mean direction:</a:t>
            </a:r>
          </a:p>
          <a:p>
            <a:pPr algn="ctr" eaLnBrk="1" hangingPunct="1"/>
            <a:r>
              <a:rPr lang="en-GB" sz="1400" b="1" dirty="0">
                <a:latin typeface="Trebuchet MS" panose="020B0603020202020204" pitchFamily="34" charset="0"/>
              </a:rPr>
              <a:t> Analysis : 15 February 2009, 00 UTC </a:t>
            </a:r>
          </a:p>
        </p:txBody>
      </p:sp>
      <p:sp>
        <p:nvSpPr>
          <p:cNvPr id="17" name="Rectangle 10"/>
          <p:cNvSpPr>
            <a:spLocks noChangeAspect="1" noChangeArrowheads="1"/>
          </p:cNvSpPr>
          <p:nvPr/>
        </p:nvSpPr>
        <p:spPr bwMode="auto">
          <a:xfrm>
            <a:off x="374079" y="5815944"/>
            <a:ext cx="3744913" cy="430887"/>
          </a:xfrm>
          <a:prstGeom prst="rect">
            <a:avLst/>
          </a:prstGeom>
          <a:noFill/>
          <a:ln w="9525">
            <a:noFill/>
            <a:miter lim="800000"/>
            <a:headEnd/>
            <a:tailEnd/>
          </a:ln>
        </p:spPr>
        <p:txBody>
          <a:bodyPr wrap="square" lIns="0" tIns="0" rIns="0" bIns="0">
            <a:spAutoFit/>
          </a:bodyPr>
          <a:lstStyle/>
          <a:p>
            <a:pPr algn="ctr" eaLnBrk="1" hangingPunct="1"/>
            <a:r>
              <a:rPr lang="en-GB" sz="1400" b="1" dirty="0">
                <a:latin typeface="Trebuchet MS" panose="020B0603020202020204" pitchFamily="34" charset="0"/>
              </a:rPr>
              <a:t>10m winds and mean sea level pressure:</a:t>
            </a:r>
          </a:p>
          <a:p>
            <a:pPr algn="ctr" eaLnBrk="1" hangingPunct="1"/>
            <a:r>
              <a:rPr lang="en-GB" sz="1400" b="1" dirty="0">
                <a:latin typeface="Trebuchet MS" panose="020B0603020202020204" pitchFamily="34" charset="0"/>
              </a:rPr>
              <a:t> Analysis : 15 February 2009, 00 UTC </a:t>
            </a:r>
          </a:p>
        </p:txBody>
      </p:sp>
      <p:sp>
        <p:nvSpPr>
          <p:cNvPr id="23558" name="Text Box 4"/>
          <p:cNvSpPr txBox="1">
            <a:spLocks noChangeArrowheads="1"/>
          </p:cNvSpPr>
          <p:nvPr/>
        </p:nvSpPr>
        <p:spPr bwMode="auto">
          <a:xfrm>
            <a:off x="107504" y="647716"/>
            <a:ext cx="9217024" cy="1077218"/>
          </a:xfrm>
          <a:prstGeom prst="rect">
            <a:avLst/>
          </a:prstGeom>
          <a:noFill/>
          <a:ln w="9525">
            <a:noFill/>
            <a:miter lim="800000"/>
            <a:headEnd/>
            <a:tailEnd/>
          </a:ln>
        </p:spPr>
        <p:txBody>
          <a:bodyPr wrap="square">
            <a:spAutoFit/>
          </a:bodyPr>
          <a:lstStyle/>
          <a:p>
            <a:pPr eaLnBrk="1" hangingPunct="1"/>
            <a:r>
              <a:rPr lang="en-GB" sz="2000" dirty="0" smtClean="0">
                <a:latin typeface="Trebuchet MS" panose="020B0603020202020204" pitchFamily="34" charset="0"/>
              </a:rPr>
              <a:t>Para la mayor parte de </a:t>
            </a:r>
            <a:r>
              <a:rPr lang="en-GB" sz="2000" dirty="0" err="1" smtClean="0">
                <a:latin typeface="Trebuchet MS" panose="020B0603020202020204" pitchFamily="34" charset="0"/>
              </a:rPr>
              <a:t>aplicaciones</a:t>
            </a:r>
            <a:r>
              <a:rPr lang="en-GB" sz="2000" dirty="0" smtClean="0">
                <a:latin typeface="Trebuchet MS" panose="020B0603020202020204" pitchFamily="34" charset="0"/>
              </a:rPr>
              <a:t> </a:t>
            </a:r>
            <a:r>
              <a:rPr lang="en-GB" sz="2000" dirty="0" err="1" smtClean="0">
                <a:latin typeface="Trebuchet MS" panose="020B0603020202020204" pitchFamily="34" charset="0"/>
              </a:rPr>
              <a:t>practicas</a:t>
            </a:r>
            <a:r>
              <a:rPr lang="en-GB" sz="2000" dirty="0" smtClean="0">
                <a:latin typeface="Trebuchet MS" panose="020B0603020202020204" pitchFamily="34" charset="0"/>
              </a:rPr>
              <a:t> se </a:t>
            </a:r>
            <a:r>
              <a:rPr lang="en-GB" sz="2000" dirty="0" err="1" smtClean="0">
                <a:latin typeface="Trebuchet MS" panose="020B0603020202020204" pitchFamily="34" charset="0"/>
              </a:rPr>
              <a:t>emplean</a:t>
            </a:r>
            <a:r>
              <a:rPr lang="en-GB" sz="2000" dirty="0" smtClean="0">
                <a:latin typeface="Trebuchet MS" panose="020B0603020202020204" pitchFamily="34" charset="0"/>
              </a:rPr>
              <a:t> </a:t>
            </a:r>
            <a:r>
              <a:rPr lang="en-GB" sz="2000" dirty="0" err="1" smtClean="0">
                <a:latin typeface="Trebuchet MS" panose="020B0603020202020204" pitchFamily="34" charset="0"/>
              </a:rPr>
              <a:t>párametros</a:t>
            </a:r>
            <a:r>
              <a:rPr lang="en-GB" sz="2000" dirty="0" smtClean="0">
                <a:latin typeface="Trebuchet MS" panose="020B0603020202020204" pitchFamily="34" charset="0"/>
              </a:rPr>
              <a:t> simples:</a:t>
            </a:r>
          </a:p>
          <a:p>
            <a:pPr eaLnBrk="1" hangingPunct="1"/>
            <a:r>
              <a:rPr lang="en-GB" sz="2000" dirty="0">
                <a:latin typeface="Trebuchet MS" panose="020B0603020202020204" pitchFamily="34" charset="0"/>
              </a:rPr>
              <a:t> </a:t>
            </a:r>
            <a:r>
              <a:rPr lang="en-GB" sz="2000" dirty="0" smtClean="0">
                <a:latin typeface="Trebuchet MS" panose="020B0603020202020204" pitchFamily="34" charset="0"/>
              </a:rPr>
              <a:t>    	- </a:t>
            </a:r>
            <a:r>
              <a:rPr lang="en-GB" sz="2000" dirty="0" err="1" smtClean="0">
                <a:latin typeface="Trebuchet MS" panose="020B0603020202020204" pitchFamily="34" charset="0"/>
              </a:rPr>
              <a:t>Altura</a:t>
            </a:r>
            <a:r>
              <a:rPr lang="en-GB" sz="2000" dirty="0" smtClean="0">
                <a:latin typeface="Trebuchet MS" panose="020B0603020202020204" pitchFamily="34" charset="0"/>
              </a:rPr>
              <a:t> de </a:t>
            </a:r>
            <a:r>
              <a:rPr lang="en-GB" sz="2000" dirty="0" err="1" smtClean="0">
                <a:latin typeface="Trebuchet MS" panose="020B0603020202020204" pitchFamily="34" charset="0"/>
              </a:rPr>
              <a:t>olas</a:t>
            </a:r>
            <a:r>
              <a:rPr lang="en-GB" sz="2000" dirty="0" smtClean="0">
                <a:latin typeface="Trebuchet MS" panose="020B0603020202020204" pitchFamily="34" charset="0"/>
              </a:rPr>
              <a:t> (</a:t>
            </a:r>
            <a:r>
              <a:rPr lang="en-GB" sz="2000" i="1" dirty="0" err="1" smtClean="0">
                <a:latin typeface="Times New Roman" panose="02020603050405020304" pitchFamily="18" charset="0"/>
                <a:cs typeface="Times New Roman" panose="02020603050405020304" pitchFamily="18" charset="0"/>
              </a:rPr>
              <a:t>H</a:t>
            </a:r>
            <a:r>
              <a:rPr lang="en-GB" sz="2400" i="1" baseline="-25000" dirty="0" err="1" smtClean="0">
                <a:latin typeface="Times New Roman" panose="02020603050405020304" pitchFamily="18" charset="0"/>
                <a:cs typeface="Times New Roman" panose="02020603050405020304" pitchFamily="18" charset="0"/>
              </a:rPr>
              <a:t>s</a:t>
            </a:r>
            <a:r>
              <a:rPr lang="en-GB" sz="2400" dirty="0">
                <a:latin typeface="Times New Roman" panose="02020603050405020304" pitchFamily="18" charset="0"/>
                <a:cs typeface="Times New Roman" panose="02020603050405020304" pitchFamily="18" charset="0"/>
              </a:rPr>
              <a:t>)</a:t>
            </a:r>
            <a:endParaRPr lang="en-GB" sz="2000" dirty="0" smtClean="0">
              <a:latin typeface="Trebuchet MS" panose="020B0603020202020204" pitchFamily="34" charset="0"/>
            </a:endParaRPr>
          </a:p>
          <a:p>
            <a:pPr eaLnBrk="1" hangingPunct="1"/>
            <a:r>
              <a:rPr lang="en-GB" sz="2000" dirty="0" smtClean="0">
                <a:latin typeface="Trebuchet MS" panose="020B0603020202020204" pitchFamily="34" charset="0"/>
              </a:rPr>
              <a:t>	- </a:t>
            </a:r>
            <a:r>
              <a:rPr lang="en-GB" sz="2000" dirty="0" err="1" smtClean="0">
                <a:latin typeface="Trebuchet MS" panose="020B0603020202020204" pitchFamily="34" charset="0"/>
              </a:rPr>
              <a:t>Dirección</a:t>
            </a:r>
            <a:r>
              <a:rPr lang="en-GB" sz="2000" dirty="0" smtClean="0">
                <a:latin typeface="Trebuchet MS" panose="020B0603020202020204" pitchFamily="34" charset="0"/>
              </a:rPr>
              <a:t> media</a:t>
            </a:r>
            <a:endParaRPr lang="en-GB" sz="2000" dirty="0">
              <a:latin typeface="Trebuchet MS" panose="020B0603020202020204" pitchFamily="34" charset="0"/>
            </a:endParaRPr>
          </a:p>
        </p:txBody>
      </p:sp>
    </p:spTree>
    <p:extLst>
      <p:ext uri="{BB962C8B-B14F-4D97-AF65-F5344CB8AC3E}">
        <p14:creationId xmlns:p14="http://schemas.microsoft.com/office/powerpoint/2010/main" val="85379024"/>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type="body" idx="4294967295"/>
          </p:nvPr>
        </p:nvSpPr>
        <p:spPr>
          <a:xfrm>
            <a:off x="685800" y="1143000"/>
            <a:ext cx="7772400" cy="4953000"/>
          </a:xfrm>
          <a:prstGeom prst="rect">
            <a:avLst/>
          </a:prstGeom>
        </p:spPr>
        <p:txBody>
          <a:bodyPr/>
          <a:lstStyle/>
          <a:p>
            <a:pPr>
              <a:buClr>
                <a:schemeClr val="tx1"/>
              </a:buClr>
              <a:buFont typeface="Wingdings" pitchFamily="2" charset="2"/>
              <a:buNone/>
            </a:pPr>
            <a:r>
              <a:rPr lang="en-GB" sz="1800" smtClean="0"/>
              <a:t>	</a:t>
            </a:r>
          </a:p>
        </p:txBody>
      </p:sp>
      <p:sp>
        <p:nvSpPr>
          <p:cNvPr id="12" name="Rectangle 2"/>
          <p:cNvSpPr txBox="1">
            <a:spLocks noChangeArrowheads="1"/>
          </p:cNvSpPr>
          <p:nvPr/>
        </p:nvSpPr>
        <p:spPr>
          <a:xfrm>
            <a:off x="-718962" y="35289"/>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del </a:t>
            </a:r>
            <a:r>
              <a:rPr lang="en-GB" sz="2400" b="1" dirty="0" err="1">
                <a:solidFill>
                  <a:srgbClr val="C00000"/>
                </a:solidFill>
                <a:latin typeface="Trebuchet MS" panose="020B0603020202020204" pitchFamily="34" charset="0"/>
              </a:rPr>
              <a:t>modelo</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r>
              <a:rPr lang="en-GB" sz="2400" b="1" dirty="0" smtClean="0">
                <a:solidFill>
                  <a:srgbClr val="C00000"/>
                </a:solidFill>
                <a:latin typeface="Trebuchet MS" panose="020B0603020202020204" pitchFamily="34" charset="0"/>
              </a:rPr>
              <a:t> del ECMWF</a:t>
            </a:r>
          </a:p>
        </p:txBody>
      </p:sp>
      <p:sp>
        <p:nvSpPr>
          <p:cNvPr id="3" name="CuadroTexto 2"/>
          <p:cNvSpPr txBox="1"/>
          <p:nvPr/>
        </p:nvSpPr>
        <p:spPr>
          <a:xfrm>
            <a:off x="-88924" y="6212307"/>
            <a:ext cx="9321847" cy="369332"/>
          </a:xfrm>
          <a:prstGeom prst="rect">
            <a:avLst/>
          </a:prstGeom>
          <a:noFill/>
        </p:spPr>
        <p:txBody>
          <a:bodyPr wrap="none" rtlCol="0">
            <a:spAutoFit/>
          </a:bodyPr>
          <a:lstStyle/>
          <a:p>
            <a:r>
              <a:rPr lang="es-ES" dirty="0" smtClean="0">
                <a:hlinkClick r:id="rId2"/>
              </a:rPr>
              <a:t>http://www.ecmwf.int/en/forecasts/charts/medium/wave-height-wind-waves-and-direction</a:t>
            </a:r>
            <a:endParaRPr lang="es-ES" dirty="0"/>
          </a:p>
        </p:txBody>
      </p:sp>
      <p:sp>
        <p:nvSpPr>
          <p:cNvPr id="16" name="Rectangle 9"/>
          <p:cNvSpPr>
            <a:spLocks noChangeAspect="1" noChangeArrowheads="1"/>
          </p:cNvSpPr>
          <p:nvPr/>
        </p:nvSpPr>
        <p:spPr bwMode="auto">
          <a:xfrm>
            <a:off x="4822343" y="5571995"/>
            <a:ext cx="3455987" cy="430887"/>
          </a:xfrm>
          <a:prstGeom prst="rect">
            <a:avLst/>
          </a:prstGeom>
          <a:noFill/>
          <a:ln w="9525">
            <a:noFill/>
            <a:miter lim="800000"/>
            <a:headEnd/>
            <a:tailEnd/>
          </a:ln>
        </p:spPr>
        <p:txBody>
          <a:bodyPr wrap="square" lIns="0" tIns="0" rIns="0" bIns="0">
            <a:spAutoFit/>
          </a:bodyPr>
          <a:lstStyle/>
          <a:p>
            <a:pPr algn="ctr" eaLnBrk="1" hangingPunct="1"/>
            <a:r>
              <a:rPr lang="en-GB" sz="1400" b="1" dirty="0">
                <a:latin typeface="Trebuchet MS" panose="020B0603020202020204" pitchFamily="34" charset="0"/>
              </a:rPr>
              <a:t>Wave height and mean direction:</a:t>
            </a:r>
          </a:p>
          <a:p>
            <a:pPr algn="ctr" eaLnBrk="1" hangingPunct="1"/>
            <a:r>
              <a:rPr lang="en-GB" sz="1400" b="1" dirty="0">
                <a:latin typeface="Trebuchet MS" panose="020B0603020202020204" pitchFamily="34" charset="0"/>
              </a:rPr>
              <a:t> Analysis : 15 February 2009, 00 UTC </a:t>
            </a:r>
          </a:p>
        </p:txBody>
      </p:sp>
      <p:sp>
        <p:nvSpPr>
          <p:cNvPr id="10" name="Rectangle 4"/>
          <p:cNvSpPr txBox="1">
            <a:spLocks noChangeArrowheads="1"/>
          </p:cNvSpPr>
          <p:nvPr/>
        </p:nvSpPr>
        <p:spPr>
          <a:xfrm>
            <a:off x="685800" y="1143000"/>
            <a:ext cx="7772400" cy="4953000"/>
          </a:xfrm>
          <a:prstGeom prst="rect">
            <a:avLst/>
          </a:prstGeom>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Wingdings" pitchFamily="2" charset="2"/>
              <a:buNone/>
            </a:pPr>
            <a:r>
              <a:rPr lang="en-GB" sz="1800" smtClean="0"/>
              <a:t>	</a:t>
            </a:r>
          </a:p>
        </p:txBody>
      </p:sp>
      <p:sp>
        <p:nvSpPr>
          <p:cNvPr id="11" name="Text Box 5"/>
          <p:cNvSpPr txBox="1">
            <a:spLocks noChangeArrowheads="1"/>
          </p:cNvSpPr>
          <p:nvPr/>
        </p:nvSpPr>
        <p:spPr bwMode="auto">
          <a:xfrm>
            <a:off x="609600" y="781996"/>
            <a:ext cx="7274768" cy="400110"/>
          </a:xfrm>
          <a:prstGeom prst="rect">
            <a:avLst/>
          </a:prstGeom>
          <a:noFill/>
          <a:ln w="9525">
            <a:noFill/>
            <a:miter lim="800000"/>
            <a:headEnd/>
            <a:tailEnd/>
          </a:ln>
        </p:spPr>
        <p:txBody>
          <a:bodyPr wrap="square">
            <a:spAutoFit/>
          </a:bodyPr>
          <a:lstStyle/>
          <a:p>
            <a:pPr algn="ctr" eaLnBrk="1" hangingPunct="1"/>
            <a:r>
              <a:rPr lang="en-GB" sz="2000" b="1" dirty="0" err="1" smtClean="0">
                <a:latin typeface="Arial" pitchFamily="34" charset="0"/>
              </a:rPr>
              <a:t>Condiciones</a:t>
            </a:r>
            <a:r>
              <a:rPr lang="en-GB" sz="2000" b="1" dirty="0" smtClean="0">
                <a:latin typeface="Arial" pitchFamily="34" charset="0"/>
              </a:rPr>
              <a:t> de mar </a:t>
            </a:r>
            <a:r>
              <a:rPr lang="en-GB" sz="2000" b="1" dirty="0" err="1" smtClean="0">
                <a:latin typeface="Arial" pitchFamily="34" charset="0"/>
              </a:rPr>
              <a:t>relativamente</a:t>
            </a:r>
            <a:r>
              <a:rPr lang="en-GB" sz="2000" b="1" dirty="0" smtClean="0">
                <a:latin typeface="Arial" pitchFamily="34" charset="0"/>
              </a:rPr>
              <a:t> </a:t>
            </a:r>
            <a:r>
              <a:rPr lang="en-GB" sz="2000" b="1" dirty="0" err="1" smtClean="0">
                <a:latin typeface="Arial" pitchFamily="34" charset="0"/>
              </a:rPr>
              <a:t>complicadas</a:t>
            </a:r>
            <a:endParaRPr lang="en-GB" sz="2000" b="1" dirty="0">
              <a:latin typeface="Arial" pitchFamily="34" charset="0"/>
            </a:endParaRPr>
          </a:p>
        </p:txBody>
      </p:sp>
      <p:pic>
        <p:nvPicPr>
          <p:cNvPr id="18" name="Picture 9" descr="fig17"/>
          <p:cNvPicPr>
            <a:picLocks noChangeAspect="1" noChangeArrowheads="1"/>
          </p:cNvPicPr>
          <p:nvPr/>
        </p:nvPicPr>
        <p:blipFill>
          <a:blip r:embed="rId3" cstate="print"/>
          <a:srcRect l="15880" t="11235" r="9528" b="11235"/>
          <a:stretch>
            <a:fillRect/>
          </a:stretch>
        </p:blipFill>
        <p:spPr bwMode="auto">
          <a:xfrm>
            <a:off x="1046163" y="1341438"/>
            <a:ext cx="3381375" cy="4968875"/>
          </a:xfrm>
          <a:prstGeom prst="rect">
            <a:avLst/>
          </a:prstGeom>
          <a:noFill/>
          <a:ln w="9525">
            <a:noFill/>
            <a:miter lim="800000"/>
            <a:headEnd/>
            <a:tailEnd/>
          </a:ln>
        </p:spPr>
      </p:pic>
      <p:pic>
        <p:nvPicPr>
          <p:cNvPr id="19" name="Picture 6" descr="fig3"/>
          <p:cNvPicPr>
            <a:picLocks noChangeAspect="1" noChangeArrowheads="1"/>
          </p:cNvPicPr>
          <p:nvPr/>
        </p:nvPicPr>
        <p:blipFill>
          <a:blip r:embed="rId4" cstate="print"/>
          <a:srcRect l="6741" t="6352" r="26964" b="6352"/>
          <a:stretch>
            <a:fillRect/>
          </a:stretch>
        </p:blipFill>
        <p:spPr bwMode="auto">
          <a:xfrm>
            <a:off x="4420398" y="1356344"/>
            <a:ext cx="4371903" cy="4070573"/>
          </a:xfrm>
          <a:prstGeom prst="rect">
            <a:avLst/>
          </a:prstGeom>
          <a:noFill/>
          <a:ln w="9525">
            <a:noFill/>
            <a:miter lim="800000"/>
            <a:headEnd/>
            <a:tailEnd/>
          </a:ln>
        </p:spPr>
      </p:pic>
      <p:sp>
        <p:nvSpPr>
          <p:cNvPr id="20" name="Oval 10"/>
          <p:cNvSpPr>
            <a:spLocks noChangeArrowheads="1"/>
          </p:cNvSpPr>
          <p:nvPr/>
        </p:nvSpPr>
        <p:spPr bwMode="auto">
          <a:xfrm>
            <a:off x="7197180" y="4397817"/>
            <a:ext cx="144463" cy="142875"/>
          </a:xfrm>
          <a:prstGeom prst="ellipse">
            <a:avLst/>
          </a:prstGeom>
          <a:solidFill>
            <a:schemeClr val="tx1"/>
          </a:solidFill>
          <a:ln w="12700">
            <a:solidFill>
              <a:schemeClr val="tx1"/>
            </a:solidFill>
            <a:round/>
            <a:headEnd/>
            <a:tailEnd/>
          </a:ln>
        </p:spPr>
        <p:txBody>
          <a:bodyPr wrap="none" anchor="ctr"/>
          <a:lstStyle/>
          <a:p>
            <a:endParaRPr lang="en-US"/>
          </a:p>
        </p:txBody>
      </p:sp>
      <p:sp>
        <p:nvSpPr>
          <p:cNvPr id="21" name="Oval 13"/>
          <p:cNvSpPr>
            <a:spLocks noChangeArrowheads="1"/>
          </p:cNvSpPr>
          <p:nvPr/>
        </p:nvSpPr>
        <p:spPr bwMode="auto">
          <a:xfrm>
            <a:off x="3132138" y="1557338"/>
            <a:ext cx="144462" cy="142875"/>
          </a:xfrm>
          <a:prstGeom prst="ellipse">
            <a:avLst/>
          </a:prstGeom>
          <a:solidFill>
            <a:schemeClr val="tx1"/>
          </a:solidFill>
          <a:ln w="12700">
            <a:solidFill>
              <a:schemeClr val="tx1"/>
            </a:solidFill>
            <a:round/>
            <a:headEnd/>
            <a:tailEnd/>
          </a:ln>
        </p:spPr>
        <p:txBody>
          <a:bodyPr wrap="none" anchor="ctr"/>
          <a:lstStyle/>
          <a:p>
            <a:endParaRPr lang="en-US"/>
          </a:p>
        </p:txBody>
      </p:sp>
      <p:sp>
        <p:nvSpPr>
          <p:cNvPr id="22" name="Line 14"/>
          <p:cNvSpPr>
            <a:spLocks noChangeShapeType="1"/>
          </p:cNvSpPr>
          <p:nvPr/>
        </p:nvSpPr>
        <p:spPr bwMode="auto">
          <a:xfrm>
            <a:off x="3276600" y="1700213"/>
            <a:ext cx="4065043" cy="2853763"/>
          </a:xfrm>
          <a:prstGeom prst="line">
            <a:avLst/>
          </a:prstGeom>
          <a:noFill/>
          <a:ln w="12700">
            <a:solidFill>
              <a:schemeClr val="bg2"/>
            </a:solidFill>
            <a:prstDash val="sysDot"/>
            <a:round/>
            <a:headEnd/>
            <a:tailEnd/>
          </a:ln>
        </p:spPr>
        <p:txBody>
          <a:bodyPr/>
          <a:lstStyle/>
          <a:p>
            <a:endParaRPr lang="en-GB"/>
          </a:p>
        </p:txBody>
      </p:sp>
    </p:spTree>
    <p:extLst>
      <p:ext uri="{BB962C8B-B14F-4D97-AF65-F5344CB8AC3E}">
        <p14:creationId xmlns:p14="http://schemas.microsoft.com/office/powerpoint/2010/main" val="103014720"/>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452" descr="fig7"/>
          <p:cNvPicPr>
            <a:picLocks noChangeAspect="1" noChangeArrowheads="1"/>
          </p:cNvPicPr>
          <p:nvPr/>
        </p:nvPicPr>
        <p:blipFill>
          <a:blip r:embed="rId2" cstate="print"/>
          <a:srcRect l="6741" t="6352" r="26964" b="6352"/>
          <a:stretch>
            <a:fillRect/>
          </a:stretch>
        </p:blipFill>
        <p:spPr bwMode="auto">
          <a:xfrm>
            <a:off x="4644008" y="2037557"/>
            <a:ext cx="4597048" cy="4283862"/>
          </a:xfrm>
          <a:prstGeom prst="rect">
            <a:avLst/>
          </a:prstGeom>
          <a:noFill/>
          <a:ln w="9525">
            <a:noFill/>
            <a:miter lim="800000"/>
            <a:headEnd/>
            <a:tailEnd/>
          </a:ln>
        </p:spPr>
      </p:pic>
      <p:pic>
        <p:nvPicPr>
          <p:cNvPr id="27652" name="Picture 2451" descr="fig6"/>
          <p:cNvPicPr>
            <a:picLocks noChangeAspect="1" noChangeArrowheads="1"/>
          </p:cNvPicPr>
          <p:nvPr/>
        </p:nvPicPr>
        <p:blipFill>
          <a:blip r:embed="rId3" cstate="print"/>
          <a:srcRect l="6741" t="6352" r="26964" b="6352"/>
          <a:stretch>
            <a:fillRect/>
          </a:stretch>
        </p:blipFill>
        <p:spPr bwMode="auto">
          <a:xfrm>
            <a:off x="35496" y="2037557"/>
            <a:ext cx="4597048" cy="4283862"/>
          </a:xfrm>
          <a:prstGeom prst="rect">
            <a:avLst/>
          </a:prstGeom>
          <a:noFill/>
          <a:ln w="9525">
            <a:noFill/>
            <a:miter lim="800000"/>
            <a:headEnd/>
            <a:tailEnd/>
          </a:ln>
        </p:spPr>
      </p:pic>
      <p:sp>
        <p:nvSpPr>
          <p:cNvPr id="27654" name="Text Box 4"/>
          <p:cNvSpPr txBox="1">
            <a:spLocks noChangeArrowheads="1"/>
          </p:cNvSpPr>
          <p:nvPr/>
        </p:nvSpPr>
        <p:spPr bwMode="auto">
          <a:xfrm>
            <a:off x="-36512" y="620713"/>
            <a:ext cx="9180512" cy="1200329"/>
          </a:xfrm>
          <a:prstGeom prst="rect">
            <a:avLst/>
          </a:prstGeom>
          <a:noFill/>
          <a:ln w="9525">
            <a:noFill/>
            <a:miter lim="800000"/>
            <a:headEnd/>
            <a:tailEnd/>
          </a:ln>
        </p:spPr>
        <p:txBody>
          <a:bodyPr wrap="square">
            <a:spAutoFit/>
          </a:bodyPr>
          <a:lstStyle/>
          <a:p>
            <a:pPr eaLnBrk="1" hangingPunct="1"/>
            <a:r>
              <a:rPr lang="en-GB" sz="1800" dirty="0" smtClean="0">
                <a:latin typeface="Trebuchet MS" panose="020B0603020202020204" pitchFamily="34" charset="0"/>
              </a:rPr>
              <a:t>Se </a:t>
            </a:r>
            <a:r>
              <a:rPr lang="en-GB" sz="1800" dirty="0" err="1" smtClean="0">
                <a:latin typeface="Trebuchet MS" panose="020B0603020202020204" pitchFamily="34" charset="0"/>
              </a:rPr>
              <a:t>utiliza</a:t>
            </a:r>
            <a:r>
              <a:rPr lang="en-GB" sz="1800" dirty="0" smtClean="0">
                <a:latin typeface="Trebuchet MS" panose="020B0603020202020204" pitchFamily="34" charset="0"/>
              </a:rPr>
              <a:t> un </a:t>
            </a:r>
            <a:r>
              <a:rPr lang="en-GB" sz="1800" dirty="0" err="1" smtClean="0">
                <a:latin typeface="Trebuchet MS" panose="020B0603020202020204" pitchFamily="34" charset="0"/>
              </a:rPr>
              <a:t>esquema</a:t>
            </a:r>
            <a:r>
              <a:rPr lang="en-GB" sz="1800" dirty="0" smtClean="0">
                <a:latin typeface="Trebuchet MS" panose="020B0603020202020204" pitchFamily="34" charset="0"/>
              </a:rPr>
              <a:t> para </a:t>
            </a:r>
            <a:r>
              <a:rPr lang="en-GB" sz="1800" dirty="0" err="1" smtClean="0">
                <a:latin typeface="Trebuchet MS" panose="020B0603020202020204" pitchFamily="34" charset="0"/>
              </a:rPr>
              <a:t>clasificar</a:t>
            </a:r>
            <a:r>
              <a:rPr lang="en-GB" sz="1800" dirty="0" smtClean="0">
                <a:latin typeface="Trebuchet MS" panose="020B0603020202020204" pitchFamily="34" charset="0"/>
              </a:rPr>
              <a:t> </a:t>
            </a:r>
            <a:r>
              <a:rPr lang="en-GB" dirty="0" smtClean="0">
                <a:latin typeface="Trebuchet MS" panose="020B0603020202020204" pitchFamily="34" charset="0"/>
              </a:rPr>
              <a:t>el campo </a:t>
            </a:r>
            <a:r>
              <a:rPr lang="en-GB" sz="1800" dirty="0" smtClean="0">
                <a:latin typeface="Trebuchet MS" panose="020B0603020202020204" pitchFamily="34" charset="0"/>
              </a:rPr>
              <a:t>de </a:t>
            </a:r>
            <a:r>
              <a:rPr lang="en-GB" sz="1800" dirty="0" err="1" smtClean="0">
                <a:latin typeface="Trebuchet MS" panose="020B0603020202020204" pitchFamily="34" charset="0"/>
              </a:rPr>
              <a:t>olas</a:t>
            </a:r>
            <a:r>
              <a:rPr lang="en-GB" sz="1800" dirty="0" smtClean="0">
                <a:latin typeface="Trebuchet MS" panose="020B0603020202020204" pitchFamily="34" charset="0"/>
              </a:rPr>
              <a:t> </a:t>
            </a:r>
            <a:r>
              <a:rPr lang="en-GB" sz="1800" dirty="0" err="1" smtClean="0">
                <a:latin typeface="Trebuchet MS" panose="020B0603020202020204" pitchFamily="34" charset="0"/>
              </a:rPr>
              <a:t>en</a:t>
            </a:r>
            <a:r>
              <a:rPr lang="en-GB" sz="1800" dirty="0" smtClean="0">
                <a:latin typeface="Trebuchet MS" panose="020B0603020202020204" pitchFamily="34" charset="0"/>
              </a:rPr>
              <a:t> dos components: </a:t>
            </a:r>
          </a:p>
          <a:p>
            <a:pPr eaLnBrk="1" hangingPunct="1"/>
            <a:r>
              <a:rPr lang="en-GB" dirty="0">
                <a:latin typeface="Trebuchet MS" panose="020B0603020202020204" pitchFamily="34" charset="0"/>
              </a:rPr>
              <a:t>	</a:t>
            </a:r>
            <a:r>
              <a:rPr lang="en-GB" sz="1800" dirty="0" smtClean="0">
                <a:latin typeface="Trebuchet MS" panose="020B0603020202020204" pitchFamily="34" charset="0"/>
              </a:rPr>
              <a:t>Una, </a:t>
            </a:r>
            <a:r>
              <a:rPr lang="en-GB" sz="1800" dirty="0" err="1" smtClean="0">
                <a:latin typeface="Trebuchet MS" panose="020B0603020202020204" pitchFamily="34" charset="0"/>
              </a:rPr>
              <a:t>bajo</a:t>
            </a:r>
            <a:r>
              <a:rPr lang="en-GB" sz="1800" dirty="0" smtClean="0">
                <a:latin typeface="Trebuchet MS" panose="020B0603020202020204" pitchFamily="34" charset="0"/>
              </a:rPr>
              <a:t> la </a:t>
            </a:r>
            <a:r>
              <a:rPr lang="en-GB" sz="1800" dirty="0" err="1" smtClean="0">
                <a:latin typeface="Trebuchet MS" panose="020B0603020202020204" pitchFamily="34" charset="0"/>
              </a:rPr>
              <a:t>influencia</a:t>
            </a:r>
            <a:r>
              <a:rPr lang="en-GB" sz="1800" dirty="0" smtClean="0">
                <a:latin typeface="Trebuchet MS" panose="020B0603020202020204" pitchFamily="34" charset="0"/>
              </a:rPr>
              <a:t> </a:t>
            </a:r>
            <a:r>
              <a:rPr lang="en-GB" sz="1800" dirty="0" err="1" smtClean="0">
                <a:latin typeface="Trebuchet MS" panose="020B0603020202020204" pitchFamily="34" charset="0"/>
              </a:rPr>
              <a:t>directa</a:t>
            </a:r>
            <a:r>
              <a:rPr lang="en-GB" sz="1800" dirty="0" smtClean="0">
                <a:latin typeface="Trebuchet MS" panose="020B0603020202020204" pitchFamily="34" charset="0"/>
              </a:rPr>
              <a:t> del </a:t>
            </a:r>
            <a:r>
              <a:rPr lang="en-GB" sz="1800" dirty="0" err="1" smtClean="0">
                <a:latin typeface="Trebuchet MS" panose="020B0603020202020204" pitchFamily="34" charset="0"/>
              </a:rPr>
              <a:t>viento</a:t>
            </a:r>
            <a:r>
              <a:rPr lang="en-GB" dirty="0" smtClean="0">
                <a:latin typeface="Trebuchet MS" panose="020B0603020202020204" pitchFamily="34" charset="0"/>
              </a:rPr>
              <a:t>, </a:t>
            </a:r>
            <a:r>
              <a:rPr lang="en-GB" dirty="0" smtClean="0">
                <a:solidFill>
                  <a:srgbClr val="009999"/>
                </a:solidFill>
                <a:latin typeface="Trebuchet MS" panose="020B0603020202020204" pitchFamily="34" charset="0"/>
              </a:rPr>
              <a:t>mar de </a:t>
            </a:r>
            <a:r>
              <a:rPr lang="en-GB" dirty="0" err="1" smtClean="0">
                <a:solidFill>
                  <a:srgbClr val="009999"/>
                </a:solidFill>
                <a:latin typeface="Trebuchet MS" panose="020B0603020202020204" pitchFamily="34" charset="0"/>
              </a:rPr>
              <a:t>viento</a:t>
            </a:r>
            <a:r>
              <a:rPr lang="en-GB" dirty="0" smtClean="0">
                <a:solidFill>
                  <a:srgbClr val="009999"/>
                </a:solidFill>
                <a:latin typeface="Trebuchet MS" panose="020B0603020202020204" pitchFamily="34" charset="0"/>
              </a:rPr>
              <a:t> </a:t>
            </a:r>
            <a:r>
              <a:rPr lang="en-GB" sz="1800" dirty="0" smtClean="0">
                <a:latin typeface="Trebuchet MS" panose="020B0603020202020204" pitchFamily="34" charset="0"/>
              </a:rPr>
              <a:t>(</a:t>
            </a:r>
            <a:r>
              <a:rPr lang="en-GB" sz="1800" i="1" dirty="0" err="1" smtClean="0">
                <a:solidFill>
                  <a:schemeClr val="hlink"/>
                </a:solidFill>
                <a:latin typeface="Trebuchet MS" panose="020B0603020202020204" pitchFamily="34" charset="0"/>
              </a:rPr>
              <a:t>windssea</a:t>
            </a:r>
            <a:r>
              <a:rPr lang="en-GB" sz="1800" dirty="0" smtClean="0">
                <a:latin typeface="Trebuchet MS" panose="020B0603020202020204" pitchFamily="34" charset="0"/>
              </a:rPr>
              <a:t>), </a:t>
            </a:r>
          </a:p>
          <a:p>
            <a:pPr eaLnBrk="1" hangingPunct="1"/>
            <a:r>
              <a:rPr lang="en-GB" dirty="0">
                <a:latin typeface="Trebuchet MS" panose="020B0603020202020204" pitchFamily="34" charset="0"/>
              </a:rPr>
              <a:t>	</a:t>
            </a:r>
            <a:r>
              <a:rPr lang="en-GB" dirty="0" err="1" smtClean="0">
                <a:latin typeface="Trebuchet MS" panose="020B0603020202020204" pitchFamily="34" charset="0"/>
              </a:rPr>
              <a:t>Otra</a:t>
            </a:r>
            <a:r>
              <a:rPr lang="en-GB" dirty="0" smtClean="0">
                <a:latin typeface="Trebuchet MS" panose="020B0603020202020204" pitchFamily="34" charset="0"/>
              </a:rPr>
              <a:t> </a:t>
            </a:r>
            <a:r>
              <a:rPr lang="en-GB" dirty="0" err="1" smtClean="0">
                <a:latin typeface="Trebuchet MS" panose="020B0603020202020204" pitchFamily="34" charset="0"/>
              </a:rPr>
              <a:t>comprende</a:t>
            </a:r>
            <a:r>
              <a:rPr lang="en-GB" dirty="0" smtClean="0">
                <a:latin typeface="Trebuchet MS" panose="020B0603020202020204" pitchFamily="34" charset="0"/>
              </a:rPr>
              <a:t> l</a:t>
            </a:r>
            <a:r>
              <a:rPr lang="en-GB" sz="1800" dirty="0" smtClean="0">
                <a:latin typeface="Trebuchet MS" panose="020B0603020202020204" pitchFamily="34" charset="0"/>
              </a:rPr>
              <a:t>as </a:t>
            </a:r>
            <a:r>
              <a:rPr lang="en-GB" sz="1800" dirty="0" err="1" smtClean="0">
                <a:latin typeface="Trebuchet MS" panose="020B0603020202020204" pitchFamily="34" charset="0"/>
              </a:rPr>
              <a:t>olas</a:t>
            </a:r>
            <a:r>
              <a:rPr lang="en-GB" sz="1800" dirty="0" smtClean="0">
                <a:latin typeface="Trebuchet MS" panose="020B0603020202020204" pitchFamily="34" charset="0"/>
              </a:rPr>
              <a:t> que no </a:t>
            </a:r>
            <a:r>
              <a:rPr lang="en-GB" sz="1800" dirty="0" err="1" smtClean="0">
                <a:latin typeface="Trebuchet MS" panose="020B0603020202020204" pitchFamily="34" charset="0"/>
              </a:rPr>
              <a:t>responden</a:t>
            </a:r>
            <a:r>
              <a:rPr lang="en-GB" sz="1800" dirty="0" smtClean="0">
                <a:latin typeface="Trebuchet MS" panose="020B0603020202020204" pitchFamily="34" charset="0"/>
              </a:rPr>
              <a:t> al </a:t>
            </a:r>
            <a:r>
              <a:rPr lang="en-GB" sz="1800" dirty="0" err="1" smtClean="0">
                <a:latin typeface="Trebuchet MS" panose="020B0603020202020204" pitchFamily="34" charset="0"/>
              </a:rPr>
              <a:t>viento</a:t>
            </a:r>
            <a:r>
              <a:rPr lang="en-GB" sz="1800" dirty="0" smtClean="0">
                <a:latin typeface="Trebuchet MS" panose="020B0603020202020204" pitchFamily="34" charset="0"/>
              </a:rPr>
              <a:t>,  </a:t>
            </a:r>
            <a:r>
              <a:rPr lang="en-GB" sz="1800" dirty="0" smtClean="0">
                <a:solidFill>
                  <a:srgbClr val="990099"/>
                </a:solidFill>
                <a:latin typeface="Trebuchet MS" panose="020B0603020202020204" pitchFamily="34" charset="0"/>
              </a:rPr>
              <a:t>mar de </a:t>
            </a:r>
            <a:r>
              <a:rPr lang="en-GB" sz="1800" dirty="0" err="1" smtClean="0">
                <a:solidFill>
                  <a:srgbClr val="990099"/>
                </a:solidFill>
                <a:latin typeface="Trebuchet MS" panose="020B0603020202020204" pitchFamily="34" charset="0"/>
              </a:rPr>
              <a:t>fondo</a:t>
            </a:r>
            <a:r>
              <a:rPr lang="en-GB" sz="1800" dirty="0" smtClean="0">
                <a:solidFill>
                  <a:srgbClr val="990099"/>
                </a:solidFill>
                <a:latin typeface="Trebuchet MS" panose="020B0603020202020204" pitchFamily="34" charset="0"/>
              </a:rPr>
              <a:t> </a:t>
            </a:r>
            <a:r>
              <a:rPr lang="en-GB" sz="1800" dirty="0" smtClean="0">
                <a:latin typeface="Trebuchet MS" panose="020B0603020202020204" pitchFamily="34" charset="0"/>
              </a:rPr>
              <a:t>(</a:t>
            </a:r>
            <a:r>
              <a:rPr lang="en-GB" sz="1800" i="1" dirty="0" smtClean="0">
                <a:solidFill>
                  <a:srgbClr val="990099"/>
                </a:solidFill>
                <a:latin typeface="Trebuchet MS" panose="020B0603020202020204" pitchFamily="34" charset="0"/>
              </a:rPr>
              <a:t>swell</a:t>
            </a:r>
            <a:r>
              <a:rPr lang="en-GB" sz="1800" dirty="0" smtClean="0">
                <a:latin typeface="Trebuchet MS" panose="020B0603020202020204" pitchFamily="34" charset="0"/>
              </a:rPr>
              <a:t>)</a:t>
            </a:r>
          </a:p>
          <a:p>
            <a:pPr eaLnBrk="1" hangingPunct="1"/>
            <a:r>
              <a:rPr lang="en-GB" dirty="0">
                <a:latin typeface="Trebuchet MS" panose="020B0603020202020204" pitchFamily="34" charset="0"/>
              </a:rPr>
              <a:t>p</a:t>
            </a:r>
            <a:r>
              <a:rPr lang="en-GB" dirty="0" smtClean="0">
                <a:latin typeface="Trebuchet MS" panose="020B0603020202020204" pitchFamily="34" charset="0"/>
              </a:rPr>
              <a:t>ara las que se </a:t>
            </a:r>
            <a:r>
              <a:rPr lang="en-GB" dirty="0" err="1" smtClean="0">
                <a:latin typeface="Trebuchet MS" panose="020B0603020202020204" pitchFamily="34" charset="0"/>
              </a:rPr>
              <a:t>determinan</a:t>
            </a:r>
            <a:r>
              <a:rPr lang="en-GB" dirty="0" smtClean="0">
                <a:latin typeface="Trebuchet MS" panose="020B0603020202020204" pitchFamily="34" charset="0"/>
              </a:rPr>
              <a:t> </a:t>
            </a:r>
            <a:r>
              <a:rPr lang="en-GB" dirty="0" err="1" smtClean="0">
                <a:latin typeface="Trebuchet MS" panose="020B0603020202020204" pitchFamily="34" charset="0"/>
              </a:rPr>
              <a:t>también</a:t>
            </a:r>
            <a:r>
              <a:rPr lang="en-GB" dirty="0" smtClean="0">
                <a:latin typeface="Trebuchet MS" panose="020B0603020202020204" pitchFamily="34" charset="0"/>
              </a:rPr>
              <a:t> </a:t>
            </a:r>
            <a:r>
              <a:rPr lang="en-GB" dirty="0" err="1" smtClean="0">
                <a:latin typeface="Trebuchet MS" panose="020B0603020202020204" pitchFamily="34" charset="0"/>
              </a:rPr>
              <a:t>su</a:t>
            </a:r>
            <a:r>
              <a:rPr lang="en-GB" dirty="0" smtClean="0">
                <a:latin typeface="Trebuchet MS" panose="020B0603020202020204" pitchFamily="34" charset="0"/>
              </a:rPr>
              <a:t> </a:t>
            </a:r>
            <a:r>
              <a:rPr lang="en-GB" dirty="0" err="1" smtClean="0">
                <a:latin typeface="Trebuchet MS" panose="020B0603020202020204" pitchFamily="34" charset="0"/>
              </a:rPr>
              <a:t>período</a:t>
            </a:r>
            <a:r>
              <a:rPr lang="en-GB" dirty="0" smtClean="0">
                <a:latin typeface="Trebuchet MS" panose="020B0603020202020204" pitchFamily="34" charset="0"/>
              </a:rPr>
              <a:t> y </a:t>
            </a:r>
            <a:r>
              <a:rPr lang="en-GB" dirty="0" err="1" smtClean="0">
                <a:latin typeface="Trebuchet MS" panose="020B0603020202020204" pitchFamily="34" charset="0"/>
              </a:rPr>
              <a:t>su</a:t>
            </a:r>
            <a:r>
              <a:rPr lang="en-GB" dirty="0" smtClean="0">
                <a:latin typeface="Trebuchet MS" panose="020B0603020202020204" pitchFamily="34" charset="0"/>
              </a:rPr>
              <a:t> </a:t>
            </a:r>
            <a:r>
              <a:rPr lang="en-GB" dirty="0" err="1" smtClean="0">
                <a:latin typeface="Trebuchet MS" panose="020B0603020202020204" pitchFamily="34" charset="0"/>
              </a:rPr>
              <a:t>dirección</a:t>
            </a:r>
            <a:r>
              <a:rPr lang="en-GB" dirty="0" smtClean="0">
                <a:latin typeface="Trebuchet MS" panose="020B0603020202020204" pitchFamily="34" charset="0"/>
              </a:rPr>
              <a:t> media</a:t>
            </a:r>
            <a:endParaRPr lang="en-GB" sz="1800" dirty="0">
              <a:latin typeface="Trebuchet MS" panose="020B0603020202020204" pitchFamily="34" charset="0"/>
            </a:endParaRPr>
          </a:p>
        </p:txBody>
      </p:sp>
      <p:sp>
        <p:nvSpPr>
          <p:cNvPr id="27655" name="Rectangle 2456"/>
          <p:cNvSpPr>
            <a:spLocks noChangeAspect="1" noChangeArrowheads="1"/>
          </p:cNvSpPr>
          <p:nvPr/>
        </p:nvSpPr>
        <p:spPr bwMode="auto">
          <a:xfrm>
            <a:off x="4481234" y="6321419"/>
            <a:ext cx="3835182" cy="430887"/>
          </a:xfrm>
          <a:prstGeom prst="rect">
            <a:avLst/>
          </a:prstGeom>
          <a:noFill/>
          <a:ln w="9525">
            <a:noFill/>
            <a:miter lim="800000"/>
            <a:headEnd/>
            <a:tailEnd/>
          </a:ln>
        </p:spPr>
        <p:txBody>
          <a:bodyPr wrap="square" lIns="0" tIns="0" rIns="0" bIns="0">
            <a:spAutoFit/>
          </a:bodyPr>
          <a:lstStyle/>
          <a:p>
            <a:pPr algn="ctr" eaLnBrk="1" hangingPunct="1"/>
            <a:r>
              <a:rPr lang="en-GB" sz="1400" b="1" dirty="0">
                <a:latin typeface="Trebuchet MS" panose="020B0603020202020204" pitchFamily="34" charset="0"/>
              </a:rPr>
              <a:t>Wave height and </a:t>
            </a:r>
            <a:r>
              <a:rPr lang="en-GB" sz="1400" b="1" dirty="0">
                <a:solidFill>
                  <a:srgbClr val="990099"/>
                </a:solidFill>
                <a:latin typeface="Trebuchet MS" panose="020B0603020202020204" pitchFamily="34" charset="0"/>
              </a:rPr>
              <a:t>swell </a:t>
            </a:r>
            <a:r>
              <a:rPr lang="en-GB" sz="1400" b="1" dirty="0">
                <a:latin typeface="Trebuchet MS" panose="020B0603020202020204" pitchFamily="34" charset="0"/>
              </a:rPr>
              <a:t>mean direction:</a:t>
            </a:r>
          </a:p>
          <a:p>
            <a:pPr algn="ctr" eaLnBrk="1" hangingPunct="1"/>
            <a:r>
              <a:rPr lang="en-GB" sz="1400" b="1" dirty="0">
                <a:latin typeface="Trebuchet MS" panose="020B0603020202020204" pitchFamily="34" charset="0"/>
              </a:rPr>
              <a:t> Analysis : 15 February 2009, 00 UTC </a:t>
            </a:r>
          </a:p>
        </p:txBody>
      </p:sp>
      <p:sp>
        <p:nvSpPr>
          <p:cNvPr id="27656" name="Rectangle 2457"/>
          <p:cNvSpPr>
            <a:spLocks noChangeAspect="1" noChangeArrowheads="1"/>
          </p:cNvSpPr>
          <p:nvPr/>
        </p:nvSpPr>
        <p:spPr bwMode="auto">
          <a:xfrm>
            <a:off x="323528" y="6321419"/>
            <a:ext cx="4219969" cy="430887"/>
          </a:xfrm>
          <a:prstGeom prst="rect">
            <a:avLst/>
          </a:prstGeom>
          <a:noFill/>
          <a:ln w="9525">
            <a:noFill/>
            <a:miter lim="800000"/>
            <a:headEnd/>
            <a:tailEnd/>
          </a:ln>
        </p:spPr>
        <p:txBody>
          <a:bodyPr wrap="square" lIns="0" tIns="0" rIns="0" bIns="0">
            <a:spAutoFit/>
          </a:bodyPr>
          <a:lstStyle/>
          <a:p>
            <a:pPr algn="ctr" eaLnBrk="1" hangingPunct="1"/>
            <a:r>
              <a:rPr lang="en-GB" sz="1400" b="1" dirty="0">
                <a:latin typeface="Trebuchet MS" panose="020B0603020202020204" pitchFamily="34" charset="0"/>
              </a:rPr>
              <a:t>Wave height and </a:t>
            </a:r>
            <a:r>
              <a:rPr lang="en-GB" sz="1400" b="1" dirty="0" err="1">
                <a:solidFill>
                  <a:schemeClr val="hlink"/>
                </a:solidFill>
                <a:latin typeface="Trebuchet MS" panose="020B0603020202020204" pitchFamily="34" charset="0"/>
              </a:rPr>
              <a:t>windsea</a:t>
            </a:r>
            <a:r>
              <a:rPr lang="en-GB" sz="1400" b="1" dirty="0">
                <a:latin typeface="Trebuchet MS" panose="020B0603020202020204" pitchFamily="34" charset="0"/>
              </a:rPr>
              <a:t> mean direction:</a:t>
            </a:r>
          </a:p>
          <a:p>
            <a:pPr algn="ctr" eaLnBrk="1" hangingPunct="1"/>
            <a:r>
              <a:rPr lang="en-GB" sz="1400" b="1" dirty="0">
                <a:latin typeface="Trebuchet MS" panose="020B0603020202020204" pitchFamily="34" charset="0"/>
              </a:rPr>
              <a:t> Analysis : </a:t>
            </a:r>
            <a:r>
              <a:rPr lang="en-GB" sz="1400" b="1" dirty="0" smtClean="0">
                <a:latin typeface="Trebuchet MS" panose="020B0603020202020204" pitchFamily="34" charset="0"/>
              </a:rPr>
              <a:t>1 </a:t>
            </a:r>
            <a:r>
              <a:rPr lang="en-GB" sz="1400" b="1" dirty="0">
                <a:latin typeface="Trebuchet MS" panose="020B0603020202020204" pitchFamily="34" charset="0"/>
              </a:rPr>
              <a:t>February 2009, 00 UTC </a:t>
            </a:r>
          </a:p>
        </p:txBody>
      </p:sp>
      <p:sp>
        <p:nvSpPr>
          <p:cNvPr id="10" name="Rectangle 2"/>
          <p:cNvSpPr txBox="1">
            <a:spLocks noChangeArrowheads="1"/>
          </p:cNvSpPr>
          <p:nvPr/>
        </p:nvSpPr>
        <p:spPr>
          <a:xfrm>
            <a:off x="-1044624" y="50185"/>
            <a:ext cx="9143999" cy="708025"/>
          </a:xfrm>
          <a:prstGeom prst="rect">
            <a:avLst/>
          </a:prstGeom>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GB" dirty="0" err="1"/>
              <a:t>Productos</a:t>
            </a:r>
            <a:r>
              <a:rPr lang="en-GB" dirty="0"/>
              <a:t> del </a:t>
            </a:r>
            <a:r>
              <a:rPr lang="en-GB" dirty="0" err="1"/>
              <a:t>modelo</a:t>
            </a:r>
            <a:r>
              <a:rPr lang="en-GB" dirty="0"/>
              <a:t> de </a:t>
            </a:r>
            <a:r>
              <a:rPr lang="en-GB" dirty="0" err="1"/>
              <a:t>oleaje</a:t>
            </a:r>
            <a:r>
              <a:rPr lang="en-GB" dirty="0"/>
              <a:t> del ECMWF</a:t>
            </a:r>
          </a:p>
        </p:txBody>
      </p:sp>
    </p:spTree>
    <p:extLst>
      <p:ext uri="{BB962C8B-B14F-4D97-AF65-F5344CB8AC3E}">
        <p14:creationId xmlns:p14="http://schemas.microsoft.com/office/powerpoint/2010/main" val="4017831139"/>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12" descr="fig17"/>
          <p:cNvPicPr>
            <a:picLocks noChangeAspect="1" noChangeArrowheads="1"/>
          </p:cNvPicPr>
          <p:nvPr/>
        </p:nvPicPr>
        <p:blipFill>
          <a:blip r:embed="rId2" cstate="print"/>
          <a:srcRect l="15880" t="11235" r="9528" b="11235"/>
          <a:stretch>
            <a:fillRect/>
          </a:stretch>
        </p:blipFill>
        <p:spPr bwMode="auto">
          <a:xfrm>
            <a:off x="72483" y="852284"/>
            <a:ext cx="3860084" cy="5673060"/>
          </a:xfrm>
          <a:prstGeom prst="rect">
            <a:avLst/>
          </a:prstGeom>
          <a:noFill/>
          <a:ln w="9525">
            <a:noFill/>
            <a:miter lim="800000"/>
            <a:headEnd/>
            <a:tailEnd/>
          </a:ln>
        </p:spPr>
      </p:pic>
      <p:pic>
        <p:nvPicPr>
          <p:cNvPr id="28676" name="Picture 11" descr="fig15"/>
          <p:cNvPicPr>
            <a:picLocks noChangeAspect="1" noChangeArrowheads="1"/>
          </p:cNvPicPr>
          <p:nvPr/>
        </p:nvPicPr>
        <p:blipFill>
          <a:blip r:embed="rId3" cstate="print"/>
          <a:srcRect l="6741" t="6352" r="20224" b="6352"/>
          <a:stretch>
            <a:fillRect/>
          </a:stretch>
        </p:blipFill>
        <p:spPr bwMode="auto">
          <a:xfrm>
            <a:off x="4129989" y="1638989"/>
            <a:ext cx="4095750" cy="3462338"/>
          </a:xfrm>
          <a:prstGeom prst="rect">
            <a:avLst/>
          </a:prstGeom>
          <a:noFill/>
          <a:ln w="9525">
            <a:noFill/>
            <a:miter lim="800000"/>
            <a:headEnd/>
            <a:tailEnd/>
          </a:ln>
        </p:spPr>
      </p:pic>
      <p:sp>
        <p:nvSpPr>
          <p:cNvPr id="28677" name="Line 16"/>
          <p:cNvSpPr>
            <a:spLocks noChangeShapeType="1"/>
          </p:cNvSpPr>
          <p:nvPr/>
        </p:nvSpPr>
        <p:spPr bwMode="auto">
          <a:xfrm>
            <a:off x="3059113" y="1844675"/>
            <a:ext cx="3600450" cy="1871663"/>
          </a:xfrm>
          <a:prstGeom prst="line">
            <a:avLst/>
          </a:prstGeom>
          <a:noFill/>
          <a:ln w="12700">
            <a:solidFill>
              <a:schemeClr val="bg2"/>
            </a:solidFill>
            <a:prstDash val="sysDot"/>
            <a:round/>
            <a:headEnd/>
            <a:tailEnd/>
          </a:ln>
        </p:spPr>
        <p:txBody>
          <a:bodyPr/>
          <a:lstStyle/>
          <a:p>
            <a:endParaRPr lang="en-GB"/>
          </a:p>
        </p:txBody>
      </p:sp>
      <p:sp>
        <p:nvSpPr>
          <p:cNvPr id="28679" name="Rectangle 3"/>
          <p:cNvSpPr>
            <a:spLocks noGrp="1" noChangeArrowheads="1"/>
          </p:cNvSpPr>
          <p:nvPr>
            <p:ph type="body" idx="4294967295"/>
          </p:nvPr>
        </p:nvSpPr>
        <p:spPr>
          <a:xfrm>
            <a:off x="685800" y="1143000"/>
            <a:ext cx="7772400" cy="4953000"/>
          </a:xfrm>
          <a:prstGeom prst="rect">
            <a:avLst/>
          </a:prstGeom>
        </p:spPr>
        <p:txBody>
          <a:bodyPr/>
          <a:lstStyle/>
          <a:p>
            <a:pPr>
              <a:buClr>
                <a:schemeClr val="tx1"/>
              </a:buClr>
              <a:buFont typeface="Wingdings" pitchFamily="2" charset="2"/>
              <a:buNone/>
            </a:pPr>
            <a:r>
              <a:rPr lang="en-GB" sz="1800" smtClean="0"/>
              <a:t>	</a:t>
            </a:r>
          </a:p>
        </p:txBody>
      </p:sp>
      <p:sp>
        <p:nvSpPr>
          <p:cNvPr id="28680" name="Text Box 4"/>
          <p:cNvSpPr txBox="1">
            <a:spLocks noChangeArrowheads="1"/>
          </p:cNvSpPr>
          <p:nvPr/>
        </p:nvSpPr>
        <p:spPr bwMode="auto">
          <a:xfrm>
            <a:off x="626625" y="532711"/>
            <a:ext cx="7848600" cy="400110"/>
          </a:xfrm>
          <a:prstGeom prst="rect">
            <a:avLst/>
          </a:prstGeom>
          <a:noFill/>
          <a:ln w="9525">
            <a:noFill/>
            <a:miter lim="800000"/>
            <a:headEnd/>
            <a:tailEnd/>
          </a:ln>
        </p:spPr>
        <p:txBody>
          <a:bodyPr>
            <a:spAutoFit/>
          </a:bodyPr>
          <a:lstStyle/>
          <a:p>
            <a:pPr algn="ctr" eaLnBrk="1" hangingPunct="1"/>
            <a:r>
              <a:rPr lang="en-GB" sz="2000" b="1" dirty="0" smtClean="0">
                <a:latin typeface="Arial" pitchFamily="34" charset="0"/>
              </a:rPr>
              <a:t>Mar de </a:t>
            </a:r>
            <a:r>
              <a:rPr lang="en-GB" sz="2000" b="1" dirty="0" err="1" smtClean="0">
                <a:latin typeface="Arial" pitchFamily="34" charset="0"/>
              </a:rPr>
              <a:t>viento</a:t>
            </a:r>
            <a:r>
              <a:rPr lang="en-GB" sz="2000" b="1" dirty="0" smtClean="0">
                <a:latin typeface="Arial" pitchFamily="34" charset="0"/>
              </a:rPr>
              <a:t> y mar de </a:t>
            </a:r>
            <a:r>
              <a:rPr lang="en-GB" sz="2000" b="1" dirty="0" err="1" smtClean="0">
                <a:latin typeface="Arial" pitchFamily="34" charset="0"/>
              </a:rPr>
              <a:t>fondo</a:t>
            </a:r>
            <a:r>
              <a:rPr lang="en-GB" sz="2000" b="1" dirty="0" smtClean="0">
                <a:latin typeface="Arial" pitchFamily="34" charset="0"/>
              </a:rPr>
              <a:t> </a:t>
            </a:r>
            <a:r>
              <a:rPr lang="en-GB" sz="2000" b="1" dirty="0" err="1" smtClean="0"/>
              <a:t>opuestas</a:t>
            </a:r>
            <a:endParaRPr lang="en-GB" sz="2000" b="1" dirty="0">
              <a:latin typeface="Arial" pitchFamily="34" charset="0"/>
            </a:endParaRPr>
          </a:p>
        </p:txBody>
      </p:sp>
      <p:sp>
        <p:nvSpPr>
          <p:cNvPr id="28681" name="Oval 14"/>
          <p:cNvSpPr>
            <a:spLocks noChangeArrowheads="1"/>
          </p:cNvSpPr>
          <p:nvPr/>
        </p:nvSpPr>
        <p:spPr bwMode="auto">
          <a:xfrm>
            <a:off x="2954338" y="1735138"/>
            <a:ext cx="144462" cy="142875"/>
          </a:xfrm>
          <a:prstGeom prst="ellipse">
            <a:avLst/>
          </a:prstGeom>
          <a:solidFill>
            <a:schemeClr val="tx1"/>
          </a:solidFill>
          <a:ln w="12700">
            <a:solidFill>
              <a:schemeClr val="tx1"/>
            </a:solidFill>
            <a:round/>
            <a:headEnd/>
            <a:tailEnd/>
          </a:ln>
        </p:spPr>
        <p:txBody>
          <a:bodyPr wrap="none" anchor="ctr"/>
          <a:lstStyle/>
          <a:p>
            <a:endParaRPr lang="en-US"/>
          </a:p>
        </p:txBody>
      </p:sp>
      <p:sp>
        <p:nvSpPr>
          <p:cNvPr id="28682" name="Oval 15"/>
          <p:cNvSpPr>
            <a:spLocks noChangeArrowheads="1"/>
          </p:cNvSpPr>
          <p:nvPr/>
        </p:nvSpPr>
        <p:spPr bwMode="auto">
          <a:xfrm>
            <a:off x="6588125" y="3646488"/>
            <a:ext cx="144463" cy="142875"/>
          </a:xfrm>
          <a:prstGeom prst="ellipse">
            <a:avLst/>
          </a:prstGeom>
          <a:solidFill>
            <a:schemeClr val="tx1"/>
          </a:solidFill>
          <a:ln w="12700">
            <a:solidFill>
              <a:schemeClr val="tx1"/>
            </a:solidFill>
            <a:round/>
            <a:headEnd/>
            <a:tailEnd/>
          </a:ln>
        </p:spPr>
        <p:txBody>
          <a:bodyPr wrap="none" anchor="ctr"/>
          <a:lstStyle/>
          <a:p>
            <a:endParaRPr lang="en-US"/>
          </a:p>
        </p:txBody>
      </p:sp>
      <p:sp>
        <p:nvSpPr>
          <p:cNvPr id="11" name="Rectangle 2"/>
          <p:cNvSpPr txBox="1">
            <a:spLocks noChangeArrowheads="1"/>
          </p:cNvSpPr>
          <p:nvPr/>
        </p:nvSpPr>
        <p:spPr>
          <a:xfrm>
            <a:off x="32093" y="55965"/>
            <a:ext cx="7055767"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del </a:t>
            </a:r>
            <a:r>
              <a:rPr lang="en-GB" sz="2400" b="1" dirty="0" err="1" smtClean="0">
                <a:solidFill>
                  <a:srgbClr val="C00000"/>
                </a:solidFill>
                <a:latin typeface="Trebuchet MS" panose="020B0603020202020204" pitchFamily="34" charset="0"/>
              </a:rPr>
              <a:t>modelo</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r>
              <a:rPr lang="en-GB" sz="2400" b="1" dirty="0" smtClean="0">
                <a:solidFill>
                  <a:srgbClr val="C00000"/>
                </a:solidFill>
                <a:latin typeface="Trebuchet MS" panose="020B0603020202020204" pitchFamily="34" charset="0"/>
              </a:rPr>
              <a:t> del ECMWF</a:t>
            </a:r>
          </a:p>
        </p:txBody>
      </p:sp>
    </p:spTree>
    <p:extLst>
      <p:ext uri="{BB962C8B-B14F-4D97-AF65-F5344CB8AC3E}">
        <p14:creationId xmlns:p14="http://schemas.microsoft.com/office/powerpoint/2010/main" val="2438516663"/>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g1.gif"/>
          <p:cNvPicPr>
            <a:picLocks noChangeAspect="1"/>
          </p:cNvPicPr>
          <p:nvPr/>
        </p:nvPicPr>
        <p:blipFill>
          <a:blip r:embed="rId2" cstate="print"/>
          <a:stretch>
            <a:fillRect/>
          </a:stretch>
        </p:blipFill>
        <p:spPr>
          <a:xfrm>
            <a:off x="1043608" y="1624098"/>
            <a:ext cx="7085171" cy="4705350"/>
          </a:xfrm>
          <a:prstGeom prst="rect">
            <a:avLst/>
          </a:prstGeom>
        </p:spPr>
      </p:pic>
      <p:sp>
        <p:nvSpPr>
          <p:cNvPr id="31748" name="Text Box 5"/>
          <p:cNvSpPr txBox="1">
            <a:spLocks noChangeArrowheads="1"/>
          </p:cNvSpPr>
          <p:nvPr/>
        </p:nvSpPr>
        <p:spPr bwMode="auto">
          <a:xfrm>
            <a:off x="1547664" y="5616000"/>
            <a:ext cx="5688632" cy="396875"/>
          </a:xfrm>
          <a:prstGeom prst="rect">
            <a:avLst/>
          </a:prstGeom>
          <a:solidFill>
            <a:schemeClr val="bg1"/>
          </a:solidFill>
          <a:ln w="9525">
            <a:noFill/>
            <a:miter lim="800000"/>
            <a:headEnd/>
            <a:tailEnd/>
          </a:ln>
        </p:spPr>
        <p:txBody>
          <a:bodyPr wrap="square">
            <a:spAutoFit/>
          </a:bodyPr>
          <a:lstStyle/>
          <a:p>
            <a:pPr algn="ctr"/>
            <a:r>
              <a:rPr lang="en-GB" sz="2000" b="1" dirty="0">
                <a:latin typeface="Arial" pitchFamily="34" charset="0"/>
              </a:rPr>
              <a:t>S</a:t>
            </a:r>
            <a:r>
              <a:rPr lang="en-GB" sz="2000" b="1" dirty="0" smtClean="0">
                <a:latin typeface="Arial" pitchFamily="34" charset="0"/>
              </a:rPr>
              <a:t>ignificant </a:t>
            </a:r>
            <a:r>
              <a:rPr lang="en-GB" sz="2000" b="1" dirty="0">
                <a:latin typeface="Arial" pitchFamily="34" charset="0"/>
              </a:rPr>
              <a:t>wave height and mean direction</a:t>
            </a:r>
          </a:p>
        </p:txBody>
      </p:sp>
      <p:sp>
        <p:nvSpPr>
          <p:cNvPr id="9" name="Text Box 3"/>
          <p:cNvSpPr txBox="1">
            <a:spLocks noChangeArrowheads="1"/>
          </p:cNvSpPr>
          <p:nvPr/>
        </p:nvSpPr>
        <p:spPr bwMode="auto">
          <a:xfrm>
            <a:off x="611188" y="620688"/>
            <a:ext cx="7848600" cy="707886"/>
          </a:xfrm>
          <a:prstGeom prst="rect">
            <a:avLst/>
          </a:prstGeom>
          <a:noFill/>
          <a:ln w="9525">
            <a:noFill/>
            <a:miter lim="800000"/>
            <a:headEnd/>
            <a:tailEnd/>
          </a:ln>
        </p:spPr>
        <p:txBody>
          <a:bodyPr>
            <a:spAutoFit/>
          </a:bodyPr>
          <a:lstStyle/>
          <a:p>
            <a:pPr algn="ctr" eaLnBrk="1" hangingPunct="1"/>
            <a:r>
              <a:rPr lang="en-GB" sz="2000" dirty="0" err="1" smtClean="0">
                <a:latin typeface="Arial" pitchFamily="34" charset="0"/>
              </a:rPr>
              <a:t>Productos</a:t>
            </a:r>
            <a:r>
              <a:rPr lang="en-GB" sz="2000" dirty="0" smtClean="0">
                <a:latin typeface="Arial" pitchFamily="34" charset="0"/>
              </a:rPr>
              <a:t> de </a:t>
            </a:r>
            <a:r>
              <a:rPr lang="en-GB" sz="2000" dirty="0" err="1" smtClean="0">
                <a:latin typeface="Arial" pitchFamily="34" charset="0"/>
              </a:rPr>
              <a:t>oleaje</a:t>
            </a:r>
            <a:r>
              <a:rPr lang="en-GB" sz="2000" dirty="0" smtClean="0">
                <a:latin typeface="Arial" pitchFamily="34" charset="0"/>
              </a:rPr>
              <a:t> </a:t>
            </a:r>
            <a:r>
              <a:rPr lang="en-GB" sz="2000" dirty="0" err="1" smtClean="0">
                <a:latin typeface="Arial" pitchFamily="34" charset="0"/>
              </a:rPr>
              <a:t>disponibles</a:t>
            </a:r>
            <a:r>
              <a:rPr lang="en-GB" sz="2000" dirty="0" smtClean="0">
                <a:latin typeface="Arial" pitchFamily="34" charset="0"/>
              </a:rPr>
              <a:t> </a:t>
            </a:r>
            <a:r>
              <a:rPr lang="en-GB" sz="2000" dirty="0" err="1" smtClean="0">
                <a:latin typeface="Arial" pitchFamily="34" charset="0"/>
              </a:rPr>
              <a:t>en</a:t>
            </a:r>
            <a:r>
              <a:rPr lang="en-GB" sz="2000" dirty="0" smtClean="0">
                <a:latin typeface="Arial" pitchFamily="34" charset="0"/>
              </a:rPr>
              <a:t> la web del ECMWF:</a:t>
            </a:r>
            <a:endParaRPr lang="en-GB" sz="2000" dirty="0">
              <a:latin typeface="Arial" pitchFamily="34" charset="0"/>
            </a:endParaRPr>
          </a:p>
          <a:p>
            <a:pPr algn="ctr" eaLnBrk="1" hangingPunct="1"/>
            <a:r>
              <a:rPr lang="en-GB" sz="2000" dirty="0">
                <a:latin typeface="Arial" pitchFamily="34" charset="0"/>
              </a:rPr>
              <a:t>(Home -&gt; </a:t>
            </a:r>
            <a:r>
              <a:rPr lang="en-GB" sz="2000" dirty="0" smtClean="0">
                <a:latin typeface="Arial" pitchFamily="34" charset="0"/>
              </a:rPr>
              <a:t>Forecasts -&gt; charts -&gt; </a:t>
            </a:r>
            <a:r>
              <a:rPr lang="en-GB" sz="2000" dirty="0">
                <a:latin typeface="Arial" pitchFamily="34" charset="0"/>
              </a:rPr>
              <a:t>Ocean Wave </a:t>
            </a:r>
            <a:r>
              <a:rPr lang="en-GB" sz="2000" dirty="0" smtClean="0">
                <a:latin typeface="Arial" pitchFamily="34" charset="0"/>
              </a:rPr>
              <a:t>Forecasts)</a:t>
            </a:r>
            <a:endParaRPr lang="en-GB" sz="1400" dirty="0">
              <a:solidFill>
                <a:srgbClr val="0000FF"/>
              </a:solidFill>
              <a:latin typeface="Arial" pitchFamily="34" charset="0"/>
            </a:endParaRPr>
          </a:p>
        </p:txBody>
      </p:sp>
      <p:sp>
        <p:nvSpPr>
          <p:cNvPr id="2" name="CuadroTexto 1"/>
          <p:cNvSpPr txBox="1"/>
          <p:nvPr/>
        </p:nvSpPr>
        <p:spPr>
          <a:xfrm>
            <a:off x="107504" y="6296922"/>
            <a:ext cx="8813503" cy="338554"/>
          </a:xfrm>
          <a:prstGeom prst="rect">
            <a:avLst/>
          </a:prstGeom>
          <a:noFill/>
        </p:spPr>
        <p:txBody>
          <a:bodyPr wrap="none" rtlCol="0">
            <a:spAutoFit/>
          </a:bodyPr>
          <a:lstStyle/>
          <a:p>
            <a:r>
              <a:rPr lang="es-ES" sz="1600" dirty="0" smtClean="0">
                <a:hlinkClick r:id="rId3"/>
              </a:rPr>
              <a:t>http://www.ecmwf.int/en/forecasts/charts/medium/wave-height-wind-waves-and-direction?time=</a:t>
            </a:r>
            <a:endParaRPr lang="es-ES" sz="1600" dirty="0"/>
          </a:p>
        </p:txBody>
      </p:sp>
      <p:sp>
        <p:nvSpPr>
          <p:cNvPr id="10" name="Rectangle 2"/>
          <p:cNvSpPr txBox="1">
            <a:spLocks noChangeArrowheads="1"/>
          </p:cNvSpPr>
          <p:nvPr/>
        </p:nvSpPr>
        <p:spPr>
          <a:xfrm>
            <a:off x="-828600" y="93747"/>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http://www.ecmwf.int</a:t>
            </a:r>
          </a:p>
        </p:txBody>
      </p:sp>
    </p:spTree>
    <p:extLst>
      <p:ext uri="{BB962C8B-B14F-4D97-AF65-F5344CB8AC3E}">
        <p14:creationId xmlns:p14="http://schemas.microsoft.com/office/powerpoint/2010/main" val="982330330"/>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ig2.gif"/>
          <p:cNvPicPr>
            <a:picLocks noChangeAspect="1"/>
          </p:cNvPicPr>
          <p:nvPr/>
        </p:nvPicPr>
        <p:blipFill>
          <a:blip r:embed="rId2" cstate="print"/>
          <a:stretch>
            <a:fillRect/>
          </a:stretch>
        </p:blipFill>
        <p:spPr>
          <a:xfrm>
            <a:off x="1080000" y="1620000"/>
            <a:ext cx="7121366" cy="4705350"/>
          </a:xfrm>
          <a:prstGeom prst="rect">
            <a:avLst/>
          </a:prstGeom>
        </p:spPr>
      </p:pic>
      <p:sp>
        <p:nvSpPr>
          <p:cNvPr id="32772" name="Rectangle 3"/>
          <p:cNvSpPr>
            <a:spLocks noGrp="1" noChangeArrowheads="1"/>
          </p:cNvSpPr>
          <p:nvPr>
            <p:ph type="body" idx="4294967295"/>
          </p:nvPr>
        </p:nvSpPr>
        <p:spPr>
          <a:xfrm>
            <a:off x="685800" y="1143000"/>
            <a:ext cx="7772400" cy="4953000"/>
          </a:xfrm>
          <a:prstGeom prst="rect">
            <a:avLst/>
          </a:prstGeom>
        </p:spPr>
        <p:txBody>
          <a:bodyPr/>
          <a:lstStyle/>
          <a:p>
            <a:pPr>
              <a:buClr>
                <a:schemeClr val="tx1"/>
              </a:buClr>
              <a:buFont typeface="Wingdings" pitchFamily="2" charset="2"/>
              <a:buNone/>
            </a:pPr>
            <a:r>
              <a:rPr lang="en-GB" sz="1800" smtClean="0"/>
              <a:t>	</a:t>
            </a:r>
          </a:p>
        </p:txBody>
      </p:sp>
      <p:sp>
        <p:nvSpPr>
          <p:cNvPr id="32773" name="Text Box 4"/>
          <p:cNvSpPr txBox="1">
            <a:spLocks noChangeArrowheads="1"/>
          </p:cNvSpPr>
          <p:nvPr/>
        </p:nvSpPr>
        <p:spPr bwMode="auto">
          <a:xfrm>
            <a:off x="1619672" y="5616000"/>
            <a:ext cx="5184576" cy="396875"/>
          </a:xfrm>
          <a:prstGeom prst="rect">
            <a:avLst/>
          </a:prstGeom>
          <a:solidFill>
            <a:schemeClr val="bg1"/>
          </a:solidFill>
          <a:ln w="9525">
            <a:noFill/>
            <a:miter lim="800000"/>
            <a:headEnd/>
            <a:tailEnd/>
          </a:ln>
        </p:spPr>
        <p:txBody>
          <a:bodyPr wrap="square">
            <a:spAutoFit/>
          </a:bodyPr>
          <a:lstStyle/>
          <a:p>
            <a:pPr algn="ctr"/>
            <a:r>
              <a:rPr lang="en-GB" sz="2000" b="1" dirty="0" smtClean="0">
                <a:latin typeface="Arial" pitchFamily="34" charset="0"/>
              </a:rPr>
              <a:t>Mean </a:t>
            </a:r>
            <a:r>
              <a:rPr lang="en-GB" sz="2000" b="1" dirty="0">
                <a:latin typeface="Arial" pitchFamily="34" charset="0"/>
              </a:rPr>
              <a:t>wave period and direction</a:t>
            </a:r>
          </a:p>
        </p:txBody>
      </p:sp>
      <p:sp>
        <p:nvSpPr>
          <p:cNvPr id="10" name="Rectangle 2"/>
          <p:cNvSpPr txBox="1">
            <a:spLocks noChangeArrowheads="1"/>
          </p:cNvSpPr>
          <p:nvPr/>
        </p:nvSpPr>
        <p:spPr>
          <a:xfrm>
            <a:off x="-222991" y="0"/>
            <a:ext cx="7603304"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http://www.ecmwf.int</a:t>
            </a:r>
          </a:p>
        </p:txBody>
      </p:sp>
      <p:sp>
        <p:nvSpPr>
          <p:cNvPr id="11" name="CuadroTexto 10"/>
          <p:cNvSpPr txBox="1"/>
          <p:nvPr/>
        </p:nvSpPr>
        <p:spPr>
          <a:xfrm>
            <a:off x="107504" y="6296922"/>
            <a:ext cx="8813503" cy="338554"/>
          </a:xfrm>
          <a:prstGeom prst="rect">
            <a:avLst/>
          </a:prstGeom>
          <a:noFill/>
        </p:spPr>
        <p:txBody>
          <a:bodyPr wrap="none" rtlCol="0">
            <a:spAutoFit/>
          </a:bodyPr>
          <a:lstStyle/>
          <a:p>
            <a:r>
              <a:rPr lang="es-ES" sz="1600" dirty="0" smtClean="0">
                <a:hlinkClick r:id="rId3"/>
              </a:rPr>
              <a:t>http://www.ecmwf.int/en/forecasts/charts/medium/wave-height-wind-waves-and-direction?time=</a:t>
            </a:r>
            <a:endParaRPr lang="es-ES" sz="1600" dirty="0"/>
          </a:p>
        </p:txBody>
      </p:sp>
      <p:sp>
        <p:nvSpPr>
          <p:cNvPr id="12" name="Text Box 3"/>
          <p:cNvSpPr txBox="1">
            <a:spLocks noChangeArrowheads="1"/>
          </p:cNvSpPr>
          <p:nvPr/>
        </p:nvSpPr>
        <p:spPr bwMode="auto">
          <a:xfrm>
            <a:off x="611188" y="620688"/>
            <a:ext cx="7848600" cy="707886"/>
          </a:xfrm>
          <a:prstGeom prst="rect">
            <a:avLst/>
          </a:prstGeom>
          <a:noFill/>
          <a:ln w="9525">
            <a:noFill/>
            <a:miter lim="800000"/>
            <a:headEnd/>
            <a:tailEnd/>
          </a:ln>
        </p:spPr>
        <p:txBody>
          <a:bodyPr>
            <a:spAutoFit/>
          </a:bodyPr>
          <a:lstStyle/>
          <a:p>
            <a:pPr algn="ctr" eaLnBrk="1" hangingPunct="1"/>
            <a:r>
              <a:rPr lang="en-GB" sz="2000" b="1" dirty="0" err="1" smtClean="0">
                <a:latin typeface="Arial" pitchFamily="34" charset="0"/>
              </a:rPr>
              <a:t>Productos</a:t>
            </a:r>
            <a:r>
              <a:rPr lang="en-GB" sz="2000" b="1" dirty="0" smtClean="0">
                <a:latin typeface="Arial" pitchFamily="34" charset="0"/>
              </a:rPr>
              <a:t> de </a:t>
            </a:r>
            <a:r>
              <a:rPr lang="en-GB" sz="2000" b="1" dirty="0" err="1" smtClean="0">
                <a:latin typeface="Arial" pitchFamily="34" charset="0"/>
              </a:rPr>
              <a:t>oleaje</a:t>
            </a:r>
            <a:r>
              <a:rPr lang="en-GB" sz="2000" b="1" dirty="0" smtClean="0">
                <a:latin typeface="Arial" pitchFamily="34" charset="0"/>
              </a:rPr>
              <a:t> </a:t>
            </a:r>
            <a:r>
              <a:rPr lang="en-GB" sz="2000" b="1" dirty="0" err="1" smtClean="0">
                <a:latin typeface="Arial" pitchFamily="34" charset="0"/>
              </a:rPr>
              <a:t>disponibles</a:t>
            </a:r>
            <a:r>
              <a:rPr lang="en-GB" sz="2000" b="1" dirty="0" smtClean="0">
                <a:latin typeface="Arial" pitchFamily="34" charset="0"/>
              </a:rPr>
              <a:t> </a:t>
            </a:r>
            <a:r>
              <a:rPr lang="en-GB" sz="2000" b="1" dirty="0" err="1" smtClean="0">
                <a:latin typeface="Arial" pitchFamily="34" charset="0"/>
              </a:rPr>
              <a:t>en</a:t>
            </a:r>
            <a:r>
              <a:rPr lang="en-GB" sz="2000" b="1" dirty="0" smtClean="0">
                <a:latin typeface="Arial" pitchFamily="34" charset="0"/>
              </a:rPr>
              <a:t> la web del ECMWF:</a:t>
            </a:r>
            <a:endParaRPr lang="en-GB" sz="2000" b="1" dirty="0">
              <a:latin typeface="Arial" pitchFamily="34" charset="0"/>
            </a:endParaRPr>
          </a:p>
          <a:p>
            <a:pPr algn="ctr" eaLnBrk="1" hangingPunct="1"/>
            <a:r>
              <a:rPr lang="en-GB" sz="2000" b="1" dirty="0">
                <a:latin typeface="Arial" pitchFamily="34" charset="0"/>
              </a:rPr>
              <a:t>(Home -&gt; </a:t>
            </a:r>
            <a:r>
              <a:rPr lang="en-GB" sz="2000" b="1" dirty="0" smtClean="0">
                <a:latin typeface="Arial" pitchFamily="34" charset="0"/>
              </a:rPr>
              <a:t>Forecasts -&gt; charts -&gt; </a:t>
            </a:r>
            <a:r>
              <a:rPr lang="en-GB" sz="2000" b="1" dirty="0">
                <a:latin typeface="Arial" pitchFamily="34" charset="0"/>
              </a:rPr>
              <a:t>Ocean Wave </a:t>
            </a:r>
            <a:r>
              <a:rPr lang="en-GB" sz="2000" b="1" dirty="0" smtClean="0">
                <a:latin typeface="Arial" pitchFamily="34" charset="0"/>
              </a:rPr>
              <a:t>Forecasts)</a:t>
            </a:r>
            <a:endParaRPr lang="en-GB" sz="1400" b="1" dirty="0">
              <a:solidFill>
                <a:srgbClr val="0000FF"/>
              </a:solidFill>
              <a:latin typeface="Arial" pitchFamily="34" charset="0"/>
            </a:endParaRPr>
          </a:p>
        </p:txBody>
      </p:sp>
    </p:spTree>
    <p:extLst>
      <p:ext uri="{BB962C8B-B14F-4D97-AF65-F5344CB8AC3E}">
        <p14:creationId xmlns:p14="http://schemas.microsoft.com/office/powerpoint/2010/main" val="1329040479"/>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fig6.gif"/>
          <p:cNvPicPr>
            <a:picLocks noChangeAspect="1"/>
          </p:cNvPicPr>
          <p:nvPr/>
        </p:nvPicPr>
        <p:blipFill>
          <a:blip r:embed="rId2" cstate="print"/>
          <a:stretch>
            <a:fillRect/>
          </a:stretch>
        </p:blipFill>
        <p:spPr>
          <a:xfrm>
            <a:off x="683568" y="1116000"/>
            <a:ext cx="3729038" cy="2476500"/>
          </a:xfrm>
          <a:prstGeom prst="rect">
            <a:avLst/>
          </a:prstGeom>
        </p:spPr>
      </p:pic>
      <p:pic>
        <p:nvPicPr>
          <p:cNvPr id="16" name="Picture 15" descr="fig5.gif"/>
          <p:cNvPicPr>
            <a:picLocks noChangeAspect="1"/>
          </p:cNvPicPr>
          <p:nvPr/>
        </p:nvPicPr>
        <p:blipFill>
          <a:blip r:embed="rId3" cstate="print"/>
          <a:stretch>
            <a:fillRect/>
          </a:stretch>
        </p:blipFill>
        <p:spPr>
          <a:xfrm>
            <a:off x="683976" y="3636000"/>
            <a:ext cx="3748088" cy="2476500"/>
          </a:xfrm>
          <a:prstGeom prst="rect">
            <a:avLst/>
          </a:prstGeom>
        </p:spPr>
      </p:pic>
      <p:pic>
        <p:nvPicPr>
          <p:cNvPr id="15" name="Picture 14" descr="fig4.gif"/>
          <p:cNvPicPr>
            <a:picLocks noChangeAspect="1"/>
          </p:cNvPicPr>
          <p:nvPr/>
        </p:nvPicPr>
        <p:blipFill>
          <a:blip r:embed="rId4" cstate="print"/>
          <a:stretch>
            <a:fillRect/>
          </a:stretch>
        </p:blipFill>
        <p:spPr>
          <a:xfrm>
            <a:off x="4803402" y="1116000"/>
            <a:ext cx="3729038" cy="2476500"/>
          </a:xfrm>
          <a:prstGeom prst="rect">
            <a:avLst/>
          </a:prstGeom>
        </p:spPr>
      </p:pic>
      <p:pic>
        <p:nvPicPr>
          <p:cNvPr id="14" name="Picture 13" descr="fig3.gif"/>
          <p:cNvPicPr>
            <a:picLocks noChangeAspect="1"/>
          </p:cNvPicPr>
          <p:nvPr/>
        </p:nvPicPr>
        <p:blipFill>
          <a:blip r:embed="rId5" cstate="print"/>
          <a:stretch>
            <a:fillRect/>
          </a:stretch>
        </p:blipFill>
        <p:spPr>
          <a:xfrm>
            <a:off x="4752024" y="3636000"/>
            <a:ext cx="3748088" cy="2476500"/>
          </a:xfrm>
          <a:prstGeom prst="rect">
            <a:avLst/>
          </a:prstGeom>
        </p:spPr>
      </p:pic>
      <p:sp>
        <p:nvSpPr>
          <p:cNvPr id="33800" name="Text Box 4"/>
          <p:cNvSpPr txBox="1">
            <a:spLocks noChangeArrowheads="1"/>
          </p:cNvSpPr>
          <p:nvPr/>
        </p:nvSpPr>
        <p:spPr bwMode="auto">
          <a:xfrm>
            <a:off x="107504" y="5971934"/>
            <a:ext cx="8785225" cy="400050"/>
          </a:xfrm>
          <a:prstGeom prst="rect">
            <a:avLst/>
          </a:prstGeom>
          <a:noFill/>
          <a:ln w="9525">
            <a:noFill/>
            <a:miter lim="800000"/>
            <a:headEnd/>
            <a:tailEnd/>
          </a:ln>
        </p:spPr>
        <p:txBody>
          <a:bodyPr>
            <a:spAutoFit/>
          </a:bodyPr>
          <a:lstStyle/>
          <a:p>
            <a:pPr algn="ctr"/>
            <a:r>
              <a:rPr lang="en-GB" sz="2000" b="1" dirty="0" smtClean="0">
                <a:latin typeface="Arial" pitchFamily="34" charset="0"/>
              </a:rPr>
              <a:t>Mar de </a:t>
            </a:r>
            <a:r>
              <a:rPr lang="en-GB" sz="2000" b="1" dirty="0" err="1" smtClean="0">
                <a:latin typeface="Arial" pitchFamily="34" charset="0"/>
              </a:rPr>
              <a:t>viento</a:t>
            </a:r>
            <a:r>
              <a:rPr lang="en-GB" sz="2000" b="1" dirty="0" smtClean="0">
                <a:latin typeface="Arial" pitchFamily="34" charset="0"/>
              </a:rPr>
              <a:t>                           Mar de </a:t>
            </a:r>
            <a:r>
              <a:rPr lang="en-GB" sz="2000" b="1" dirty="0" err="1" smtClean="0">
                <a:latin typeface="Arial" pitchFamily="34" charset="0"/>
              </a:rPr>
              <a:t>fondo</a:t>
            </a:r>
            <a:endParaRPr lang="en-GB" sz="2000" b="1" dirty="0">
              <a:latin typeface="Arial" pitchFamily="34" charset="0"/>
            </a:endParaRPr>
          </a:p>
        </p:txBody>
      </p:sp>
      <p:sp>
        <p:nvSpPr>
          <p:cNvPr id="33801" name="Text Box 9"/>
          <p:cNvSpPr txBox="1">
            <a:spLocks noChangeArrowheads="1"/>
          </p:cNvSpPr>
          <p:nvPr/>
        </p:nvSpPr>
        <p:spPr bwMode="auto">
          <a:xfrm>
            <a:off x="993651" y="3152775"/>
            <a:ext cx="2786063" cy="276225"/>
          </a:xfrm>
          <a:prstGeom prst="rect">
            <a:avLst/>
          </a:prstGeom>
          <a:solidFill>
            <a:schemeClr val="bg1"/>
          </a:solidFill>
          <a:ln w="12700">
            <a:noFill/>
            <a:miter lim="800000"/>
            <a:headEnd/>
            <a:tailEnd/>
          </a:ln>
        </p:spPr>
        <p:txBody>
          <a:bodyPr>
            <a:spAutoFit/>
          </a:bodyPr>
          <a:lstStyle/>
          <a:p>
            <a:r>
              <a:rPr lang="en-GB" sz="1200" b="1" dirty="0">
                <a:latin typeface="Arial" pitchFamily="34" charset="0"/>
              </a:rPr>
              <a:t>Windsea  wave height and direction</a:t>
            </a:r>
          </a:p>
        </p:txBody>
      </p:sp>
      <p:sp>
        <p:nvSpPr>
          <p:cNvPr id="33802" name="Text Box 10"/>
          <p:cNvSpPr txBox="1">
            <a:spLocks noChangeArrowheads="1"/>
          </p:cNvSpPr>
          <p:nvPr/>
        </p:nvSpPr>
        <p:spPr bwMode="auto">
          <a:xfrm>
            <a:off x="989607" y="5673055"/>
            <a:ext cx="2814638" cy="276225"/>
          </a:xfrm>
          <a:prstGeom prst="rect">
            <a:avLst/>
          </a:prstGeom>
          <a:solidFill>
            <a:schemeClr val="bg1"/>
          </a:solidFill>
          <a:ln w="12700">
            <a:noFill/>
            <a:miter lim="800000"/>
            <a:headEnd/>
            <a:tailEnd/>
          </a:ln>
        </p:spPr>
        <p:txBody>
          <a:bodyPr>
            <a:spAutoFit/>
          </a:bodyPr>
          <a:lstStyle/>
          <a:p>
            <a:r>
              <a:rPr lang="en-GB" sz="1200" b="1" dirty="0">
                <a:latin typeface="Arial" pitchFamily="34" charset="0"/>
              </a:rPr>
              <a:t>Windsea Mean period and direction</a:t>
            </a:r>
          </a:p>
        </p:txBody>
      </p:sp>
      <p:sp>
        <p:nvSpPr>
          <p:cNvPr id="33803" name="Text Box 11"/>
          <p:cNvSpPr txBox="1">
            <a:spLocks noChangeArrowheads="1"/>
          </p:cNvSpPr>
          <p:nvPr/>
        </p:nvSpPr>
        <p:spPr bwMode="auto">
          <a:xfrm>
            <a:off x="5344227" y="3152775"/>
            <a:ext cx="2495550" cy="276225"/>
          </a:xfrm>
          <a:prstGeom prst="rect">
            <a:avLst/>
          </a:prstGeom>
          <a:solidFill>
            <a:schemeClr val="bg1"/>
          </a:solidFill>
          <a:ln w="12700">
            <a:noFill/>
            <a:miter lim="800000"/>
            <a:headEnd/>
            <a:tailEnd/>
          </a:ln>
        </p:spPr>
        <p:txBody>
          <a:bodyPr>
            <a:spAutoFit/>
          </a:bodyPr>
          <a:lstStyle/>
          <a:p>
            <a:r>
              <a:rPr lang="en-GB" sz="1200" b="1" dirty="0">
                <a:latin typeface="Arial" pitchFamily="34" charset="0"/>
              </a:rPr>
              <a:t>Swell wave height and direction</a:t>
            </a:r>
          </a:p>
        </p:txBody>
      </p:sp>
      <p:sp>
        <p:nvSpPr>
          <p:cNvPr id="33804" name="Text Box 12"/>
          <p:cNvSpPr txBox="1">
            <a:spLocks noChangeArrowheads="1"/>
          </p:cNvSpPr>
          <p:nvPr/>
        </p:nvSpPr>
        <p:spPr bwMode="auto">
          <a:xfrm>
            <a:off x="5368758" y="5673055"/>
            <a:ext cx="2566988" cy="276225"/>
          </a:xfrm>
          <a:prstGeom prst="rect">
            <a:avLst/>
          </a:prstGeom>
          <a:solidFill>
            <a:schemeClr val="bg1"/>
          </a:solidFill>
          <a:ln w="12700">
            <a:noFill/>
            <a:miter lim="800000"/>
            <a:headEnd/>
            <a:tailEnd/>
          </a:ln>
        </p:spPr>
        <p:txBody>
          <a:bodyPr>
            <a:spAutoFit/>
          </a:bodyPr>
          <a:lstStyle/>
          <a:p>
            <a:r>
              <a:rPr lang="en-GB" sz="1200" b="1">
                <a:latin typeface="Arial" pitchFamily="34" charset="0"/>
              </a:rPr>
              <a:t>Swell Mean period and direction</a:t>
            </a:r>
          </a:p>
        </p:txBody>
      </p:sp>
      <p:sp>
        <p:nvSpPr>
          <p:cNvPr id="18" name="Rectangle 2"/>
          <p:cNvSpPr txBox="1">
            <a:spLocks noChangeArrowheads="1"/>
          </p:cNvSpPr>
          <p:nvPr/>
        </p:nvSpPr>
        <p:spPr>
          <a:xfrm>
            <a:off x="-767755" y="42636"/>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http://www.ecmwf.int</a:t>
            </a:r>
          </a:p>
        </p:txBody>
      </p:sp>
      <p:sp>
        <p:nvSpPr>
          <p:cNvPr id="19" name="CuadroTexto 18"/>
          <p:cNvSpPr txBox="1"/>
          <p:nvPr/>
        </p:nvSpPr>
        <p:spPr>
          <a:xfrm>
            <a:off x="107504" y="6296922"/>
            <a:ext cx="8813503" cy="338554"/>
          </a:xfrm>
          <a:prstGeom prst="rect">
            <a:avLst/>
          </a:prstGeom>
          <a:noFill/>
        </p:spPr>
        <p:txBody>
          <a:bodyPr wrap="none" rtlCol="0">
            <a:spAutoFit/>
          </a:bodyPr>
          <a:lstStyle/>
          <a:p>
            <a:r>
              <a:rPr lang="es-ES" sz="1600" dirty="0" smtClean="0">
                <a:hlinkClick r:id="rId6"/>
              </a:rPr>
              <a:t>http://www.ecmwf.int/en/forecasts/charts/medium/wave-height-wind-waves-and-direction?time=</a:t>
            </a:r>
            <a:endParaRPr lang="es-ES" sz="1600" dirty="0"/>
          </a:p>
        </p:txBody>
      </p:sp>
      <p:sp>
        <p:nvSpPr>
          <p:cNvPr id="20" name="Text Box 3"/>
          <p:cNvSpPr txBox="1">
            <a:spLocks noChangeArrowheads="1"/>
          </p:cNvSpPr>
          <p:nvPr/>
        </p:nvSpPr>
        <p:spPr bwMode="auto">
          <a:xfrm>
            <a:off x="611188" y="548680"/>
            <a:ext cx="7848600" cy="707886"/>
          </a:xfrm>
          <a:prstGeom prst="rect">
            <a:avLst/>
          </a:prstGeom>
          <a:noFill/>
          <a:ln w="9525">
            <a:noFill/>
            <a:miter lim="800000"/>
            <a:headEnd/>
            <a:tailEnd/>
          </a:ln>
        </p:spPr>
        <p:txBody>
          <a:bodyPr>
            <a:spAutoFit/>
          </a:bodyPr>
          <a:lstStyle/>
          <a:p>
            <a:pPr algn="ctr" eaLnBrk="1" hangingPunct="1"/>
            <a:r>
              <a:rPr lang="en-GB" sz="2000" dirty="0" err="1" smtClean="0">
                <a:latin typeface="Arial" pitchFamily="34" charset="0"/>
              </a:rPr>
              <a:t>Productos</a:t>
            </a:r>
            <a:r>
              <a:rPr lang="en-GB" sz="2000" dirty="0" smtClean="0">
                <a:latin typeface="Arial" pitchFamily="34" charset="0"/>
              </a:rPr>
              <a:t> de </a:t>
            </a:r>
            <a:r>
              <a:rPr lang="en-GB" sz="2000" dirty="0" err="1" smtClean="0">
                <a:latin typeface="Arial" pitchFamily="34" charset="0"/>
              </a:rPr>
              <a:t>oleaje</a:t>
            </a:r>
            <a:r>
              <a:rPr lang="en-GB" sz="2000" dirty="0" smtClean="0">
                <a:latin typeface="Arial" pitchFamily="34" charset="0"/>
              </a:rPr>
              <a:t> </a:t>
            </a:r>
            <a:r>
              <a:rPr lang="en-GB" sz="2000" dirty="0" err="1" smtClean="0">
                <a:latin typeface="Arial" pitchFamily="34" charset="0"/>
              </a:rPr>
              <a:t>disponibles</a:t>
            </a:r>
            <a:r>
              <a:rPr lang="en-GB" sz="2000" dirty="0" smtClean="0">
                <a:latin typeface="Arial" pitchFamily="34" charset="0"/>
              </a:rPr>
              <a:t> </a:t>
            </a:r>
            <a:r>
              <a:rPr lang="en-GB" sz="2000" dirty="0" err="1" smtClean="0">
                <a:latin typeface="Arial" pitchFamily="34" charset="0"/>
              </a:rPr>
              <a:t>en</a:t>
            </a:r>
            <a:r>
              <a:rPr lang="en-GB" sz="2000" dirty="0" smtClean="0">
                <a:latin typeface="Arial" pitchFamily="34" charset="0"/>
              </a:rPr>
              <a:t> la web del ECMWF:</a:t>
            </a:r>
            <a:endParaRPr lang="en-GB" sz="2000" dirty="0">
              <a:latin typeface="Arial" pitchFamily="34" charset="0"/>
            </a:endParaRPr>
          </a:p>
          <a:p>
            <a:pPr algn="ctr" eaLnBrk="1" hangingPunct="1"/>
            <a:r>
              <a:rPr lang="en-GB" sz="2000" dirty="0">
                <a:latin typeface="Arial" pitchFamily="34" charset="0"/>
              </a:rPr>
              <a:t>(Home -&gt; </a:t>
            </a:r>
            <a:r>
              <a:rPr lang="en-GB" sz="2000" dirty="0" smtClean="0">
                <a:latin typeface="Arial" pitchFamily="34" charset="0"/>
              </a:rPr>
              <a:t>Forecasts -&gt; charts -&gt; </a:t>
            </a:r>
            <a:r>
              <a:rPr lang="en-GB" sz="2000" dirty="0">
                <a:latin typeface="Arial" pitchFamily="34" charset="0"/>
              </a:rPr>
              <a:t>Ocean Wave </a:t>
            </a:r>
            <a:r>
              <a:rPr lang="en-GB" sz="2000" dirty="0" smtClean="0">
                <a:latin typeface="Arial" pitchFamily="34" charset="0"/>
              </a:rPr>
              <a:t>Forecasts)</a:t>
            </a:r>
            <a:endParaRPr lang="en-GB" sz="1400" dirty="0">
              <a:solidFill>
                <a:srgbClr val="0000FF"/>
              </a:solidFill>
              <a:latin typeface="Arial" pitchFamily="34" charset="0"/>
            </a:endParaRPr>
          </a:p>
        </p:txBody>
      </p:sp>
    </p:spTree>
    <p:extLst>
      <p:ext uri="{BB962C8B-B14F-4D97-AF65-F5344CB8AC3E}">
        <p14:creationId xmlns:p14="http://schemas.microsoft.com/office/powerpoint/2010/main" val="493528267"/>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789"/>
          <p:cNvSpPr txBox="1">
            <a:spLocks noChangeArrowheads="1"/>
          </p:cNvSpPr>
          <p:nvPr/>
        </p:nvSpPr>
        <p:spPr bwMode="auto">
          <a:xfrm>
            <a:off x="10318750" y="4365625"/>
            <a:ext cx="452438" cy="519113"/>
          </a:xfrm>
          <a:prstGeom prst="rect">
            <a:avLst/>
          </a:prstGeom>
          <a:noFill/>
          <a:ln w="9525">
            <a:noFill/>
            <a:miter lim="800000"/>
            <a:headEnd/>
            <a:tailEnd/>
          </a:ln>
        </p:spPr>
        <p:txBody>
          <a:bodyPr>
            <a:spAutoFit/>
          </a:bodyPr>
          <a:lstStyle/>
          <a:p>
            <a:endParaRPr lang="es-ES_tradnl" altLang="es-ES" sz="2800">
              <a:solidFill>
                <a:srgbClr val="FF3300"/>
              </a:solidFill>
              <a:latin typeface="Arial" charset="0"/>
            </a:endParaRPr>
          </a:p>
        </p:txBody>
      </p:sp>
      <p:sp>
        <p:nvSpPr>
          <p:cNvPr id="22531" name="Text Box 44"/>
          <p:cNvSpPr txBox="1">
            <a:spLocks noChangeArrowheads="1"/>
          </p:cNvSpPr>
          <p:nvPr/>
        </p:nvSpPr>
        <p:spPr bwMode="auto">
          <a:xfrm>
            <a:off x="3635375" y="4508500"/>
            <a:ext cx="452438" cy="519113"/>
          </a:xfrm>
          <a:prstGeom prst="rect">
            <a:avLst/>
          </a:prstGeom>
          <a:noFill/>
          <a:ln w="9525">
            <a:noFill/>
            <a:miter lim="800000"/>
            <a:headEnd/>
            <a:tailEnd/>
          </a:ln>
        </p:spPr>
        <p:txBody>
          <a:bodyPr>
            <a:spAutoFit/>
          </a:bodyPr>
          <a:lstStyle/>
          <a:p>
            <a:r>
              <a:rPr lang="es-ES" altLang="es-ES" sz="2800">
                <a:solidFill>
                  <a:schemeClr val="bg1"/>
                </a:solidFill>
                <a:latin typeface="Arial" charset="0"/>
              </a:rPr>
              <a:t>A</a:t>
            </a:r>
          </a:p>
        </p:txBody>
      </p:sp>
      <p:sp>
        <p:nvSpPr>
          <p:cNvPr id="22532" name="Text Box 44"/>
          <p:cNvSpPr txBox="1">
            <a:spLocks noChangeArrowheads="1"/>
          </p:cNvSpPr>
          <p:nvPr/>
        </p:nvSpPr>
        <p:spPr bwMode="auto">
          <a:xfrm>
            <a:off x="-1908175" y="4379913"/>
            <a:ext cx="452437" cy="519112"/>
          </a:xfrm>
          <a:prstGeom prst="rect">
            <a:avLst/>
          </a:prstGeom>
          <a:noFill/>
          <a:ln w="9525">
            <a:noFill/>
            <a:miter lim="800000"/>
            <a:headEnd/>
            <a:tailEnd/>
          </a:ln>
        </p:spPr>
        <p:txBody>
          <a:bodyPr>
            <a:spAutoFit/>
          </a:bodyPr>
          <a:lstStyle/>
          <a:p>
            <a:pPr algn="ctr"/>
            <a:r>
              <a:rPr lang="es-ES" altLang="es-ES" sz="2800">
                <a:solidFill>
                  <a:srgbClr val="FF3300"/>
                </a:solidFill>
                <a:latin typeface="Arial" charset="0"/>
              </a:rPr>
              <a:t>B</a:t>
            </a:r>
          </a:p>
        </p:txBody>
      </p:sp>
      <p:sp>
        <p:nvSpPr>
          <p:cNvPr id="22533" name="Text Box 44"/>
          <p:cNvSpPr txBox="1">
            <a:spLocks noChangeArrowheads="1"/>
          </p:cNvSpPr>
          <p:nvPr/>
        </p:nvSpPr>
        <p:spPr bwMode="auto">
          <a:xfrm>
            <a:off x="5651500" y="5589588"/>
            <a:ext cx="452438" cy="519112"/>
          </a:xfrm>
          <a:prstGeom prst="rect">
            <a:avLst/>
          </a:prstGeom>
          <a:noFill/>
          <a:ln w="9525">
            <a:noFill/>
            <a:miter lim="800000"/>
            <a:headEnd/>
            <a:tailEnd/>
          </a:ln>
        </p:spPr>
        <p:txBody>
          <a:bodyPr>
            <a:spAutoFit/>
          </a:bodyPr>
          <a:lstStyle/>
          <a:p>
            <a:r>
              <a:rPr lang="es-ES" altLang="es-ES" sz="2800">
                <a:solidFill>
                  <a:schemeClr val="bg1"/>
                </a:solidFill>
                <a:latin typeface="Arial" charset="0"/>
              </a:rPr>
              <a:t>a</a:t>
            </a:r>
          </a:p>
        </p:txBody>
      </p:sp>
      <p:sp>
        <p:nvSpPr>
          <p:cNvPr id="22534" name="Text Box 44"/>
          <p:cNvSpPr txBox="1">
            <a:spLocks noChangeArrowheads="1"/>
          </p:cNvSpPr>
          <p:nvPr/>
        </p:nvSpPr>
        <p:spPr bwMode="auto">
          <a:xfrm>
            <a:off x="-1260475" y="5229225"/>
            <a:ext cx="452437" cy="519113"/>
          </a:xfrm>
          <a:prstGeom prst="rect">
            <a:avLst/>
          </a:prstGeom>
          <a:noFill/>
          <a:ln w="9525">
            <a:noFill/>
            <a:miter lim="800000"/>
            <a:headEnd/>
            <a:tailEnd/>
          </a:ln>
        </p:spPr>
        <p:txBody>
          <a:bodyPr>
            <a:spAutoFit/>
          </a:bodyPr>
          <a:lstStyle/>
          <a:p>
            <a:r>
              <a:rPr lang="es-ES" altLang="es-ES" sz="2800">
                <a:solidFill>
                  <a:schemeClr val="bg1"/>
                </a:solidFill>
                <a:latin typeface="Arial" charset="0"/>
              </a:rPr>
              <a:t>A</a:t>
            </a:r>
          </a:p>
        </p:txBody>
      </p:sp>
      <p:sp>
        <p:nvSpPr>
          <p:cNvPr id="22535" name="Text Box 44"/>
          <p:cNvSpPr txBox="1">
            <a:spLocks noChangeArrowheads="1"/>
          </p:cNvSpPr>
          <p:nvPr/>
        </p:nvSpPr>
        <p:spPr bwMode="auto">
          <a:xfrm>
            <a:off x="7164388" y="5805488"/>
            <a:ext cx="452437" cy="519112"/>
          </a:xfrm>
          <a:prstGeom prst="rect">
            <a:avLst/>
          </a:prstGeom>
          <a:noFill/>
          <a:ln w="9525">
            <a:noFill/>
            <a:miter lim="800000"/>
            <a:headEnd/>
            <a:tailEnd/>
          </a:ln>
        </p:spPr>
        <p:txBody>
          <a:bodyPr>
            <a:spAutoFit/>
          </a:bodyPr>
          <a:lstStyle/>
          <a:p>
            <a:r>
              <a:rPr lang="es-ES" altLang="es-ES" sz="2800">
                <a:solidFill>
                  <a:schemeClr val="bg1"/>
                </a:solidFill>
                <a:latin typeface="Arial" charset="0"/>
              </a:rPr>
              <a:t>A</a:t>
            </a:r>
          </a:p>
        </p:txBody>
      </p:sp>
      <p:sp>
        <p:nvSpPr>
          <p:cNvPr id="22536" name="Text Box 44"/>
          <p:cNvSpPr txBox="1">
            <a:spLocks noChangeArrowheads="1"/>
          </p:cNvSpPr>
          <p:nvPr/>
        </p:nvSpPr>
        <p:spPr bwMode="auto">
          <a:xfrm>
            <a:off x="9144000" y="4797425"/>
            <a:ext cx="452438" cy="519113"/>
          </a:xfrm>
          <a:prstGeom prst="rect">
            <a:avLst/>
          </a:prstGeom>
          <a:noFill/>
          <a:ln w="9525">
            <a:noFill/>
            <a:miter lim="800000"/>
            <a:headEnd/>
            <a:tailEnd/>
          </a:ln>
        </p:spPr>
        <p:txBody>
          <a:bodyPr>
            <a:spAutoFit/>
          </a:bodyPr>
          <a:lstStyle/>
          <a:p>
            <a:r>
              <a:rPr lang="es-ES" altLang="es-ES" sz="2800">
                <a:solidFill>
                  <a:schemeClr val="bg1"/>
                </a:solidFill>
                <a:latin typeface="Arial" charset="0"/>
              </a:rPr>
              <a:t>A</a:t>
            </a:r>
          </a:p>
        </p:txBody>
      </p:sp>
      <p:sp>
        <p:nvSpPr>
          <p:cNvPr id="22537" name="AutoShape 12" descr="wwsh!North%20Atlantic!12!wwsh!pop!od!oper!w_wwsh!2016012700!!chart"/>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22538" name="AutoShape 14" descr="wwsh!North%20Atlantic!12!wwsh!pop!od!oper!w_wwsh!2016012700!!chart"/>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sp>
        <p:nvSpPr>
          <p:cNvPr id="22539" name="AutoShape 16" descr="wwsh!North%20Atlantic!12!wwsh!pop!od!oper!w_wwsh!2016012700!!chart"/>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s-ES"/>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44" y="836712"/>
            <a:ext cx="9163844" cy="5783351"/>
          </a:xfrm>
          <a:prstGeom prst="rect">
            <a:avLst/>
          </a:prstGeom>
        </p:spPr>
      </p:pic>
      <p:sp>
        <p:nvSpPr>
          <p:cNvPr id="14" name="Rectangle 2"/>
          <p:cNvSpPr txBox="1">
            <a:spLocks noChangeArrowheads="1"/>
          </p:cNvSpPr>
          <p:nvPr/>
        </p:nvSpPr>
        <p:spPr>
          <a:xfrm>
            <a:off x="1020204" y="-39705"/>
            <a:ext cx="7848600" cy="935038"/>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s-ES" altLang="es-ES" sz="1800" b="1" i="1" u="sng" smtClean="0">
                <a:solidFill>
                  <a:srgbClr val="333399"/>
                </a:solidFill>
                <a:latin typeface="Trebuchet MS" pitchFamily="34" charset="0"/>
              </a:rPr>
              <a:t>Viento y Mar de viento</a:t>
            </a:r>
            <a:r>
              <a:rPr lang="es-ES" altLang="es-ES" sz="1800" b="1" smtClean="0">
                <a:solidFill>
                  <a:srgbClr val="333399"/>
                </a:solidFill>
                <a:latin typeface="Trebuchet MS" pitchFamily="34" charset="0"/>
              </a:rPr>
              <a:t> </a:t>
            </a:r>
            <a:r>
              <a:rPr lang="es-ES" altLang="es-ES" sz="1800" b="1" smtClean="0">
                <a:solidFill>
                  <a:schemeClr val="accent2"/>
                </a:solidFill>
                <a:latin typeface="Trebuchet MS" pitchFamily="34" charset="0"/>
              </a:rPr>
              <a:t>previstos  </a:t>
            </a:r>
            <a:br>
              <a:rPr lang="es-ES" altLang="es-ES" sz="1800" b="1" smtClean="0">
                <a:solidFill>
                  <a:schemeClr val="accent2"/>
                </a:solidFill>
                <a:latin typeface="Trebuchet MS" pitchFamily="34" charset="0"/>
              </a:rPr>
            </a:br>
            <a:r>
              <a:rPr lang="es-ES" altLang="es-ES" sz="1800" b="1" smtClean="0">
                <a:solidFill>
                  <a:schemeClr val="accent2"/>
                </a:solidFill>
                <a:latin typeface="Trebuchet MS" pitchFamily="34" charset="0"/>
              </a:rPr>
              <a:t>Jueves 31 de Marzo</a:t>
            </a:r>
            <a:r>
              <a:rPr lang="es-ES_tradnl" altLang="es-ES" sz="1800" b="1" smtClean="0">
                <a:solidFill>
                  <a:schemeClr val="accent2"/>
                </a:solidFill>
                <a:latin typeface="Trebuchet MS" pitchFamily="34" charset="0"/>
              </a:rPr>
              <a:t> </a:t>
            </a:r>
            <a:r>
              <a:rPr lang="es-ES" altLang="es-ES" sz="1800" b="1" smtClean="0">
                <a:solidFill>
                  <a:schemeClr val="accent2"/>
                </a:solidFill>
                <a:latin typeface="Trebuchet MS" pitchFamily="34" charset="0"/>
              </a:rPr>
              <a:t>de 2016 a 12:00 UTC</a:t>
            </a:r>
            <a:endParaRPr lang="es-ES" altLang="es-ES" sz="1800" b="1" dirty="0" smtClean="0">
              <a:solidFill>
                <a:schemeClr val="accent2"/>
              </a:solidFill>
              <a:latin typeface="Trebuchet MS" pitchFamily="34" charset="0"/>
            </a:endParaRPr>
          </a:p>
        </p:txBody>
      </p:sp>
    </p:spTree>
    <p:extLst>
      <p:ext uri="{BB962C8B-B14F-4D97-AF65-F5344CB8AC3E}">
        <p14:creationId xmlns:p14="http://schemas.microsoft.com/office/powerpoint/2010/main" val="168777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425" y="692881"/>
            <a:ext cx="12926585" cy="6152400"/>
          </a:xfrm>
          <a:prstGeom prst="rect">
            <a:avLst/>
          </a:prstGeom>
        </p:spPr>
      </p:pic>
      <p:sp>
        <p:nvSpPr>
          <p:cNvPr id="21505" name="Rectangle 2"/>
          <p:cNvSpPr>
            <a:spLocks noGrp="1" noChangeArrowheads="1"/>
          </p:cNvSpPr>
          <p:nvPr>
            <p:ph type="title" idx="4294967295"/>
          </p:nvPr>
        </p:nvSpPr>
        <p:spPr>
          <a:xfrm>
            <a:off x="1042988" y="-138113"/>
            <a:ext cx="7848600" cy="935038"/>
          </a:xfrm>
          <a:prstGeom prst="rect">
            <a:avLst/>
          </a:prstGeom>
        </p:spPr>
        <p:txBody>
          <a:bodyPr/>
          <a:lstStyle/>
          <a:p>
            <a:pPr eaLnBrk="1" hangingPunct="1"/>
            <a:r>
              <a:rPr lang="es-ES" altLang="es-ES" sz="1800" b="1" i="1" u="sng" dirty="0" smtClean="0">
                <a:solidFill>
                  <a:srgbClr val="333399"/>
                </a:solidFill>
                <a:latin typeface="Trebuchet MS" pitchFamily="34" charset="0"/>
              </a:rPr>
              <a:t>Viento y Mar de viento</a:t>
            </a:r>
            <a:r>
              <a:rPr lang="es-ES" altLang="es-ES" sz="1800" b="1" dirty="0" smtClean="0">
                <a:solidFill>
                  <a:srgbClr val="333399"/>
                </a:solidFill>
                <a:latin typeface="Trebuchet MS" pitchFamily="34" charset="0"/>
              </a:rPr>
              <a:t> </a:t>
            </a:r>
            <a:r>
              <a:rPr lang="es-ES" altLang="es-ES" sz="1800" b="1" dirty="0" smtClean="0">
                <a:solidFill>
                  <a:schemeClr val="accent2"/>
                </a:solidFill>
                <a:latin typeface="Trebuchet MS" pitchFamily="34" charset="0"/>
              </a:rPr>
              <a:t>previstos  </a:t>
            </a:r>
            <a:br>
              <a:rPr lang="es-ES" altLang="es-ES" sz="1800" b="1" dirty="0" smtClean="0">
                <a:solidFill>
                  <a:schemeClr val="accent2"/>
                </a:solidFill>
                <a:latin typeface="Trebuchet MS" pitchFamily="34" charset="0"/>
              </a:rPr>
            </a:br>
            <a:r>
              <a:rPr lang="es-ES" altLang="es-ES" sz="1800" b="1" dirty="0" smtClean="0">
                <a:solidFill>
                  <a:schemeClr val="accent2"/>
                </a:solidFill>
                <a:latin typeface="Trebuchet MS" pitchFamily="34" charset="0"/>
              </a:rPr>
              <a:t>Martes 12 de Abril</a:t>
            </a:r>
            <a:r>
              <a:rPr lang="es-ES_tradnl" altLang="es-ES" sz="1800" b="1" dirty="0" smtClean="0">
                <a:solidFill>
                  <a:schemeClr val="accent2"/>
                </a:solidFill>
                <a:latin typeface="Trebuchet MS" pitchFamily="34" charset="0"/>
              </a:rPr>
              <a:t> </a:t>
            </a:r>
            <a:r>
              <a:rPr lang="es-ES" altLang="es-ES" sz="1800" b="1" dirty="0" smtClean="0">
                <a:solidFill>
                  <a:schemeClr val="accent2"/>
                </a:solidFill>
                <a:latin typeface="Trebuchet MS" pitchFamily="34" charset="0"/>
              </a:rPr>
              <a:t>de 2016 a 12:00 UTC</a:t>
            </a:r>
          </a:p>
        </p:txBody>
      </p:sp>
      <p:sp>
        <p:nvSpPr>
          <p:cNvPr id="21506" name="Text Box 789"/>
          <p:cNvSpPr txBox="1">
            <a:spLocks noChangeArrowheads="1"/>
          </p:cNvSpPr>
          <p:nvPr/>
        </p:nvSpPr>
        <p:spPr bwMode="auto">
          <a:xfrm>
            <a:off x="9821863" y="4365625"/>
            <a:ext cx="452437" cy="519113"/>
          </a:xfrm>
          <a:prstGeom prst="rect">
            <a:avLst/>
          </a:prstGeom>
          <a:noFill/>
          <a:ln w="9525">
            <a:noFill/>
            <a:miter lim="800000"/>
            <a:headEnd/>
            <a:tailEnd/>
          </a:ln>
        </p:spPr>
        <p:txBody>
          <a:bodyPr>
            <a:spAutoFit/>
          </a:bodyPr>
          <a:lstStyle/>
          <a:p>
            <a:endParaRPr lang="es-ES_tradnl" altLang="es-ES" sz="2800">
              <a:solidFill>
                <a:srgbClr val="FF3300"/>
              </a:solidFill>
              <a:latin typeface="Arial" charset="0"/>
            </a:endParaRPr>
          </a:p>
        </p:txBody>
      </p:sp>
      <p:sp>
        <p:nvSpPr>
          <p:cNvPr id="21511" name="Text Box 44"/>
          <p:cNvSpPr txBox="1">
            <a:spLocks noChangeArrowheads="1"/>
          </p:cNvSpPr>
          <p:nvPr/>
        </p:nvSpPr>
        <p:spPr bwMode="auto">
          <a:xfrm>
            <a:off x="1187624" y="1108806"/>
            <a:ext cx="452437" cy="519113"/>
          </a:xfrm>
          <a:prstGeom prst="rect">
            <a:avLst/>
          </a:prstGeom>
          <a:noFill/>
          <a:ln w="9525">
            <a:noFill/>
            <a:miter lim="800000"/>
            <a:headEnd/>
            <a:tailEnd/>
          </a:ln>
        </p:spPr>
        <p:txBody>
          <a:bodyPr>
            <a:spAutoFit/>
          </a:bodyPr>
          <a:lstStyle/>
          <a:p>
            <a:pPr algn="ctr"/>
            <a:r>
              <a:rPr lang="es-ES" altLang="es-ES" sz="2800" b="1" dirty="0" smtClean="0">
                <a:solidFill>
                  <a:srgbClr val="FF3300"/>
                </a:solidFill>
                <a:latin typeface="Arial" charset="0"/>
              </a:rPr>
              <a:t>B</a:t>
            </a:r>
            <a:endParaRPr lang="es-ES" altLang="es-ES" sz="2800" b="1" dirty="0">
              <a:solidFill>
                <a:srgbClr val="FF3300"/>
              </a:solidFill>
              <a:latin typeface="Arial" charset="0"/>
            </a:endParaRPr>
          </a:p>
        </p:txBody>
      </p:sp>
      <p:sp>
        <p:nvSpPr>
          <p:cNvPr id="13" name="Text Box 44"/>
          <p:cNvSpPr txBox="1">
            <a:spLocks noChangeArrowheads="1"/>
          </p:cNvSpPr>
          <p:nvPr/>
        </p:nvSpPr>
        <p:spPr bwMode="auto">
          <a:xfrm>
            <a:off x="6858666" y="1484784"/>
            <a:ext cx="452438" cy="519113"/>
          </a:xfrm>
          <a:prstGeom prst="rect">
            <a:avLst/>
          </a:prstGeom>
          <a:noFill/>
          <a:ln w="9525">
            <a:noFill/>
            <a:miter lim="800000"/>
            <a:headEnd/>
            <a:tailEnd/>
          </a:ln>
        </p:spPr>
        <p:txBody>
          <a:bodyPr>
            <a:spAutoFit/>
          </a:bodyPr>
          <a:lstStyle/>
          <a:p>
            <a:pPr algn="ctr"/>
            <a:r>
              <a:rPr lang="es-ES" altLang="es-ES" sz="2800" b="1" dirty="0" smtClean="0">
                <a:solidFill>
                  <a:srgbClr val="FF3300"/>
                </a:solidFill>
                <a:latin typeface="Arial" charset="0"/>
              </a:rPr>
              <a:t>b</a:t>
            </a:r>
            <a:endParaRPr lang="es-ES" altLang="es-ES" sz="2800" b="1" dirty="0">
              <a:solidFill>
                <a:srgbClr val="FF3300"/>
              </a:solidFill>
              <a:latin typeface="Arial" charset="0"/>
            </a:endParaRPr>
          </a:p>
        </p:txBody>
      </p:sp>
      <p:pic>
        <p:nvPicPr>
          <p:cNvPr id="21510" name="Picture 534"/>
          <p:cNvPicPr>
            <a:picLocks noChangeAspect="1" noChangeArrowheads="1"/>
          </p:cNvPicPr>
          <p:nvPr/>
        </p:nvPicPr>
        <p:blipFill>
          <a:blip r:embed="rId3"/>
          <a:srcRect/>
          <a:stretch>
            <a:fillRect/>
          </a:stretch>
        </p:blipFill>
        <p:spPr bwMode="auto">
          <a:xfrm>
            <a:off x="5397500" y="5421313"/>
            <a:ext cx="3775075" cy="1439862"/>
          </a:xfrm>
          <a:prstGeom prst="rect">
            <a:avLst/>
          </a:prstGeom>
          <a:noFill/>
          <a:ln w="9525">
            <a:noFill/>
            <a:miter lim="800000"/>
            <a:headEnd/>
            <a:tailEnd/>
          </a:ln>
        </p:spPr>
      </p:pic>
      <p:sp>
        <p:nvSpPr>
          <p:cNvPr id="22" name="Text Box 44"/>
          <p:cNvSpPr txBox="1">
            <a:spLocks noChangeArrowheads="1"/>
          </p:cNvSpPr>
          <p:nvPr/>
        </p:nvSpPr>
        <p:spPr bwMode="auto">
          <a:xfrm>
            <a:off x="4385900" y="2875603"/>
            <a:ext cx="452438" cy="519113"/>
          </a:xfrm>
          <a:prstGeom prst="rect">
            <a:avLst/>
          </a:prstGeom>
          <a:noFill/>
          <a:ln w="9525">
            <a:noFill/>
            <a:miter lim="800000"/>
            <a:headEnd/>
            <a:tailEnd/>
          </a:ln>
        </p:spPr>
        <p:txBody>
          <a:bodyPr>
            <a:spAutoFit/>
          </a:bodyPr>
          <a:lstStyle/>
          <a:p>
            <a:pPr algn="ctr"/>
            <a:r>
              <a:rPr lang="es-ES" altLang="es-ES" sz="2800" b="1" dirty="0">
                <a:solidFill>
                  <a:srgbClr val="FF3300"/>
                </a:solidFill>
                <a:latin typeface="Arial" charset="0"/>
              </a:rPr>
              <a:t>b</a:t>
            </a:r>
          </a:p>
        </p:txBody>
      </p:sp>
      <p:sp>
        <p:nvSpPr>
          <p:cNvPr id="20" name="Text Box 44"/>
          <p:cNvSpPr txBox="1">
            <a:spLocks noChangeArrowheads="1"/>
          </p:cNvSpPr>
          <p:nvPr/>
        </p:nvSpPr>
        <p:spPr bwMode="auto">
          <a:xfrm>
            <a:off x="9900592" y="2314156"/>
            <a:ext cx="452438" cy="519113"/>
          </a:xfrm>
          <a:prstGeom prst="rect">
            <a:avLst/>
          </a:prstGeom>
          <a:noFill/>
          <a:ln w="9525">
            <a:noFill/>
            <a:miter lim="800000"/>
            <a:headEnd/>
            <a:tailEnd/>
          </a:ln>
        </p:spPr>
        <p:txBody>
          <a:bodyPr>
            <a:spAutoFit/>
          </a:bodyPr>
          <a:lstStyle/>
          <a:p>
            <a:pPr algn="ctr"/>
            <a:r>
              <a:rPr lang="es-ES" altLang="es-ES" sz="2800" dirty="0" smtClean="0">
                <a:solidFill>
                  <a:srgbClr val="FF3300"/>
                </a:solidFill>
                <a:latin typeface="Arial" charset="0"/>
              </a:rPr>
              <a:t>B</a:t>
            </a:r>
            <a:endParaRPr lang="es-ES" altLang="es-ES" sz="2800" dirty="0">
              <a:solidFill>
                <a:srgbClr val="FF3300"/>
              </a:solidFill>
              <a:latin typeface="Arial" charset="0"/>
            </a:endParaRPr>
          </a:p>
        </p:txBody>
      </p:sp>
      <p:sp>
        <p:nvSpPr>
          <p:cNvPr id="15" name="Text Box 44"/>
          <p:cNvSpPr txBox="1">
            <a:spLocks noChangeArrowheads="1"/>
          </p:cNvSpPr>
          <p:nvPr/>
        </p:nvSpPr>
        <p:spPr bwMode="auto">
          <a:xfrm>
            <a:off x="5171281" y="4902200"/>
            <a:ext cx="452438" cy="519113"/>
          </a:xfrm>
          <a:prstGeom prst="rect">
            <a:avLst/>
          </a:prstGeom>
          <a:noFill/>
          <a:ln w="9525">
            <a:noFill/>
            <a:miter lim="800000"/>
            <a:headEnd/>
            <a:tailEnd/>
          </a:ln>
        </p:spPr>
        <p:txBody>
          <a:bodyPr>
            <a:spAutoFit/>
          </a:bodyPr>
          <a:lstStyle/>
          <a:p>
            <a:pPr algn="ctr"/>
            <a:r>
              <a:rPr lang="es-ES" altLang="es-ES" sz="2800" b="1" dirty="0">
                <a:solidFill>
                  <a:srgbClr val="FF3300"/>
                </a:solidFill>
                <a:latin typeface="Arial" charset="0"/>
              </a:rPr>
              <a:t>b</a:t>
            </a:r>
          </a:p>
        </p:txBody>
      </p:sp>
      <p:sp>
        <p:nvSpPr>
          <p:cNvPr id="11" name="Text Box 44"/>
          <p:cNvSpPr txBox="1">
            <a:spLocks noChangeArrowheads="1"/>
          </p:cNvSpPr>
          <p:nvPr/>
        </p:nvSpPr>
        <p:spPr bwMode="auto">
          <a:xfrm>
            <a:off x="6818532" y="3952731"/>
            <a:ext cx="452437" cy="523220"/>
          </a:xfrm>
          <a:prstGeom prst="rect">
            <a:avLst/>
          </a:prstGeom>
          <a:noFill/>
          <a:ln w="9525">
            <a:noFill/>
            <a:miter lim="800000"/>
            <a:headEnd/>
            <a:tailEnd/>
          </a:ln>
        </p:spPr>
        <p:txBody>
          <a:bodyPr>
            <a:spAutoFit/>
          </a:bodyPr>
          <a:lstStyle/>
          <a:p>
            <a:r>
              <a:rPr lang="es-ES" altLang="es-ES" sz="2800" b="1" dirty="0" smtClean="0">
                <a:solidFill>
                  <a:srgbClr val="0000FF"/>
                </a:solidFill>
                <a:latin typeface="Arial" charset="0"/>
              </a:rPr>
              <a:t>a</a:t>
            </a:r>
            <a:endParaRPr lang="es-ES" altLang="es-ES" sz="2800" b="1" dirty="0">
              <a:solidFill>
                <a:srgbClr val="0000FF"/>
              </a:solidFill>
              <a:latin typeface="Arial" charset="0"/>
            </a:endParaRPr>
          </a:p>
        </p:txBody>
      </p:sp>
      <p:sp>
        <p:nvSpPr>
          <p:cNvPr id="12" name="Text Box 44"/>
          <p:cNvSpPr txBox="1">
            <a:spLocks noChangeArrowheads="1"/>
          </p:cNvSpPr>
          <p:nvPr/>
        </p:nvSpPr>
        <p:spPr bwMode="auto">
          <a:xfrm>
            <a:off x="8100392" y="648634"/>
            <a:ext cx="452438" cy="519113"/>
          </a:xfrm>
          <a:prstGeom prst="rect">
            <a:avLst/>
          </a:prstGeom>
          <a:noFill/>
          <a:ln w="9525">
            <a:noFill/>
            <a:miter lim="800000"/>
            <a:headEnd/>
            <a:tailEnd/>
          </a:ln>
        </p:spPr>
        <p:txBody>
          <a:bodyPr>
            <a:spAutoFit/>
          </a:bodyPr>
          <a:lstStyle/>
          <a:p>
            <a:pPr algn="ctr"/>
            <a:r>
              <a:rPr lang="es-ES" altLang="es-ES" sz="2800" b="1" dirty="0" smtClean="0">
                <a:solidFill>
                  <a:srgbClr val="FF3300"/>
                </a:solidFill>
                <a:latin typeface="Arial" charset="0"/>
              </a:rPr>
              <a:t>b</a:t>
            </a:r>
            <a:endParaRPr lang="es-ES" altLang="es-ES" sz="2800" b="1" dirty="0">
              <a:solidFill>
                <a:srgbClr val="FF3300"/>
              </a:solidFill>
              <a:latin typeface="Arial" charset="0"/>
            </a:endParaRPr>
          </a:p>
        </p:txBody>
      </p:sp>
    </p:spTree>
    <p:extLst>
      <p:ext uri="{BB962C8B-B14F-4D97-AF65-F5344CB8AC3E}">
        <p14:creationId xmlns:p14="http://schemas.microsoft.com/office/powerpoint/2010/main" val="1490491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927" y="732419"/>
            <a:ext cx="14606647" cy="6120000"/>
          </a:xfrm>
          <a:prstGeom prst="rect">
            <a:avLst/>
          </a:prstGeom>
        </p:spPr>
      </p:pic>
      <p:sp>
        <p:nvSpPr>
          <p:cNvPr id="21505" name="Rectangle 2"/>
          <p:cNvSpPr>
            <a:spLocks noGrp="1" noChangeArrowheads="1"/>
          </p:cNvSpPr>
          <p:nvPr>
            <p:ph type="title" idx="4294967295"/>
          </p:nvPr>
        </p:nvSpPr>
        <p:spPr>
          <a:xfrm>
            <a:off x="1429685" y="-75692"/>
            <a:ext cx="7848600" cy="935038"/>
          </a:xfrm>
          <a:prstGeom prst="rect">
            <a:avLst/>
          </a:prstGeom>
        </p:spPr>
        <p:txBody>
          <a:bodyPr/>
          <a:lstStyle/>
          <a:p>
            <a:pPr eaLnBrk="1" hangingPunct="1"/>
            <a:r>
              <a:rPr lang="es-ES" altLang="es-ES" sz="1800" b="1" i="1" u="sng" dirty="0" smtClean="0">
                <a:solidFill>
                  <a:srgbClr val="333399"/>
                </a:solidFill>
                <a:latin typeface="Trebuchet MS" pitchFamily="34" charset="0"/>
              </a:rPr>
              <a:t>Viento y Mar de viento</a:t>
            </a:r>
            <a:r>
              <a:rPr lang="es-ES" altLang="es-ES" sz="1800" b="1" dirty="0" smtClean="0">
                <a:solidFill>
                  <a:srgbClr val="333399"/>
                </a:solidFill>
                <a:latin typeface="Trebuchet MS" pitchFamily="34" charset="0"/>
              </a:rPr>
              <a:t> </a:t>
            </a:r>
            <a:r>
              <a:rPr lang="es-ES" altLang="es-ES" sz="1800" b="1" dirty="0" smtClean="0">
                <a:solidFill>
                  <a:schemeClr val="accent2"/>
                </a:solidFill>
                <a:latin typeface="Trebuchet MS" pitchFamily="34" charset="0"/>
              </a:rPr>
              <a:t>previstos  </a:t>
            </a:r>
            <a:br>
              <a:rPr lang="es-ES" altLang="es-ES" sz="1800" b="1" dirty="0" smtClean="0">
                <a:solidFill>
                  <a:schemeClr val="accent2"/>
                </a:solidFill>
                <a:latin typeface="Trebuchet MS" pitchFamily="34" charset="0"/>
              </a:rPr>
            </a:br>
            <a:r>
              <a:rPr lang="es-ES" altLang="es-ES" sz="1800" b="1" dirty="0" smtClean="0">
                <a:solidFill>
                  <a:schemeClr val="accent2"/>
                </a:solidFill>
                <a:latin typeface="Trebuchet MS" pitchFamily="34" charset="0"/>
              </a:rPr>
              <a:t>Martes 13 de Noviembre de 2017 a 18:00 UTC (H+ 42)</a:t>
            </a:r>
          </a:p>
        </p:txBody>
      </p:sp>
      <p:sp>
        <p:nvSpPr>
          <p:cNvPr id="21506" name="Text Box 789"/>
          <p:cNvSpPr txBox="1">
            <a:spLocks noChangeArrowheads="1"/>
          </p:cNvSpPr>
          <p:nvPr/>
        </p:nvSpPr>
        <p:spPr bwMode="auto">
          <a:xfrm>
            <a:off x="9821863" y="4365625"/>
            <a:ext cx="452437" cy="519113"/>
          </a:xfrm>
          <a:prstGeom prst="rect">
            <a:avLst/>
          </a:prstGeom>
          <a:noFill/>
          <a:ln w="9525">
            <a:noFill/>
            <a:miter lim="800000"/>
            <a:headEnd/>
            <a:tailEnd/>
          </a:ln>
        </p:spPr>
        <p:txBody>
          <a:bodyPr>
            <a:spAutoFit/>
          </a:bodyPr>
          <a:lstStyle/>
          <a:p>
            <a:endParaRPr lang="es-ES_tradnl" altLang="es-ES" sz="2800">
              <a:solidFill>
                <a:srgbClr val="FF3300"/>
              </a:solidFill>
              <a:latin typeface="Arial" charset="0"/>
            </a:endParaRPr>
          </a:p>
        </p:txBody>
      </p:sp>
      <p:sp>
        <p:nvSpPr>
          <p:cNvPr id="13" name="Text Box 44"/>
          <p:cNvSpPr txBox="1">
            <a:spLocks noChangeArrowheads="1"/>
          </p:cNvSpPr>
          <p:nvPr/>
        </p:nvSpPr>
        <p:spPr bwMode="auto">
          <a:xfrm>
            <a:off x="3075894" y="5733256"/>
            <a:ext cx="452438" cy="646331"/>
          </a:xfrm>
          <a:prstGeom prst="rect">
            <a:avLst/>
          </a:prstGeom>
          <a:noFill/>
          <a:ln w="9525">
            <a:noFill/>
            <a:miter lim="800000"/>
            <a:headEnd/>
            <a:tailEnd/>
          </a:ln>
        </p:spPr>
        <p:txBody>
          <a:bodyPr>
            <a:spAutoFit/>
          </a:bodyPr>
          <a:lstStyle/>
          <a:p>
            <a:pPr algn="ctr"/>
            <a:r>
              <a:rPr lang="es-ES" altLang="es-ES" sz="3600" b="1" dirty="0" smtClean="0">
                <a:solidFill>
                  <a:srgbClr val="FF3300"/>
                </a:solidFill>
                <a:latin typeface="Times" panose="02020603050405020304" pitchFamily="18" charset="0"/>
                <a:cs typeface="Times" panose="02020603050405020304" pitchFamily="18" charset="0"/>
              </a:rPr>
              <a:t>b</a:t>
            </a:r>
            <a:endParaRPr lang="es-ES" altLang="es-ES" sz="3600" b="1" dirty="0">
              <a:solidFill>
                <a:srgbClr val="FF3300"/>
              </a:solidFill>
              <a:latin typeface="Times" panose="02020603050405020304" pitchFamily="18" charset="0"/>
              <a:cs typeface="Times" panose="02020603050405020304" pitchFamily="18" charset="0"/>
            </a:endParaRPr>
          </a:p>
        </p:txBody>
      </p:sp>
      <p:pic>
        <p:nvPicPr>
          <p:cNvPr id="21510" name="Picture 534"/>
          <p:cNvPicPr>
            <a:picLocks noChangeAspect="1" noChangeArrowheads="1"/>
          </p:cNvPicPr>
          <p:nvPr/>
        </p:nvPicPr>
        <p:blipFill>
          <a:blip r:embed="rId3"/>
          <a:srcRect/>
          <a:stretch>
            <a:fillRect/>
          </a:stretch>
        </p:blipFill>
        <p:spPr bwMode="auto">
          <a:xfrm>
            <a:off x="6181140" y="546850"/>
            <a:ext cx="3084533" cy="1176480"/>
          </a:xfrm>
          <a:prstGeom prst="rect">
            <a:avLst/>
          </a:prstGeom>
          <a:noFill/>
          <a:ln w="9525">
            <a:noFill/>
            <a:miter lim="800000"/>
            <a:headEnd/>
            <a:tailEnd/>
          </a:ln>
        </p:spPr>
      </p:pic>
      <p:sp>
        <p:nvSpPr>
          <p:cNvPr id="22" name="Text Box 44"/>
          <p:cNvSpPr txBox="1">
            <a:spLocks noChangeArrowheads="1"/>
          </p:cNvSpPr>
          <p:nvPr/>
        </p:nvSpPr>
        <p:spPr bwMode="auto">
          <a:xfrm>
            <a:off x="3773821" y="3792419"/>
            <a:ext cx="452438" cy="646331"/>
          </a:xfrm>
          <a:prstGeom prst="rect">
            <a:avLst/>
          </a:prstGeom>
          <a:noFill/>
          <a:ln w="9525">
            <a:noFill/>
            <a:miter lim="800000"/>
            <a:headEnd/>
            <a:tailEnd/>
          </a:ln>
        </p:spPr>
        <p:txBody>
          <a:bodyPr>
            <a:spAutoFit/>
          </a:bodyPr>
          <a:lstStyle/>
          <a:p>
            <a:pPr algn="ctr"/>
            <a:r>
              <a:rPr lang="es-ES" altLang="es-ES" sz="3600" b="1" dirty="0">
                <a:solidFill>
                  <a:srgbClr val="FF3300"/>
                </a:solidFill>
                <a:latin typeface="Times" panose="02020603050405020304" pitchFamily="18" charset="0"/>
                <a:cs typeface="Times" panose="02020603050405020304" pitchFamily="18" charset="0"/>
              </a:rPr>
              <a:t>b</a:t>
            </a:r>
          </a:p>
        </p:txBody>
      </p:sp>
      <p:sp>
        <p:nvSpPr>
          <p:cNvPr id="15" name="Text Box 44"/>
          <p:cNvSpPr txBox="1">
            <a:spLocks noChangeArrowheads="1"/>
          </p:cNvSpPr>
          <p:nvPr/>
        </p:nvSpPr>
        <p:spPr bwMode="auto">
          <a:xfrm>
            <a:off x="7270969" y="4365624"/>
            <a:ext cx="452438" cy="646331"/>
          </a:xfrm>
          <a:prstGeom prst="rect">
            <a:avLst/>
          </a:prstGeom>
          <a:noFill/>
          <a:ln w="9525">
            <a:noFill/>
            <a:miter lim="800000"/>
            <a:headEnd/>
            <a:tailEnd/>
          </a:ln>
        </p:spPr>
        <p:txBody>
          <a:bodyPr>
            <a:spAutoFit/>
          </a:bodyPr>
          <a:lstStyle/>
          <a:p>
            <a:pPr algn="ctr"/>
            <a:r>
              <a:rPr lang="es-ES" altLang="es-ES" sz="3600" b="1" dirty="0">
                <a:solidFill>
                  <a:srgbClr val="FF3300"/>
                </a:solidFill>
                <a:latin typeface="Times" panose="02020603050405020304" pitchFamily="18" charset="0"/>
                <a:cs typeface="Times" panose="02020603050405020304" pitchFamily="18" charset="0"/>
              </a:rPr>
              <a:t>b</a:t>
            </a:r>
          </a:p>
        </p:txBody>
      </p:sp>
      <p:sp>
        <p:nvSpPr>
          <p:cNvPr id="12" name="Text Box 44"/>
          <p:cNvSpPr txBox="1">
            <a:spLocks noChangeArrowheads="1"/>
          </p:cNvSpPr>
          <p:nvPr/>
        </p:nvSpPr>
        <p:spPr bwMode="auto">
          <a:xfrm>
            <a:off x="8028384" y="1855714"/>
            <a:ext cx="452438" cy="646331"/>
          </a:xfrm>
          <a:prstGeom prst="rect">
            <a:avLst/>
          </a:prstGeom>
          <a:noFill/>
          <a:ln w="9525">
            <a:noFill/>
            <a:miter lim="800000"/>
            <a:headEnd/>
            <a:tailEnd/>
          </a:ln>
        </p:spPr>
        <p:txBody>
          <a:bodyPr>
            <a:spAutoFit/>
          </a:bodyPr>
          <a:lstStyle/>
          <a:p>
            <a:pPr algn="ctr"/>
            <a:r>
              <a:rPr lang="es-ES" altLang="es-ES" sz="3600" b="1" dirty="0" smtClean="0">
                <a:solidFill>
                  <a:srgbClr val="FF3300"/>
                </a:solidFill>
                <a:latin typeface="Times" panose="02020603050405020304" pitchFamily="18" charset="0"/>
                <a:cs typeface="Times" panose="02020603050405020304" pitchFamily="18" charset="0"/>
              </a:rPr>
              <a:t>b</a:t>
            </a:r>
            <a:endParaRPr lang="es-ES" altLang="es-ES" sz="3600" b="1" dirty="0">
              <a:solidFill>
                <a:srgbClr val="FF3300"/>
              </a:solidFill>
              <a:latin typeface="Times" panose="02020603050405020304" pitchFamily="18" charset="0"/>
              <a:cs typeface="Times" panose="02020603050405020304" pitchFamily="18" charset="0"/>
            </a:endParaRPr>
          </a:p>
        </p:txBody>
      </p:sp>
      <p:pic>
        <p:nvPicPr>
          <p:cNvPr id="10" name="Imagen 9"/>
          <p:cNvPicPr>
            <a:picLocks noChangeAspect="1"/>
          </p:cNvPicPr>
          <p:nvPr/>
        </p:nvPicPr>
        <p:blipFill>
          <a:blip r:embed="rId4"/>
          <a:stretch>
            <a:fillRect/>
          </a:stretch>
        </p:blipFill>
        <p:spPr>
          <a:xfrm>
            <a:off x="3038475" y="4102465"/>
            <a:ext cx="6210300" cy="1866900"/>
          </a:xfrm>
          <a:prstGeom prst="rect">
            <a:avLst/>
          </a:prstGeom>
        </p:spPr>
      </p:pic>
      <p:pic>
        <p:nvPicPr>
          <p:cNvPr id="7" name="Imagen 6"/>
          <p:cNvPicPr>
            <a:picLocks noChangeAspect="1"/>
          </p:cNvPicPr>
          <p:nvPr/>
        </p:nvPicPr>
        <p:blipFill>
          <a:blip r:embed="rId5"/>
          <a:stretch>
            <a:fillRect/>
          </a:stretch>
        </p:blipFill>
        <p:spPr>
          <a:xfrm>
            <a:off x="3038475" y="4506337"/>
            <a:ext cx="6105525" cy="1857375"/>
          </a:xfrm>
          <a:prstGeom prst="rect">
            <a:avLst/>
          </a:prstGeom>
        </p:spPr>
      </p:pic>
      <p:pic>
        <p:nvPicPr>
          <p:cNvPr id="6" name="Imagen 5"/>
          <p:cNvPicPr>
            <a:picLocks noChangeAspect="1"/>
          </p:cNvPicPr>
          <p:nvPr/>
        </p:nvPicPr>
        <p:blipFill>
          <a:blip r:embed="rId6"/>
          <a:stretch>
            <a:fillRect/>
          </a:stretch>
        </p:blipFill>
        <p:spPr>
          <a:xfrm>
            <a:off x="3013929" y="4990286"/>
            <a:ext cx="6130071" cy="1863243"/>
          </a:xfrm>
          <a:prstGeom prst="rect">
            <a:avLst/>
          </a:prstGeom>
        </p:spPr>
      </p:pic>
    </p:spTree>
    <p:extLst>
      <p:ext uri="{BB962C8B-B14F-4D97-AF65-F5344CB8AC3E}">
        <p14:creationId xmlns:p14="http://schemas.microsoft.com/office/powerpoint/2010/main" val="2810966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g10.gif"/>
          <p:cNvPicPr>
            <a:picLocks noChangeAspect="1"/>
          </p:cNvPicPr>
          <p:nvPr/>
        </p:nvPicPr>
        <p:blipFill>
          <a:blip r:embed="rId2" cstate="print"/>
          <a:stretch>
            <a:fillRect/>
          </a:stretch>
        </p:blipFill>
        <p:spPr>
          <a:xfrm>
            <a:off x="1115616" y="1708461"/>
            <a:ext cx="7046595" cy="4757738"/>
          </a:xfrm>
          <a:prstGeom prst="rect">
            <a:avLst/>
          </a:prstGeom>
        </p:spPr>
      </p:pic>
      <p:sp>
        <p:nvSpPr>
          <p:cNvPr id="38916" name="Text Box 4"/>
          <p:cNvSpPr txBox="1">
            <a:spLocks noChangeArrowheads="1"/>
          </p:cNvSpPr>
          <p:nvPr/>
        </p:nvSpPr>
        <p:spPr bwMode="auto">
          <a:xfrm>
            <a:off x="585996" y="1284761"/>
            <a:ext cx="7848600" cy="400110"/>
          </a:xfrm>
          <a:prstGeom prst="rect">
            <a:avLst/>
          </a:prstGeom>
          <a:noFill/>
          <a:ln w="9525">
            <a:noFill/>
            <a:miter lim="800000"/>
            <a:headEnd/>
            <a:tailEnd/>
          </a:ln>
        </p:spPr>
        <p:txBody>
          <a:bodyPr>
            <a:spAutoFit/>
          </a:bodyPr>
          <a:lstStyle/>
          <a:p>
            <a:pPr algn="ctr"/>
            <a:r>
              <a:rPr lang="en-GB" sz="2000" b="1" dirty="0" err="1" smtClean="0">
                <a:latin typeface="Arial" pitchFamily="34" charset="0"/>
              </a:rPr>
              <a:t>Probabilidad</a:t>
            </a:r>
            <a:r>
              <a:rPr lang="en-GB" sz="2000" b="1" dirty="0" smtClean="0">
                <a:latin typeface="Arial" pitchFamily="34" charset="0"/>
              </a:rPr>
              <a:t> de </a:t>
            </a:r>
            <a:r>
              <a:rPr lang="en-GB" sz="2000" b="1" dirty="0" smtClean="0"/>
              <a:t>que el </a:t>
            </a:r>
            <a:r>
              <a:rPr lang="en-GB" sz="2000" b="1" dirty="0" err="1" smtClean="0"/>
              <a:t>oleaje</a:t>
            </a:r>
            <a:r>
              <a:rPr lang="en-GB" sz="2000" b="1" dirty="0" smtClean="0"/>
              <a:t> </a:t>
            </a:r>
            <a:r>
              <a:rPr lang="en-GB" sz="2000" b="1" dirty="0" err="1" smtClean="0"/>
              <a:t>supere</a:t>
            </a:r>
            <a:r>
              <a:rPr lang="en-GB" sz="2000" b="1" dirty="0" smtClean="0"/>
              <a:t> </a:t>
            </a:r>
            <a:r>
              <a:rPr lang="en-GB" sz="2000" b="1" dirty="0" err="1" smtClean="0"/>
              <a:t>una</a:t>
            </a:r>
            <a:r>
              <a:rPr lang="en-GB" sz="2000" b="1" dirty="0" smtClean="0"/>
              <a:t> </a:t>
            </a:r>
            <a:r>
              <a:rPr lang="en-GB" sz="2000" b="1" dirty="0" err="1" smtClean="0"/>
              <a:t>altura</a:t>
            </a:r>
            <a:r>
              <a:rPr lang="en-GB" sz="2000" b="1" dirty="0" smtClean="0"/>
              <a:t> de 4 m</a:t>
            </a:r>
            <a:endParaRPr lang="en-GB" sz="2000" b="1" dirty="0">
              <a:latin typeface="Arial" pitchFamily="34" charset="0"/>
            </a:endParaRPr>
          </a:p>
        </p:txBody>
      </p:sp>
      <p:sp>
        <p:nvSpPr>
          <p:cNvPr id="8" name="Text Box 3"/>
          <p:cNvSpPr txBox="1">
            <a:spLocks noChangeArrowheads="1"/>
          </p:cNvSpPr>
          <p:nvPr/>
        </p:nvSpPr>
        <p:spPr bwMode="auto">
          <a:xfrm>
            <a:off x="611188" y="620688"/>
            <a:ext cx="7848600" cy="707886"/>
          </a:xfrm>
          <a:prstGeom prst="rect">
            <a:avLst/>
          </a:prstGeom>
          <a:noFill/>
          <a:ln w="9525">
            <a:noFill/>
            <a:miter lim="800000"/>
            <a:headEnd/>
            <a:tailEnd/>
          </a:ln>
        </p:spPr>
        <p:txBody>
          <a:bodyPr>
            <a:spAutoFit/>
          </a:bodyPr>
          <a:lstStyle/>
          <a:p>
            <a:pPr algn="ctr" eaLnBrk="1" hangingPunct="1"/>
            <a:r>
              <a:rPr lang="en-GB" sz="2000" b="1" dirty="0" err="1" smtClean="0">
                <a:latin typeface="Arial" pitchFamily="34" charset="0"/>
              </a:rPr>
              <a:t>Productos</a:t>
            </a:r>
            <a:r>
              <a:rPr lang="en-GB" sz="2000" b="1" dirty="0" smtClean="0">
                <a:latin typeface="Arial" pitchFamily="34" charset="0"/>
              </a:rPr>
              <a:t> de </a:t>
            </a:r>
            <a:r>
              <a:rPr lang="en-GB" sz="2000" b="1" dirty="0" err="1" smtClean="0">
                <a:latin typeface="Arial" pitchFamily="34" charset="0"/>
              </a:rPr>
              <a:t>oleaje</a:t>
            </a:r>
            <a:r>
              <a:rPr lang="en-GB" sz="2000" b="1" dirty="0" smtClean="0">
                <a:latin typeface="Arial" pitchFamily="34" charset="0"/>
              </a:rPr>
              <a:t> </a:t>
            </a:r>
            <a:r>
              <a:rPr lang="en-GB" sz="2000" b="1" dirty="0" err="1" smtClean="0">
                <a:latin typeface="Arial" pitchFamily="34" charset="0"/>
              </a:rPr>
              <a:t>disponibles</a:t>
            </a:r>
            <a:r>
              <a:rPr lang="en-GB" sz="2000" b="1" dirty="0" smtClean="0">
                <a:latin typeface="Arial" pitchFamily="34" charset="0"/>
              </a:rPr>
              <a:t> </a:t>
            </a:r>
            <a:r>
              <a:rPr lang="en-GB" sz="2000" b="1" dirty="0" err="1" smtClean="0">
                <a:latin typeface="Arial" pitchFamily="34" charset="0"/>
              </a:rPr>
              <a:t>en</a:t>
            </a:r>
            <a:r>
              <a:rPr lang="en-GB" sz="2000" b="1" dirty="0" smtClean="0">
                <a:latin typeface="Arial" pitchFamily="34" charset="0"/>
              </a:rPr>
              <a:t> la web del ECMWF:</a:t>
            </a:r>
            <a:endParaRPr lang="en-GB" sz="2000" b="1" dirty="0">
              <a:latin typeface="Arial" pitchFamily="34" charset="0"/>
            </a:endParaRPr>
          </a:p>
          <a:p>
            <a:pPr algn="ctr" eaLnBrk="1" hangingPunct="1"/>
            <a:r>
              <a:rPr lang="en-GB" sz="2000" b="1" dirty="0">
                <a:latin typeface="Arial" pitchFamily="34" charset="0"/>
              </a:rPr>
              <a:t>(Home -&gt; </a:t>
            </a:r>
            <a:r>
              <a:rPr lang="en-GB" sz="2000" b="1" dirty="0" smtClean="0">
                <a:latin typeface="Arial" pitchFamily="34" charset="0"/>
              </a:rPr>
              <a:t>Forecasts -&gt; charts -&gt; </a:t>
            </a:r>
            <a:r>
              <a:rPr lang="en-GB" sz="2000" b="1" dirty="0">
                <a:latin typeface="Arial" pitchFamily="34" charset="0"/>
              </a:rPr>
              <a:t>Ocean Wave </a:t>
            </a:r>
            <a:r>
              <a:rPr lang="en-GB" sz="2000" b="1" dirty="0" smtClean="0">
                <a:latin typeface="Arial" pitchFamily="34" charset="0"/>
              </a:rPr>
              <a:t>Forecasts)</a:t>
            </a:r>
            <a:endParaRPr lang="en-GB" sz="1400" b="1" dirty="0">
              <a:solidFill>
                <a:srgbClr val="0000FF"/>
              </a:solidFill>
              <a:latin typeface="Arial" pitchFamily="34" charset="0"/>
            </a:endParaRPr>
          </a:p>
        </p:txBody>
      </p:sp>
      <p:sp>
        <p:nvSpPr>
          <p:cNvPr id="9" name="Rectangle 2"/>
          <p:cNvSpPr txBox="1">
            <a:spLocks noChangeArrowheads="1"/>
          </p:cNvSpPr>
          <p:nvPr/>
        </p:nvSpPr>
        <p:spPr>
          <a:xfrm>
            <a:off x="-684211" y="97398"/>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http://www.ecmwf.int</a:t>
            </a:r>
          </a:p>
        </p:txBody>
      </p:sp>
      <p:sp>
        <p:nvSpPr>
          <p:cNvPr id="11" name="CuadroTexto 10"/>
          <p:cNvSpPr txBox="1"/>
          <p:nvPr/>
        </p:nvSpPr>
        <p:spPr>
          <a:xfrm>
            <a:off x="107504" y="6296922"/>
            <a:ext cx="8813503" cy="338554"/>
          </a:xfrm>
          <a:prstGeom prst="rect">
            <a:avLst/>
          </a:prstGeom>
          <a:noFill/>
        </p:spPr>
        <p:txBody>
          <a:bodyPr wrap="none" rtlCol="0">
            <a:spAutoFit/>
          </a:bodyPr>
          <a:lstStyle/>
          <a:p>
            <a:r>
              <a:rPr lang="es-ES" sz="1600" dirty="0" smtClean="0">
                <a:hlinkClick r:id="rId3"/>
              </a:rPr>
              <a:t>http://www.ecmwf.int/en/forecasts/charts/medium/wave-height-wind-waves-and-direction?time=</a:t>
            </a:r>
            <a:endParaRPr lang="es-ES" sz="1600" dirty="0"/>
          </a:p>
        </p:txBody>
      </p:sp>
    </p:spTree>
    <p:extLst>
      <p:ext uri="{BB962C8B-B14F-4D97-AF65-F5344CB8AC3E}">
        <p14:creationId xmlns:p14="http://schemas.microsoft.com/office/powerpoint/2010/main" val="2288146514"/>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ig17.gif"/>
          <p:cNvPicPr>
            <a:picLocks noChangeAspect="1"/>
          </p:cNvPicPr>
          <p:nvPr/>
        </p:nvPicPr>
        <p:blipFill>
          <a:blip r:embed="rId2" cstate="print"/>
          <a:stretch>
            <a:fillRect/>
          </a:stretch>
        </p:blipFill>
        <p:spPr>
          <a:xfrm>
            <a:off x="4499992" y="-1"/>
            <a:ext cx="4817839" cy="6806411"/>
          </a:xfrm>
          <a:prstGeom prst="rect">
            <a:avLst/>
          </a:prstGeom>
        </p:spPr>
      </p:pic>
      <p:sp>
        <p:nvSpPr>
          <p:cNvPr id="6" name="Rectangle 2"/>
          <p:cNvSpPr txBox="1">
            <a:spLocks noChangeArrowheads="1"/>
          </p:cNvSpPr>
          <p:nvPr/>
        </p:nvSpPr>
        <p:spPr>
          <a:xfrm>
            <a:off x="-36511" y="49213"/>
            <a:ext cx="4320480"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a:t>
            </a:r>
            <a:r>
              <a:rPr lang="en-GB" sz="2400" b="1" dirty="0" smtClean="0">
                <a:solidFill>
                  <a:srgbClr val="C00000"/>
                </a:solidFill>
                <a:latin typeface="Trebuchet MS" panose="020B0603020202020204" pitchFamily="34" charset="0"/>
                <a:hlinkClick r:id="rId3"/>
              </a:rPr>
              <a:t>http://www.ecmwf.int</a:t>
            </a:r>
            <a:endParaRPr lang="en-GB" sz="2400" b="1" dirty="0" smtClean="0">
              <a:solidFill>
                <a:srgbClr val="C00000"/>
              </a:solidFill>
              <a:latin typeface="Trebuchet MS" panose="020B0603020202020204" pitchFamily="34" charset="0"/>
            </a:endParaRPr>
          </a:p>
          <a:p>
            <a:endParaRPr lang="en-GB" sz="2400" b="1" dirty="0" smtClean="0">
              <a:solidFill>
                <a:srgbClr val="C00000"/>
              </a:solidFill>
              <a:latin typeface="Trebuchet MS" panose="020B0603020202020204" pitchFamily="34" charset="0"/>
            </a:endParaRPr>
          </a:p>
          <a:p>
            <a:endParaRPr lang="en-GB" sz="2400" b="1" dirty="0">
              <a:solidFill>
                <a:srgbClr val="C00000"/>
              </a:solidFill>
              <a:latin typeface="Trebuchet MS" panose="020B0603020202020204" pitchFamily="34" charset="0"/>
            </a:endParaRPr>
          </a:p>
          <a:p>
            <a:r>
              <a:rPr lang="en-GB" sz="2400" b="1" dirty="0" err="1" smtClean="0">
                <a:solidFill>
                  <a:srgbClr val="C00000"/>
                </a:solidFill>
                <a:latin typeface="Trebuchet MS" panose="020B0603020202020204" pitchFamily="34" charset="0"/>
              </a:rPr>
              <a:t>EPSgrama</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endParaRPr lang="en-GB" sz="2400" b="1" dirty="0" smtClean="0">
              <a:solidFill>
                <a:srgbClr val="C00000"/>
              </a:solidFill>
              <a:latin typeface="Trebuchet MS" panose="020B0603020202020204" pitchFamily="34" charset="0"/>
            </a:endParaRPr>
          </a:p>
        </p:txBody>
      </p:sp>
    </p:spTree>
    <p:extLst>
      <p:ext uri="{BB962C8B-B14F-4D97-AF65-F5344CB8AC3E}">
        <p14:creationId xmlns:p14="http://schemas.microsoft.com/office/powerpoint/2010/main" val="1823884784"/>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fig13.gif"/>
          <p:cNvPicPr>
            <a:picLocks noChangeAspect="1"/>
          </p:cNvPicPr>
          <p:nvPr/>
        </p:nvPicPr>
        <p:blipFill>
          <a:blip r:embed="rId2" cstate="print"/>
          <a:stretch>
            <a:fillRect/>
          </a:stretch>
        </p:blipFill>
        <p:spPr>
          <a:xfrm>
            <a:off x="-97256" y="870079"/>
            <a:ext cx="3765967" cy="5320377"/>
          </a:xfrm>
          <a:prstGeom prst="rect">
            <a:avLst/>
          </a:prstGeom>
        </p:spPr>
      </p:pic>
      <p:pic>
        <p:nvPicPr>
          <p:cNvPr id="27" name="Picture 26" descr="fig13.gif"/>
          <p:cNvPicPr>
            <a:picLocks noChangeAspect="1"/>
          </p:cNvPicPr>
          <p:nvPr/>
        </p:nvPicPr>
        <p:blipFill>
          <a:blip r:embed="rId2" cstate="print"/>
          <a:srcRect l="3805" t="37706" r="7610" b="31421"/>
          <a:stretch>
            <a:fillRect/>
          </a:stretch>
        </p:blipFill>
        <p:spPr>
          <a:xfrm>
            <a:off x="3532928" y="1929503"/>
            <a:ext cx="5531835" cy="2723633"/>
          </a:xfrm>
          <a:prstGeom prst="rect">
            <a:avLst/>
          </a:prstGeom>
        </p:spPr>
      </p:pic>
      <p:sp>
        <p:nvSpPr>
          <p:cNvPr id="41987" name="Text Box 5"/>
          <p:cNvSpPr txBox="1">
            <a:spLocks noChangeArrowheads="1"/>
          </p:cNvSpPr>
          <p:nvPr/>
        </p:nvSpPr>
        <p:spPr bwMode="auto">
          <a:xfrm>
            <a:off x="321201" y="6150972"/>
            <a:ext cx="2996333" cy="369332"/>
          </a:xfrm>
          <a:prstGeom prst="rect">
            <a:avLst/>
          </a:prstGeom>
          <a:noFill/>
          <a:ln w="12700">
            <a:noFill/>
            <a:miter lim="800000"/>
            <a:headEnd/>
            <a:tailEnd/>
          </a:ln>
        </p:spPr>
        <p:txBody>
          <a:bodyPr wrap="none">
            <a:spAutoFit/>
          </a:bodyPr>
          <a:lstStyle/>
          <a:p>
            <a:r>
              <a:rPr lang="en-GB" sz="1800" dirty="0" smtClean="0">
                <a:latin typeface="Trebuchet MS" panose="020B0603020202020204" pitchFamily="34" charset="0"/>
              </a:rPr>
              <a:t>South </a:t>
            </a:r>
            <a:r>
              <a:rPr lang="en-GB" sz="1800" dirty="0">
                <a:latin typeface="Trebuchet MS" panose="020B0603020202020204" pitchFamily="34" charset="0"/>
              </a:rPr>
              <a:t>of </a:t>
            </a:r>
            <a:r>
              <a:rPr lang="en-GB" sz="1800" dirty="0" err="1">
                <a:latin typeface="Trebuchet MS" panose="020B0603020202020204" pitchFamily="34" charset="0"/>
              </a:rPr>
              <a:t>Grindavik</a:t>
            </a:r>
            <a:r>
              <a:rPr lang="en-GB" sz="1800" dirty="0">
                <a:latin typeface="Trebuchet MS" panose="020B0603020202020204" pitchFamily="34" charset="0"/>
              </a:rPr>
              <a:t>, Iceland</a:t>
            </a:r>
          </a:p>
        </p:txBody>
      </p:sp>
      <p:sp>
        <p:nvSpPr>
          <p:cNvPr id="41988" name="Text Box 8"/>
          <p:cNvSpPr txBox="1">
            <a:spLocks noChangeArrowheads="1"/>
          </p:cNvSpPr>
          <p:nvPr/>
        </p:nvSpPr>
        <p:spPr bwMode="auto">
          <a:xfrm>
            <a:off x="3668712" y="4765978"/>
            <a:ext cx="5295776" cy="1400383"/>
          </a:xfrm>
          <a:prstGeom prst="rect">
            <a:avLst/>
          </a:prstGeom>
          <a:noFill/>
          <a:ln w="12700">
            <a:noFill/>
            <a:miter lim="800000"/>
            <a:headEnd/>
            <a:tailEnd/>
          </a:ln>
        </p:spPr>
        <p:txBody>
          <a:bodyPr wrap="square">
            <a:spAutoFit/>
          </a:bodyPr>
          <a:lstStyle/>
          <a:p>
            <a:r>
              <a:rPr lang="en-GB" sz="1600" dirty="0" err="1" smtClean="0">
                <a:latin typeface="Trebuchet MS" panose="020B0603020202020204" pitchFamily="34" charset="0"/>
              </a:rPr>
              <a:t>Cada</a:t>
            </a:r>
            <a:r>
              <a:rPr lang="en-GB" sz="1600" dirty="0" smtClean="0">
                <a:latin typeface="Trebuchet MS" panose="020B0603020202020204" pitchFamily="34" charset="0"/>
              </a:rPr>
              <a:t> </a:t>
            </a:r>
            <a:r>
              <a:rPr lang="en-GB" sz="1600" dirty="0" err="1" smtClean="0">
                <a:latin typeface="Trebuchet MS" panose="020B0603020202020204" pitchFamily="34" charset="0"/>
              </a:rPr>
              <a:t>octante</a:t>
            </a:r>
            <a:r>
              <a:rPr lang="en-GB" sz="1600" dirty="0" smtClean="0">
                <a:latin typeface="Trebuchet MS" panose="020B0603020202020204" pitchFamily="34" charset="0"/>
              </a:rPr>
              <a:t> se </a:t>
            </a:r>
            <a:r>
              <a:rPr lang="en-GB" sz="1600" dirty="0" err="1" smtClean="0">
                <a:latin typeface="Trebuchet MS" panose="020B0603020202020204" pitchFamily="34" charset="0"/>
              </a:rPr>
              <a:t>colorea</a:t>
            </a:r>
            <a:r>
              <a:rPr lang="en-GB" sz="1600" dirty="0" smtClean="0">
                <a:latin typeface="Trebuchet MS" panose="020B0603020202020204" pitchFamily="34" charset="0"/>
              </a:rPr>
              <a:t> </a:t>
            </a:r>
            <a:r>
              <a:rPr lang="en-GB" sz="1600" dirty="0" err="1" smtClean="0">
                <a:latin typeface="Trebuchet MS" panose="020B0603020202020204" pitchFamily="34" charset="0"/>
              </a:rPr>
              <a:t>según</a:t>
            </a:r>
            <a:r>
              <a:rPr lang="en-GB" sz="1600" dirty="0" smtClean="0">
                <a:latin typeface="Trebuchet MS" panose="020B0603020202020204" pitchFamily="34" charset="0"/>
              </a:rPr>
              <a:t> la </a:t>
            </a:r>
            <a:r>
              <a:rPr lang="en-GB" sz="1600" dirty="0" err="1" smtClean="0">
                <a:latin typeface="Trebuchet MS" panose="020B0603020202020204" pitchFamily="34" charset="0"/>
              </a:rPr>
              <a:t>distribución</a:t>
            </a:r>
            <a:r>
              <a:rPr lang="en-GB" sz="1600" dirty="0" smtClean="0">
                <a:latin typeface="Trebuchet MS" panose="020B0603020202020204" pitchFamily="34" charset="0"/>
              </a:rPr>
              <a:t> de </a:t>
            </a:r>
            <a:r>
              <a:rPr lang="en-GB" sz="1600" dirty="0" err="1" smtClean="0">
                <a:latin typeface="Trebuchet MS" panose="020B0603020202020204" pitchFamily="34" charset="0"/>
              </a:rPr>
              <a:t>altura</a:t>
            </a:r>
            <a:r>
              <a:rPr lang="en-GB" sz="1600" dirty="0" smtClean="0">
                <a:latin typeface="Trebuchet MS" panose="020B0603020202020204" pitchFamily="34" charset="0"/>
              </a:rPr>
              <a:t> </a:t>
            </a:r>
            <a:r>
              <a:rPr lang="en-GB" sz="1600" dirty="0" err="1" smtClean="0">
                <a:latin typeface="Trebuchet MS" panose="020B0603020202020204" pitchFamily="34" charset="0"/>
              </a:rPr>
              <a:t>significativa</a:t>
            </a:r>
            <a:r>
              <a:rPr lang="en-GB" sz="1600" dirty="0" smtClean="0">
                <a:latin typeface="Trebuchet MS" panose="020B0603020202020204" pitchFamily="34" charset="0"/>
              </a:rPr>
              <a:t> </a:t>
            </a:r>
            <a:r>
              <a:rPr lang="en-GB" sz="1600" dirty="0" err="1" smtClean="0">
                <a:latin typeface="Trebuchet MS" panose="020B0603020202020204" pitchFamily="34" charset="0"/>
              </a:rPr>
              <a:t>asociada</a:t>
            </a:r>
            <a:r>
              <a:rPr lang="en-GB" sz="1600" dirty="0" smtClean="0">
                <a:latin typeface="Trebuchet MS" panose="020B0603020202020204" pitchFamily="34" charset="0"/>
              </a:rPr>
              <a:t> con </a:t>
            </a:r>
            <a:r>
              <a:rPr lang="en-GB" sz="1600" dirty="0" err="1" smtClean="0">
                <a:latin typeface="Trebuchet MS" panose="020B0603020202020204" pitchFamily="34" charset="0"/>
              </a:rPr>
              <a:t>cada</a:t>
            </a:r>
            <a:r>
              <a:rPr lang="en-GB" sz="1600" dirty="0" smtClean="0">
                <a:latin typeface="Trebuchet MS" panose="020B0603020202020204" pitchFamily="34" charset="0"/>
              </a:rPr>
              <a:t> </a:t>
            </a:r>
            <a:r>
              <a:rPr lang="en-GB" sz="1600" dirty="0" err="1" smtClean="0">
                <a:latin typeface="Trebuchet MS" panose="020B0603020202020204" pitchFamily="34" charset="0"/>
              </a:rPr>
              <a:t>dirección</a:t>
            </a:r>
            <a:r>
              <a:rPr lang="en-GB" sz="1600" dirty="0" smtClean="0">
                <a:latin typeface="Trebuchet MS" panose="020B0603020202020204" pitchFamily="34" charset="0"/>
              </a:rPr>
              <a:t> media.</a:t>
            </a:r>
          </a:p>
          <a:p>
            <a:pPr>
              <a:spcBef>
                <a:spcPts val="600"/>
              </a:spcBef>
            </a:pPr>
            <a:r>
              <a:rPr lang="en-GB" sz="1600" dirty="0" smtClean="0">
                <a:latin typeface="Trebuchet MS" panose="020B0603020202020204" pitchFamily="34" charset="0"/>
              </a:rPr>
              <a:t>Las </a:t>
            </a:r>
            <a:r>
              <a:rPr lang="en-GB" sz="1600" dirty="0" err="1" smtClean="0">
                <a:latin typeface="Trebuchet MS" panose="020B0603020202020204" pitchFamily="34" charset="0"/>
              </a:rPr>
              <a:t>áreas</a:t>
            </a:r>
            <a:r>
              <a:rPr lang="en-GB" sz="1600" dirty="0" smtClean="0">
                <a:latin typeface="Trebuchet MS" panose="020B0603020202020204" pitchFamily="34" charset="0"/>
              </a:rPr>
              <a:t> </a:t>
            </a:r>
            <a:r>
              <a:rPr lang="en-GB" sz="1600" dirty="0" err="1" smtClean="0">
                <a:latin typeface="Trebuchet MS" panose="020B0603020202020204" pitchFamily="34" charset="0"/>
              </a:rPr>
              <a:t>coloreadas</a:t>
            </a:r>
            <a:r>
              <a:rPr lang="en-GB" sz="1600" dirty="0" smtClean="0">
                <a:latin typeface="Trebuchet MS" panose="020B0603020202020204" pitchFamily="34" charset="0"/>
              </a:rPr>
              <a:t> </a:t>
            </a:r>
            <a:r>
              <a:rPr lang="en-GB" sz="1600" dirty="0" err="1" smtClean="0">
                <a:latin typeface="Trebuchet MS" panose="020B0603020202020204" pitchFamily="34" charset="0"/>
              </a:rPr>
              <a:t>corresponden</a:t>
            </a:r>
            <a:r>
              <a:rPr lang="en-GB" sz="1600" dirty="0" smtClean="0">
                <a:latin typeface="Trebuchet MS" panose="020B0603020202020204" pitchFamily="34" charset="0"/>
              </a:rPr>
              <a:t> al </a:t>
            </a:r>
            <a:r>
              <a:rPr lang="en-GB" sz="1600" dirty="0" err="1" smtClean="0">
                <a:latin typeface="Trebuchet MS" panose="020B0603020202020204" pitchFamily="34" charset="0"/>
              </a:rPr>
              <a:t>número</a:t>
            </a:r>
            <a:r>
              <a:rPr lang="en-GB" sz="1600" dirty="0" smtClean="0">
                <a:latin typeface="Trebuchet MS" panose="020B0603020202020204" pitchFamily="34" charset="0"/>
              </a:rPr>
              <a:t> </a:t>
            </a:r>
            <a:r>
              <a:rPr lang="en-GB" sz="1600" dirty="0" err="1" smtClean="0">
                <a:latin typeface="Trebuchet MS" panose="020B0603020202020204" pitchFamily="34" charset="0"/>
              </a:rPr>
              <a:t>relativo</a:t>
            </a:r>
            <a:r>
              <a:rPr lang="en-GB" sz="1600" dirty="0" smtClean="0">
                <a:latin typeface="Trebuchet MS" panose="020B0603020202020204" pitchFamily="34" charset="0"/>
              </a:rPr>
              <a:t> de </a:t>
            </a:r>
            <a:r>
              <a:rPr lang="en-GB" sz="1600" dirty="0" err="1" smtClean="0">
                <a:latin typeface="Trebuchet MS" panose="020B0603020202020204" pitchFamily="34" charset="0"/>
              </a:rPr>
              <a:t>miembros</a:t>
            </a:r>
            <a:r>
              <a:rPr lang="en-GB" sz="1600" dirty="0" smtClean="0">
                <a:latin typeface="Trebuchet MS" panose="020B0603020202020204" pitchFamily="34" charset="0"/>
              </a:rPr>
              <a:t> del ensemble con </a:t>
            </a:r>
            <a:r>
              <a:rPr lang="en-GB" sz="1600" dirty="0" err="1" smtClean="0">
                <a:latin typeface="Trebuchet MS" panose="020B0603020202020204" pitchFamily="34" charset="0"/>
              </a:rPr>
              <a:t>una</a:t>
            </a:r>
            <a:r>
              <a:rPr lang="en-GB" sz="1600" dirty="0" smtClean="0">
                <a:latin typeface="Trebuchet MS" panose="020B0603020202020204" pitchFamily="34" charset="0"/>
              </a:rPr>
              <a:t> </a:t>
            </a:r>
            <a:r>
              <a:rPr lang="en-GB" sz="1600" dirty="0" err="1" smtClean="0">
                <a:latin typeface="Trebuchet MS" panose="020B0603020202020204" pitchFamily="34" charset="0"/>
              </a:rPr>
              <a:t>altura</a:t>
            </a:r>
            <a:r>
              <a:rPr lang="en-GB" sz="1600" dirty="0" smtClean="0">
                <a:latin typeface="Trebuchet MS" panose="020B0603020202020204" pitchFamily="34" charset="0"/>
              </a:rPr>
              <a:t> </a:t>
            </a:r>
            <a:r>
              <a:rPr lang="en-GB" sz="1600" dirty="0" err="1" smtClean="0">
                <a:latin typeface="Trebuchet MS" panose="020B0603020202020204" pitchFamily="34" charset="0"/>
              </a:rPr>
              <a:t>en</a:t>
            </a:r>
            <a:r>
              <a:rPr lang="en-GB" sz="1600" dirty="0" smtClean="0">
                <a:latin typeface="Trebuchet MS" panose="020B0603020202020204" pitchFamily="34" charset="0"/>
              </a:rPr>
              <a:t> el </a:t>
            </a:r>
            <a:r>
              <a:rPr lang="en-GB" sz="1600" dirty="0" err="1" smtClean="0">
                <a:latin typeface="Trebuchet MS" panose="020B0603020202020204" pitchFamily="34" charset="0"/>
              </a:rPr>
              <a:t>rango</a:t>
            </a:r>
            <a:r>
              <a:rPr lang="en-GB" sz="1600" dirty="0" smtClean="0">
                <a:latin typeface="Trebuchet MS" panose="020B0603020202020204" pitchFamily="34" charset="0"/>
              </a:rPr>
              <a:t> </a:t>
            </a:r>
            <a:r>
              <a:rPr lang="en-GB" sz="1600" dirty="0" err="1" smtClean="0">
                <a:latin typeface="Trebuchet MS" panose="020B0603020202020204" pitchFamily="34" charset="0"/>
              </a:rPr>
              <a:t>especificado</a:t>
            </a:r>
            <a:r>
              <a:rPr lang="en-GB" sz="1600" dirty="0" smtClean="0">
                <a:latin typeface="Trebuchet MS" panose="020B0603020202020204" pitchFamily="34" charset="0"/>
              </a:rPr>
              <a:t> </a:t>
            </a:r>
            <a:r>
              <a:rPr lang="en-GB" sz="1600" dirty="0" err="1" smtClean="0">
                <a:latin typeface="Trebuchet MS" panose="020B0603020202020204" pitchFamily="34" charset="0"/>
              </a:rPr>
              <a:t>por</a:t>
            </a:r>
            <a:r>
              <a:rPr lang="en-GB" sz="1600" dirty="0" smtClean="0">
                <a:latin typeface="Trebuchet MS" panose="020B0603020202020204" pitchFamily="34" charset="0"/>
              </a:rPr>
              <a:t> la </a:t>
            </a:r>
            <a:r>
              <a:rPr lang="en-GB" sz="1600" dirty="0" err="1" smtClean="0">
                <a:latin typeface="Trebuchet MS" panose="020B0603020202020204" pitchFamily="34" charset="0"/>
              </a:rPr>
              <a:t>escala</a:t>
            </a:r>
            <a:r>
              <a:rPr lang="en-GB" sz="1600" dirty="0" smtClean="0">
                <a:latin typeface="Trebuchet MS" panose="020B0603020202020204" pitchFamily="34" charset="0"/>
              </a:rPr>
              <a:t> de </a:t>
            </a:r>
            <a:r>
              <a:rPr lang="en-GB" sz="1600" dirty="0" err="1" smtClean="0">
                <a:latin typeface="Trebuchet MS" panose="020B0603020202020204" pitchFamily="34" charset="0"/>
              </a:rPr>
              <a:t>colores</a:t>
            </a:r>
            <a:r>
              <a:rPr lang="en-GB" sz="1600" dirty="0" smtClean="0">
                <a:latin typeface="Trebuchet MS" panose="020B0603020202020204" pitchFamily="34" charset="0"/>
              </a:rPr>
              <a:t>.</a:t>
            </a:r>
            <a:endParaRPr lang="en-GB" sz="1600" dirty="0">
              <a:latin typeface="Trebuchet MS" panose="020B0603020202020204" pitchFamily="34" charset="0"/>
            </a:endParaRPr>
          </a:p>
        </p:txBody>
      </p:sp>
      <p:sp>
        <p:nvSpPr>
          <p:cNvPr id="41989" name="Line 10"/>
          <p:cNvSpPr>
            <a:spLocks noChangeShapeType="1"/>
          </p:cNvSpPr>
          <p:nvPr/>
        </p:nvSpPr>
        <p:spPr bwMode="auto">
          <a:xfrm flipV="1">
            <a:off x="3275856" y="3933056"/>
            <a:ext cx="287338" cy="0"/>
          </a:xfrm>
          <a:prstGeom prst="line">
            <a:avLst/>
          </a:prstGeom>
          <a:noFill/>
          <a:ln w="38100">
            <a:solidFill>
              <a:schemeClr val="tx1"/>
            </a:solidFill>
            <a:round/>
            <a:headEnd/>
            <a:tailEnd type="triangle" w="med" len="med"/>
          </a:ln>
        </p:spPr>
        <p:txBody>
          <a:bodyPr/>
          <a:lstStyle/>
          <a:p>
            <a:endParaRPr lang="en-GB"/>
          </a:p>
        </p:txBody>
      </p:sp>
      <p:sp>
        <p:nvSpPr>
          <p:cNvPr id="41990" name="Text Box 11"/>
          <p:cNvSpPr txBox="1">
            <a:spLocks noChangeArrowheads="1"/>
          </p:cNvSpPr>
          <p:nvPr/>
        </p:nvSpPr>
        <p:spPr bwMode="auto">
          <a:xfrm>
            <a:off x="3668713" y="983742"/>
            <a:ext cx="5475288" cy="584775"/>
          </a:xfrm>
          <a:prstGeom prst="rect">
            <a:avLst/>
          </a:prstGeom>
          <a:noFill/>
          <a:ln w="12700">
            <a:noFill/>
            <a:miter lim="800000"/>
            <a:headEnd/>
            <a:tailEnd/>
          </a:ln>
        </p:spPr>
        <p:txBody>
          <a:bodyPr wrap="square">
            <a:spAutoFit/>
          </a:bodyPr>
          <a:lstStyle/>
          <a:p>
            <a:r>
              <a:rPr lang="en-GB" sz="1600" dirty="0" smtClean="0">
                <a:latin typeface="Trebuchet MS" panose="020B0603020202020204" pitchFamily="34" charset="0"/>
              </a:rPr>
              <a:t>Describe la </a:t>
            </a:r>
            <a:r>
              <a:rPr lang="en-GB" sz="1600" dirty="0" err="1" smtClean="0">
                <a:latin typeface="Trebuchet MS" panose="020B0603020202020204" pitchFamily="34" charset="0"/>
              </a:rPr>
              <a:t>evolución</a:t>
            </a:r>
            <a:r>
              <a:rPr lang="en-GB" sz="1600" dirty="0" smtClean="0">
                <a:latin typeface="Trebuchet MS" panose="020B0603020202020204" pitchFamily="34" charset="0"/>
              </a:rPr>
              <a:t> temporal del </a:t>
            </a:r>
            <a:r>
              <a:rPr lang="en-GB" sz="1600" dirty="0" err="1" smtClean="0">
                <a:latin typeface="Trebuchet MS" panose="020B0603020202020204" pitchFamily="34" charset="0"/>
              </a:rPr>
              <a:t>viento</a:t>
            </a:r>
            <a:r>
              <a:rPr lang="en-GB" sz="1600" dirty="0" smtClean="0">
                <a:latin typeface="Trebuchet MS" panose="020B0603020202020204" pitchFamily="34" charset="0"/>
              </a:rPr>
              <a:t>, de la </a:t>
            </a:r>
            <a:r>
              <a:rPr lang="en-GB" sz="1600" dirty="0" err="1" smtClean="0">
                <a:latin typeface="Trebuchet MS" panose="020B0603020202020204" pitchFamily="34" charset="0"/>
              </a:rPr>
              <a:t>altura</a:t>
            </a:r>
            <a:r>
              <a:rPr lang="en-GB" sz="1600" dirty="0" smtClean="0">
                <a:latin typeface="Trebuchet MS" panose="020B0603020202020204" pitchFamily="34" charset="0"/>
              </a:rPr>
              <a:t> y </a:t>
            </a:r>
            <a:r>
              <a:rPr lang="en-GB" sz="1600" dirty="0" err="1" smtClean="0">
                <a:latin typeface="Trebuchet MS" panose="020B0603020202020204" pitchFamily="34" charset="0"/>
              </a:rPr>
              <a:t>dirección</a:t>
            </a:r>
            <a:r>
              <a:rPr lang="en-GB" sz="1600" dirty="0" smtClean="0">
                <a:latin typeface="Trebuchet MS" panose="020B0603020202020204" pitchFamily="34" charset="0"/>
              </a:rPr>
              <a:t> del </a:t>
            </a:r>
            <a:r>
              <a:rPr lang="en-GB" sz="1600" dirty="0" err="1" smtClean="0">
                <a:latin typeface="Trebuchet MS" panose="020B0603020202020204" pitchFamily="34" charset="0"/>
              </a:rPr>
              <a:t>oleaje</a:t>
            </a:r>
            <a:r>
              <a:rPr lang="en-GB" sz="1600" dirty="0" smtClean="0">
                <a:latin typeface="Trebuchet MS" panose="020B0603020202020204" pitchFamily="34" charset="0"/>
              </a:rPr>
              <a:t>, </a:t>
            </a:r>
            <a:r>
              <a:rPr lang="en-GB" sz="1600" dirty="0" err="1" smtClean="0">
                <a:latin typeface="Trebuchet MS" panose="020B0603020202020204" pitchFamily="34" charset="0"/>
              </a:rPr>
              <a:t>así</a:t>
            </a:r>
            <a:r>
              <a:rPr lang="en-GB" sz="1600" dirty="0" smtClean="0">
                <a:latin typeface="Trebuchet MS" panose="020B0603020202020204" pitchFamily="34" charset="0"/>
              </a:rPr>
              <a:t> </a:t>
            </a:r>
            <a:r>
              <a:rPr lang="en-GB" sz="1600" dirty="0" err="1" smtClean="0">
                <a:latin typeface="Trebuchet MS" panose="020B0603020202020204" pitchFamily="34" charset="0"/>
              </a:rPr>
              <a:t>como</a:t>
            </a:r>
            <a:r>
              <a:rPr lang="en-GB" sz="1600" dirty="0" smtClean="0">
                <a:latin typeface="Trebuchet MS" panose="020B0603020202020204" pitchFamily="34" charset="0"/>
              </a:rPr>
              <a:t> del </a:t>
            </a:r>
            <a:r>
              <a:rPr lang="en-GB" sz="1600" dirty="0" err="1" smtClean="0">
                <a:latin typeface="Trebuchet MS" panose="020B0603020202020204" pitchFamily="34" charset="0"/>
              </a:rPr>
              <a:t>período</a:t>
            </a:r>
            <a:r>
              <a:rPr lang="en-GB" sz="1600" dirty="0" smtClean="0">
                <a:latin typeface="Trebuchet MS" panose="020B0603020202020204" pitchFamily="34" charset="0"/>
              </a:rPr>
              <a:t> </a:t>
            </a:r>
            <a:r>
              <a:rPr lang="en-GB" sz="1600" dirty="0" err="1" smtClean="0">
                <a:latin typeface="Trebuchet MS" panose="020B0603020202020204" pitchFamily="34" charset="0"/>
              </a:rPr>
              <a:t>medio</a:t>
            </a:r>
            <a:r>
              <a:rPr lang="en-GB" sz="1600" dirty="0" smtClean="0">
                <a:latin typeface="Trebuchet MS" panose="020B0603020202020204" pitchFamily="34" charset="0"/>
              </a:rPr>
              <a:t>.</a:t>
            </a:r>
            <a:endParaRPr lang="en-GB" sz="1600" dirty="0">
              <a:latin typeface="Trebuchet MS" panose="020B0603020202020204" pitchFamily="34" charset="0"/>
            </a:endParaRPr>
          </a:p>
        </p:txBody>
      </p:sp>
      <p:pic>
        <p:nvPicPr>
          <p:cNvPr id="28" name="Picture 27" descr="fig13.gif"/>
          <p:cNvPicPr>
            <a:picLocks noChangeAspect="1"/>
          </p:cNvPicPr>
          <p:nvPr/>
        </p:nvPicPr>
        <p:blipFill>
          <a:blip r:embed="rId2" cstate="print"/>
          <a:srcRect l="3805" t="90224" r="81805" b="2693"/>
          <a:stretch>
            <a:fillRect/>
          </a:stretch>
        </p:blipFill>
        <p:spPr>
          <a:xfrm>
            <a:off x="5436096" y="1485268"/>
            <a:ext cx="931273" cy="647588"/>
          </a:xfrm>
          <a:prstGeom prst="rect">
            <a:avLst/>
          </a:prstGeom>
        </p:spPr>
      </p:pic>
      <p:pic>
        <p:nvPicPr>
          <p:cNvPr id="29" name="Picture 28" descr="fig13.gif"/>
          <p:cNvPicPr>
            <a:picLocks noChangeAspect="1"/>
          </p:cNvPicPr>
          <p:nvPr/>
        </p:nvPicPr>
        <p:blipFill>
          <a:blip r:embed="rId2" cstate="print"/>
          <a:srcRect l="20293" t="91571" r="39951" b="5835"/>
          <a:stretch>
            <a:fillRect/>
          </a:stretch>
        </p:blipFill>
        <p:spPr>
          <a:xfrm>
            <a:off x="6444208" y="1700808"/>
            <a:ext cx="2256908" cy="208040"/>
          </a:xfrm>
          <a:prstGeom prst="rect">
            <a:avLst/>
          </a:prstGeom>
        </p:spPr>
      </p:pic>
      <p:sp>
        <p:nvSpPr>
          <p:cNvPr id="13" name="Rectangle 2"/>
          <p:cNvSpPr txBox="1">
            <a:spLocks noChangeArrowheads="1"/>
          </p:cNvSpPr>
          <p:nvPr/>
        </p:nvSpPr>
        <p:spPr>
          <a:xfrm>
            <a:off x="-36512" y="49213"/>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algn="l"/>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ECMWF </a:t>
            </a:r>
            <a:r>
              <a:rPr lang="en-GB" sz="2400" b="1" dirty="0" err="1" smtClean="0">
                <a:solidFill>
                  <a:srgbClr val="C00000"/>
                </a:solidFill>
                <a:latin typeface="Trebuchet MS" panose="020B0603020202020204" pitchFamily="34" charset="0"/>
              </a:rPr>
              <a:t>en</a:t>
            </a:r>
            <a:r>
              <a:rPr lang="en-GB" sz="2400" b="1" dirty="0" smtClean="0">
                <a:solidFill>
                  <a:srgbClr val="C00000"/>
                </a:solidFill>
                <a:latin typeface="Trebuchet MS" panose="020B0603020202020204" pitchFamily="34" charset="0"/>
              </a:rPr>
              <a:t> </a:t>
            </a:r>
            <a:r>
              <a:rPr lang="en-GB" sz="2400" b="1" dirty="0" smtClean="0">
                <a:solidFill>
                  <a:srgbClr val="C00000"/>
                </a:solidFill>
                <a:latin typeface="Trebuchet MS" panose="020B0603020202020204" pitchFamily="34" charset="0"/>
                <a:hlinkClick r:id="rId3"/>
              </a:rPr>
              <a:t>http://www.ecmwf.int</a:t>
            </a:r>
            <a:endParaRPr lang="en-GB" sz="2400" b="1" dirty="0" smtClean="0">
              <a:solidFill>
                <a:srgbClr val="C00000"/>
              </a:solidFill>
              <a:latin typeface="Trebuchet MS" panose="020B0603020202020204" pitchFamily="34" charset="0"/>
            </a:endParaRPr>
          </a:p>
          <a:p>
            <a:pPr algn="l"/>
            <a:r>
              <a:rPr lang="en-GB" sz="2400" b="1" dirty="0" err="1" smtClean="0">
                <a:solidFill>
                  <a:srgbClr val="C00000"/>
                </a:solidFill>
                <a:latin typeface="Trebuchet MS" panose="020B0603020202020204" pitchFamily="34" charset="0"/>
              </a:rPr>
              <a:t>EPSgrama</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endParaRPr lang="en-GB" sz="2400" b="1" dirty="0" smtClean="0">
              <a:solidFill>
                <a:srgbClr val="C00000"/>
              </a:solidFill>
              <a:latin typeface="Trebuchet MS" panose="020B0603020202020204" pitchFamily="34" charset="0"/>
            </a:endParaRPr>
          </a:p>
        </p:txBody>
      </p:sp>
    </p:spTree>
    <p:extLst>
      <p:ext uri="{BB962C8B-B14F-4D97-AF65-F5344CB8AC3E}">
        <p14:creationId xmlns:p14="http://schemas.microsoft.com/office/powerpoint/2010/main" val="3753986289"/>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1" descr="hmax.gif"/>
          <p:cNvPicPr>
            <a:picLocks noChangeAspect="1"/>
          </p:cNvPicPr>
          <p:nvPr/>
        </p:nvPicPr>
        <p:blipFill>
          <a:blip r:embed="rId2" cstate="print"/>
          <a:srcRect/>
          <a:stretch>
            <a:fillRect/>
          </a:stretch>
        </p:blipFill>
        <p:spPr bwMode="auto">
          <a:xfrm>
            <a:off x="4606135" y="1703301"/>
            <a:ext cx="4620766" cy="3270337"/>
          </a:xfrm>
          <a:prstGeom prst="rect">
            <a:avLst/>
          </a:prstGeom>
          <a:noFill/>
          <a:ln w="9525">
            <a:noFill/>
            <a:miter lim="800000"/>
            <a:headEnd/>
            <a:tailEnd/>
          </a:ln>
        </p:spPr>
      </p:pic>
      <p:pic>
        <p:nvPicPr>
          <p:cNvPr id="19459" name="Picture 10" descr="hs.gif"/>
          <p:cNvPicPr>
            <a:picLocks noChangeAspect="1"/>
          </p:cNvPicPr>
          <p:nvPr/>
        </p:nvPicPr>
        <p:blipFill>
          <a:blip r:embed="rId3" cstate="print"/>
          <a:srcRect/>
          <a:stretch>
            <a:fillRect/>
          </a:stretch>
        </p:blipFill>
        <p:spPr bwMode="auto">
          <a:xfrm>
            <a:off x="9511" y="1703301"/>
            <a:ext cx="4615969" cy="3265279"/>
          </a:xfrm>
          <a:prstGeom prst="rect">
            <a:avLst/>
          </a:prstGeom>
          <a:noFill/>
          <a:ln w="9525">
            <a:noFill/>
            <a:miter lim="800000"/>
            <a:headEnd/>
            <a:tailEnd/>
          </a:ln>
        </p:spPr>
      </p:pic>
      <p:sp>
        <p:nvSpPr>
          <p:cNvPr id="19461" name="Rectangle 2"/>
          <p:cNvSpPr>
            <a:spLocks noGrp="1" noChangeArrowheads="1"/>
          </p:cNvSpPr>
          <p:nvPr>
            <p:ph type="title" idx="4294967295"/>
          </p:nvPr>
        </p:nvSpPr>
        <p:spPr>
          <a:xfrm>
            <a:off x="243495" y="61002"/>
            <a:ext cx="7772400" cy="838201"/>
          </a:xfrm>
          <a:prstGeom prst="rect">
            <a:avLst/>
          </a:prstGeom>
        </p:spPr>
        <p:txBody>
          <a:body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del ECMWF: </a:t>
            </a:r>
            <a:r>
              <a:rPr lang="en-GB" sz="2400" b="1" dirty="0" err="1" smtClean="0">
                <a:solidFill>
                  <a:srgbClr val="C00000"/>
                </a:solidFill>
                <a:latin typeface="Trebuchet MS" panose="020B0603020202020204" pitchFamily="34" charset="0"/>
              </a:rPr>
              <a:t>Valores</a:t>
            </a:r>
            <a:r>
              <a:rPr lang="en-GB" sz="2400" b="1" dirty="0" smtClean="0">
                <a:solidFill>
                  <a:srgbClr val="C00000"/>
                </a:solidFill>
                <a:latin typeface="Trebuchet MS" panose="020B0603020202020204" pitchFamily="34" charset="0"/>
              </a:rPr>
              <a:t> </a:t>
            </a:r>
            <a:r>
              <a:rPr lang="en-GB" sz="2400" b="1" dirty="0" err="1" smtClean="0">
                <a:solidFill>
                  <a:srgbClr val="C00000"/>
                </a:solidFill>
                <a:latin typeface="Trebuchet MS" panose="020B0603020202020204" pitchFamily="34" charset="0"/>
              </a:rPr>
              <a:t>máximos</a:t>
            </a:r>
            <a:endParaRPr lang="en-GB" sz="2400" b="1" dirty="0" smtClean="0">
              <a:solidFill>
                <a:srgbClr val="C00000"/>
              </a:solidFill>
              <a:latin typeface="Trebuchet MS" panose="020B0603020202020204" pitchFamily="34" charset="0"/>
            </a:endParaRPr>
          </a:p>
        </p:txBody>
      </p:sp>
      <p:sp>
        <p:nvSpPr>
          <p:cNvPr id="19462" name="Text Box 5"/>
          <p:cNvSpPr txBox="1">
            <a:spLocks noChangeArrowheads="1"/>
          </p:cNvSpPr>
          <p:nvPr/>
        </p:nvSpPr>
        <p:spPr bwMode="auto">
          <a:xfrm>
            <a:off x="323850" y="692696"/>
            <a:ext cx="8661400" cy="1015663"/>
          </a:xfrm>
          <a:prstGeom prst="rect">
            <a:avLst/>
          </a:prstGeom>
          <a:noFill/>
          <a:ln w="12700">
            <a:noFill/>
            <a:miter lim="800000"/>
            <a:headEnd/>
            <a:tailEnd/>
          </a:ln>
        </p:spPr>
        <p:txBody>
          <a:bodyPr>
            <a:spAutoFit/>
          </a:bodyPr>
          <a:lstStyle/>
          <a:p>
            <a:r>
              <a:rPr lang="en-GB" sz="2000" dirty="0" err="1" smtClean="0">
                <a:latin typeface="Trebuchet MS" panose="020B0603020202020204" pitchFamily="34" charset="0"/>
              </a:rPr>
              <a:t>Estimación</a:t>
            </a:r>
            <a:r>
              <a:rPr lang="en-GB" sz="2000" dirty="0" smtClean="0">
                <a:latin typeface="Trebuchet MS" panose="020B0603020202020204" pitchFamily="34" charset="0"/>
              </a:rPr>
              <a:t> de la </a:t>
            </a:r>
            <a:r>
              <a:rPr lang="en-GB" sz="2000" dirty="0" err="1" smtClean="0">
                <a:latin typeface="Trebuchet MS" panose="020B0603020202020204" pitchFamily="34" charset="0"/>
              </a:rPr>
              <a:t>altura</a:t>
            </a:r>
            <a:r>
              <a:rPr lang="en-GB" sz="2000" dirty="0" smtClean="0">
                <a:latin typeface="Trebuchet MS" panose="020B0603020202020204" pitchFamily="34" charset="0"/>
              </a:rPr>
              <a:t> de la </a:t>
            </a:r>
            <a:r>
              <a:rPr lang="en-GB" sz="2000" dirty="0" err="1" smtClean="0">
                <a:latin typeface="Trebuchet MS" panose="020B0603020202020204" pitchFamily="34" charset="0"/>
              </a:rPr>
              <a:t>ola</a:t>
            </a:r>
            <a:r>
              <a:rPr lang="en-GB" sz="2000" dirty="0" smtClean="0">
                <a:latin typeface="Trebuchet MS" panose="020B0603020202020204" pitchFamily="34" charset="0"/>
              </a:rPr>
              <a:t> </a:t>
            </a:r>
            <a:r>
              <a:rPr lang="en-GB" sz="2000" dirty="0" err="1" smtClean="0">
                <a:latin typeface="Trebuchet MS" panose="020B0603020202020204" pitchFamily="34" charset="0"/>
              </a:rPr>
              <a:t>máxima</a:t>
            </a:r>
            <a:r>
              <a:rPr lang="en-GB" sz="2000" dirty="0" smtClean="0">
                <a:latin typeface="Trebuchet MS" panose="020B0603020202020204" pitchFamily="34" charset="0"/>
              </a:rPr>
              <a:t> </a:t>
            </a:r>
            <a:r>
              <a:rPr lang="en-GB" sz="2000" dirty="0" err="1" smtClean="0">
                <a:latin typeface="Trebuchet MS" panose="020B0603020202020204" pitchFamily="34" charset="0"/>
              </a:rPr>
              <a:t>esperada</a:t>
            </a:r>
            <a:r>
              <a:rPr lang="en-GB" sz="2000" dirty="0" smtClean="0">
                <a:latin typeface="Trebuchet MS" panose="020B0603020202020204" pitchFamily="34" charset="0"/>
              </a:rPr>
              <a:t>  </a:t>
            </a:r>
            <a:r>
              <a:rPr lang="en-GB" sz="2000" dirty="0">
                <a:latin typeface="Trebuchet MS" panose="020B0603020202020204" pitchFamily="34" charset="0"/>
              </a:rPr>
              <a:t>(</a:t>
            </a:r>
            <a:r>
              <a:rPr lang="en-GB" sz="2000" i="1" dirty="0" err="1">
                <a:solidFill>
                  <a:schemeClr val="hlink"/>
                </a:solidFill>
                <a:latin typeface="Trebuchet MS" panose="020B0603020202020204" pitchFamily="34" charset="0"/>
                <a:cs typeface="Times New Roman" panose="02020603050405020304" pitchFamily="18" charset="0"/>
              </a:rPr>
              <a:t>H</a:t>
            </a:r>
            <a:r>
              <a:rPr lang="en-GB" sz="2000" i="1" baseline="-25000" dirty="0" err="1">
                <a:solidFill>
                  <a:schemeClr val="hlink"/>
                </a:solidFill>
                <a:latin typeface="Trebuchet MS" panose="020B0603020202020204" pitchFamily="34" charset="0"/>
                <a:cs typeface="Times New Roman" panose="02020603050405020304" pitchFamily="18" charset="0"/>
              </a:rPr>
              <a:t>max</a:t>
            </a:r>
            <a:r>
              <a:rPr lang="en-GB" sz="2000" dirty="0" smtClean="0">
                <a:latin typeface="Trebuchet MS" panose="020B0603020202020204" pitchFamily="34" charset="0"/>
              </a:rPr>
              <a:t>). </a:t>
            </a:r>
          </a:p>
          <a:p>
            <a:r>
              <a:rPr lang="en-GB" sz="2000" dirty="0" smtClean="0">
                <a:latin typeface="Trebuchet MS" panose="020B0603020202020204" pitchFamily="34" charset="0"/>
              </a:rPr>
              <a:t>Este </a:t>
            </a:r>
            <a:r>
              <a:rPr lang="en-GB" sz="2000" dirty="0" err="1" smtClean="0">
                <a:latin typeface="Trebuchet MS" panose="020B0603020202020204" pitchFamily="34" charset="0"/>
              </a:rPr>
              <a:t>valor</a:t>
            </a:r>
            <a:r>
              <a:rPr lang="en-GB" sz="2000" dirty="0" smtClean="0">
                <a:latin typeface="Trebuchet MS" panose="020B0603020202020204" pitchFamily="34" charset="0"/>
              </a:rPr>
              <a:t> se </a:t>
            </a:r>
            <a:r>
              <a:rPr lang="en-GB" sz="2000" dirty="0" err="1" smtClean="0">
                <a:latin typeface="Trebuchet MS" panose="020B0603020202020204" pitchFamily="34" charset="0"/>
              </a:rPr>
              <a:t>calcula</a:t>
            </a:r>
            <a:r>
              <a:rPr lang="en-GB" sz="2000" dirty="0" smtClean="0">
                <a:latin typeface="Trebuchet MS" panose="020B0603020202020204" pitchFamily="34" charset="0"/>
              </a:rPr>
              <a:t> a </a:t>
            </a:r>
            <a:r>
              <a:rPr lang="en-GB" sz="2000" dirty="0" err="1" smtClean="0">
                <a:latin typeface="Trebuchet MS" panose="020B0603020202020204" pitchFamily="34" charset="0"/>
              </a:rPr>
              <a:t>partir</a:t>
            </a:r>
            <a:r>
              <a:rPr lang="en-GB" sz="2000" dirty="0" smtClean="0">
                <a:latin typeface="Trebuchet MS" panose="020B0603020202020204" pitchFamily="34" charset="0"/>
              </a:rPr>
              <a:t> del </a:t>
            </a:r>
            <a:r>
              <a:rPr lang="en-GB" sz="2000" dirty="0" err="1" smtClean="0">
                <a:latin typeface="Trebuchet MS" panose="020B0603020202020204" pitchFamily="34" charset="0"/>
              </a:rPr>
              <a:t>espectro</a:t>
            </a:r>
            <a:r>
              <a:rPr lang="en-GB" sz="2000" dirty="0" smtClean="0">
                <a:latin typeface="Trebuchet MS" panose="020B0603020202020204" pitchFamily="34" charset="0"/>
              </a:rPr>
              <a:t> de </a:t>
            </a:r>
            <a:r>
              <a:rPr lang="en-GB" sz="2000" dirty="0" err="1" smtClean="0">
                <a:latin typeface="Trebuchet MS" panose="020B0603020202020204" pitchFamily="34" charset="0"/>
              </a:rPr>
              <a:t>oleaje</a:t>
            </a:r>
            <a:r>
              <a:rPr lang="en-GB" sz="2000" dirty="0" smtClean="0">
                <a:latin typeface="Trebuchet MS" panose="020B0603020202020204" pitchFamily="34" charset="0"/>
              </a:rPr>
              <a:t> 2-D:</a:t>
            </a:r>
          </a:p>
          <a:p>
            <a:endParaRPr lang="en-GB" sz="2000" dirty="0">
              <a:latin typeface="Trebuchet MS" panose="020B0603020202020204" pitchFamily="34" charset="0"/>
            </a:endParaRPr>
          </a:p>
        </p:txBody>
      </p:sp>
      <p:sp>
        <p:nvSpPr>
          <p:cNvPr id="19463" name="Text Box 11"/>
          <p:cNvSpPr txBox="1">
            <a:spLocks noChangeArrowheads="1"/>
          </p:cNvSpPr>
          <p:nvPr/>
        </p:nvSpPr>
        <p:spPr bwMode="auto">
          <a:xfrm>
            <a:off x="457200" y="4874898"/>
            <a:ext cx="7534275" cy="830997"/>
          </a:xfrm>
          <a:prstGeom prst="rect">
            <a:avLst/>
          </a:prstGeom>
          <a:noFill/>
          <a:ln w="12700">
            <a:noFill/>
            <a:miter lim="800000"/>
            <a:headEnd/>
            <a:tailEnd/>
          </a:ln>
        </p:spPr>
        <p:txBody>
          <a:bodyPr>
            <a:spAutoFit/>
          </a:bodyPr>
          <a:lstStyle/>
          <a:p>
            <a:pPr algn="ctr"/>
            <a:r>
              <a:rPr lang="en-GB" sz="1600" dirty="0" smtClean="0">
                <a:latin typeface="Trebuchet MS" panose="020B0603020202020204" pitchFamily="34" charset="0"/>
              </a:rPr>
              <a:t>     3 Mar </a:t>
            </a:r>
            <a:r>
              <a:rPr lang="en-GB" sz="1600" dirty="0">
                <a:latin typeface="Trebuchet MS" panose="020B0603020202020204" pitchFamily="34" charset="0"/>
              </a:rPr>
              <a:t>2010, </a:t>
            </a:r>
            <a:r>
              <a:rPr lang="en-GB" sz="1600" dirty="0" smtClean="0">
                <a:latin typeface="Trebuchet MS" panose="020B0603020202020204" pitchFamily="34" charset="0"/>
              </a:rPr>
              <a:t>15:00 UTC                   </a:t>
            </a:r>
          </a:p>
          <a:p>
            <a:pPr algn="ctr"/>
            <a:r>
              <a:rPr lang="en-GB" sz="1600" dirty="0" smtClean="0">
                <a:latin typeface="Trebuchet MS" panose="020B0603020202020204" pitchFamily="34" charset="0"/>
              </a:rPr>
              <a:t>Campos </a:t>
            </a:r>
            <a:r>
              <a:rPr lang="en-GB" sz="1600" dirty="0" err="1" smtClean="0">
                <a:latin typeface="Trebuchet MS" panose="020B0603020202020204" pitchFamily="34" charset="0"/>
              </a:rPr>
              <a:t>previstos</a:t>
            </a:r>
            <a:r>
              <a:rPr lang="en-GB" sz="1600" dirty="0" smtClean="0">
                <a:latin typeface="Trebuchet MS" panose="020B0603020202020204" pitchFamily="34" charset="0"/>
              </a:rPr>
              <a:t> a </a:t>
            </a:r>
            <a:r>
              <a:rPr lang="en-GB" sz="1600" dirty="0" err="1" smtClean="0">
                <a:latin typeface="Trebuchet MS" panose="020B0603020202020204" pitchFamily="34" charset="0"/>
              </a:rPr>
              <a:t>partir</a:t>
            </a:r>
            <a:r>
              <a:rPr lang="en-GB" sz="1600" dirty="0" smtClean="0">
                <a:latin typeface="Trebuchet MS" panose="020B0603020202020204" pitchFamily="34" charset="0"/>
              </a:rPr>
              <a:t> del 2 Mar </a:t>
            </a:r>
            <a:r>
              <a:rPr lang="en-GB" sz="1600" dirty="0">
                <a:latin typeface="Trebuchet MS" panose="020B0603020202020204" pitchFamily="34" charset="0"/>
              </a:rPr>
              <a:t>2010, </a:t>
            </a:r>
            <a:r>
              <a:rPr lang="en-GB" sz="1600" dirty="0" smtClean="0">
                <a:latin typeface="Trebuchet MS" panose="020B0603020202020204" pitchFamily="34" charset="0"/>
              </a:rPr>
              <a:t>00:00 </a:t>
            </a:r>
            <a:r>
              <a:rPr lang="en-GB" sz="1600" dirty="0">
                <a:latin typeface="Trebuchet MS" panose="020B0603020202020204" pitchFamily="34" charset="0"/>
              </a:rPr>
              <a:t>UTC</a:t>
            </a:r>
          </a:p>
          <a:p>
            <a:pPr algn="ctr"/>
            <a:endParaRPr lang="en-GB" sz="1600" dirty="0">
              <a:latin typeface="Trebuchet MS" panose="020B0603020202020204" pitchFamily="34" charset="0"/>
            </a:endParaRPr>
          </a:p>
        </p:txBody>
      </p:sp>
      <p:sp>
        <p:nvSpPr>
          <p:cNvPr id="19464" name="Text Box 12"/>
          <p:cNvSpPr txBox="1">
            <a:spLocks noChangeArrowheads="1"/>
          </p:cNvSpPr>
          <p:nvPr/>
        </p:nvSpPr>
        <p:spPr bwMode="auto">
          <a:xfrm>
            <a:off x="1000124" y="2233735"/>
            <a:ext cx="1483644" cy="369332"/>
          </a:xfrm>
          <a:prstGeom prst="rect">
            <a:avLst/>
          </a:prstGeom>
          <a:solidFill>
            <a:schemeClr val="bg1">
              <a:alpha val="81960"/>
            </a:schemeClr>
          </a:solidFill>
          <a:ln w="12700">
            <a:noFill/>
            <a:miter lim="800000"/>
            <a:headEnd/>
            <a:tailEnd/>
          </a:ln>
        </p:spPr>
        <p:txBody>
          <a:bodyPr wrap="square">
            <a:spAutoFit/>
          </a:bodyPr>
          <a:lstStyle/>
          <a:p>
            <a:pPr algn="ctr"/>
            <a:r>
              <a:rPr lang="en-GB" sz="1800" i="1" dirty="0" smtClean="0">
                <a:latin typeface="Times New Roman" panose="02020603050405020304" pitchFamily="18" charset="0"/>
                <a:cs typeface="Times New Roman" panose="02020603050405020304" pitchFamily="18" charset="0"/>
              </a:rPr>
              <a:t>Hs </a:t>
            </a:r>
            <a:r>
              <a:rPr lang="en-GB" sz="1800" dirty="0" err="1" smtClean="0">
                <a:latin typeface="Trebuchet MS" panose="020B0603020202020204" pitchFamily="34" charset="0"/>
                <a:cs typeface="Traditional Arabic" panose="02020603050405020304" pitchFamily="18" charset="-78"/>
              </a:rPr>
              <a:t>prevista</a:t>
            </a:r>
            <a:endParaRPr lang="en-GB" sz="1800" i="1" dirty="0">
              <a:latin typeface="Trebuchet MS" panose="020B0603020202020204" pitchFamily="34" charset="0"/>
              <a:cs typeface="Times New Roman" panose="02020603050405020304" pitchFamily="18" charset="0"/>
            </a:endParaRPr>
          </a:p>
        </p:txBody>
      </p:sp>
      <p:sp>
        <p:nvSpPr>
          <p:cNvPr id="19465" name="Text Box 13"/>
          <p:cNvSpPr txBox="1">
            <a:spLocks noChangeArrowheads="1"/>
          </p:cNvSpPr>
          <p:nvPr/>
        </p:nvSpPr>
        <p:spPr bwMode="auto">
          <a:xfrm>
            <a:off x="4977951" y="2133547"/>
            <a:ext cx="2303463" cy="615553"/>
          </a:xfrm>
          <a:prstGeom prst="rect">
            <a:avLst/>
          </a:prstGeom>
          <a:solidFill>
            <a:schemeClr val="bg1">
              <a:alpha val="70195"/>
            </a:schemeClr>
          </a:solidFill>
          <a:ln w="12700">
            <a:noFill/>
            <a:miter lim="800000"/>
            <a:headEnd/>
            <a:tailEnd/>
          </a:ln>
        </p:spPr>
        <p:txBody>
          <a:bodyPr>
            <a:spAutoFit/>
          </a:bodyPr>
          <a:lstStyle/>
          <a:p>
            <a:pPr algn="ctr"/>
            <a:r>
              <a:rPr lang="en-GB" i="1" dirty="0" err="1" smtClean="0">
                <a:latin typeface="Trebuchet MS" panose="020B0603020202020204" pitchFamily="34" charset="0"/>
                <a:cs typeface="Times New Roman" panose="02020603050405020304" pitchFamily="18" charset="0"/>
              </a:rPr>
              <a:t>H</a:t>
            </a:r>
            <a:r>
              <a:rPr lang="en-GB" i="1" baseline="-25000" dirty="0" err="1" smtClean="0">
                <a:latin typeface="Trebuchet MS" panose="020B0603020202020204" pitchFamily="34" charset="0"/>
                <a:cs typeface="Times New Roman" panose="02020603050405020304" pitchFamily="18" charset="0"/>
              </a:rPr>
              <a:t>max</a:t>
            </a:r>
            <a:r>
              <a:rPr lang="en-GB" sz="1600" dirty="0" smtClean="0">
                <a:latin typeface="Trebuchet MS" panose="020B0603020202020204" pitchFamily="34" charset="0"/>
              </a:rPr>
              <a:t> </a:t>
            </a:r>
            <a:r>
              <a:rPr lang="en-GB" sz="1600" dirty="0" err="1" smtClean="0">
                <a:latin typeface="Trebuchet MS" panose="020B0603020202020204" pitchFamily="34" charset="0"/>
              </a:rPr>
              <a:t>esperada</a:t>
            </a:r>
            <a:r>
              <a:rPr lang="en-GB" sz="1600" dirty="0" smtClean="0">
                <a:latin typeface="Trebuchet MS" panose="020B0603020202020204" pitchFamily="34" charset="0"/>
              </a:rPr>
              <a:t> en un </a:t>
            </a:r>
            <a:r>
              <a:rPr lang="en-GB" sz="1600" dirty="0" err="1" smtClean="0">
                <a:latin typeface="Trebuchet MS" panose="020B0603020202020204" pitchFamily="34" charset="0"/>
              </a:rPr>
              <a:t>registro</a:t>
            </a:r>
            <a:r>
              <a:rPr lang="en-GB" sz="1600" dirty="0" smtClean="0">
                <a:latin typeface="Trebuchet MS" panose="020B0603020202020204" pitchFamily="34" charset="0"/>
              </a:rPr>
              <a:t> de </a:t>
            </a:r>
            <a:r>
              <a:rPr lang="en-GB" sz="1600" dirty="0" smtClean="0">
                <a:solidFill>
                  <a:schemeClr val="hlink"/>
                </a:solidFill>
                <a:latin typeface="Trebuchet MS" panose="020B0603020202020204" pitchFamily="34" charset="0"/>
              </a:rPr>
              <a:t>3 h</a:t>
            </a:r>
            <a:endParaRPr lang="en-GB" sz="1600" dirty="0">
              <a:solidFill>
                <a:schemeClr val="hlink"/>
              </a:solidFill>
              <a:latin typeface="Trebuchet MS" panose="020B0603020202020204" pitchFamily="34" charset="0"/>
            </a:endParaRPr>
          </a:p>
        </p:txBody>
      </p:sp>
      <p:sp>
        <p:nvSpPr>
          <p:cNvPr id="19466" name="Text Box 20"/>
          <p:cNvSpPr txBox="1">
            <a:spLocks noChangeArrowheads="1"/>
          </p:cNvSpPr>
          <p:nvPr/>
        </p:nvSpPr>
        <p:spPr bwMode="auto">
          <a:xfrm>
            <a:off x="428812" y="5652395"/>
            <a:ext cx="8393336" cy="646331"/>
          </a:xfrm>
          <a:prstGeom prst="rect">
            <a:avLst/>
          </a:prstGeom>
          <a:noFill/>
          <a:ln w="12700">
            <a:noFill/>
            <a:miter lim="800000"/>
            <a:headEnd/>
            <a:tailEnd/>
          </a:ln>
        </p:spPr>
        <p:txBody>
          <a:bodyPr wrap="square">
            <a:spAutoFit/>
          </a:bodyPr>
          <a:lstStyle/>
          <a:p>
            <a:r>
              <a:rPr lang="en-GB" sz="1800" dirty="0" smtClean="0">
                <a:latin typeface="Trebuchet MS" panose="020B0603020202020204" pitchFamily="34" charset="0"/>
              </a:rPr>
              <a:t>Nota </a:t>
            </a:r>
            <a:r>
              <a:rPr lang="en-GB" sz="1800" dirty="0" err="1" smtClean="0">
                <a:latin typeface="Trebuchet MS" panose="020B0603020202020204" pitchFamily="34" charset="0"/>
              </a:rPr>
              <a:t>técnica</a:t>
            </a:r>
            <a:r>
              <a:rPr lang="en-GB" sz="1800" dirty="0" smtClean="0">
                <a:latin typeface="Trebuchet MS" panose="020B0603020202020204" pitchFamily="34" charset="0"/>
              </a:rPr>
              <a:t> Memo 288: </a:t>
            </a:r>
            <a:r>
              <a:rPr lang="en-GB" sz="1800" dirty="0" smtClean="0">
                <a:solidFill>
                  <a:srgbClr val="0000FF"/>
                </a:solidFill>
                <a:latin typeface="Trebuchet MS" panose="020B0603020202020204" pitchFamily="34" charset="0"/>
                <a:hlinkClick r:id="rId4"/>
              </a:rPr>
              <a:t>http</a:t>
            </a:r>
            <a:r>
              <a:rPr lang="en-GB" sz="1800" dirty="0">
                <a:solidFill>
                  <a:srgbClr val="0000FF"/>
                </a:solidFill>
                <a:latin typeface="Trebuchet MS" panose="020B0603020202020204" pitchFamily="34" charset="0"/>
                <a:hlinkClick r:id="rId4"/>
              </a:rPr>
              <a:t>://www.ecmwf.int/publications/library/do/references/list/14</a:t>
            </a:r>
            <a:endParaRPr lang="en-GB" sz="1800" dirty="0">
              <a:solidFill>
                <a:srgbClr val="0000FF"/>
              </a:solidFill>
              <a:latin typeface="Trebuchet MS" panose="020B0603020202020204" pitchFamily="34" charset="0"/>
            </a:endParaRPr>
          </a:p>
        </p:txBody>
      </p:sp>
    </p:spTree>
    <p:extLst>
      <p:ext uri="{BB962C8B-B14F-4D97-AF65-F5344CB8AC3E}">
        <p14:creationId xmlns:p14="http://schemas.microsoft.com/office/powerpoint/2010/main" val="207357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465"/>
                                        </p:tgtEl>
                                        <p:attrNameLst>
                                          <p:attrName>style.visibility</p:attrName>
                                        </p:attrNameLst>
                                      </p:cBhvr>
                                      <p:to>
                                        <p:strVal val="visible"/>
                                      </p:to>
                                    </p:set>
                                    <p:anim calcmode="lin" valueType="num">
                                      <p:cBhvr additive="base">
                                        <p:cTn id="11" dur="500" fill="hold"/>
                                        <p:tgtEl>
                                          <p:spTgt spid="19465"/>
                                        </p:tgtEl>
                                        <p:attrNameLst>
                                          <p:attrName>ppt_x</p:attrName>
                                        </p:attrNameLst>
                                      </p:cBhvr>
                                      <p:tavLst>
                                        <p:tav tm="0">
                                          <p:val>
                                            <p:strVal val="#ppt_x"/>
                                          </p:val>
                                        </p:tav>
                                        <p:tav tm="100000">
                                          <p:val>
                                            <p:strVal val="#ppt_x"/>
                                          </p:val>
                                        </p:tav>
                                      </p:tavLst>
                                    </p:anim>
                                    <p:anim calcmode="lin" valueType="num">
                                      <p:cBhvr additive="base">
                                        <p:cTn id="12" dur="500" fill="hold"/>
                                        <p:tgtEl>
                                          <p:spTgt spid="19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5"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16" descr="fig13"/>
          <p:cNvPicPr>
            <a:picLocks noChangeAspect="1" noChangeArrowheads="1"/>
          </p:cNvPicPr>
          <p:nvPr/>
        </p:nvPicPr>
        <p:blipFill>
          <a:blip r:embed="rId2" cstate="print"/>
          <a:srcRect/>
          <a:stretch>
            <a:fillRect/>
          </a:stretch>
        </p:blipFill>
        <p:spPr bwMode="auto">
          <a:xfrm>
            <a:off x="4392613" y="1591136"/>
            <a:ext cx="4486275" cy="3257089"/>
          </a:xfrm>
          <a:prstGeom prst="rect">
            <a:avLst/>
          </a:prstGeom>
          <a:noFill/>
          <a:ln w="9525">
            <a:noFill/>
            <a:miter lim="800000"/>
            <a:headEnd/>
            <a:tailEnd/>
          </a:ln>
        </p:spPr>
      </p:pic>
      <p:pic>
        <p:nvPicPr>
          <p:cNvPr id="44039" name="Picture 17" descr="fig14"/>
          <p:cNvPicPr>
            <a:picLocks noChangeAspect="1" noChangeArrowheads="1"/>
          </p:cNvPicPr>
          <p:nvPr/>
        </p:nvPicPr>
        <p:blipFill>
          <a:blip r:embed="rId3" cstate="print"/>
          <a:srcRect/>
          <a:stretch>
            <a:fillRect/>
          </a:stretch>
        </p:blipFill>
        <p:spPr bwMode="auto">
          <a:xfrm>
            <a:off x="0" y="1591136"/>
            <a:ext cx="4486275" cy="3257089"/>
          </a:xfrm>
          <a:prstGeom prst="rect">
            <a:avLst/>
          </a:prstGeom>
          <a:noFill/>
          <a:ln w="9525">
            <a:noFill/>
            <a:miter lim="800000"/>
            <a:headEnd/>
            <a:tailEnd/>
          </a:ln>
        </p:spPr>
      </p:pic>
      <p:sp>
        <p:nvSpPr>
          <p:cNvPr id="44040" name="Text Box 12"/>
          <p:cNvSpPr txBox="1">
            <a:spLocks noChangeArrowheads="1"/>
          </p:cNvSpPr>
          <p:nvPr/>
        </p:nvSpPr>
        <p:spPr bwMode="auto">
          <a:xfrm>
            <a:off x="2555875" y="2205038"/>
            <a:ext cx="576263" cy="366712"/>
          </a:xfrm>
          <a:prstGeom prst="rect">
            <a:avLst/>
          </a:prstGeom>
          <a:solidFill>
            <a:schemeClr val="bg1">
              <a:alpha val="81960"/>
            </a:schemeClr>
          </a:solidFill>
          <a:ln w="12700">
            <a:noFill/>
            <a:miter lim="800000"/>
            <a:headEnd/>
            <a:tailEnd/>
          </a:ln>
        </p:spPr>
        <p:txBody>
          <a:bodyPr>
            <a:spAutoFit/>
          </a:bodyPr>
          <a:lstStyle/>
          <a:p>
            <a:pPr algn="ctr"/>
            <a:r>
              <a:rPr lang="en-GB" sz="1800" i="1">
                <a:latin typeface="Times New Roman" panose="02020603050405020304" pitchFamily="18" charset="0"/>
                <a:cs typeface="Times New Roman" panose="02020603050405020304" pitchFamily="18" charset="0"/>
              </a:rPr>
              <a:t>Hs</a:t>
            </a:r>
          </a:p>
        </p:txBody>
      </p:sp>
      <p:sp>
        <p:nvSpPr>
          <p:cNvPr id="12" name="Rectangle 2"/>
          <p:cNvSpPr>
            <a:spLocks noGrp="1" noChangeArrowheads="1"/>
          </p:cNvSpPr>
          <p:nvPr>
            <p:ph type="title" idx="4294967295"/>
          </p:nvPr>
        </p:nvSpPr>
        <p:spPr>
          <a:xfrm>
            <a:off x="685800" y="-26988"/>
            <a:ext cx="7772400" cy="838201"/>
          </a:xfrm>
          <a:prstGeom prst="rect">
            <a:avLst/>
          </a:prstGeom>
        </p:spPr>
        <p:txBody>
          <a:bodyPr/>
          <a:lstStyle/>
          <a:p>
            <a:pPr algn="l"/>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del ECMWF: </a:t>
            </a:r>
            <a:r>
              <a:rPr lang="en-GB" sz="2400" b="1" dirty="0" err="1" smtClean="0">
                <a:solidFill>
                  <a:srgbClr val="C00000"/>
                </a:solidFill>
                <a:latin typeface="Trebuchet MS" panose="020B0603020202020204" pitchFamily="34" charset="0"/>
              </a:rPr>
              <a:t>Valores</a:t>
            </a:r>
            <a:r>
              <a:rPr lang="en-GB" sz="2400" b="1" dirty="0" smtClean="0">
                <a:solidFill>
                  <a:srgbClr val="C00000"/>
                </a:solidFill>
                <a:latin typeface="Trebuchet MS" panose="020B0603020202020204" pitchFamily="34" charset="0"/>
              </a:rPr>
              <a:t> </a:t>
            </a:r>
            <a:r>
              <a:rPr lang="en-GB" sz="2400" b="1" dirty="0" err="1" smtClean="0">
                <a:solidFill>
                  <a:srgbClr val="C00000"/>
                </a:solidFill>
                <a:latin typeface="Trebuchet MS" panose="020B0603020202020204" pitchFamily="34" charset="0"/>
              </a:rPr>
              <a:t>máximos</a:t>
            </a:r>
            <a:endParaRPr lang="en-GB" sz="2400" b="1" dirty="0" smtClean="0">
              <a:solidFill>
                <a:srgbClr val="C00000"/>
              </a:solidFill>
              <a:latin typeface="Trebuchet MS" panose="020B0603020202020204" pitchFamily="34" charset="0"/>
            </a:endParaRPr>
          </a:p>
        </p:txBody>
      </p:sp>
      <p:sp>
        <p:nvSpPr>
          <p:cNvPr id="13" name="Text Box 5"/>
          <p:cNvSpPr txBox="1">
            <a:spLocks noChangeArrowheads="1"/>
          </p:cNvSpPr>
          <p:nvPr/>
        </p:nvSpPr>
        <p:spPr bwMode="auto">
          <a:xfrm>
            <a:off x="323850" y="692696"/>
            <a:ext cx="8661400" cy="1015663"/>
          </a:xfrm>
          <a:prstGeom prst="rect">
            <a:avLst/>
          </a:prstGeom>
          <a:noFill/>
          <a:ln w="12700">
            <a:noFill/>
            <a:miter lim="800000"/>
            <a:headEnd/>
            <a:tailEnd/>
          </a:ln>
        </p:spPr>
        <p:txBody>
          <a:bodyPr>
            <a:spAutoFit/>
          </a:bodyPr>
          <a:lstStyle/>
          <a:p>
            <a:r>
              <a:rPr lang="en-GB" sz="2000" dirty="0" err="1" smtClean="0">
                <a:latin typeface="Trebuchet MS" panose="020B0603020202020204" pitchFamily="34" charset="0"/>
              </a:rPr>
              <a:t>Estimación</a:t>
            </a:r>
            <a:r>
              <a:rPr lang="en-GB" sz="2000" dirty="0" smtClean="0">
                <a:latin typeface="Trebuchet MS" panose="020B0603020202020204" pitchFamily="34" charset="0"/>
              </a:rPr>
              <a:t> de la </a:t>
            </a:r>
            <a:r>
              <a:rPr lang="en-GB" sz="2000" dirty="0" err="1" smtClean="0">
                <a:latin typeface="Trebuchet MS" panose="020B0603020202020204" pitchFamily="34" charset="0"/>
              </a:rPr>
              <a:t>altura</a:t>
            </a:r>
            <a:r>
              <a:rPr lang="en-GB" sz="2000" dirty="0" smtClean="0">
                <a:latin typeface="Trebuchet MS" panose="020B0603020202020204" pitchFamily="34" charset="0"/>
              </a:rPr>
              <a:t> de la </a:t>
            </a:r>
            <a:r>
              <a:rPr lang="en-GB" sz="2000" dirty="0" err="1" smtClean="0">
                <a:latin typeface="Trebuchet MS" panose="020B0603020202020204" pitchFamily="34" charset="0"/>
              </a:rPr>
              <a:t>ola</a:t>
            </a:r>
            <a:r>
              <a:rPr lang="en-GB" sz="2000" dirty="0" smtClean="0">
                <a:latin typeface="Trebuchet MS" panose="020B0603020202020204" pitchFamily="34" charset="0"/>
              </a:rPr>
              <a:t> </a:t>
            </a:r>
            <a:r>
              <a:rPr lang="en-GB" sz="2000" dirty="0" err="1" smtClean="0">
                <a:latin typeface="Trebuchet MS" panose="020B0603020202020204" pitchFamily="34" charset="0"/>
              </a:rPr>
              <a:t>máxima</a:t>
            </a:r>
            <a:r>
              <a:rPr lang="en-GB" sz="2000" dirty="0" smtClean="0">
                <a:latin typeface="Trebuchet MS" panose="020B0603020202020204" pitchFamily="34" charset="0"/>
              </a:rPr>
              <a:t> </a:t>
            </a:r>
            <a:r>
              <a:rPr lang="en-GB" sz="2000" dirty="0" err="1" smtClean="0">
                <a:latin typeface="Trebuchet MS" panose="020B0603020202020204" pitchFamily="34" charset="0"/>
              </a:rPr>
              <a:t>esperada</a:t>
            </a:r>
            <a:r>
              <a:rPr lang="en-GB" sz="2000" dirty="0" smtClean="0">
                <a:latin typeface="Trebuchet MS" panose="020B0603020202020204" pitchFamily="34" charset="0"/>
              </a:rPr>
              <a:t>  </a:t>
            </a:r>
            <a:r>
              <a:rPr lang="en-GB" sz="2000" dirty="0">
                <a:latin typeface="Trebuchet MS" panose="020B0603020202020204" pitchFamily="34" charset="0"/>
              </a:rPr>
              <a:t>(</a:t>
            </a:r>
            <a:r>
              <a:rPr lang="en-GB" sz="2000" i="1" dirty="0" err="1">
                <a:solidFill>
                  <a:schemeClr val="hlink"/>
                </a:solidFill>
                <a:latin typeface="Trebuchet MS" panose="020B0603020202020204" pitchFamily="34" charset="0"/>
                <a:cs typeface="Times New Roman" panose="02020603050405020304" pitchFamily="18" charset="0"/>
              </a:rPr>
              <a:t>H</a:t>
            </a:r>
            <a:r>
              <a:rPr lang="en-GB" sz="2000" i="1" baseline="-25000" dirty="0" err="1">
                <a:solidFill>
                  <a:schemeClr val="hlink"/>
                </a:solidFill>
                <a:latin typeface="Trebuchet MS" panose="020B0603020202020204" pitchFamily="34" charset="0"/>
                <a:cs typeface="Times New Roman" panose="02020603050405020304" pitchFamily="18" charset="0"/>
              </a:rPr>
              <a:t>max</a:t>
            </a:r>
            <a:r>
              <a:rPr lang="en-GB" sz="2000" dirty="0" smtClean="0">
                <a:latin typeface="Trebuchet MS" panose="020B0603020202020204" pitchFamily="34" charset="0"/>
              </a:rPr>
              <a:t>). </a:t>
            </a:r>
          </a:p>
          <a:p>
            <a:r>
              <a:rPr lang="en-GB" sz="2000" dirty="0" smtClean="0">
                <a:latin typeface="Trebuchet MS" panose="020B0603020202020204" pitchFamily="34" charset="0"/>
              </a:rPr>
              <a:t>Este </a:t>
            </a:r>
            <a:r>
              <a:rPr lang="en-GB" sz="2000" dirty="0" err="1" smtClean="0">
                <a:latin typeface="Trebuchet MS" panose="020B0603020202020204" pitchFamily="34" charset="0"/>
              </a:rPr>
              <a:t>valor</a:t>
            </a:r>
            <a:r>
              <a:rPr lang="en-GB" sz="2000" dirty="0" smtClean="0">
                <a:latin typeface="Trebuchet MS" panose="020B0603020202020204" pitchFamily="34" charset="0"/>
              </a:rPr>
              <a:t> se </a:t>
            </a:r>
            <a:r>
              <a:rPr lang="en-GB" sz="2000" dirty="0" err="1" smtClean="0">
                <a:latin typeface="Trebuchet MS" panose="020B0603020202020204" pitchFamily="34" charset="0"/>
              </a:rPr>
              <a:t>calcula</a:t>
            </a:r>
            <a:r>
              <a:rPr lang="en-GB" sz="2000" dirty="0" smtClean="0">
                <a:latin typeface="Trebuchet MS" panose="020B0603020202020204" pitchFamily="34" charset="0"/>
              </a:rPr>
              <a:t> a </a:t>
            </a:r>
            <a:r>
              <a:rPr lang="en-GB" sz="2000" dirty="0" err="1" smtClean="0">
                <a:latin typeface="Trebuchet MS" panose="020B0603020202020204" pitchFamily="34" charset="0"/>
              </a:rPr>
              <a:t>partir</a:t>
            </a:r>
            <a:r>
              <a:rPr lang="en-GB" sz="2000" dirty="0" smtClean="0">
                <a:latin typeface="Trebuchet MS" panose="020B0603020202020204" pitchFamily="34" charset="0"/>
              </a:rPr>
              <a:t> del </a:t>
            </a:r>
            <a:r>
              <a:rPr lang="en-GB" sz="2000" dirty="0" err="1" smtClean="0">
                <a:latin typeface="Trebuchet MS" panose="020B0603020202020204" pitchFamily="34" charset="0"/>
              </a:rPr>
              <a:t>espectro</a:t>
            </a:r>
            <a:r>
              <a:rPr lang="en-GB" sz="2000" dirty="0" smtClean="0">
                <a:latin typeface="Trebuchet MS" panose="020B0603020202020204" pitchFamily="34" charset="0"/>
              </a:rPr>
              <a:t> de </a:t>
            </a:r>
            <a:r>
              <a:rPr lang="en-GB" sz="2000" dirty="0" err="1" smtClean="0">
                <a:latin typeface="Trebuchet MS" panose="020B0603020202020204" pitchFamily="34" charset="0"/>
              </a:rPr>
              <a:t>oleaje</a:t>
            </a:r>
            <a:r>
              <a:rPr lang="en-GB" sz="2000" dirty="0" smtClean="0">
                <a:latin typeface="Trebuchet MS" panose="020B0603020202020204" pitchFamily="34" charset="0"/>
              </a:rPr>
              <a:t> 2-D:</a:t>
            </a:r>
          </a:p>
          <a:p>
            <a:endParaRPr lang="en-GB" sz="2000" dirty="0">
              <a:latin typeface="Trebuchet MS" panose="020B0603020202020204" pitchFamily="34" charset="0"/>
            </a:endParaRPr>
          </a:p>
        </p:txBody>
      </p:sp>
      <p:sp>
        <p:nvSpPr>
          <p:cNvPr id="14" name="Text Box 13"/>
          <p:cNvSpPr txBox="1">
            <a:spLocks noChangeArrowheads="1"/>
          </p:cNvSpPr>
          <p:nvPr/>
        </p:nvSpPr>
        <p:spPr bwMode="auto">
          <a:xfrm>
            <a:off x="5890418" y="1946744"/>
            <a:ext cx="2303463" cy="615553"/>
          </a:xfrm>
          <a:prstGeom prst="rect">
            <a:avLst/>
          </a:prstGeom>
          <a:solidFill>
            <a:schemeClr val="bg1">
              <a:alpha val="70195"/>
            </a:schemeClr>
          </a:solidFill>
          <a:ln w="12700">
            <a:noFill/>
            <a:miter lim="800000"/>
            <a:headEnd/>
            <a:tailEnd/>
          </a:ln>
        </p:spPr>
        <p:txBody>
          <a:bodyPr>
            <a:spAutoFit/>
          </a:bodyPr>
          <a:lstStyle/>
          <a:p>
            <a:pPr algn="ctr"/>
            <a:r>
              <a:rPr lang="en-GB" i="1" dirty="0" err="1" smtClean="0">
                <a:latin typeface="Times New Roman" panose="02020603050405020304" pitchFamily="18" charset="0"/>
                <a:cs typeface="Times New Roman" panose="02020603050405020304" pitchFamily="18" charset="0"/>
              </a:rPr>
              <a:t>H</a:t>
            </a:r>
            <a:r>
              <a:rPr lang="en-GB" i="1" baseline="-25000" dirty="0" err="1" smtClean="0">
                <a:latin typeface="Times New Roman" panose="02020603050405020304" pitchFamily="18" charset="0"/>
                <a:cs typeface="Times New Roman" panose="02020603050405020304" pitchFamily="18" charset="0"/>
              </a:rPr>
              <a:t>max</a:t>
            </a:r>
            <a:r>
              <a:rPr lang="en-GB" sz="1600" dirty="0" smtClean="0"/>
              <a:t> </a:t>
            </a:r>
            <a:r>
              <a:rPr lang="en-GB" sz="1600" dirty="0" err="1" smtClean="0"/>
              <a:t>esperada</a:t>
            </a:r>
            <a:r>
              <a:rPr lang="en-GB" sz="1600" dirty="0" smtClean="0"/>
              <a:t> en un </a:t>
            </a:r>
            <a:r>
              <a:rPr lang="en-GB" sz="1600" dirty="0" err="1" smtClean="0"/>
              <a:t>registro</a:t>
            </a:r>
            <a:r>
              <a:rPr lang="en-GB" sz="1600" dirty="0" smtClean="0"/>
              <a:t> de </a:t>
            </a:r>
            <a:r>
              <a:rPr lang="en-GB" sz="1600" dirty="0" smtClean="0">
                <a:solidFill>
                  <a:schemeClr val="hlink"/>
                </a:solidFill>
              </a:rPr>
              <a:t>3 h</a:t>
            </a:r>
            <a:endParaRPr lang="en-GB" sz="1600" dirty="0">
              <a:solidFill>
                <a:schemeClr val="hlink"/>
              </a:solidFill>
            </a:endParaRPr>
          </a:p>
        </p:txBody>
      </p:sp>
      <p:sp>
        <p:nvSpPr>
          <p:cNvPr id="15" name="Text Box 11"/>
          <p:cNvSpPr txBox="1">
            <a:spLocks noChangeArrowheads="1"/>
          </p:cNvSpPr>
          <p:nvPr/>
        </p:nvSpPr>
        <p:spPr bwMode="auto">
          <a:xfrm>
            <a:off x="457200" y="4874898"/>
            <a:ext cx="7534275" cy="830997"/>
          </a:xfrm>
          <a:prstGeom prst="rect">
            <a:avLst/>
          </a:prstGeom>
          <a:noFill/>
          <a:ln w="12700">
            <a:noFill/>
            <a:miter lim="800000"/>
            <a:headEnd/>
            <a:tailEnd/>
          </a:ln>
        </p:spPr>
        <p:txBody>
          <a:bodyPr>
            <a:spAutoFit/>
          </a:bodyPr>
          <a:lstStyle/>
          <a:p>
            <a:pPr algn="ctr"/>
            <a:r>
              <a:rPr lang="en-GB" sz="1600" dirty="0" smtClean="0">
                <a:latin typeface="Trebuchet MS" panose="020B0603020202020204" pitchFamily="34" charset="0"/>
              </a:rPr>
              <a:t>     10 Mar 2008, 12:00 UTC                   </a:t>
            </a:r>
          </a:p>
          <a:p>
            <a:pPr algn="ctr"/>
            <a:r>
              <a:rPr lang="en-GB" sz="1600" dirty="0" smtClean="0">
                <a:latin typeface="Trebuchet MS" panose="020B0603020202020204" pitchFamily="34" charset="0"/>
              </a:rPr>
              <a:t>Campos </a:t>
            </a:r>
            <a:r>
              <a:rPr lang="en-GB" sz="1600" dirty="0" err="1" smtClean="0">
                <a:latin typeface="Trebuchet MS" panose="020B0603020202020204" pitchFamily="34" charset="0"/>
              </a:rPr>
              <a:t>previstos</a:t>
            </a:r>
            <a:r>
              <a:rPr lang="en-GB" sz="1600" dirty="0" smtClean="0">
                <a:latin typeface="Trebuchet MS" panose="020B0603020202020204" pitchFamily="34" charset="0"/>
              </a:rPr>
              <a:t> a </a:t>
            </a:r>
            <a:r>
              <a:rPr lang="en-GB" sz="1600" dirty="0" err="1" smtClean="0">
                <a:latin typeface="Trebuchet MS" panose="020B0603020202020204" pitchFamily="34" charset="0"/>
              </a:rPr>
              <a:t>partir</a:t>
            </a:r>
            <a:r>
              <a:rPr lang="en-GB" sz="1600" dirty="0" smtClean="0">
                <a:latin typeface="Trebuchet MS" panose="020B0603020202020204" pitchFamily="34" charset="0"/>
              </a:rPr>
              <a:t> del 7 Mar 2008, 00:00 </a:t>
            </a:r>
            <a:r>
              <a:rPr lang="en-GB" sz="1600" dirty="0">
                <a:latin typeface="Trebuchet MS" panose="020B0603020202020204" pitchFamily="34" charset="0"/>
              </a:rPr>
              <a:t>UTC</a:t>
            </a:r>
          </a:p>
          <a:p>
            <a:pPr algn="ctr"/>
            <a:endParaRPr lang="en-GB" sz="1600" dirty="0">
              <a:latin typeface="Trebuchet MS" panose="020B0603020202020204" pitchFamily="34" charset="0"/>
            </a:endParaRPr>
          </a:p>
        </p:txBody>
      </p:sp>
      <p:sp>
        <p:nvSpPr>
          <p:cNvPr id="16" name="Text Box 20"/>
          <p:cNvSpPr txBox="1">
            <a:spLocks noChangeArrowheads="1"/>
          </p:cNvSpPr>
          <p:nvPr/>
        </p:nvSpPr>
        <p:spPr bwMode="auto">
          <a:xfrm>
            <a:off x="428812" y="5652395"/>
            <a:ext cx="8393336" cy="646331"/>
          </a:xfrm>
          <a:prstGeom prst="rect">
            <a:avLst/>
          </a:prstGeom>
          <a:noFill/>
          <a:ln w="12700">
            <a:noFill/>
            <a:miter lim="800000"/>
            <a:headEnd/>
            <a:tailEnd/>
          </a:ln>
        </p:spPr>
        <p:txBody>
          <a:bodyPr wrap="square">
            <a:spAutoFit/>
          </a:bodyPr>
          <a:lstStyle/>
          <a:p>
            <a:r>
              <a:rPr lang="en-GB" sz="1800" dirty="0" smtClean="0">
                <a:latin typeface="Trebuchet MS" panose="020B0603020202020204" pitchFamily="34" charset="0"/>
              </a:rPr>
              <a:t>Nota </a:t>
            </a:r>
            <a:r>
              <a:rPr lang="en-GB" sz="1800" dirty="0" err="1" smtClean="0">
                <a:latin typeface="Trebuchet MS" panose="020B0603020202020204" pitchFamily="34" charset="0"/>
              </a:rPr>
              <a:t>técnica</a:t>
            </a:r>
            <a:r>
              <a:rPr lang="en-GB" sz="1800" dirty="0" smtClean="0">
                <a:latin typeface="Trebuchet MS" panose="020B0603020202020204" pitchFamily="34" charset="0"/>
              </a:rPr>
              <a:t> Memo 288: </a:t>
            </a:r>
            <a:r>
              <a:rPr lang="en-GB" sz="1800" dirty="0" smtClean="0">
                <a:solidFill>
                  <a:srgbClr val="0000FF"/>
                </a:solidFill>
                <a:latin typeface="Trebuchet MS" panose="020B0603020202020204" pitchFamily="34" charset="0"/>
              </a:rPr>
              <a:t>http</a:t>
            </a:r>
            <a:r>
              <a:rPr lang="en-GB" sz="1800" dirty="0">
                <a:solidFill>
                  <a:srgbClr val="0000FF"/>
                </a:solidFill>
                <a:latin typeface="Trebuchet MS" panose="020B0603020202020204" pitchFamily="34" charset="0"/>
              </a:rPr>
              <a:t>://www.ecmwf.int/publications/library/do/references/list/14</a:t>
            </a:r>
          </a:p>
        </p:txBody>
      </p:sp>
    </p:spTree>
    <p:extLst>
      <p:ext uri="{BB962C8B-B14F-4D97-AF65-F5344CB8AC3E}">
        <p14:creationId xmlns:p14="http://schemas.microsoft.com/office/powerpoint/2010/main" val="105660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0690" y="4630242"/>
            <a:ext cx="3567928" cy="2303364"/>
          </a:xfrm>
          <a:prstGeom prst="rect">
            <a:avLst/>
          </a:prstGeom>
          <a:noFill/>
        </p:spPr>
      </p:pic>
      <p:sp>
        <p:nvSpPr>
          <p:cNvPr id="45059" name="Rectangle 2"/>
          <p:cNvSpPr>
            <a:spLocks noGrp="1" noChangeArrowheads="1"/>
          </p:cNvSpPr>
          <p:nvPr>
            <p:ph type="title" idx="4294967295"/>
          </p:nvPr>
        </p:nvSpPr>
        <p:spPr>
          <a:xfrm>
            <a:off x="490736" y="15081"/>
            <a:ext cx="8113712" cy="963613"/>
          </a:xfrm>
          <a:prstGeom prst="rect">
            <a:avLst/>
          </a:prstGeom>
        </p:spPr>
        <p:txBody>
          <a:bodyPr/>
          <a:lstStyle/>
          <a:p>
            <a:r>
              <a:rPr lang="en-GB" sz="2400" b="1" dirty="0" smtClean="0">
                <a:solidFill>
                  <a:srgbClr val="C00000"/>
                </a:solidFill>
                <a:latin typeface="Trebuchet MS" panose="020B0603020202020204" pitchFamily="34" charset="0"/>
              </a:rPr>
              <a:t>Verification de los </a:t>
            </a:r>
            <a:r>
              <a:rPr lang="en-GB" sz="2400" b="1" dirty="0" err="1" smtClean="0">
                <a:solidFill>
                  <a:srgbClr val="C00000"/>
                </a:solidFill>
                <a:latin typeface="Trebuchet MS" panose="020B0603020202020204" pitchFamily="34" charset="0"/>
              </a:rPr>
              <a:t>pronósticos</a:t>
            </a:r>
            <a:r>
              <a:rPr lang="en-GB" sz="2400" b="1" dirty="0" smtClean="0">
                <a:solidFill>
                  <a:srgbClr val="C00000"/>
                </a:solidFill>
                <a:latin typeface="Trebuchet MS" panose="020B0603020202020204" pitchFamily="34" charset="0"/>
              </a:rPr>
              <a:t/>
            </a:r>
            <a:br>
              <a:rPr lang="en-GB" sz="2400" b="1" dirty="0" smtClean="0">
                <a:solidFill>
                  <a:srgbClr val="C00000"/>
                </a:solidFill>
                <a:latin typeface="Trebuchet MS" panose="020B0603020202020204" pitchFamily="34" charset="0"/>
              </a:rPr>
            </a:br>
            <a:r>
              <a:rPr lang="en-GB" sz="2400" b="1" dirty="0" smtClean="0">
                <a:solidFill>
                  <a:srgbClr val="C00000"/>
                </a:solidFill>
                <a:latin typeface="Trebuchet MS" panose="020B0603020202020204" pitchFamily="34" charset="0"/>
              </a:rPr>
              <a:t>¿Con </a:t>
            </a:r>
            <a:r>
              <a:rPr lang="en-GB" sz="2400" b="1" dirty="0" err="1" smtClean="0">
                <a:solidFill>
                  <a:srgbClr val="C00000"/>
                </a:solidFill>
                <a:latin typeface="Trebuchet MS" panose="020B0603020202020204" pitchFamily="34" charset="0"/>
              </a:rPr>
              <a:t>qué</a:t>
            </a:r>
            <a:r>
              <a:rPr lang="en-GB" sz="2400" b="1" dirty="0" smtClean="0">
                <a:solidFill>
                  <a:srgbClr val="C00000"/>
                </a:solidFill>
                <a:latin typeface="Trebuchet MS" panose="020B0603020202020204" pitchFamily="34" charset="0"/>
              </a:rPr>
              <a:t> </a:t>
            </a:r>
            <a:r>
              <a:rPr lang="en-GB" sz="2400" b="1" dirty="0" err="1" smtClean="0">
                <a:solidFill>
                  <a:srgbClr val="C00000"/>
                </a:solidFill>
                <a:latin typeface="Trebuchet MS" panose="020B0603020202020204" pitchFamily="34" charset="0"/>
              </a:rPr>
              <a:t>datos</a:t>
            </a:r>
            <a:r>
              <a:rPr lang="en-GB" sz="2400" b="1" dirty="0" smtClean="0">
                <a:solidFill>
                  <a:srgbClr val="C00000"/>
                </a:solidFill>
                <a:latin typeface="Trebuchet MS" panose="020B0603020202020204" pitchFamily="34" charset="0"/>
              </a:rPr>
              <a:t> </a:t>
            </a:r>
            <a:r>
              <a:rPr lang="en-GB" sz="2400" b="1" dirty="0" err="1" smtClean="0">
                <a:solidFill>
                  <a:srgbClr val="C00000"/>
                </a:solidFill>
                <a:latin typeface="Trebuchet MS" panose="020B0603020202020204" pitchFamily="34" charset="0"/>
              </a:rPr>
              <a:t>comparamos</a:t>
            </a:r>
            <a:r>
              <a:rPr lang="en-GB" sz="2400" b="1" dirty="0" smtClean="0">
                <a:solidFill>
                  <a:srgbClr val="C00000"/>
                </a:solidFill>
                <a:latin typeface="Trebuchet MS" panose="020B0603020202020204" pitchFamily="34" charset="0"/>
              </a:rPr>
              <a:t> los </a:t>
            </a:r>
            <a:r>
              <a:rPr lang="en-GB" sz="2400" b="1" dirty="0" err="1" smtClean="0">
                <a:solidFill>
                  <a:srgbClr val="C00000"/>
                </a:solidFill>
                <a:latin typeface="Trebuchet MS" panose="020B0603020202020204" pitchFamily="34" charset="0"/>
              </a:rPr>
              <a:t>pronósticos</a:t>
            </a:r>
            <a:r>
              <a:rPr lang="en-GB" sz="2400" b="1" dirty="0" smtClean="0">
                <a:solidFill>
                  <a:srgbClr val="C00000"/>
                </a:solidFill>
                <a:latin typeface="Trebuchet MS" panose="020B0603020202020204" pitchFamily="34" charset="0"/>
              </a:rPr>
              <a:t>?</a:t>
            </a:r>
          </a:p>
        </p:txBody>
      </p:sp>
      <p:sp>
        <p:nvSpPr>
          <p:cNvPr id="45060" name="Rectangle 3"/>
          <p:cNvSpPr>
            <a:spLocks noGrp="1" noChangeArrowheads="1"/>
          </p:cNvSpPr>
          <p:nvPr>
            <p:ph type="body" sz="half" idx="4294967295"/>
          </p:nvPr>
        </p:nvSpPr>
        <p:spPr>
          <a:xfrm>
            <a:off x="457200" y="1219200"/>
            <a:ext cx="3979863" cy="4930775"/>
          </a:xfrm>
          <a:prstGeom prst="rect">
            <a:avLst/>
          </a:prstGeom>
        </p:spPr>
        <p:txBody>
          <a:bodyPr/>
          <a:lstStyle/>
          <a:p>
            <a:pPr>
              <a:buClr>
                <a:schemeClr val="tx1"/>
              </a:buClr>
              <a:buFont typeface="Wingdings" pitchFamily="2" charset="2"/>
              <a:buNone/>
            </a:pPr>
            <a:r>
              <a:rPr lang="en-GB" sz="1600" dirty="0" smtClean="0"/>
              <a:t>	</a:t>
            </a:r>
          </a:p>
        </p:txBody>
      </p:sp>
      <p:sp>
        <p:nvSpPr>
          <p:cNvPr id="45061" name="Rectangle 21"/>
          <p:cNvSpPr>
            <a:spLocks noGrp="1" noChangeArrowheads="1"/>
          </p:cNvSpPr>
          <p:nvPr>
            <p:ph type="body" sz="half" idx="4294967295"/>
          </p:nvPr>
        </p:nvSpPr>
        <p:spPr>
          <a:xfrm>
            <a:off x="1" y="1340768"/>
            <a:ext cx="4499992" cy="4319588"/>
          </a:xfrm>
          <a:prstGeom prst="rect">
            <a:avLst/>
          </a:prstGeom>
        </p:spPr>
        <p:txBody>
          <a:bodyPr/>
          <a:lstStyle/>
          <a:p>
            <a:pPr marL="0" indent="0">
              <a:lnSpc>
                <a:spcPct val="110000"/>
              </a:lnSpc>
              <a:spcAft>
                <a:spcPct val="100000"/>
              </a:spcAft>
              <a:buNone/>
            </a:pPr>
            <a:r>
              <a:rPr lang="en-GB" sz="1800" dirty="0" smtClean="0">
                <a:latin typeface="Trebuchet MS" panose="020B0603020202020204" pitchFamily="34" charset="0"/>
              </a:rPr>
              <a:t>1. </a:t>
            </a:r>
            <a:r>
              <a:rPr lang="en-GB" sz="1800" dirty="0" err="1" smtClean="0">
                <a:latin typeface="Trebuchet MS" panose="020B0603020202020204" pitchFamily="34" charset="0"/>
              </a:rPr>
              <a:t>Datos</a:t>
            </a:r>
            <a:r>
              <a:rPr lang="en-GB" sz="1800" dirty="0" smtClean="0">
                <a:latin typeface="Trebuchet MS" panose="020B0603020202020204" pitchFamily="34" charset="0"/>
              </a:rPr>
              <a:t> </a:t>
            </a:r>
            <a:r>
              <a:rPr lang="en-GB" sz="1800" i="1" dirty="0" smtClean="0">
                <a:latin typeface="Trebuchet MS" panose="020B0603020202020204" pitchFamily="34" charset="0"/>
              </a:rPr>
              <a:t>in-situ</a:t>
            </a:r>
            <a:r>
              <a:rPr lang="en-GB" sz="1800" dirty="0" smtClean="0">
                <a:latin typeface="Trebuchet MS" panose="020B0603020202020204" pitchFamily="34" charset="0"/>
              </a:rPr>
              <a:t> (</a:t>
            </a:r>
            <a:r>
              <a:rPr lang="en-GB" sz="1800" dirty="0" err="1" smtClean="0">
                <a:latin typeface="Trebuchet MS" panose="020B0603020202020204" pitchFamily="34" charset="0"/>
              </a:rPr>
              <a:t>buques</a:t>
            </a:r>
            <a:r>
              <a:rPr lang="en-GB" sz="1800" dirty="0" smtClean="0">
                <a:latin typeface="Trebuchet MS" panose="020B0603020202020204" pitchFamily="34" charset="0"/>
              </a:rPr>
              <a:t> </a:t>
            </a:r>
            <a:r>
              <a:rPr lang="en-GB" sz="1800" dirty="0" err="1" smtClean="0">
                <a:latin typeface="Trebuchet MS" panose="020B0603020202020204" pitchFamily="34" charset="0"/>
              </a:rPr>
              <a:t>seleccionados</a:t>
            </a:r>
            <a:r>
              <a:rPr lang="en-GB" sz="1800" dirty="0" smtClean="0">
                <a:latin typeface="Trebuchet MS" panose="020B0603020202020204" pitchFamily="34" charset="0"/>
              </a:rPr>
              <a:t>, </a:t>
            </a:r>
            <a:r>
              <a:rPr lang="en-GB" sz="1800" dirty="0" err="1" smtClean="0">
                <a:latin typeface="Trebuchet MS" panose="020B0603020202020204" pitchFamily="34" charset="0"/>
              </a:rPr>
              <a:t>boyas</a:t>
            </a:r>
            <a:r>
              <a:rPr lang="en-GB" sz="1800" dirty="0" smtClean="0">
                <a:latin typeface="Trebuchet MS" panose="020B0603020202020204" pitchFamily="34" charset="0"/>
              </a:rPr>
              <a:t> y </a:t>
            </a:r>
            <a:r>
              <a:rPr lang="en-GB" sz="1800" dirty="0" err="1" smtClean="0">
                <a:latin typeface="Trebuchet MS" panose="020B0603020202020204" pitchFamily="34" charset="0"/>
              </a:rPr>
              <a:t>plataformas</a:t>
            </a:r>
            <a:r>
              <a:rPr lang="en-GB" sz="1800" dirty="0" smtClean="0">
                <a:latin typeface="Trebuchet MS" panose="020B0603020202020204" pitchFamily="34" charset="0"/>
              </a:rPr>
              <a:t>).</a:t>
            </a:r>
          </a:p>
          <a:p>
            <a:pPr>
              <a:lnSpc>
                <a:spcPct val="110000"/>
              </a:lnSpc>
              <a:spcAft>
                <a:spcPct val="100000"/>
              </a:spcAft>
            </a:pPr>
            <a:endParaRPr lang="en-GB" sz="1800" dirty="0" smtClean="0">
              <a:latin typeface="Trebuchet MS" panose="020B0603020202020204" pitchFamily="34" charset="0"/>
            </a:endParaRPr>
          </a:p>
          <a:p>
            <a:pPr>
              <a:lnSpc>
                <a:spcPct val="110000"/>
              </a:lnSpc>
              <a:spcAft>
                <a:spcPct val="100000"/>
              </a:spcAft>
            </a:pPr>
            <a:endParaRPr lang="en-GB" sz="1800" dirty="0">
              <a:latin typeface="Trebuchet MS" panose="020B0603020202020204" pitchFamily="34" charset="0"/>
            </a:endParaRPr>
          </a:p>
          <a:p>
            <a:pPr>
              <a:lnSpc>
                <a:spcPct val="110000"/>
              </a:lnSpc>
              <a:spcAft>
                <a:spcPct val="100000"/>
              </a:spcAft>
            </a:pPr>
            <a:endParaRPr lang="en-GB" sz="1800" dirty="0" smtClean="0">
              <a:latin typeface="Trebuchet MS" panose="020B0603020202020204" pitchFamily="34" charset="0"/>
            </a:endParaRPr>
          </a:p>
          <a:p>
            <a:pPr>
              <a:lnSpc>
                <a:spcPct val="110000"/>
              </a:lnSpc>
              <a:spcAft>
                <a:spcPct val="100000"/>
              </a:spcAft>
            </a:pPr>
            <a:endParaRPr lang="en-GB" sz="1800" dirty="0">
              <a:latin typeface="Trebuchet MS" panose="020B0603020202020204" pitchFamily="34" charset="0"/>
            </a:endParaRPr>
          </a:p>
          <a:p>
            <a:pPr marL="0" indent="0">
              <a:lnSpc>
                <a:spcPct val="110000"/>
              </a:lnSpc>
              <a:spcAft>
                <a:spcPct val="100000"/>
              </a:spcAft>
              <a:buNone/>
            </a:pPr>
            <a:r>
              <a:rPr lang="en-GB" sz="1800" dirty="0" smtClean="0">
                <a:latin typeface="Trebuchet MS" panose="020B0603020202020204" pitchFamily="34" charset="0"/>
              </a:rPr>
              <a:t>2. </a:t>
            </a:r>
            <a:r>
              <a:rPr lang="en-GB" sz="1800" dirty="0" err="1" smtClean="0">
                <a:latin typeface="Trebuchet MS" panose="020B0603020202020204" pitchFamily="34" charset="0"/>
              </a:rPr>
              <a:t>Datos</a:t>
            </a:r>
            <a:r>
              <a:rPr lang="en-GB" sz="1800" dirty="0" smtClean="0">
                <a:latin typeface="Trebuchet MS" panose="020B0603020202020204" pitchFamily="34" charset="0"/>
              </a:rPr>
              <a:t> de </a:t>
            </a:r>
            <a:r>
              <a:rPr lang="en-GB" sz="1800" dirty="0" err="1" smtClean="0">
                <a:latin typeface="Trebuchet MS" panose="020B0603020202020204" pitchFamily="34" charset="0"/>
              </a:rPr>
              <a:t>satélite</a:t>
            </a:r>
            <a:r>
              <a:rPr lang="en-GB" sz="1800" dirty="0" smtClean="0">
                <a:latin typeface="Trebuchet MS" panose="020B0603020202020204" pitchFamily="34" charset="0"/>
              </a:rPr>
              <a:t> (</a:t>
            </a:r>
            <a:r>
              <a:rPr lang="en-GB" sz="1800" dirty="0" err="1" smtClean="0">
                <a:latin typeface="Trebuchet MS" panose="020B0603020202020204" pitchFamily="34" charset="0"/>
              </a:rPr>
              <a:t>altímetros</a:t>
            </a:r>
            <a:r>
              <a:rPr lang="en-GB" sz="1800" dirty="0" smtClean="0">
                <a:latin typeface="Trebuchet MS" panose="020B0603020202020204" pitchFamily="34" charset="0"/>
              </a:rPr>
              <a:t> - SAR).</a:t>
            </a:r>
            <a:br>
              <a:rPr lang="en-GB" sz="1800" dirty="0" smtClean="0">
                <a:latin typeface="Trebuchet MS" panose="020B0603020202020204" pitchFamily="34" charset="0"/>
              </a:rPr>
            </a:br>
            <a:endParaRPr lang="en-GB" sz="1800" dirty="0" smtClean="0">
              <a:latin typeface="Trebuchet MS" panose="020B0603020202020204" pitchFamily="34" charset="0"/>
            </a:endParaRPr>
          </a:p>
        </p:txBody>
      </p:sp>
      <p:pic>
        <p:nvPicPr>
          <p:cNvPr id="8" name="Imagen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4422" y="1068890"/>
            <a:ext cx="3528392" cy="2304256"/>
          </a:xfrm>
          <a:prstGeom prst="rect">
            <a:avLst/>
          </a:prstGeom>
          <a:noFill/>
        </p:spPr>
      </p:pic>
      <p:sp>
        <p:nvSpPr>
          <p:cNvPr id="10" name="CuadroTexto 9">
            <a:hlinkClick r:id="rId4"/>
          </p:cNvPr>
          <p:cNvSpPr txBox="1"/>
          <p:nvPr/>
        </p:nvSpPr>
        <p:spPr>
          <a:xfrm>
            <a:off x="971600" y="1983177"/>
            <a:ext cx="3172663" cy="369332"/>
          </a:xfrm>
          <a:prstGeom prst="rect">
            <a:avLst/>
          </a:prstGeom>
          <a:noFill/>
        </p:spPr>
        <p:txBody>
          <a:bodyPr wrap="none" rtlCol="0">
            <a:spAutoFit/>
          </a:bodyPr>
          <a:lstStyle/>
          <a:p>
            <a:r>
              <a:rPr lang="es-ES" b="1" dirty="0">
                <a:latin typeface="Trebuchet MS" panose="020B0603020202020204" pitchFamily="34" charset="0"/>
                <a:hlinkClick r:id="rId5"/>
              </a:rPr>
              <a:t>http://www.ndbc.noaa.gov/</a:t>
            </a:r>
            <a:endParaRPr lang="es-ES" b="1" dirty="0">
              <a:latin typeface="Trebuchet MS" panose="020B0603020202020204" pitchFamily="34" charset="0"/>
            </a:endParaRPr>
          </a:p>
        </p:txBody>
      </p:sp>
      <p:sp>
        <p:nvSpPr>
          <p:cNvPr id="12" name="CuadroTexto 11">
            <a:hlinkClick r:id="rId4"/>
          </p:cNvPr>
          <p:cNvSpPr txBox="1"/>
          <p:nvPr/>
        </p:nvSpPr>
        <p:spPr>
          <a:xfrm>
            <a:off x="960022" y="2474077"/>
            <a:ext cx="3683986" cy="923330"/>
          </a:xfrm>
          <a:prstGeom prst="rect">
            <a:avLst/>
          </a:prstGeom>
          <a:noFill/>
        </p:spPr>
        <p:txBody>
          <a:bodyPr wrap="square" rtlCol="0">
            <a:spAutoFit/>
          </a:bodyPr>
          <a:lstStyle/>
          <a:p>
            <a:r>
              <a:rPr lang="es-ES" b="1" dirty="0" smtClean="0">
                <a:latin typeface="Trebuchet MS" panose="020B0603020202020204" pitchFamily="34" charset="0"/>
                <a:hlinkClick r:id="rId5"/>
              </a:rPr>
              <a:t>http://www.jcomm.info/index.php?option=com_content&amp;view=article&amp;id=132&amp;Itemid=37</a:t>
            </a:r>
            <a:endParaRPr lang="es-ES" b="1" dirty="0">
              <a:latin typeface="Trebuchet MS" panose="020B0603020202020204" pitchFamily="34" charset="0"/>
            </a:endParaRPr>
          </a:p>
        </p:txBody>
      </p:sp>
      <p:sp>
        <p:nvSpPr>
          <p:cNvPr id="2" name="CuadroTexto 1"/>
          <p:cNvSpPr txBox="1"/>
          <p:nvPr/>
        </p:nvSpPr>
        <p:spPr>
          <a:xfrm>
            <a:off x="978840" y="3485818"/>
            <a:ext cx="3646349" cy="923330"/>
          </a:xfrm>
          <a:prstGeom prst="rect">
            <a:avLst/>
          </a:prstGeom>
          <a:noFill/>
        </p:spPr>
        <p:txBody>
          <a:bodyPr wrap="square" rtlCol="0">
            <a:spAutoFit/>
          </a:bodyPr>
          <a:lstStyle/>
          <a:p>
            <a:r>
              <a:rPr lang="es-ES" b="1" dirty="0" smtClean="0">
                <a:latin typeface="Trebuchet MS" panose="020B0603020202020204" pitchFamily="34" charset="0"/>
                <a:hlinkClick r:id="rId6"/>
              </a:rPr>
              <a:t>http://www.puertos.es/es-es/oceanografia/Paginas/portus.aspx</a:t>
            </a:r>
            <a:endParaRPr lang="es-ES" b="1" dirty="0">
              <a:latin typeface="Trebuchet MS" panose="020B0603020202020204" pitchFamily="34" charset="0"/>
            </a:endParaRPr>
          </a:p>
        </p:txBody>
      </p:sp>
      <p:pic>
        <p:nvPicPr>
          <p:cNvPr id="14" name="Picture 25" descr="fig15.gif"/>
          <p:cNvPicPr>
            <a:picLocks noChangeAspect="1"/>
          </p:cNvPicPr>
          <p:nvPr/>
        </p:nvPicPr>
        <p:blipFill>
          <a:blip r:embed="rId7" cstate="print"/>
          <a:stretch>
            <a:fillRect/>
          </a:stretch>
        </p:blipFill>
        <p:spPr>
          <a:xfrm>
            <a:off x="6211429" y="3077763"/>
            <a:ext cx="2932571" cy="1440724"/>
          </a:xfrm>
          <a:prstGeom prst="rect">
            <a:avLst/>
          </a:prstGeom>
        </p:spPr>
      </p:pic>
      <p:sp>
        <p:nvSpPr>
          <p:cNvPr id="15" name="Text Box 5"/>
          <p:cNvSpPr txBox="1">
            <a:spLocks noChangeArrowheads="1"/>
          </p:cNvSpPr>
          <p:nvPr/>
        </p:nvSpPr>
        <p:spPr bwMode="auto">
          <a:xfrm>
            <a:off x="6286258" y="4576607"/>
            <a:ext cx="2965850" cy="430887"/>
          </a:xfrm>
          <a:prstGeom prst="rect">
            <a:avLst/>
          </a:prstGeom>
          <a:noFill/>
          <a:ln w="9525">
            <a:noFill/>
            <a:miter lim="800000"/>
            <a:headEnd/>
            <a:tailEnd/>
          </a:ln>
        </p:spPr>
        <p:txBody>
          <a:bodyPr wrap="square">
            <a:spAutoFit/>
          </a:bodyPr>
          <a:lstStyle/>
          <a:p>
            <a:pPr eaLnBrk="1" hangingPunct="1"/>
            <a:r>
              <a:rPr lang="en-GB" sz="1100" dirty="0" smtClean="0">
                <a:latin typeface="Arial" charset="0"/>
              </a:rPr>
              <a:t>Note: GTS wave data now also available from Korea, Australia, Italy and Greece.</a:t>
            </a:r>
            <a:endParaRPr lang="en-GB" sz="1100" dirty="0">
              <a:latin typeface="Arial" charset="0"/>
            </a:endParaRPr>
          </a:p>
        </p:txBody>
      </p:sp>
      <p:sp>
        <p:nvSpPr>
          <p:cNvPr id="3" name="Rectángulo 2"/>
          <p:cNvSpPr/>
          <p:nvPr/>
        </p:nvSpPr>
        <p:spPr>
          <a:xfrm>
            <a:off x="490736" y="5350440"/>
            <a:ext cx="2641104" cy="1311128"/>
          </a:xfrm>
          <a:prstGeom prst="rect">
            <a:avLst/>
          </a:prstGeom>
        </p:spPr>
        <p:txBody>
          <a:bodyPr wrap="square">
            <a:spAutoFit/>
          </a:bodyPr>
          <a:lstStyle/>
          <a:p>
            <a:pPr marL="0" indent="0">
              <a:lnSpc>
                <a:spcPct val="110000"/>
              </a:lnSpc>
              <a:spcAft>
                <a:spcPct val="100000"/>
              </a:spcAft>
              <a:buNone/>
            </a:pPr>
            <a:r>
              <a:rPr lang="en-GB" i="1" dirty="0" err="1">
                <a:solidFill>
                  <a:schemeClr val="bg2"/>
                </a:solidFill>
                <a:latin typeface="Trebuchet MS" panose="020B0603020202020204" pitchFamily="34" charset="0"/>
              </a:rPr>
              <a:t>Todos</a:t>
            </a:r>
            <a:r>
              <a:rPr lang="en-GB" i="1" dirty="0">
                <a:solidFill>
                  <a:schemeClr val="bg2"/>
                </a:solidFill>
                <a:latin typeface="Trebuchet MS" panose="020B0603020202020204" pitchFamily="34" charset="0"/>
              </a:rPr>
              <a:t> </a:t>
            </a:r>
            <a:r>
              <a:rPr lang="en-GB" i="1" dirty="0" err="1">
                <a:solidFill>
                  <a:schemeClr val="bg2"/>
                </a:solidFill>
                <a:latin typeface="Trebuchet MS" panose="020B0603020202020204" pitchFamily="34" charset="0"/>
              </a:rPr>
              <a:t>estos</a:t>
            </a:r>
            <a:r>
              <a:rPr lang="en-GB" i="1" dirty="0">
                <a:solidFill>
                  <a:schemeClr val="bg2"/>
                </a:solidFill>
                <a:latin typeface="Trebuchet MS" panose="020B0603020202020204" pitchFamily="34" charset="0"/>
              </a:rPr>
              <a:t> </a:t>
            </a:r>
            <a:r>
              <a:rPr lang="en-GB" i="1" dirty="0" err="1">
                <a:solidFill>
                  <a:schemeClr val="bg2"/>
                </a:solidFill>
                <a:latin typeface="Trebuchet MS" panose="020B0603020202020204" pitchFamily="34" charset="0"/>
              </a:rPr>
              <a:t>datos</a:t>
            </a:r>
            <a:r>
              <a:rPr lang="en-GB" i="1" dirty="0">
                <a:solidFill>
                  <a:schemeClr val="bg2"/>
                </a:solidFill>
                <a:latin typeface="Trebuchet MS" panose="020B0603020202020204" pitchFamily="34" charset="0"/>
              </a:rPr>
              <a:t> son </a:t>
            </a:r>
            <a:r>
              <a:rPr lang="en-GB" i="1" dirty="0" err="1">
                <a:solidFill>
                  <a:schemeClr val="bg2"/>
                </a:solidFill>
                <a:latin typeface="Trebuchet MS" panose="020B0603020202020204" pitchFamily="34" charset="0"/>
              </a:rPr>
              <a:t>asimilados</a:t>
            </a:r>
            <a:r>
              <a:rPr lang="en-GB" i="1" dirty="0">
                <a:solidFill>
                  <a:schemeClr val="bg2"/>
                </a:solidFill>
                <a:latin typeface="Trebuchet MS" panose="020B0603020202020204" pitchFamily="34" charset="0"/>
              </a:rPr>
              <a:t> </a:t>
            </a:r>
            <a:r>
              <a:rPr lang="en-GB" i="1" dirty="0" err="1">
                <a:solidFill>
                  <a:schemeClr val="bg2"/>
                </a:solidFill>
                <a:latin typeface="Trebuchet MS" panose="020B0603020202020204" pitchFamily="34" charset="0"/>
              </a:rPr>
              <a:t>por</a:t>
            </a:r>
            <a:r>
              <a:rPr lang="en-GB" i="1" dirty="0">
                <a:solidFill>
                  <a:schemeClr val="bg2"/>
                </a:solidFill>
                <a:latin typeface="Trebuchet MS" panose="020B0603020202020204" pitchFamily="34" charset="0"/>
              </a:rPr>
              <a:t> </a:t>
            </a:r>
            <a:r>
              <a:rPr lang="en-GB" i="1" dirty="0" smtClean="0">
                <a:solidFill>
                  <a:schemeClr val="bg2"/>
                </a:solidFill>
                <a:latin typeface="Trebuchet MS" panose="020B0603020202020204" pitchFamily="34" charset="0"/>
              </a:rPr>
              <a:t>los </a:t>
            </a:r>
            <a:r>
              <a:rPr lang="en-GB" i="1" dirty="0" err="1" smtClean="0">
                <a:solidFill>
                  <a:schemeClr val="bg2"/>
                </a:solidFill>
                <a:latin typeface="Trebuchet MS" panose="020B0603020202020204" pitchFamily="34" charset="0"/>
              </a:rPr>
              <a:t>modelos</a:t>
            </a:r>
            <a:r>
              <a:rPr lang="en-GB" i="1" dirty="0" smtClean="0">
                <a:solidFill>
                  <a:schemeClr val="bg2"/>
                </a:solidFill>
                <a:latin typeface="Trebuchet MS" panose="020B0603020202020204" pitchFamily="34" charset="0"/>
              </a:rPr>
              <a:t> </a:t>
            </a:r>
            <a:r>
              <a:rPr lang="en-GB" i="1" dirty="0" err="1" smtClean="0">
                <a:solidFill>
                  <a:schemeClr val="bg2"/>
                </a:solidFill>
                <a:latin typeface="Trebuchet MS" panose="020B0603020202020204" pitchFamily="34" charset="0"/>
              </a:rPr>
              <a:t>atmosféricos</a:t>
            </a:r>
            <a:r>
              <a:rPr lang="en-GB" i="1" dirty="0" smtClean="0">
                <a:solidFill>
                  <a:schemeClr val="bg2"/>
                </a:solidFill>
                <a:latin typeface="Trebuchet MS" panose="020B0603020202020204" pitchFamily="34" charset="0"/>
              </a:rPr>
              <a:t> y </a:t>
            </a:r>
            <a:r>
              <a:rPr lang="en-GB" i="1" dirty="0" err="1" smtClean="0">
                <a:solidFill>
                  <a:schemeClr val="bg2"/>
                </a:solidFill>
                <a:latin typeface="Trebuchet MS" panose="020B0603020202020204" pitchFamily="34" charset="0"/>
              </a:rPr>
              <a:t>oceánicos</a:t>
            </a:r>
            <a:endParaRPr lang="en-GB" i="1" dirty="0">
              <a:solidFill>
                <a:schemeClr val="bg2"/>
              </a:solidFill>
              <a:latin typeface="Trebuchet MS" panose="020B0603020202020204" pitchFamily="34" charset="0"/>
            </a:endParaRPr>
          </a:p>
        </p:txBody>
      </p:sp>
    </p:spTree>
    <p:extLst>
      <p:ext uri="{BB962C8B-B14F-4D97-AF65-F5344CB8AC3E}">
        <p14:creationId xmlns:p14="http://schemas.microsoft.com/office/powerpoint/2010/main" val="252987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5061">
                                            <p:txEl>
                                              <p:pRg st="5" end="5"/>
                                            </p:txEl>
                                          </p:spTgt>
                                        </p:tgtEl>
                                        <p:attrNameLst>
                                          <p:attrName>style.visibility</p:attrName>
                                        </p:attrNameLst>
                                      </p:cBhvr>
                                      <p:to>
                                        <p:strVal val="visible"/>
                                      </p:to>
                                    </p:set>
                                    <p:animEffect transition="in" filter="randombar(horizontal)">
                                      <p:cBhvr>
                                        <p:cTn id="23" dur="500"/>
                                        <p:tgtEl>
                                          <p:spTgt spid="45061">
                                            <p:txEl>
                                              <p:pRg st="5" end="5"/>
                                            </p:txEl>
                                          </p:spTgt>
                                        </p:tgtEl>
                                      </p:cBhvr>
                                    </p:animEffect>
                                  </p:childTnLst>
                                </p:cTn>
                              </p:par>
                            </p:childTnLst>
                          </p:cTn>
                        </p:par>
                        <p:par>
                          <p:cTn id="24" fill="hold">
                            <p:stCondLst>
                              <p:cond delay="500"/>
                            </p:stCondLst>
                            <p:childTnLst>
                              <p:par>
                                <p:cTn id="25" presetID="14" presetClass="entr" presetSubtype="10" fill="hold" nodeType="afterEffect">
                                  <p:stCondLst>
                                    <p:cond delay="100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pie de página 2"/>
          <p:cNvSpPr>
            <a:spLocks noGrp="1"/>
          </p:cNvSpPr>
          <p:nvPr>
            <p:ph type="ftr" sz="quarter" idx="4294967295"/>
          </p:nvPr>
        </p:nvSpPr>
        <p:spPr>
          <a:xfrm>
            <a:off x="3028950" y="6356350"/>
            <a:ext cx="3082925" cy="361950"/>
          </a:xfrm>
          <a:prstGeom prst="rect">
            <a:avLst/>
          </a:prstGeom>
          <a:noFill/>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9pPr>
          </a:lstStyle>
          <a:p>
            <a:r>
              <a:rPr lang="en-GB" altLang="es-ES">
                <a:solidFill>
                  <a:srgbClr val="898989"/>
                </a:solidFill>
                <a:cs typeface="DejaVu Sans" panose="020B0603030804020204" pitchFamily="34" charset="0"/>
              </a:rPr>
              <a:t>Aplicaciones de los Modelos de Océano y Oleaje</a:t>
            </a:r>
          </a:p>
        </p:txBody>
      </p:sp>
      <p:sp>
        <p:nvSpPr>
          <p:cNvPr id="19459" name="Marcador de número de diapositiva 3"/>
          <p:cNvSpPr>
            <a:spLocks noGrp="1"/>
          </p:cNvSpPr>
          <p:nvPr>
            <p:ph type="sldNum" sz="quarter" idx="4294967295"/>
          </p:nvPr>
        </p:nvSpPr>
        <p:spPr>
          <a:xfrm>
            <a:off x="6457950" y="6356350"/>
            <a:ext cx="2054225" cy="361950"/>
          </a:xfrm>
          <a:prstGeom prst="rect">
            <a:avLst/>
          </a:prstGeom>
          <a:noFill/>
        </p:spPr>
        <p:txBody>
          <a:bodyPr/>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9pPr>
          </a:lstStyle>
          <a:p>
            <a:fld id="{5CEBEB05-5461-43AD-946F-C7CFBA7A8F95}" type="slidenum">
              <a:rPr lang="en-GB" altLang="es-ES">
                <a:solidFill>
                  <a:srgbClr val="898989"/>
                </a:solidFill>
                <a:cs typeface="DejaVu Sans" panose="020B0603030804020204" pitchFamily="34" charset="0"/>
              </a:rPr>
              <a:pPr/>
              <a:t>217</a:t>
            </a:fld>
            <a:endParaRPr lang="en-GB" altLang="es-ES">
              <a:solidFill>
                <a:srgbClr val="898989"/>
              </a:solidFill>
              <a:cs typeface="DejaVu Sans" panose="020B0603030804020204" pitchFamily="34" charset="0"/>
            </a:endParaRPr>
          </a:p>
        </p:txBody>
      </p:sp>
      <p:pic>
        <p:nvPicPr>
          <p:cNvPr id="1946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19" y="1340422"/>
            <a:ext cx="8459787" cy="4500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1" name="Text Box 2"/>
          <p:cNvSpPr txBox="1">
            <a:spLocks noChangeArrowheads="1"/>
          </p:cNvSpPr>
          <p:nvPr/>
        </p:nvSpPr>
        <p:spPr bwMode="auto">
          <a:xfrm>
            <a:off x="539552" y="977947"/>
            <a:ext cx="701992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9pPr>
          </a:lstStyle>
          <a:p>
            <a:r>
              <a:rPr lang="en-GB" altLang="es-ES" b="1" dirty="0">
                <a:solidFill>
                  <a:srgbClr val="000000"/>
                </a:solidFill>
                <a:hlinkClick r:id="rId4"/>
              </a:rPr>
              <a:t>http://osmc.noaa.gov/Monitor/OSMC/OSMC.html</a:t>
            </a:r>
            <a:endParaRPr lang="en-GB" altLang="es-ES" b="1" dirty="0">
              <a:solidFill>
                <a:srgbClr val="000000"/>
              </a:solidFill>
            </a:endParaRPr>
          </a:p>
        </p:txBody>
      </p:sp>
      <p:sp>
        <p:nvSpPr>
          <p:cNvPr id="19463" name="Text Box 4"/>
          <p:cNvSpPr txBox="1">
            <a:spLocks noChangeArrowheads="1"/>
          </p:cNvSpPr>
          <p:nvPr/>
        </p:nvSpPr>
        <p:spPr bwMode="auto">
          <a:xfrm>
            <a:off x="179388" y="5940425"/>
            <a:ext cx="8820150" cy="546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Calibri" panose="020F0502020204030204" pitchFamily="34" charset="0"/>
                <a:ea typeface="msgothic" charset="0"/>
                <a:cs typeface="msgothic" charset="0"/>
              </a:defRPr>
            </a:lvl9pPr>
          </a:lstStyle>
          <a:p>
            <a:r>
              <a:rPr lang="en-GB" altLang="es-ES" sz="1500" b="1" dirty="0">
                <a:solidFill>
                  <a:srgbClr val="000000"/>
                </a:solidFill>
                <a:hlinkClick r:id="rId5"/>
              </a:rPr>
              <a:t>http://marine.copernicus.eu/services-portfolio/access-to-products/?option=com_csw&amp;view=details&amp;product_id=INSITU_IBI_NRT_OBSERVATIONS_013_033</a:t>
            </a:r>
            <a:endParaRPr lang="en-GB" altLang="es-ES" sz="1500" b="1" dirty="0">
              <a:solidFill>
                <a:srgbClr val="000000"/>
              </a:solidFill>
            </a:endParaRPr>
          </a:p>
        </p:txBody>
      </p:sp>
      <p:sp>
        <p:nvSpPr>
          <p:cNvPr id="8" name="Rectangle 2"/>
          <p:cNvSpPr txBox="1">
            <a:spLocks noChangeArrowheads="1"/>
          </p:cNvSpPr>
          <p:nvPr/>
        </p:nvSpPr>
        <p:spPr>
          <a:xfrm>
            <a:off x="490736" y="15081"/>
            <a:ext cx="8113712" cy="963613"/>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smtClean="0">
                <a:solidFill>
                  <a:srgbClr val="C00000"/>
                </a:solidFill>
                <a:latin typeface="Trebuchet MS" panose="020B0603020202020204" pitchFamily="34" charset="0"/>
              </a:rPr>
              <a:t>Verification de los pronósticos</a:t>
            </a:r>
            <a:br>
              <a:rPr lang="en-GB" sz="2400" b="1" smtClean="0">
                <a:solidFill>
                  <a:srgbClr val="C00000"/>
                </a:solidFill>
                <a:latin typeface="Trebuchet MS" panose="020B0603020202020204" pitchFamily="34" charset="0"/>
              </a:rPr>
            </a:br>
            <a:r>
              <a:rPr lang="en-GB" sz="2400" b="1" smtClean="0">
                <a:solidFill>
                  <a:srgbClr val="C00000"/>
                </a:solidFill>
                <a:latin typeface="Trebuchet MS" panose="020B0603020202020204" pitchFamily="34" charset="0"/>
              </a:rPr>
              <a:t>¿Con qué datos comparamos los pronósticos?</a:t>
            </a:r>
            <a:endParaRPr lang="en-GB" sz="2400" b="1" dirty="0" smtClean="0">
              <a:solidFill>
                <a:srgbClr val="C00000"/>
              </a:solidFill>
              <a:latin typeface="Trebuchet MS" panose="020B0603020202020204" pitchFamily="34" charset="0"/>
            </a:endParaRPr>
          </a:p>
        </p:txBody>
      </p:sp>
    </p:spTree>
    <p:extLst>
      <p:ext uri="{BB962C8B-B14F-4D97-AF65-F5344CB8AC3E}">
        <p14:creationId xmlns:p14="http://schemas.microsoft.com/office/powerpoint/2010/main" val="382491067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3" descr="ps2png-gorax-blue-009-95e2cf679cd58ee9b4db4dd119a05a8d-VYyG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
            <a:ext cx="455453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2"/>
          <p:cNvSpPr>
            <a:spLocks noGrp="1" noChangeArrowheads="1"/>
          </p:cNvSpPr>
          <p:nvPr>
            <p:ph type="title" idx="4294967295"/>
          </p:nvPr>
        </p:nvSpPr>
        <p:spPr bwMode="auto">
          <a:xfrm>
            <a:off x="457200" y="274638"/>
            <a:ext cx="8229600" cy="11430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ltLang="es-ES" smtClean="0"/>
          </a:p>
        </p:txBody>
      </p:sp>
      <p:pic>
        <p:nvPicPr>
          <p:cNvPr id="86020" name="Picture 4" descr="ps2png-gorax-blue-008-95e2cf679cd58ee9b4db4dd119a05a8d-cbmd6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638" y="646113"/>
            <a:ext cx="4551362"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Rectangle 3"/>
          <p:cNvSpPr>
            <a:spLocks noChangeArrowheads="1"/>
          </p:cNvSpPr>
          <p:nvPr/>
        </p:nvSpPr>
        <p:spPr bwMode="auto">
          <a:xfrm>
            <a:off x="292100" y="0"/>
            <a:ext cx="699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400" b="1">
                <a:solidFill>
                  <a:srgbClr val="D20000"/>
                </a:solidFill>
                <a:latin typeface="Trebuchet MS" panose="020B0603020202020204" pitchFamily="34" charset="0"/>
              </a:rPr>
              <a:t>Asimilación de datos – Diagnóstico del modelo</a:t>
            </a:r>
            <a:endParaRPr lang="en-GB" altLang="es-ES" sz="2400">
              <a:solidFill>
                <a:srgbClr val="D20000"/>
              </a:solidFill>
              <a:latin typeface="Trebuchet MS" panose="020B0603020202020204" pitchFamily="34" charset="0"/>
            </a:endParaRPr>
          </a:p>
        </p:txBody>
      </p:sp>
      <p:pic>
        <p:nvPicPr>
          <p:cNvPr id="86022" name="Picture 7" descr="ps2png-gorax-blue-009-95e2cf679cd58ee9b4db4dd119a05a8d-tgRFg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813175"/>
            <a:ext cx="4554538"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3" name="Marcador de número de diapositiva 2"/>
          <p:cNvSpPr txBox="1">
            <a:spLocks noGrp="1"/>
          </p:cNvSpPr>
          <p:nvPr/>
        </p:nvSpPr>
        <p:spPr bwMode="auto">
          <a:xfrm>
            <a:off x="6745288" y="6565900"/>
            <a:ext cx="2270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141B3F54-ED86-49F4-B0CE-EEB449F46F11}" type="slidenum">
              <a:rPr lang="es-ES" altLang="es-ES" sz="900">
                <a:solidFill>
                  <a:srgbClr val="BD3632"/>
                </a:solidFill>
                <a:latin typeface="Trebuchet MS" panose="020B0603020202020204" pitchFamily="34" charset="0"/>
              </a:rPr>
              <a:pPr algn="r" eaLnBrk="1" hangingPunct="1"/>
              <a:t>218</a:t>
            </a:fld>
            <a:endParaRPr lang="es-ES" altLang="es-ES" sz="900">
              <a:solidFill>
                <a:srgbClr val="BD3632"/>
              </a:solidFill>
              <a:latin typeface="Trebuchet MS" panose="020B0603020202020204" pitchFamily="34" charset="0"/>
            </a:endParaRPr>
          </a:p>
        </p:txBody>
      </p:sp>
      <p:pic>
        <p:nvPicPr>
          <p:cNvPr id="86024" name="Picture 15" descr="ps2png-gorax-blue-008-95e2cf679cd58ee9b4db4dd119a05a8d-7GNak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6450" y="3827463"/>
            <a:ext cx="45513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pie de página 1"/>
          <p:cNvSpPr txBox="1">
            <a:spLocks noGrp="1"/>
          </p:cNvSpPr>
          <p:nvPr/>
        </p:nvSpPr>
        <p:spPr bwMode="auto">
          <a:xfrm>
            <a:off x="2990850" y="6570663"/>
            <a:ext cx="3033713" cy="204787"/>
          </a:xfrm>
          <a:prstGeom prst="rect">
            <a:avLst/>
          </a:prstGeom>
          <a:noFill/>
          <a:ln>
            <a:miter lim="800000"/>
            <a:headEnd/>
            <a:tailEnd/>
          </a:ln>
        </p:spPr>
        <p:txBody>
          <a:bodyPr/>
          <a:lstStyle/>
          <a:p>
            <a:pPr algn="ctr" eaLnBrk="1" fontAlgn="auto" hangingPunct="1">
              <a:spcBef>
                <a:spcPts val="0"/>
              </a:spcBef>
              <a:spcAft>
                <a:spcPts val="0"/>
              </a:spcAft>
              <a:defRPr/>
            </a:pPr>
            <a:r>
              <a:rPr lang="es-ES" sz="923">
                <a:solidFill>
                  <a:srgbClr val="BD3632"/>
                </a:solidFill>
                <a:latin typeface="Trebuchet MS" pitchFamily="34" charset="0"/>
                <a:cs typeface="Arial" charset="0"/>
              </a:rPr>
              <a:t>Día Meteorológico Mundial - 2018</a:t>
            </a:r>
          </a:p>
        </p:txBody>
      </p:sp>
    </p:spTree>
    <p:extLst>
      <p:ext uri="{BB962C8B-B14F-4D97-AF65-F5344CB8AC3E}">
        <p14:creationId xmlns:p14="http://schemas.microsoft.com/office/powerpoint/2010/main" val="10916061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ie de página 2"/>
          <p:cNvSpPr txBox="1">
            <a:spLocks noGrp="1"/>
          </p:cNvSpPr>
          <p:nvPr/>
        </p:nvSpPr>
        <p:spPr bwMode="auto">
          <a:xfrm>
            <a:off x="2990850" y="6570663"/>
            <a:ext cx="3033713" cy="204787"/>
          </a:xfrm>
          <a:prstGeom prst="rect">
            <a:avLst/>
          </a:prstGeom>
          <a:noFill/>
          <a:ln>
            <a:miter lim="800000"/>
            <a:headEnd/>
            <a:tailEnd/>
          </a:ln>
        </p:spPr>
        <p:txBody>
          <a:bodyPr/>
          <a:lstStyle/>
          <a:p>
            <a:pPr algn="ctr" eaLnBrk="1" fontAlgn="auto" hangingPunct="1">
              <a:spcBef>
                <a:spcPts val="0"/>
              </a:spcBef>
              <a:spcAft>
                <a:spcPts val="0"/>
              </a:spcAft>
              <a:defRPr/>
            </a:pPr>
            <a:r>
              <a:rPr lang="es-ES" sz="923">
                <a:solidFill>
                  <a:srgbClr val="BD3632"/>
                </a:solidFill>
                <a:latin typeface="Trebuchet MS" pitchFamily="34" charset="0"/>
                <a:cs typeface="Arial" charset="0"/>
              </a:rPr>
              <a:t>Día Meteorológico Mundial - 2018</a:t>
            </a:r>
          </a:p>
        </p:txBody>
      </p:sp>
      <p:sp>
        <p:nvSpPr>
          <p:cNvPr id="71683" name="Marcador de número de diapositiva 3"/>
          <p:cNvSpPr txBox="1">
            <a:spLocks noGrp="1"/>
          </p:cNvSpPr>
          <p:nvPr/>
        </p:nvSpPr>
        <p:spPr bwMode="auto">
          <a:xfrm>
            <a:off x="6745288" y="6565900"/>
            <a:ext cx="22701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34D0611F-C52E-4880-A1B8-02946CB8AA56}" type="slidenum">
              <a:rPr lang="es-ES" altLang="es-ES" sz="900">
                <a:solidFill>
                  <a:srgbClr val="BD3632"/>
                </a:solidFill>
                <a:latin typeface="Trebuchet MS" panose="020B0603020202020204" pitchFamily="34" charset="0"/>
              </a:rPr>
              <a:pPr algn="r" eaLnBrk="1" hangingPunct="1"/>
              <a:t>219</a:t>
            </a:fld>
            <a:endParaRPr lang="es-ES" altLang="es-ES" sz="900">
              <a:solidFill>
                <a:srgbClr val="BD3632"/>
              </a:solidFill>
              <a:latin typeface="Trebuchet MS" panose="020B0603020202020204" pitchFamily="34" charset="0"/>
            </a:endParaRPr>
          </a:p>
        </p:txBody>
      </p:sp>
      <p:pic>
        <p:nvPicPr>
          <p:cNvPr id="71684"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588" y="1250950"/>
            <a:ext cx="8535987" cy="404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Rectangle 2"/>
          <p:cNvSpPr txBox="1">
            <a:spLocks noChangeArrowheads="1"/>
          </p:cNvSpPr>
          <p:nvPr/>
        </p:nvSpPr>
        <p:spPr bwMode="auto">
          <a:xfrm>
            <a:off x="217488" y="39688"/>
            <a:ext cx="914400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93" tIns="42196" rIns="84393" bIns="42196"/>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rtl="1" eaLnBrk="1" hangingPunct="1"/>
            <a:r>
              <a:rPr lang="es-ES" altLang="es-ES" sz="2400" b="1">
                <a:solidFill>
                  <a:srgbClr val="C00000"/>
                </a:solidFill>
                <a:latin typeface="Trebuchet MS" panose="020B0603020202020204" pitchFamily="34" charset="0"/>
              </a:rPr>
              <a:t>Verificación de los pronósticos de oleaje</a:t>
            </a:r>
          </a:p>
        </p:txBody>
      </p:sp>
    </p:spTree>
    <p:extLst>
      <p:ext uri="{BB962C8B-B14F-4D97-AF65-F5344CB8AC3E}">
        <p14:creationId xmlns:p14="http://schemas.microsoft.com/office/powerpoint/2010/main" val="3170245734"/>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8"/>
          <p:cNvGraphicFramePr>
            <a:graphicFrameLocks noChangeAspect="1"/>
          </p:cNvGraphicFramePr>
          <p:nvPr>
            <p:extLst/>
          </p:nvPr>
        </p:nvGraphicFramePr>
        <p:xfrm>
          <a:off x="123353" y="711627"/>
          <a:ext cx="4656843" cy="2938492"/>
        </p:xfrm>
        <a:graphic>
          <a:graphicData uri="http://schemas.openxmlformats.org/presentationml/2006/ole">
            <mc:AlternateContent xmlns:mc="http://schemas.openxmlformats.org/markup-compatibility/2006">
              <mc:Choice xmlns:v="urn:schemas-microsoft-com:vml" Requires="v">
                <p:oleObj spid="_x0000_s54330" name="Photo Editor Photo" r:id="rId3" imgW="10542857" imgH="7209524" progId="MSPhotoEd.3">
                  <p:embed/>
                </p:oleObj>
              </mc:Choice>
              <mc:Fallback>
                <p:oleObj name="Photo Editor Photo" r:id="rId3" imgW="10542857" imgH="7209524"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353" y="711627"/>
                        <a:ext cx="4656843" cy="2938492"/>
                      </a:xfrm>
                      <a:prstGeom prst="rect">
                        <a:avLst/>
                      </a:prstGeom>
                      <a:noFill/>
                      <a:ln>
                        <a:noFill/>
                      </a:ln>
                      <a:effectLst/>
                      <a:extLst/>
                    </p:spPr>
                  </p:pic>
                </p:oleObj>
              </mc:Fallback>
            </mc:AlternateContent>
          </a:graphicData>
        </a:graphic>
      </p:graphicFrame>
      <p:sp>
        <p:nvSpPr>
          <p:cNvPr id="1028" name="Rectangle 2"/>
          <p:cNvSpPr>
            <a:spLocks noChangeArrowheads="1"/>
          </p:cNvSpPr>
          <p:nvPr/>
        </p:nvSpPr>
        <p:spPr bwMode="auto">
          <a:xfrm>
            <a:off x="-345912" y="15654"/>
            <a:ext cx="6446078" cy="973606"/>
          </a:xfrm>
          <a:prstGeom prst="rect">
            <a:avLst/>
          </a:prstGeom>
          <a:noFill/>
          <a:ln w="9525">
            <a:noFill/>
            <a:miter lim="800000"/>
            <a:headEnd/>
            <a:tailEnd/>
          </a:ln>
        </p:spPr>
        <p:txBody>
          <a:bodyPr lIns="77880" tIns="38940" rIns="77880" bIns="38940" anchor="ctr"/>
          <a:lstStyle/>
          <a:p>
            <a:pPr algn="ctr" fontAlgn="auto">
              <a:spcBef>
                <a:spcPts val="0"/>
              </a:spcBef>
              <a:spcAft>
                <a:spcPts val="0"/>
              </a:spcAft>
            </a:pPr>
            <a:r>
              <a:rPr lang="es-ES_tradnl" sz="2584" b="1" dirty="0">
                <a:solidFill>
                  <a:srgbClr val="C00000"/>
                </a:solidFill>
                <a:latin typeface="Trebuchet MS" pitchFamily="34" charset="0"/>
              </a:rPr>
              <a:t>Observación del océano</a:t>
            </a:r>
          </a:p>
        </p:txBody>
      </p:sp>
      <p:pic>
        <p:nvPicPr>
          <p:cNvPr id="180228" name="Picture 4" descr="j2_how_alt_works"/>
          <p:cNvPicPr>
            <a:picLocks noChangeAspect="1" noChangeArrowheads="1"/>
          </p:cNvPicPr>
          <p:nvPr/>
        </p:nvPicPr>
        <p:blipFill>
          <a:blip r:embed="rId5"/>
          <a:srcRect/>
          <a:stretch>
            <a:fillRect/>
          </a:stretch>
        </p:blipFill>
        <p:spPr bwMode="auto">
          <a:xfrm>
            <a:off x="3528755" y="4540533"/>
            <a:ext cx="2392094" cy="1832271"/>
          </a:xfrm>
          <a:prstGeom prst="rect">
            <a:avLst/>
          </a:prstGeom>
          <a:noFill/>
          <a:ln w="9525">
            <a:noFill/>
            <a:miter lim="800000"/>
            <a:headEnd/>
            <a:tailEnd/>
          </a:ln>
        </p:spPr>
      </p:pic>
      <p:pic>
        <p:nvPicPr>
          <p:cNvPr id="180230" name="Picture 6" descr="j2_obs_ssh"/>
          <p:cNvPicPr>
            <a:picLocks noChangeAspect="1" noChangeArrowheads="1"/>
          </p:cNvPicPr>
          <p:nvPr/>
        </p:nvPicPr>
        <p:blipFill>
          <a:blip r:embed="rId6"/>
          <a:srcRect/>
          <a:stretch>
            <a:fillRect/>
          </a:stretch>
        </p:blipFill>
        <p:spPr bwMode="auto">
          <a:xfrm>
            <a:off x="387528" y="4556759"/>
            <a:ext cx="3115536" cy="1775477"/>
          </a:xfrm>
          <a:prstGeom prst="rect">
            <a:avLst/>
          </a:prstGeom>
          <a:noFill/>
          <a:ln w="9525">
            <a:noFill/>
            <a:miter lim="800000"/>
            <a:headEnd/>
            <a:tailEnd/>
          </a:ln>
        </p:spPr>
      </p:pic>
      <p:pic>
        <p:nvPicPr>
          <p:cNvPr id="180231" name="Picture 7" descr="j2_orbital_tracks"/>
          <p:cNvPicPr>
            <a:picLocks noChangeAspect="1" noChangeArrowheads="1"/>
          </p:cNvPicPr>
          <p:nvPr/>
        </p:nvPicPr>
        <p:blipFill>
          <a:blip r:embed="rId7"/>
          <a:srcRect/>
          <a:stretch>
            <a:fillRect/>
          </a:stretch>
        </p:blipFill>
        <p:spPr bwMode="auto">
          <a:xfrm>
            <a:off x="5983053" y="4513490"/>
            <a:ext cx="2269040" cy="1859315"/>
          </a:xfrm>
          <a:prstGeom prst="rect">
            <a:avLst/>
          </a:prstGeom>
          <a:noFill/>
          <a:ln w="9525">
            <a:noFill/>
            <a:miter lim="800000"/>
            <a:headEnd/>
            <a:tailEnd/>
          </a:ln>
        </p:spPr>
      </p:pic>
      <p:pic>
        <p:nvPicPr>
          <p:cNvPr id="1032" name="Picture 9" descr="image036"/>
          <p:cNvPicPr>
            <a:picLocks noChangeAspect="1" noChangeArrowheads="1"/>
          </p:cNvPicPr>
          <p:nvPr/>
        </p:nvPicPr>
        <p:blipFill>
          <a:blip r:embed="rId8">
            <a:clrChange>
              <a:clrFrom>
                <a:srgbClr val="000000"/>
              </a:clrFrom>
              <a:clrTo>
                <a:srgbClr val="000000">
                  <a:alpha val="0"/>
                </a:srgbClr>
              </a:clrTo>
            </a:clrChange>
          </a:blip>
          <a:srcRect l="8197" r="13115"/>
          <a:stretch>
            <a:fillRect/>
          </a:stretch>
        </p:blipFill>
        <p:spPr bwMode="auto">
          <a:xfrm>
            <a:off x="4661610" y="2097555"/>
            <a:ext cx="2385096" cy="2298059"/>
          </a:xfrm>
          <a:prstGeom prst="rect">
            <a:avLst/>
          </a:prstGeom>
          <a:noFill/>
          <a:ln w="9525">
            <a:noFill/>
            <a:miter lim="800000"/>
            <a:headEnd/>
            <a:tailEnd/>
          </a:ln>
        </p:spPr>
      </p:pic>
      <p:graphicFrame>
        <p:nvGraphicFramePr>
          <p:cNvPr id="1027" name="Object 10"/>
          <p:cNvGraphicFramePr>
            <a:graphicFrameLocks noChangeAspect="1"/>
          </p:cNvGraphicFramePr>
          <p:nvPr/>
        </p:nvGraphicFramePr>
        <p:xfrm>
          <a:off x="5983052" y="976056"/>
          <a:ext cx="2067559" cy="1427954"/>
        </p:xfrm>
        <a:graphic>
          <a:graphicData uri="http://schemas.openxmlformats.org/presentationml/2006/ole">
            <mc:AlternateContent xmlns:mc="http://schemas.openxmlformats.org/markup-compatibility/2006">
              <mc:Choice xmlns:v="urn:schemas-microsoft-com:vml" Requires="v">
                <p:oleObj spid="_x0000_s54331" name="Image" r:id="rId9" imgW="7853159" imgH="5972467" progId="Photoshop.Image.4">
                  <p:embed/>
                </p:oleObj>
              </mc:Choice>
              <mc:Fallback>
                <p:oleObj name="Image" r:id="rId9" imgW="7853159" imgH="5972467" progId="Photoshop.Image.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3052" y="976056"/>
                        <a:ext cx="2067559" cy="1427954"/>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33" name="Line 11"/>
          <p:cNvSpPr>
            <a:spLocks noChangeShapeType="1"/>
          </p:cNvSpPr>
          <p:nvPr/>
        </p:nvSpPr>
        <p:spPr bwMode="auto">
          <a:xfrm rot="80601" flipV="1">
            <a:off x="3531804" y="1639355"/>
            <a:ext cx="3623402" cy="302592"/>
          </a:xfrm>
          <a:prstGeom prst="line">
            <a:avLst/>
          </a:prstGeom>
          <a:noFill/>
          <a:ln w="38100">
            <a:solidFill>
              <a:srgbClr val="FF0066"/>
            </a:solidFill>
            <a:round/>
            <a:headEnd/>
            <a:tailEnd/>
          </a:ln>
        </p:spPr>
        <p:txBody>
          <a:bodyPr/>
          <a:lstStyle/>
          <a:p>
            <a:pPr fontAlgn="auto">
              <a:spcBef>
                <a:spcPts val="0"/>
              </a:spcBef>
              <a:spcAft>
                <a:spcPts val="0"/>
              </a:spcAft>
            </a:pPr>
            <a:endParaRPr lang="es-ES" sz="1533">
              <a:solidFill>
                <a:srgbClr val="000000"/>
              </a:solidFill>
              <a:latin typeface="Trebuchet MS"/>
            </a:endParaRPr>
          </a:p>
        </p:txBody>
      </p:sp>
      <p:sp>
        <p:nvSpPr>
          <p:cNvPr id="1034" name="Line 12"/>
          <p:cNvSpPr>
            <a:spLocks noChangeShapeType="1"/>
          </p:cNvSpPr>
          <p:nvPr/>
        </p:nvSpPr>
        <p:spPr bwMode="auto">
          <a:xfrm flipH="1">
            <a:off x="5584146" y="1711671"/>
            <a:ext cx="1564527" cy="1434717"/>
          </a:xfrm>
          <a:prstGeom prst="line">
            <a:avLst/>
          </a:prstGeom>
          <a:noFill/>
          <a:ln w="38100">
            <a:solidFill>
              <a:srgbClr val="FF0066"/>
            </a:solidFill>
            <a:round/>
            <a:headEnd/>
            <a:tailEnd/>
          </a:ln>
        </p:spPr>
        <p:txBody>
          <a:bodyPr/>
          <a:lstStyle/>
          <a:p>
            <a:pPr fontAlgn="auto">
              <a:spcBef>
                <a:spcPts val="0"/>
              </a:spcBef>
              <a:spcAft>
                <a:spcPts val="0"/>
              </a:spcAft>
            </a:pPr>
            <a:endParaRPr lang="es-ES" sz="1533">
              <a:solidFill>
                <a:srgbClr val="000000"/>
              </a:solidFill>
              <a:latin typeface="Trebuchet MS"/>
            </a:endParaRPr>
          </a:p>
        </p:txBody>
      </p:sp>
      <p:sp>
        <p:nvSpPr>
          <p:cNvPr id="1035" name="Line 13"/>
          <p:cNvSpPr>
            <a:spLocks noChangeShapeType="1"/>
          </p:cNvSpPr>
          <p:nvPr/>
        </p:nvSpPr>
        <p:spPr bwMode="auto">
          <a:xfrm rot="21376552">
            <a:off x="3569380" y="1871991"/>
            <a:ext cx="1972790" cy="1356678"/>
          </a:xfrm>
          <a:prstGeom prst="line">
            <a:avLst/>
          </a:prstGeom>
          <a:noFill/>
          <a:ln w="38100">
            <a:solidFill>
              <a:srgbClr val="FF0066"/>
            </a:solidFill>
            <a:round/>
            <a:headEnd/>
            <a:tailEnd/>
          </a:ln>
        </p:spPr>
        <p:txBody>
          <a:bodyPr/>
          <a:lstStyle/>
          <a:p>
            <a:pPr fontAlgn="auto">
              <a:spcBef>
                <a:spcPts val="0"/>
              </a:spcBef>
              <a:spcAft>
                <a:spcPts val="0"/>
              </a:spcAft>
            </a:pPr>
            <a:endParaRPr lang="es-ES" sz="1533">
              <a:solidFill>
                <a:srgbClr val="000000"/>
              </a:solidFill>
              <a:latin typeface="Trebuchet MS"/>
            </a:endParaRPr>
          </a:p>
        </p:txBody>
      </p:sp>
      <p:sp>
        <p:nvSpPr>
          <p:cNvPr id="180238" name="Text Box 14"/>
          <p:cNvSpPr txBox="1">
            <a:spLocks noChangeArrowheads="1"/>
          </p:cNvSpPr>
          <p:nvPr/>
        </p:nvSpPr>
        <p:spPr bwMode="auto">
          <a:xfrm>
            <a:off x="773871" y="3625530"/>
            <a:ext cx="4017474" cy="340892"/>
          </a:xfrm>
          <a:prstGeom prst="rect">
            <a:avLst/>
          </a:prstGeom>
          <a:noFill/>
          <a:ln w="9525">
            <a:noFill/>
            <a:miter lim="800000"/>
            <a:headEnd/>
            <a:tailEnd/>
          </a:ln>
        </p:spPr>
        <p:txBody>
          <a:bodyPr lIns="77880" tIns="38940" rIns="77880" bIns="38940">
            <a:spAutoFit/>
          </a:bodyPr>
          <a:lstStyle/>
          <a:p>
            <a:pPr fontAlgn="auto">
              <a:spcBef>
                <a:spcPct val="50000"/>
              </a:spcBef>
              <a:spcAft>
                <a:spcPts val="0"/>
              </a:spcAft>
            </a:pPr>
            <a:r>
              <a:rPr lang="fr-FR" sz="1704" b="1" dirty="0" err="1">
                <a:solidFill>
                  <a:srgbClr val="000000"/>
                </a:solidFill>
                <a:latin typeface="Trebuchet MS"/>
              </a:rPr>
              <a:t>Analysis</a:t>
            </a:r>
            <a:r>
              <a:rPr lang="fr-FR" sz="1704" b="1" dirty="0">
                <a:solidFill>
                  <a:srgbClr val="000000"/>
                </a:solidFill>
                <a:latin typeface="Trebuchet MS"/>
              </a:rPr>
              <a:t>, </a:t>
            </a:r>
            <a:r>
              <a:rPr lang="fr-FR" sz="1704" b="1" dirty="0" err="1">
                <a:solidFill>
                  <a:srgbClr val="000000"/>
                </a:solidFill>
                <a:latin typeface="Trebuchet MS"/>
              </a:rPr>
              <a:t>forecast</a:t>
            </a:r>
            <a:r>
              <a:rPr lang="fr-FR" sz="1704" b="1" dirty="0">
                <a:solidFill>
                  <a:srgbClr val="000000"/>
                </a:solidFill>
                <a:latin typeface="Trebuchet MS"/>
              </a:rPr>
              <a:t> and </a:t>
            </a:r>
            <a:r>
              <a:rPr lang="fr-FR" sz="1704" b="1" dirty="0" err="1">
                <a:solidFill>
                  <a:srgbClr val="000000"/>
                </a:solidFill>
                <a:latin typeface="Trebuchet MS"/>
              </a:rPr>
              <a:t>hindcast</a:t>
            </a:r>
            <a:endParaRPr lang="en-GB" sz="1704" b="1" dirty="0">
              <a:solidFill>
                <a:srgbClr val="000000"/>
              </a:solidFill>
              <a:latin typeface="Trebuchet MS"/>
            </a:endParaRPr>
          </a:p>
        </p:txBody>
      </p:sp>
      <p:sp>
        <p:nvSpPr>
          <p:cNvPr id="1037" name="Text Box 16"/>
          <p:cNvSpPr txBox="1">
            <a:spLocks noChangeArrowheads="1"/>
          </p:cNvSpPr>
          <p:nvPr/>
        </p:nvSpPr>
        <p:spPr bwMode="auto">
          <a:xfrm>
            <a:off x="2451775" y="5887957"/>
            <a:ext cx="1349525" cy="340892"/>
          </a:xfrm>
          <a:prstGeom prst="rect">
            <a:avLst/>
          </a:prstGeom>
          <a:noFill/>
          <a:ln w="9525">
            <a:noFill/>
            <a:miter lim="800000"/>
            <a:headEnd/>
            <a:tailEnd/>
          </a:ln>
        </p:spPr>
        <p:txBody>
          <a:bodyPr lIns="77880" tIns="38940" rIns="77880" bIns="38940">
            <a:spAutoFit/>
          </a:bodyPr>
          <a:lstStyle/>
          <a:p>
            <a:pPr fontAlgn="auto">
              <a:spcBef>
                <a:spcPct val="50000"/>
              </a:spcBef>
              <a:spcAft>
                <a:spcPts val="0"/>
              </a:spcAft>
            </a:pPr>
            <a:r>
              <a:rPr lang="en-GB" sz="1704" b="1" dirty="0">
                <a:solidFill>
                  <a:srgbClr val="FFFF00"/>
                </a:solidFill>
              </a:rPr>
              <a:t>Jason-2</a:t>
            </a:r>
          </a:p>
        </p:txBody>
      </p:sp>
      <p:pic>
        <p:nvPicPr>
          <p:cNvPr id="14" name="Picture 10" descr="tp_j-1_seaLevelRise"/>
          <p:cNvPicPr>
            <a:picLocks noChangeAspect="1" noChangeArrowheads="1"/>
          </p:cNvPicPr>
          <p:nvPr/>
        </p:nvPicPr>
        <p:blipFill>
          <a:blip r:embed="rId11"/>
          <a:srcRect/>
          <a:stretch>
            <a:fillRect/>
          </a:stretch>
        </p:blipFill>
        <p:spPr bwMode="auto">
          <a:xfrm>
            <a:off x="6824942" y="2723023"/>
            <a:ext cx="2255362" cy="1690789"/>
          </a:xfrm>
          <a:prstGeom prst="rect">
            <a:avLst/>
          </a:prstGeom>
          <a:noFill/>
          <a:ln w="9525">
            <a:noFill/>
            <a:miter lim="800000"/>
            <a:headEnd/>
            <a:tailEnd/>
          </a:ln>
        </p:spPr>
      </p:pic>
    </p:spTree>
    <p:extLst>
      <p:ext uri="{BB962C8B-B14F-4D97-AF65-F5344CB8AC3E}">
        <p14:creationId xmlns:p14="http://schemas.microsoft.com/office/powerpoint/2010/main" val="339290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0238"/>
                                        </p:tgtEl>
                                        <p:attrNameLst>
                                          <p:attrName>style.visibility</p:attrName>
                                        </p:attrNameLst>
                                      </p:cBhvr>
                                      <p:to>
                                        <p:strVal val="visible"/>
                                      </p:to>
                                    </p:set>
                                    <p:anim calcmode="lin" valueType="num">
                                      <p:cBhvr additive="base">
                                        <p:cTn id="7" dur="3000" fill="hold"/>
                                        <p:tgtEl>
                                          <p:spTgt spid="180238"/>
                                        </p:tgtEl>
                                        <p:attrNameLst>
                                          <p:attrName>ppt_x</p:attrName>
                                        </p:attrNameLst>
                                      </p:cBhvr>
                                      <p:tavLst>
                                        <p:tav tm="0">
                                          <p:val>
                                            <p:strVal val="#ppt_x"/>
                                          </p:val>
                                        </p:tav>
                                        <p:tav tm="100000">
                                          <p:val>
                                            <p:strVal val="#ppt_x"/>
                                          </p:val>
                                        </p:tav>
                                      </p:tavLst>
                                    </p:anim>
                                    <p:anim calcmode="lin" valueType="num">
                                      <p:cBhvr additive="base">
                                        <p:cTn id="8" dur="3000" fill="hold"/>
                                        <p:tgtEl>
                                          <p:spTgt spid="1802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80228"/>
                                        </p:tgtEl>
                                        <p:attrNameLst>
                                          <p:attrName>style.visibility</p:attrName>
                                        </p:attrNameLst>
                                      </p:cBhvr>
                                      <p:to>
                                        <p:strVal val="visible"/>
                                      </p:to>
                                    </p:set>
                                    <p:animEffect transition="in" filter="randombar(horizontal)">
                                      <p:cBhvr>
                                        <p:cTn id="13" dur="500"/>
                                        <p:tgtEl>
                                          <p:spTgt spid="180228"/>
                                        </p:tgtEl>
                                      </p:cBhvr>
                                    </p:animEffect>
                                  </p:childTnLst>
                                </p:cTn>
                              </p:par>
                              <p:par>
                                <p:cTn id="14" presetID="14" presetClass="entr" presetSubtype="10" fill="hold" nodeType="withEffect">
                                  <p:stCondLst>
                                    <p:cond delay="0"/>
                                  </p:stCondLst>
                                  <p:childTnLst>
                                    <p:set>
                                      <p:cBhvr>
                                        <p:cTn id="15" dur="1" fill="hold">
                                          <p:stCondLst>
                                            <p:cond delay="0"/>
                                          </p:stCondLst>
                                        </p:cTn>
                                        <p:tgtEl>
                                          <p:spTgt spid="180231"/>
                                        </p:tgtEl>
                                        <p:attrNameLst>
                                          <p:attrName>style.visibility</p:attrName>
                                        </p:attrNameLst>
                                      </p:cBhvr>
                                      <p:to>
                                        <p:strVal val="visible"/>
                                      </p:to>
                                    </p:set>
                                    <p:animEffect transition="in" filter="randombar(horizontal)">
                                      <p:cBhvr>
                                        <p:cTn id="16" dur="500"/>
                                        <p:tgtEl>
                                          <p:spTgt spid="180231"/>
                                        </p:tgtEl>
                                      </p:cBhvr>
                                    </p:animEffect>
                                  </p:childTnLst>
                                </p:cTn>
                              </p:par>
                              <p:par>
                                <p:cTn id="17" presetID="14"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par>
                                <p:cTn id="20" presetID="14" presetClass="entr" presetSubtype="10" fill="hold" nodeType="with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randombar(horizontal)">
                                      <p:cBhvr>
                                        <p:cTn id="22" dur="500"/>
                                        <p:tgtEl>
                                          <p:spTgt spid="1032"/>
                                        </p:tgtEl>
                                      </p:cBhvr>
                                    </p:animEffect>
                                  </p:childTnLst>
                                </p:cTn>
                              </p:par>
                              <p:par>
                                <p:cTn id="23" presetID="14" presetClass="entr" presetSubtype="10" fill="hold" nodeType="withEffect">
                                  <p:stCondLst>
                                    <p:cond delay="0"/>
                                  </p:stCondLst>
                                  <p:childTnLst>
                                    <p:set>
                                      <p:cBhvr>
                                        <p:cTn id="24" dur="1" fill="hold">
                                          <p:stCondLst>
                                            <p:cond delay="0"/>
                                          </p:stCondLst>
                                        </p:cTn>
                                        <p:tgtEl>
                                          <p:spTgt spid="1027"/>
                                        </p:tgtEl>
                                        <p:attrNameLst>
                                          <p:attrName>style.visibility</p:attrName>
                                        </p:attrNameLst>
                                      </p:cBhvr>
                                      <p:to>
                                        <p:strVal val="visible"/>
                                      </p:to>
                                    </p:set>
                                    <p:animEffect transition="in" filter="randombar(horizontal)">
                                      <p:cBhvr>
                                        <p:cTn id="25" dur="500"/>
                                        <p:tgtEl>
                                          <p:spTgt spid="102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033"/>
                                        </p:tgtEl>
                                        <p:attrNameLst>
                                          <p:attrName>style.visibility</p:attrName>
                                        </p:attrNameLst>
                                      </p:cBhvr>
                                      <p:to>
                                        <p:strVal val="visible"/>
                                      </p:to>
                                    </p:set>
                                    <p:animEffect transition="in" filter="randombar(horizontal)">
                                      <p:cBhvr>
                                        <p:cTn id="28" dur="500"/>
                                        <p:tgtEl>
                                          <p:spTgt spid="1033"/>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34"/>
                                        </p:tgtEl>
                                        <p:attrNameLst>
                                          <p:attrName>style.visibility</p:attrName>
                                        </p:attrNameLst>
                                      </p:cBhvr>
                                      <p:to>
                                        <p:strVal val="visible"/>
                                      </p:to>
                                    </p:set>
                                    <p:animEffect transition="in" filter="randombar(horizontal)">
                                      <p:cBhvr>
                                        <p:cTn id="31" dur="500"/>
                                        <p:tgtEl>
                                          <p:spTgt spid="1034"/>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35"/>
                                        </p:tgtEl>
                                        <p:attrNameLst>
                                          <p:attrName>style.visibility</p:attrName>
                                        </p:attrNameLst>
                                      </p:cBhvr>
                                      <p:to>
                                        <p:strVal val="visible"/>
                                      </p:to>
                                    </p:set>
                                    <p:animEffect transition="in" filter="randombar(horizontal)">
                                      <p:cBhvr>
                                        <p:cTn id="34" dur="500"/>
                                        <p:tgtEl>
                                          <p:spTgt spid="1035"/>
                                        </p:tgtEl>
                                      </p:cBhvr>
                                    </p:animEffect>
                                  </p:childTnLst>
                                </p:cTn>
                              </p:par>
                              <p:par>
                                <p:cTn id="35" presetID="14" presetClass="entr" presetSubtype="10" fill="hold" nodeType="withEffect">
                                  <p:stCondLst>
                                    <p:cond delay="0"/>
                                  </p:stCondLst>
                                  <p:childTnLst>
                                    <p:set>
                                      <p:cBhvr>
                                        <p:cTn id="36" dur="1" fill="hold">
                                          <p:stCondLst>
                                            <p:cond delay="0"/>
                                          </p:stCondLst>
                                        </p:cTn>
                                        <p:tgtEl>
                                          <p:spTgt spid="180230"/>
                                        </p:tgtEl>
                                        <p:attrNameLst>
                                          <p:attrName>style.visibility</p:attrName>
                                        </p:attrNameLst>
                                      </p:cBhvr>
                                      <p:to>
                                        <p:strVal val="visible"/>
                                      </p:to>
                                    </p:set>
                                    <p:animEffect transition="in" filter="randombar(horizontal)">
                                      <p:cBhvr>
                                        <p:cTn id="37" dur="500"/>
                                        <p:tgtEl>
                                          <p:spTgt spid="180230"/>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037"/>
                                        </p:tgtEl>
                                        <p:attrNameLst>
                                          <p:attrName>style.visibility</p:attrName>
                                        </p:attrNameLst>
                                      </p:cBhvr>
                                      <p:to>
                                        <p:strVal val="visible"/>
                                      </p:to>
                                    </p:set>
                                    <p:animEffect transition="in" filter="randombar(horizontal)">
                                      <p:cBhvr>
                                        <p:cTn id="40" dur="5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 grpId="0" animBg="1"/>
      <p:bldP spid="1034" grpId="0" animBg="1"/>
      <p:bldP spid="1035" grpId="0" animBg="1"/>
      <p:bldP spid="180238" grpId="0"/>
      <p:bldP spid="1037"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830011" y="864454"/>
            <a:ext cx="3313989" cy="2051911"/>
          </a:xfrm>
          <a:prstGeom prst="rect">
            <a:avLst/>
          </a:prstGeom>
        </p:spPr>
      </p:pic>
      <p:pic>
        <p:nvPicPr>
          <p:cNvPr id="5" name="Imagen 4"/>
          <p:cNvPicPr>
            <a:picLocks noChangeAspect="1"/>
          </p:cNvPicPr>
          <p:nvPr/>
        </p:nvPicPr>
        <p:blipFill>
          <a:blip r:embed="rId3"/>
          <a:stretch>
            <a:fillRect/>
          </a:stretch>
        </p:blipFill>
        <p:spPr>
          <a:xfrm>
            <a:off x="3667695" y="4073108"/>
            <a:ext cx="3241209" cy="2093032"/>
          </a:xfrm>
          <a:prstGeom prst="rect">
            <a:avLst/>
          </a:prstGeom>
        </p:spPr>
      </p:pic>
      <p:sp>
        <p:nvSpPr>
          <p:cNvPr id="80898" name="Rectangle 2"/>
          <p:cNvSpPr>
            <a:spLocks noChangeArrowheads="1"/>
          </p:cNvSpPr>
          <p:nvPr/>
        </p:nvSpPr>
        <p:spPr bwMode="auto">
          <a:xfrm>
            <a:off x="37741" y="-310039"/>
            <a:ext cx="6930175" cy="107096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Observación del océano desde satélites</a:t>
            </a:r>
          </a:p>
        </p:txBody>
      </p:sp>
      <p:pic>
        <p:nvPicPr>
          <p:cNvPr id="80899" name="Picture 7" descr="j2_seaLevelAnomalies"/>
          <p:cNvPicPr>
            <a:picLocks noChangeAspect="1" noChangeArrowheads="1"/>
          </p:cNvPicPr>
          <p:nvPr/>
        </p:nvPicPr>
        <p:blipFill>
          <a:blip r:embed="rId4"/>
          <a:srcRect/>
          <a:stretch>
            <a:fillRect/>
          </a:stretch>
        </p:blipFill>
        <p:spPr bwMode="auto">
          <a:xfrm>
            <a:off x="6432832" y="4503591"/>
            <a:ext cx="2702991" cy="1784152"/>
          </a:xfrm>
          <a:prstGeom prst="rect">
            <a:avLst/>
          </a:prstGeom>
          <a:noFill/>
          <a:ln w="9525">
            <a:noFill/>
            <a:miter lim="800000"/>
            <a:headEnd/>
            <a:tailEnd/>
          </a:ln>
        </p:spPr>
      </p:pic>
      <p:sp>
        <p:nvSpPr>
          <p:cNvPr id="80902" name="Text Box 12"/>
          <p:cNvSpPr txBox="1">
            <a:spLocks noChangeArrowheads="1"/>
          </p:cNvSpPr>
          <p:nvPr/>
        </p:nvSpPr>
        <p:spPr bwMode="auto">
          <a:xfrm>
            <a:off x="3824146" y="1803607"/>
            <a:ext cx="2928874" cy="2201722"/>
          </a:xfrm>
          <a:prstGeom prst="rect">
            <a:avLst/>
          </a:prstGeom>
          <a:noFill/>
          <a:ln w="9525">
            <a:noFill/>
            <a:miter lim="800000"/>
            <a:headEnd/>
            <a:tailEnd/>
          </a:ln>
        </p:spPr>
        <p:txBody>
          <a:bodyPr wrap="none" lIns="77880" tIns="38940" rIns="77880" bIns="38940">
            <a:spAutoFit/>
          </a:bodyPr>
          <a:lstStyle/>
          <a:p>
            <a:pPr>
              <a:buFontTx/>
              <a:buChar char="-"/>
            </a:pPr>
            <a:r>
              <a:rPr lang="es-ES" sz="1533" dirty="0">
                <a:solidFill>
                  <a:schemeClr val="tx2"/>
                </a:solidFill>
                <a:latin typeface="Trebuchet MS" pitchFamily="34" charset="0"/>
              </a:rPr>
              <a:t> Nivel del mar</a:t>
            </a:r>
          </a:p>
          <a:p>
            <a:pPr>
              <a:buFontTx/>
              <a:buChar char="-"/>
            </a:pPr>
            <a:r>
              <a:rPr lang="es-ES" sz="1533" dirty="0">
                <a:solidFill>
                  <a:schemeClr val="tx2"/>
                </a:solidFill>
                <a:latin typeface="Trebuchet MS" pitchFamily="34" charset="0"/>
              </a:rPr>
              <a:t> Temperatura</a:t>
            </a:r>
          </a:p>
          <a:p>
            <a:pPr>
              <a:buFontTx/>
              <a:buChar char="-"/>
            </a:pPr>
            <a:r>
              <a:rPr lang="es-ES" sz="1533" dirty="0">
                <a:solidFill>
                  <a:schemeClr val="tx2"/>
                </a:solidFill>
                <a:latin typeface="Trebuchet MS" pitchFamily="34" charset="0"/>
              </a:rPr>
              <a:t> Oleaje</a:t>
            </a:r>
          </a:p>
          <a:p>
            <a:pPr>
              <a:buFontTx/>
              <a:buChar char="-"/>
            </a:pPr>
            <a:r>
              <a:rPr lang="es-ES" sz="1533" dirty="0">
                <a:solidFill>
                  <a:schemeClr val="tx2"/>
                </a:solidFill>
                <a:latin typeface="Trebuchet MS" pitchFamily="34" charset="0"/>
              </a:rPr>
              <a:t> Salinidad</a:t>
            </a:r>
          </a:p>
          <a:p>
            <a:pPr>
              <a:buFontTx/>
              <a:buChar char="-"/>
            </a:pPr>
            <a:r>
              <a:rPr lang="es-ES" sz="1533" dirty="0">
                <a:solidFill>
                  <a:schemeClr val="tx2"/>
                </a:solidFill>
                <a:latin typeface="Trebuchet MS" pitchFamily="34" charset="0"/>
              </a:rPr>
              <a:t> Hielos</a:t>
            </a:r>
          </a:p>
          <a:p>
            <a:pPr>
              <a:buFontTx/>
              <a:buChar char="-"/>
            </a:pPr>
            <a:r>
              <a:rPr lang="es-ES" sz="1533" dirty="0">
                <a:solidFill>
                  <a:schemeClr val="tx2"/>
                </a:solidFill>
                <a:latin typeface="Trebuchet MS" pitchFamily="34" charset="0"/>
              </a:rPr>
              <a:t> Concentración fitoplancton</a:t>
            </a:r>
          </a:p>
          <a:p>
            <a:pPr>
              <a:buFontTx/>
              <a:buChar char="-"/>
            </a:pPr>
            <a:r>
              <a:rPr lang="es-ES" sz="1533" dirty="0">
                <a:solidFill>
                  <a:schemeClr val="tx2"/>
                </a:solidFill>
                <a:latin typeface="Trebuchet MS" pitchFamily="34" charset="0"/>
              </a:rPr>
              <a:t> Turbiedad / </a:t>
            </a:r>
            <a:r>
              <a:rPr lang="es-ES" sz="1533" dirty="0" err="1">
                <a:solidFill>
                  <a:schemeClr val="tx2"/>
                </a:solidFill>
                <a:latin typeface="Trebuchet MS" pitchFamily="34" charset="0"/>
              </a:rPr>
              <a:t>tranparencia</a:t>
            </a:r>
            <a:endParaRPr lang="es-ES" sz="1533" dirty="0">
              <a:solidFill>
                <a:schemeClr val="tx2"/>
              </a:solidFill>
              <a:latin typeface="Trebuchet MS" pitchFamily="34" charset="0"/>
            </a:endParaRPr>
          </a:p>
          <a:p>
            <a:pPr>
              <a:buFontTx/>
              <a:buChar char="-"/>
            </a:pPr>
            <a:r>
              <a:rPr lang="es-ES" sz="1533" dirty="0">
                <a:solidFill>
                  <a:schemeClr val="tx2"/>
                </a:solidFill>
                <a:latin typeface="Trebuchet MS" pitchFamily="34" charset="0"/>
              </a:rPr>
              <a:t> Radiación</a:t>
            </a:r>
          </a:p>
          <a:p>
            <a:pPr>
              <a:buFontTx/>
              <a:buChar char="-"/>
            </a:pPr>
            <a:r>
              <a:rPr lang="es-ES" sz="1533" dirty="0">
                <a:solidFill>
                  <a:schemeClr val="tx2"/>
                </a:solidFill>
                <a:latin typeface="Trebuchet MS" pitchFamily="34" charset="0"/>
              </a:rPr>
              <a:t> Interacción atmósfera-océano</a:t>
            </a: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41" y="877817"/>
            <a:ext cx="3643092" cy="2373886"/>
          </a:xfrm>
          <a:prstGeom prst="rect">
            <a:avLst/>
          </a:prstGeom>
        </p:spPr>
      </p:pic>
      <p:pic>
        <p:nvPicPr>
          <p:cNvPr id="3" name="Imagen 2"/>
          <p:cNvPicPr>
            <a:picLocks noChangeAspect="1"/>
          </p:cNvPicPr>
          <p:nvPr/>
        </p:nvPicPr>
        <p:blipFill>
          <a:blip r:embed="rId6"/>
          <a:stretch>
            <a:fillRect/>
          </a:stretch>
        </p:blipFill>
        <p:spPr>
          <a:xfrm>
            <a:off x="37741" y="3251704"/>
            <a:ext cx="3643092" cy="2300599"/>
          </a:xfrm>
          <a:prstGeom prst="rect">
            <a:avLst/>
          </a:prstGeom>
        </p:spPr>
      </p:pic>
      <p:sp>
        <p:nvSpPr>
          <p:cNvPr id="4" name="CuadroTexto 3"/>
          <p:cNvSpPr txBox="1"/>
          <p:nvPr/>
        </p:nvSpPr>
        <p:spPr>
          <a:xfrm>
            <a:off x="224302" y="5552303"/>
            <a:ext cx="3334226" cy="688843"/>
          </a:xfrm>
          <a:prstGeom prst="rect">
            <a:avLst/>
          </a:prstGeom>
          <a:solidFill>
            <a:schemeClr val="accent6">
              <a:lumMod val="60000"/>
              <a:lumOff val="40000"/>
            </a:schemeClr>
          </a:solidFill>
        </p:spPr>
        <p:txBody>
          <a:bodyPr wrap="square" rtlCol="0">
            <a:spAutoFit/>
          </a:bodyPr>
          <a:lstStyle/>
          <a:p>
            <a:r>
              <a:rPr lang="es-ES" sz="1292" dirty="0">
                <a:latin typeface="Trebuchet MS" panose="020B0603020202020204" pitchFamily="34" charset="0"/>
                <a:hlinkClick r:id="rId7"/>
              </a:rPr>
              <a:t>https://www.climate.gov/news-features/understanding-climate/climate-change-global-sea-level</a:t>
            </a:r>
            <a:endParaRPr lang="es-ES" sz="1292" dirty="0">
              <a:latin typeface="Trebuchet MS" panose="020B0603020202020204" pitchFamily="34" charset="0"/>
            </a:endParaRPr>
          </a:p>
        </p:txBody>
      </p:sp>
      <p:pic>
        <p:nvPicPr>
          <p:cNvPr id="7" name="Imagen 6"/>
          <p:cNvPicPr>
            <a:picLocks noChangeAspect="1"/>
          </p:cNvPicPr>
          <p:nvPr/>
        </p:nvPicPr>
        <p:blipFill>
          <a:blip r:embed="rId8"/>
          <a:stretch>
            <a:fillRect/>
          </a:stretch>
        </p:blipFill>
        <p:spPr>
          <a:xfrm>
            <a:off x="6895764" y="2954537"/>
            <a:ext cx="2240058" cy="1493372"/>
          </a:xfrm>
          <a:prstGeom prst="rect">
            <a:avLst/>
          </a:prstGeom>
        </p:spPr>
      </p:pic>
    </p:spTree>
    <p:extLst>
      <p:ext uri="{BB962C8B-B14F-4D97-AF65-F5344CB8AC3E}">
        <p14:creationId xmlns:p14="http://schemas.microsoft.com/office/powerpoint/2010/main" val="2472449736"/>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hlinkClick r:id="rId2"/>
          </p:cNvPr>
          <p:cNvPicPr>
            <a:picLocks noChangeAspect="1"/>
          </p:cNvPicPr>
          <p:nvPr/>
        </p:nvPicPr>
        <p:blipFill>
          <a:blip r:embed="rId3"/>
          <a:stretch>
            <a:fillRect/>
          </a:stretch>
        </p:blipFill>
        <p:spPr>
          <a:xfrm>
            <a:off x="850337" y="837127"/>
            <a:ext cx="6526248" cy="5050829"/>
          </a:xfrm>
          <a:prstGeom prst="rect">
            <a:avLst/>
          </a:prstGeom>
        </p:spPr>
      </p:pic>
      <p:sp>
        <p:nvSpPr>
          <p:cNvPr id="6" name="Rectangle 2"/>
          <p:cNvSpPr>
            <a:spLocks noChangeArrowheads="1"/>
          </p:cNvSpPr>
          <p:nvPr/>
        </p:nvSpPr>
        <p:spPr bwMode="auto">
          <a:xfrm>
            <a:off x="-61398" y="77165"/>
            <a:ext cx="6930175" cy="1070966"/>
          </a:xfrm>
          <a:prstGeom prst="rect">
            <a:avLst/>
          </a:prstGeom>
          <a:noFill/>
          <a:ln w="9525">
            <a:noFill/>
            <a:miter lim="800000"/>
            <a:headEnd/>
            <a:tailEnd/>
          </a:ln>
        </p:spPr>
        <p:txBody>
          <a:bodyPr lIns="77880" tIns="38940" rIns="77880" bIns="38940" anchor="ctr"/>
          <a:lstStyle/>
          <a:p>
            <a:pPr algn="ctr" eaLnBrk="1" hangingPunct="1"/>
            <a:r>
              <a:rPr lang="es-ES_tradnl" sz="2584" b="1" dirty="0">
                <a:solidFill>
                  <a:srgbClr val="C00000"/>
                </a:solidFill>
                <a:latin typeface="Trebuchet MS" pitchFamily="34" charset="0"/>
              </a:rPr>
              <a:t>Observación del océano desde satélites</a:t>
            </a:r>
          </a:p>
        </p:txBody>
      </p:sp>
      <p:sp>
        <p:nvSpPr>
          <p:cNvPr id="7" name="CuadroTexto 6"/>
          <p:cNvSpPr txBox="1"/>
          <p:nvPr/>
        </p:nvSpPr>
        <p:spPr>
          <a:xfrm>
            <a:off x="385129" y="6020873"/>
            <a:ext cx="8339142" cy="319639"/>
          </a:xfrm>
          <a:prstGeom prst="rect">
            <a:avLst/>
          </a:prstGeom>
          <a:solidFill>
            <a:schemeClr val="accent6">
              <a:lumMod val="60000"/>
              <a:lumOff val="40000"/>
            </a:schemeClr>
          </a:solidFill>
        </p:spPr>
        <p:txBody>
          <a:bodyPr wrap="none" rtlCol="0">
            <a:spAutoFit/>
          </a:bodyPr>
          <a:lstStyle/>
          <a:p>
            <a:r>
              <a:rPr lang="es-ES" sz="1477" dirty="0">
                <a:latin typeface="Trebuchet MS" panose="020B0603020202020204" pitchFamily="34" charset="0"/>
                <a:hlinkClick r:id="rId2"/>
              </a:rPr>
              <a:t>https://sentinel.esa.int/web/sentinel/technical-guides/sentinel-3-olci/level-2/ocean-products</a:t>
            </a:r>
            <a:endParaRPr lang="es-ES" sz="1477" dirty="0">
              <a:latin typeface="Trebuchet MS" panose="020B0603020202020204" pitchFamily="34" charset="0"/>
            </a:endParaRPr>
          </a:p>
        </p:txBody>
      </p:sp>
    </p:spTree>
    <p:extLst>
      <p:ext uri="{BB962C8B-B14F-4D97-AF65-F5344CB8AC3E}">
        <p14:creationId xmlns:p14="http://schemas.microsoft.com/office/powerpoint/2010/main" val="858314113"/>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p:cNvPr>
          <p:cNvPicPr>
            <a:picLocks noChangeAspect="1"/>
          </p:cNvPicPr>
          <p:nvPr/>
        </p:nvPicPr>
        <p:blipFill>
          <a:blip r:embed="rId3"/>
          <a:stretch>
            <a:fillRect/>
          </a:stretch>
        </p:blipFill>
        <p:spPr>
          <a:xfrm>
            <a:off x="429072" y="2780928"/>
            <a:ext cx="4176464" cy="3890894"/>
          </a:xfrm>
          <a:prstGeom prst="rect">
            <a:avLst/>
          </a:prstGeom>
        </p:spPr>
      </p:pic>
      <p:sp>
        <p:nvSpPr>
          <p:cNvPr id="4" name="CuadroTexto 3">
            <a:hlinkClick r:id="rId2"/>
          </p:cNvPr>
          <p:cNvSpPr txBox="1"/>
          <p:nvPr/>
        </p:nvSpPr>
        <p:spPr>
          <a:xfrm>
            <a:off x="4572000" y="4483711"/>
            <a:ext cx="3172663" cy="369332"/>
          </a:xfrm>
          <a:prstGeom prst="rect">
            <a:avLst/>
          </a:prstGeom>
          <a:noFill/>
        </p:spPr>
        <p:txBody>
          <a:bodyPr wrap="none" rtlCol="0">
            <a:spAutoFit/>
          </a:bodyPr>
          <a:lstStyle/>
          <a:p>
            <a:r>
              <a:rPr lang="es-ES" b="1" dirty="0">
                <a:latin typeface="Trebuchet MS" panose="020B0603020202020204" pitchFamily="34" charset="0"/>
                <a:hlinkClick r:id="rId2"/>
              </a:rPr>
              <a:t>http://www.ndbc.noaa.gov/</a:t>
            </a:r>
            <a:endParaRPr lang="es-ES" b="1" dirty="0">
              <a:latin typeface="Trebuchet MS" panose="020B0603020202020204" pitchFamily="34" charset="0"/>
            </a:endParaRPr>
          </a:p>
        </p:txBody>
      </p:sp>
      <p:sp>
        <p:nvSpPr>
          <p:cNvPr id="5" name="Text Box 2"/>
          <p:cNvSpPr txBox="1">
            <a:spLocks noChangeArrowheads="1"/>
          </p:cNvSpPr>
          <p:nvPr/>
        </p:nvSpPr>
        <p:spPr bwMode="auto">
          <a:xfrm>
            <a:off x="2067949" y="-32421"/>
            <a:ext cx="500810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s-ES_tradnl" sz="2600" b="1" dirty="0" smtClean="0">
                <a:solidFill>
                  <a:srgbClr val="0070C0"/>
                </a:solidFill>
              </a:rPr>
              <a:t>Datos de boyas en tiempo real</a:t>
            </a:r>
            <a:endParaRPr lang="es-ES_tradnl" sz="2600" b="1" dirty="0">
              <a:solidFill>
                <a:srgbClr val="0070C0"/>
              </a:solidFill>
            </a:endParaRPr>
          </a:p>
        </p:txBody>
      </p:sp>
      <p:sp>
        <p:nvSpPr>
          <p:cNvPr id="6" name="Rectángulo 5"/>
          <p:cNvSpPr/>
          <p:nvPr/>
        </p:nvSpPr>
        <p:spPr>
          <a:xfrm>
            <a:off x="3377333" y="1182361"/>
            <a:ext cx="4824536" cy="646331"/>
          </a:xfrm>
          <a:prstGeom prst="rect">
            <a:avLst/>
          </a:prstGeom>
        </p:spPr>
        <p:txBody>
          <a:bodyPr wrap="square">
            <a:spAutoFit/>
          </a:bodyPr>
          <a:lstStyle/>
          <a:p>
            <a:r>
              <a:rPr lang="es-ES" dirty="0">
                <a:hlinkClick r:id="rId4"/>
              </a:rPr>
              <a:t>http://www.jcomm.info/index.php?option=com_content&amp;view=article&amp;id=132&amp;Itemid=37</a:t>
            </a:r>
            <a:endParaRPr lang="es-ES" dirty="0"/>
          </a:p>
        </p:txBody>
      </p:sp>
      <p:pic>
        <p:nvPicPr>
          <p:cNvPr id="7" name="Imagen 6">
            <a:hlinkClick r:id="rId4"/>
          </p:cNvPr>
          <p:cNvPicPr>
            <a:picLocks noChangeAspect="1"/>
          </p:cNvPicPr>
          <p:nvPr/>
        </p:nvPicPr>
        <p:blipFill>
          <a:blip r:embed="rId5"/>
          <a:stretch>
            <a:fillRect/>
          </a:stretch>
        </p:blipFill>
        <p:spPr>
          <a:xfrm>
            <a:off x="611560" y="463112"/>
            <a:ext cx="2747707" cy="2138433"/>
          </a:xfrm>
          <a:prstGeom prst="rect">
            <a:avLst/>
          </a:prstGeom>
        </p:spPr>
      </p:pic>
      <p:sp>
        <p:nvSpPr>
          <p:cNvPr id="8" name="CuadroTexto 7"/>
          <p:cNvSpPr txBox="1"/>
          <p:nvPr/>
        </p:nvSpPr>
        <p:spPr>
          <a:xfrm>
            <a:off x="3350339" y="609921"/>
            <a:ext cx="5299123" cy="646331"/>
          </a:xfrm>
          <a:prstGeom prst="rect">
            <a:avLst/>
          </a:prstGeom>
          <a:noFill/>
        </p:spPr>
        <p:txBody>
          <a:bodyPr wrap="square" rtlCol="0">
            <a:spAutoFit/>
          </a:bodyPr>
          <a:lstStyle/>
          <a:p>
            <a:r>
              <a:rPr lang="es-ES" dirty="0" smtClean="0">
                <a:latin typeface="Trebuchet MS" panose="020B0603020202020204" pitchFamily="34" charset="0"/>
              </a:rPr>
              <a:t>Enlaces a todos los sitios web que contienen datos de observación en boyas fijas o a la deriva:</a:t>
            </a:r>
            <a:endParaRPr lang="es-ES" dirty="0">
              <a:latin typeface="Trebuchet MS" panose="020B0603020202020204" pitchFamily="34" charset="0"/>
            </a:endParaRPr>
          </a:p>
        </p:txBody>
      </p:sp>
    </p:spTree>
    <p:extLst>
      <p:ext uri="{BB962C8B-B14F-4D97-AF65-F5344CB8AC3E}">
        <p14:creationId xmlns:p14="http://schemas.microsoft.com/office/powerpoint/2010/main" val="691239413"/>
      </p:ext>
    </p:extLst>
  </p:cSld>
  <p:clrMapOvr>
    <a:masterClrMapping/>
  </p:clrMapOvr>
  <p:transition>
    <p:fade/>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hlinkClick r:id="rId2"/>
          </p:cNvPr>
          <p:cNvPicPr>
            <a:picLocks noChangeAspect="1"/>
          </p:cNvPicPr>
          <p:nvPr/>
        </p:nvPicPr>
        <p:blipFill>
          <a:blip r:embed="rId3"/>
          <a:stretch>
            <a:fillRect/>
          </a:stretch>
        </p:blipFill>
        <p:spPr>
          <a:xfrm>
            <a:off x="35859" y="1051083"/>
            <a:ext cx="8942564" cy="4489326"/>
          </a:xfrm>
          <a:prstGeom prst="rect">
            <a:avLst/>
          </a:prstGeom>
        </p:spPr>
      </p:pic>
      <p:sp>
        <p:nvSpPr>
          <p:cNvPr id="4" name="CuadroTexto 3"/>
          <p:cNvSpPr txBox="1"/>
          <p:nvPr/>
        </p:nvSpPr>
        <p:spPr>
          <a:xfrm>
            <a:off x="522854" y="8965"/>
            <a:ext cx="8123571" cy="1015663"/>
          </a:xfrm>
          <a:prstGeom prst="rect">
            <a:avLst/>
          </a:prstGeom>
          <a:noFill/>
        </p:spPr>
        <p:txBody>
          <a:bodyPr wrap="none" rtlCol="0">
            <a:spAutoFit/>
          </a:bodyPr>
          <a:lstStyle/>
          <a:p>
            <a:pPr algn="ctr"/>
            <a:r>
              <a:rPr lang="es-ES" sz="3000" b="1" dirty="0" smtClean="0">
                <a:solidFill>
                  <a:srgbClr val="0070C0"/>
                </a:solidFill>
                <a:latin typeface="Trebuchet MS" panose="020B0603020202020204" pitchFamily="34" charset="0"/>
              </a:rPr>
              <a:t>Datos históricos, en tiempo real y previstos </a:t>
            </a:r>
          </a:p>
          <a:p>
            <a:pPr algn="ctr"/>
            <a:r>
              <a:rPr lang="es-ES" sz="3000" b="1" dirty="0" smtClean="0">
                <a:solidFill>
                  <a:srgbClr val="0070C0"/>
                </a:solidFill>
                <a:latin typeface="Trebuchet MS" panose="020B0603020202020204" pitchFamily="34" charset="0"/>
              </a:rPr>
              <a:t>Boyas de la red de Puertos del Estado</a:t>
            </a:r>
            <a:endParaRPr lang="es-ES" sz="2800" b="1" dirty="0">
              <a:solidFill>
                <a:srgbClr val="0070C0"/>
              </a:solidFill>
              <a:latin typeface="Trebuchet MS" panose="020B0603020202020204" pitchFamily="34" charset="0"/>
            </a:endParaRPr>
          </a:p>
        </p:txBody>
      </p:sp>
      <p:sp>
        <p:nvSpPr>
          <p:cNvPr id="5" name="CuadroTexto 4"/>
          <p:cNvSpPr txBox="1"/>
          <p:nvPr/>
        </p:nvSpPr>
        <p:spPr>
          <a:xfrm>
            <a:off x="1038927" y="5661248"/>
            <a:ext cx="6914072" cy="369332"/>
          </a:xfrm>
          <a:prstGeom prst="rect">
            <a:avLst/>
          </a:prstGeom>
          <a:noFill/>
        </p:spPr>
        <p:txBody>
          <a:bodyPr wrap="none" rtlCol="0">
            <a:spAutoFit/>
          </a:bodyPr>
          <a:lstStyle/>
          <a:p>
            <a:r>
              <a:rPr lang="es-ES" dirty="0" smtClean="0">
                <a:latin typeface="Trebuchet MS" panose="020B0603020202020204" pitchFamily="34" charset="0"/>
                <a:hlinkClick r:id="rId2"/>
              </a:rPr>
              <a:t>http://www.puertos.es/es-es/oceanografia/Paginas/portus.aspx</a:t>
            </a:r>
            <a:endParaRPr lang="es-ES" dirty="0">
              <a:latin typeface="Trebuchet MS" panose="020B0603020202020204" pitchFamily="34" charset="0"/>
            </a:endParaRPr>
          </a:p>
        </p:txBody>
      </p:sp>
    </p:spTree>
    <p:extLst>
      <p:ext uri="{BB962C8B-B14F-4D97-AF65-F5344CB8AC3E}">
        <p14:creationId xmlns:p14="http://schemas.microsoft.com/office/powerpoint/2010/main" val="3922594222"/>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448320" y="-202737"/>
            <a:ext cx="7508893" cy="1160399"/>
          </a:xfrm>
          <a:prstGeom prst="rect">
            <a:avLst/>
          </a:prstGeom>
          <a:noFill/>
          <a:ln w="9525">
            <a:noFill/>
            <a:miter lim="800000"/>
            <a:headEnd/>
            <a:tailEnd/>
          </a:ln>
        </p:spPr>
        <p:txBody>
          <a:bodyPr lIns="84384" tIns="42192" rIns="84384" bIns="42192" anchor="ctr"/>
          <a:lstStyle/>
          <a:p>
            <a:pPr algn="ctr" eaLnBrk="1" hangingPunct="1"/>
            <a:r>
              <a:rPr lang="es-ES_tradnl" sz="2800" b="1" dirty="0">
                <a:solidFill>
                  <a:srgbClr val="C00000"/>
                </a:solidFill>
                <a:latin typeface="Trebuchet MS" pitchFamily="34" charset="0"/>
              </a:rPr>
              <a:t>Observación satelital del océano</a:t>
            </a:r>
          </a:p>
        </p:txBody>
      </p:sp>
      <p:pic>
        <p:nvPicPr>
          <p:cNvPr id="80899" name="Picture 7" descr="j2_seaLevelAnomalies"/>
          <p:cNvPicPr>
            <a:picLocks noChangeAspect="1" noChangeArrowheads="1"/>
          </p:cNvPicPr>
          <p:nvPr/>
        </p:nvPicPr>
        <p:blipFill>
          <a:blip r:embed="rId2"/>
          <a:srcRect/>
          <a:stretch>
            <a:fillRect/>
          </a:stretch>
        </p:blipFill>
        <p:spPr bwMode="auto">
          <a:xfrm>
            <a:off x="186075" y="903082"/>
            <a:ext cx="4439404" cy="2930300"/>
          </a:xfrm>
          <a:prstGeom prst="rect">
            <a:avLst/>
          </a:prstGeom>
          <a:noFill/>
          <a:ln w="9525">
            <a:noFill/>
            <a:miter lim="800000"/>
            <a:headEnd/>
            <a:tailEnd/>
          </a:ln>
        </p:spPr>
      </p:pic>
      <p:pic>
        <p:nvPicPr>
          <p:cNvPr id="181258" name="Picture 10" descr="tp_j-1_seaLevelRise"/>
          <p:cNvPicPr>
            <a:picLocks noChangeAspect="1" noChangeArrowheads="1"/>
          </p:cNvPicPr>
          <p:nvPr/>
        </p:nvPicPr>
        <p:blipFill>
          <a:blip r:embed="rId3"/>
          <a:srcRect/>
          <a:stretch>
            <a:fillRect/>
          </a:stretch>
        </p:blipFill>
        <p:spPr bwMode="auto">
          <a:xfrm>
            <a:off x="6698665" y="903082"/>
            <a:ext cx="2259261" cy="1693713"/>
          </a:xfrm>
          <a:prstGeom prst="rect">
            <a:avLst/>
          </a:prstGeom>
          <a:noFill/>
          <a:ln w="9525">
            <a:noFill/>
            <a:miter lim="800000"/>
            <a:headEnd/>
            <a:tailEnd/>
          </a:ln>
        </p:spPr>
      </p:pic>
      <p:pic>
        <p:nvPicPr>
          <p:cNvPr id="181259" name="Picture 11" descr="global_seaLevelRise_1"/>
          <p:cNvPicPr>
            <a:picLocks noChangeAspect="1" noChangeArrowheads="1"/>
          </p:cNvPicPr>
          <p:nvPr/>
        </p:nvPicPr>
        <p:blipFill>
          <a:blip r:embed="rId4"/>
          <a:srcRect/>
          <a:stretch>
            <a:fillRect/>
          </a:stretch>
        </p:blipFill>
        <p:spPr bwMode="auto">
          <a:xfrm>
            <a:off x="186074" y="3827521"/>
            <a:ext cx="3516360" cy="2461452"/>
          </a:xfrm>
          <a:prstGeom prst="rect">
            <a:avLst/>
          </a:prstGeom>
          <a:noFill/>
          <a:ln w="9525">
            <a:noFill/>
            <a:miter lim="800000"/>
            <a:headEnd/>
            <a:tailEnd/>
          </a:ln>
        </p:spPr>
      </p:pic>
      <p:sp>
        <p:nvSpPr>
          <p:cNvPr id="80902" name="Text Box 12"/>
          <p:cNvSpPr txBox="1">
            <a:spLocks noChangeArrowheads="1"/>
          </p:cNvSpPr>
          <p:nvPr/>
        </p:nvSpPr>
        <p:spPr bwMode="auto">
          <a:xfrm>
            <a:off x="4837925" y="1872393"/>
            <a:ext cx="2921169" cy="1107539"/>
          </a:xfrm>
          <a:prstGeom prst="rect">
            <a:avLst/>
          </a:prstGeom>
          <a:noFill/>
          <a:ln w="9525">
            <a:noFill/>
            <a:miter lim="800000"/>
            <a:headEnd/>
            <a:tailEnd/>
          </a:ln>
        </p:spPr>
        <p:txBody>
          <a:bodyPr wrap="none" lIns="84384" tIns="42192" rIns="84384" bIns="42192">
            <a:spAutoFit/>
          </a:bodyPr>
          <a:lstStyle/>
          <a:p>
            <a:pPr>
              <a:buFontTx/>
              <a:buChar char="-"/>
            </a:pPr>
            <a:r>
              <a:rPr lang="es-ES" sz="1661" dirty="0">
                <a:latin typeface="Trebuchet MS" pitchFamily="34" charset="0"/>
              </a:rPr>
              <a:t> Altimetría</a:t>
            </a:r>
          </a:p>
          <a:p>
            <a:pPr>
              <a:buFontTx/>
              <a:buChar char="-"/>
            </a:pPr>
            <a:r>
              <a:rPr lang="es-ES" sz="1661" dirty="0">
                <a:latin typeface="Trebuchet MS" pitchFamily="34" charset="0"/>
              </a:rPr>
              <a:t> SST</a:t>
            </a:r>
          </a:p>
          <a:p>
            <a:pPr>
              <a:buFontTx/>
              <a:buChar char="-"/>
            </a:pPr>
            <a:r>
              <a:rPr lang="es-ES" sz="1661" dirty="0">
                <a:latin typeface="Trebuchet MS" pitchFamily="34" charset="0"/>
              </a:rPr>
              <a:t> Salinidad</a:t>
            </a:r>
          </a:p>
          <a:p>
            <a:pPr>
              <a:buFontTx/>
              <a:buChar char="-"/>
            </a:pPr>
            <a:r>
              <a:rPr lang="es-ES" sz="1661" dirty="0">
                <a:latin typeface="Trebuchet MS" pitchFamily="34" charset="0"/>
              </a:rPr>
              <a:t> Concentración fitoplancton</a:t>
            </a:r>
          </a:p>
        </p:txBody>
      </p:sp>
      <p:pic>
        <p:nvPicPr>
          <p:cNvPr id="181261" name="Picture 13" descr="gissocean-thumb"/>
          <p:cNvPicPr>
            <a:picLocks noChangeAspect="1" noChangeArrowheads="1"/>
          </p:cNvPicPr>
          <p:nvPr/>
        </p:nvPicPr>
        <p:blipFill>
          <a:blip r:embed="rId5"/>
          <a:srcRect/>
          <a:stretch>
            <a:fillRect/>
          </a:stretch>
        </p:blipFill>
        <p:spPr bwMode="auto">
          <a:xfrm>
            <a:off x="4971253" y="3363069"/>
            <a:ext cx="4172747" cy="2987440"/>
          </a:xfrm>
          <a:prstGeom prst="rect">
            <a:avLst/>
          </a:prstGeom>
          <a:noFill/>
          <a:ln w="9525">
            <a:noFill/>
            <a:miter lim="800000"/>
            <a:headEnd/>
            <a:tailEnd/>
          </a:ln>
        </p:spPr>
      </p:pic>
      <p:pic>
        <p:nvPicPr>
          <p:cNvPr id="181256" name="Picture 8" descr="tc_2007_06_04_0845_m9_ch12"/>
          <p:cNvPicPr>
            <a:picLocks noChangeAspect="1" noChangeArrowheads="1"/>
          </p:cNvPicPr>
          <p:nvPr/>
        </p:nvPicPr>
        <p:blipFill>
          <a:blip r:embed="rId6"/>
          <a:srcRect/>
          <a:stretch>
            <a:fillRect/>
          </a:stretch>
        </p:blipFill>
        <p:spPr bwMode="auto">
          <a:xfrm>
            <a:off x="2843857" y="4485373"/>
            <a:ext cx="1994068" cy="1394823"/>
          </a:xfrm>
          <a:prstGeom prst="rect">
            <a:avLst/>
          </a:prstGeom>
          <a:noFill/>
          <a:ln w="9525">
            <a:noFill/>
            <a:miter lim="800000"/>
            <a:headEnd/>
            <a:tailEnd/>
          </a:ln>
        </p:spPr>
      </p:pic>
    </p:spTree>
    <p:extLst>
      <p:ext uri="{BB962C8B-B14F-4D97-AF65-F5344CB8AC3E}">
        <p14:creationId xmlns:p14="http://schemas.microsoft.com/office/powerpoint/2010/main" val="133976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81258"/>
                                        </p:tgtEl>
                                        <p:attrNameLst>
                                          <p:attrName>style.visibility</p:attrName>
                                        </p:attrNameLst>
                                      </p:cBhvr>
                                      <p:to>
                                        <p:strVal val="visible"/>
                                      </p:to>
                                    </p:set>
                                    <p:animEffect transition="in" filter="dissolve">
                                      <p:cBhvr>
                                        <p:cTn id="7" dur="500"/>
                                        <p:tgtEl>
                                          <p:spTgt spid="18125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81256"/>
                                        </p:tgtEl>
                                        <p:attrNameLst>
                                          <p:attrName>style.visibility</p:attrName>
                                        </p:attrNameLst>
                                      </p:cBhvr>
                                      <p:to>
                                        <p:strVal val="visible"/>
                                      </p:to>
                                    </p:set>
                                    <p:animEffect transition="in" filter="randombar(horizontal)">
                                      <p:cBhvr>
                                        <p:cTn id="11" dur="500"/>
                                        <p:tgtEl>
                                          <p:spTgt spid="18125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81259"/>
                                        </p:tgtEl>
                                        <p:attrNameLst>
                                          <p:attrName>style.visibility</p:attrName>
                                        </p:attrNameLst>
                                      </p:cBhvr>
                                      <p:to>
                                        <p:strVal val="visible"/>
                                      </p:to>
                                    </p:set>
                                    <p:animEffect transition="in" filter="dissolve">
                                      <p:cBhvr>
                                        <p:cTn id="15" dur="500"/>
                                        <p:tgtEl>
                                          <p:spTgt spid="181259"/>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181261"/>
                                        </p:tgtEl>
                                        <p:attrNameLst>
                                          <p:attrName>style.visibility</p:attrName>
                                        </p:attrNameLst>
                                      </p:cBhvr>
                                      <p:to>
                                        <p:strVal val="visible"/>
                                      </p:to>
                                    </p:set>
                                    <p:animEffect transition="in" filter="checkerboard(across)">
                                      <p:cBhvr>
                                        <p:cTn id="20" dur="500"/>
                                        <p:tgtEl>
                                          <p:spTgt spid="181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0" name="Group 20"/>
          <p:cNvGrpSpPr>
            <a:grpSpLocks/>
          </p:cNvGrpSpPr>
          <p:nvPr/>
        </p:nvGrpSpPr>
        <p:grpSpPr bwMode="auto">
          <a:xfrm>
            <a:off x="-154330" y="837150"/>
            <a:ext cx="5704124" cy="2495234"/>
            <a:chOff x="-632" y="799"/>
            <a:chExt cx="7298" cy="3434"/>
          </a:xfrm>
        </p:grpSpPr>
        <p:pic>
          <p:nvPicPr>
            <p:cNvPr id="266242" name="Picture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 y="799"/>
              <a:ext cx="4151" cy="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43" name="Line 3"/>
            <p:cNvSpPr>
              <a:spLocks noChangeShapeType="1"/>
            </p:cNvSpPr>
            <p:nvPr/>
          </p:nvSpPr>
          <p:spPr bwMode="auto">
            <a:xfrm flipV="1">
              <a:off x="2177" y="1133"/>
              <a:ext cx="0" cy="365"/>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44" name="Rectangle 4"/>
            <p:cNvSpPr>
              <a:spLocks noChangeArrowheads="1"/>
            </p:cNvSpPr>
            <p:nvPr/>
          </p:nvSpPr>
          <p:spPr bwMode="auto">
            <a:xfrm>
              <a:off x="-632" y="964"/>
              <a:ext cx="4119" cy="646"/>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sz="1477" b="1">
                  <a:solidFill>
                    <a:srgbClr val="063DE8"/>
                  </a:solidFill>
                  <a:latin typeface="Arial" panose="020B0604020202020204" pitchFamily="34" charset="0"/>
                </a:rPr>
                <a:t>TDRSS antenna</a:t>
              </a:r>
            </a:p>
            <a:p>
              <a:pPr algn="ctr">
                <a:lnSpc>
                  <a:spcPct val="90000"/>
                </a:lnSpc>
              </a:pPr>
              <a:r>
                <a:rPr lang="en-US" sz="1292">
                  <a:solidFill>
                    <a:srgbClr val="063DE8"/>
                  </a:solidFill>
                  <a:latin typeface="Arial" panose="020B0604020202020204" pitchFamily="34" charset="0"/>
                </a:rPr>
                <a:t>Tracking and Data Relay Satellite System</a:t>
              </a:r>
            </a:p>
          </p:txBody>
        </p:sp>
        <p:sp>
          <p:nvSpPr>
            <p:cNvPr id="266245" name="Line 5"/>
            <p:cNvSpPr>
              <a:spLocks noChangeShapeType="1"/>
            </p:cNvSpPr>
            <p:nvPr/>
          </p:nvSpPr>
          <p:spPr bwMode="auto">
            <a:xfrm flipH="1">
              <a:off x="3357" y="1063"/>
              <a:ext cx="436" cy="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46" name="Line 6"/>
            <p:cNvSpPr>
              <a:spLocks noChangeShapeType="1"/>
            </p:cNvSpPr>
            <p:nvPr/>
          </p:nvSpPr>
          <p:spPr bwMode="auto">
            <a:xfrm flipV="1">
              <a:off x="2624" y="3311"/>
              <a:ext cx="0" cy="305"/>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47" name="Line 7"/>
            <p:cNvSpPr>
              <a:spLocks noChangeShapeType="1"/>
            </p:cNvSpPr>
            <p:nvPr/>
          </p:nvSpPr>
          <p:spPr bwMode="auto">
            <a:xfrm flipH="1">
              <a:off x="3599" y="2797"/>
              <a:ext cx="984" cy="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48" name="Line 8"/>
            <p:cNvSpPr>
              <a:spLocks noChangeShapeType="1"/>
            </p:cNvSpPr>
            <p:nvPr/>
          </p:nvSpPr>
          <p:spPr bwMode="auto">
            <a:xfrm flipH="1">
              <a:off x="1366" y="3194"/>
              <a:ext cx="578" cy="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49" name="Rectangle 9"/>
            <p:cNvSpPr>
              <a:spLocks noChangeArrowheads="1"/>
            </p:cNvSpPr>
            <p:nvPr/>
          </p:nvSpPr>
          <p:spPr bwMode="auto">
            <a:xfrm>
              <a:off x="353" y="3065"/>
              <a:ext cx="1836" cy="400"/>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sz="1477" b="1">
                  <a:solidFill>
                    <a:srgbClr val="063DE8"/>
                  </a:solidFill>
                  <a:latin typeface="Arial" panose="020B0604020202020204" pitchFamily="34" charset="0"/>
                </a:rPr>
                <a:t>Doris antenna</a:t>
              </a:r>
              <a:endParaRPr lang="fr-FR" sz="1477" b="1">
                <a:solidFill>
                  <a:srgbClr val="063DE8"/>
                </a:solidFill>
                <a:latin typeface="Arial" panose="020B0604020202020204" pitchFamily="34" charset="0"/>
              </a:endParaRPr>
            </a:p>
          </p:txBody>
        </p:sp>
        <p:sp>
          <p:nvSpPr>
            <p:cNvPr id="266250" name="Rectangle 10"/>
            <p:cNvSpPr>
              <a:spLocks noChangeArrowheads="1"/>
            </p:cNvSpPr>
            <p:nvPr/>
          </p:nvSpPr>
          <p:spPr bwMode="auto">
            <a:xfrm>
              <a:off x="3023" y="926"/>
              <a:ext cx="2689" cy="646"/>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sz="1477" b="1">
                  <a:solidFill>
                    <a:srgbClr val="063DE8"/>
                  </a:solidFill>
                  <a:latin typeface="Arial" panose="020B0604020202020204" pitchFamily="34" charset="0"/>
                </a:rPr>
                <a:t>GPS antenna</a:t>
              </a:r>
            </a:p>
            <a:p>
              <a:pPr algn="ctr">
                <a:lnSpc>
                  <a:spcPct val="90000"/>
                </a:lnSpc>
              </a:pPr>
              <a:r>
                <a:rPr lang="en-US" sz="1292">
                  <a:solidFill>
                    <a:srgbClr val="063DE8"/>
                  </a:solidFill>
                  <a:latin typeface="Arial" panose="020B0604020202020204" pitchFamily="34" charset="0"/>
                </a:rPr>
                <a:t>Global Positioning System</a:t>
              </a:r>
            </a:p>
          </p:txBody>
        </p:sp>
        <p:sp>
          <p:nvSpPr>
            <p:cNvPr id="266251" name="Line 11"/>
            <p:cNvSpPr>
              <a:spLocks noChangeShapeType="1"/>
            </p:cNvSpPr>
            <p:nvPr/>
          </p:nvSpPr>
          <p:spPr bwMode="auto">
            <a:xfrm flipH="1">
              <a:off x="4511" y="1997"/>
              <a:ext cx="662" cy="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52" name="Rectangle 12"/>
            <p:cNvSpPr>
              <a:spLocks noChangeArrowheads="1"/>
            </p:cNvSpPr>
            <p:nvPr/>
          </p:nvSpPr>
          <p:spPr bwMode="auto">
            <a:xfrm>
              <a:off x="5028" y="1892"/>
              <a:ext cx="1501" cy="400"/>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sz="1477" b="1">
                  <a:solidFill>
                    <a:srgbClr val="063DE8"/>
                  </a:solidFill>
                  <a:latin typeface="Arial" panose="020B0604020202020204" pitchFamily="34" charset="0"/>
                </a:rPr>
                <a:t>solar panel</a:t>
              </a:r>
              <a:endParaRPr lang="fr-FR" sz="1477" b="1">
                <a:solidFill>
                  <a:srgbClr val="063DE8"/>
                </a:solidFill>
                <a:latin typeface="Arial" panose="020B0604020202020204" pitchFamily="34" charset="0"/>
              </a:endParaRPr>
            </a:p>
          </p:txBody>
        </p:sp>
        <p:sp>
          <p:nvSpPr>
            <p:cNvPr id="266253" name="Rectangle 13"/>
            <p:cNvSpPr>
              <a:spLocks noChangeArrowheads="1"/>
            </p:cNvSpPr>
            <p:nvPr/>
          </p:nvSpPr>
          <p:spPr bwMode="auto">
            <a:xfrm>
              <a:off x="4117" y="2682"/>
              <a:ext cx="2549" cy="400"/>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sz="1477" b="1">
                  <a:solidFill>
                    <a:srgbClr val="063DE8"/>
                  </a:solidFill>
                  <a:latin typeface="Arial" panose="020B0604020202020204" pitchFamily="34" charset="0"/>
                </a:rPr>
                <a:t>Radiometer antenna</a:t>
              </a:r>
              <a:endParaRPr lang="fr-FR" sz="1477" b="1">
                <a:solidFill>
                  <a:srgbClr val="063DE8"/>
                </a:solidFill>
                <a:latin typeface="Arial" panose="020B0604020202020204" pitchFamily="34" charset="0"/>
              </a:endParaRPr>
            </a:p>
          </p:txBody>
        </p:sp>
        <p:sp>
          <p:nvSpPr>
            <p:cNvPr id="266254" name="Line 14"/>
            <p:cNvSpPr>
              <a:spLocks noChangeShapeType="1"/>
            </p:cNvSpPr>
            <p:nvPr/>
          </p:nvSpPr>
          <p:spPr bwMode="auto">
            <a:xfrm flipH="1">
              <a:off x="2634" y="3612"/>
              <a:ext cx="437" cy="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55" name="Rectangle 15"/>
            <p:cNvSpPr>
              <a:spLocks noChangeArrowheads="1"/>
            </p:cNvSpPr>
            <p:nvPr/>
          </p:nvSpPr>
          <p:spPr bwMode="auto">
            <a:xfrm>
              <a:off x="2990" y="3495"/>
              <a:ext cx="2266" cy="400"/>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en-US" sz="1477" b="1">
                  <a:solidFill>
                    <a:srgbClr val="063DE8"/>
                  </a:solidFill>
                  <a:latin typeface="Arial" panose="020B0604020202020204" pitchFamily="34" charset="0"/>
                </a:rPr>
                <a:t>Altimeter antenna</a:t>
              </a:r>
              <a:endParaRPr lang="fr-FR" sz="1477" b="1">
                <a:solidFill>
                  <a:srgbClr val="063DE8"/>
                </a:solidFill>
                <a:latin typeface="Arial" panose="020B0604020202020204" pitchFamily="34" charset="0"/>
              </a:endParaRPr>
            </a:p>
          </p:txBody>
        </p:sp>
        <p:sp>
          <p:nvSpPr>
            <p:cNvPr id="266256" name="Line 16"/>
            <p:cNvSpPr>
              <a:spLocks noChangeShapeType="1"/>
            </p:cNvSpPr>
            <p:nvPr/>
          </p:nvSpPr>
          <p:spPr bwMode="auto">
            <a:xfrm flipV="1">
              <a:off x="1995" y="3199"/>
              <a:ext cx="409" cy="340"/>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57" name="Line 17"/>
            <p:cNvSpPr>
              <a:spLocks noChangeShapeType="1"/>
            </p:cNvSpPr>
            <p:nvPr/>
          </p:nvSpPr>
          <p:spPr bwMode="auto">
            <a:xfrm flipV="1">
              <a:off x="2008" y="3540"/>
              <a:ext cx="0" cy="305"/>
            </a:xfrm>
            <a:prstGeom prst="line">
              <a:avLst/>
            </a:prstGeom>
            <a:noFill/>
            <a:ln w="12700">
              <a:solidFill>
                <a:srgbClr val="1CABDF"/>
              </a:solidFill>
              <a:round/>
              <a:headEnd type="none" w="sm" len="sm"/>
              <a:tailEnd type="none" w="sm" len="sm"/>
            </a:ln>
            <a:effectLst>
              <a:prstShdw prst="shdw17" dist="17961" dir="2700000">
                <a:srgbClr val="1CABDF">
                  <a:gamma/>
                  <a:shade val="60000"/>
                  <a:invGamma/>
                </a:srgbClr>
              </a:prstShdw>
            </a:effectLst>
            <a:extLst>
              <a:ext uri="{909E8E84-426E-40DD-AFC4-6F175D3DCCD1}">
                <a14:hiddenFill xmlns:a14="http://schemas.microsoft.com/office/drawing/2010/main">
                  <a:noFill/>
                </a14:hiddenFill>
              </a:ext>
            </a:extLst>
          </p:spPr>
          <p:txBody>
            <a:bodyPr wrap="none" anchor="ctr"/>
            <a:lstStyle/>
            <a:p>
              <a:endParaRPr lang="es-ES"/>
            </a:p>
          </p:txBody>
        </p:sp>
        <p:sp>
          <p:nvSpPr>
            <p:cNvPr id="266258" name="Rectangle 18"/>
            <p:cNvSpPr>
              <a:spLocks noChangeArrowheads="1"/>
            </p:cNvSpPr>
            <p:nvPr/>
          </p:nvSpPr>
          <p:spPr bwMode="auto">
            <a:xfrm>
              <a:off x="1352" y="3833"/>
              <a:ext cx="868" cy="400"/>
            </a:xfrm>
            <a:prstGeom prst="rect">
              <a:avLst/>
            </a:prstGeom>
            <a:solidFill>
              <a:srgbClr val="FFFFFF"/>
            </a:solidFill>
            <a:ln w="12700">
              <a:solidFill>
                <a:srgbClr val="1CABDF"/>
              </a:solidFill>
              <a:miter lim="800000"/>
              <a:headEnd/>
              <a:tailEnd/>
            </a:ln>
            <a:effectLst>
              <a:prstShdw prst="shdw17" dist="17961" dir="2700000">
                <a:srgbClr val="1CABDF">
                  <a:gamma/>
                  <a:shade val="60000"/>
                  <a:invGamma/>
                </a:srgbClr>
              </a:prstShdw>
            </a:effectLst>
          </p:spPr>
          <p:txBody>
            <a:bodyPr wrap="none" lIns="84979" tIns="42490" rIns="84979" bIns="42490">
              <a:spAutoFit/>
            </a:bodyPr>
            <a:lstStyle>
              <a:lvl1pPr algn="l" defTabSz="762000">
                <a:defRPr sz="2400">
                  <a:solidFill>
                    <a:schemeClr val="tx1"/>
                  </a:solidFill>
                  <a:latin typeface="Times New Roman" panose="02020603050405020304" pitchFamily="18" charset="0"/>
                </a:defRPr>
              </a:lvl1pPr>
              <a:lvl2pPr marL="571500" algn="l" defTabSz="762000">
                <a:defRPr sz="2400">
                  <a:solidFill>
                    <a:schemeClr val="tx1"/>
                  </a:solidFill>
                  <a:latin typeface="Times New Roman" panose="02020603050405020304" pitchFamily="18" charset="0"/>
                </a:defRPr>
              </a:lvl2pPr>
              <a:lvl3pPr marL="1143000" algn="l" defTabSz="762000">
                <a:defRPr sz="2400">
                  <a:solidFill>
                    <a:schemeClr val="tx1"/>
                  </a:solidFill>
                  <a:latin typeface="Times New Roman" panose="02020603050405020304" pitchFamily="18" charset="0"/>
                </a:defRPr>
              </a:lvl3pPr>
              <a:lvl4pPr marL="1714500" algn="l" defTabSz="762000">
                <a:defRPr sz="2400">
                  <a:solidFill>
                    <a:schemeClr val="tx1"/>
                  </a:solidFill>
                  <a:latin typeface="Times New Roman" panose="02020603050405020304" pitchFamily="18" charset="0"/>
                </a:defRPr>
              </a:lvl4pPr>
              <a:lvl5pPr marL="2286000" algn="l"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90000"/>
                </a:lnSpc>
              </a:pPr>
              <a:r>
                <a:rPr lang="fr-FR" sz="1477" b="1">
                  <a:solidFill>
                    <a:srgbClr val="063DE8"/>
                  </a:solidFill>
                  <a:latin typeface="Arial" panose="020B0604020202020204" pitchFamily="34" charset="0"/>
                </a:rPr>
                <a:t>Laser</a:t>
              </a:r>
            </a:p>
          </p:txBody>
        </p:sp>
      </p:grpSp>
      <p:sp>
        <p:nvSpPr>
          <p:cNvPr id="266259" name="Rectangle 19"/>
          <p:cNvSpPr>
            <a:spLocks noGrp="1" noChangeArrowheads="1"/>
          </p:cNvSpPr>
          <p:nvPr>
            <p:ph type="title" idx="4294967295"/>
          </p:nvPr>
        </p:nvSpPr>
        <p:spPr bwMode="auto">
          <a:xfrm>
            <a:off x="104790" y="3338370"/>
            <a:ext cx="4699357" cy="7047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84979" tIns="42490" rIns="84979" bIns="42490" numCol="1" anchor="ctr" anchorCtr="0" compatLnSpc="1">
            <a:prstTxWarp prst="textNoShape">
              <a:avLst/>
            </a:prstTxWarp>
          </a:bodyPr>
          <a:lstStyle/>
          <a:p>
            <a:r>
              <a:rPr lang="fr-FR" sz="2584" dirty="0" smtClean="0">
                <a:solidFill>
                  <a:schemeClr val="accent2"/>
                </a:solidFill>
              </a:rPr>
              <a:t>TOPEX-POSEIDON (NOAA)</a:t>
            </a:r>
            <a:endParaRPr lang="fr-FR" sz="2584" dirty="0">
              <a:solidFill>
                <a:schemeClr val="accent2"/>
              </a:solidFill>
            </a:endParaRPr>
          </a:p>
        </p:txBody>
      </p:sp>
      <p:pic>
        <p:nvPicPr>
          <p:cNvPr id="266262" name="Picture 22" descr="j2_instruments_conce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3102" y="703822"/>
            <a:ext cx="3640898" cy="2985975"/>
          </a:xfrm>
          <a:prstGeom prst="rect">
            <a:avLst/>
          </a:prstGeom>
          <a:noFill/>
          <a:extLst>
            <a:ext uri="{909E8E84-426E-40DD-AFC4-6F175D3DCCD1}">
              <a14:hiddenFill xmlns:a14="http://schemas.microsoft.com/office/drawing/2010/main">
                <a:solidFill>
                  <a:srgbClr val="FFFFFF"/>
                </a:solidFill>
              </a14:hiddenFill>
            </a:ext>
          </a:extLst>
        </p:spPr>
      </p:pic>
      <p:sp>
        <p:nvSpPr>
          <p:cNvPr id="266263" name="Rectangle 23"/>
          <p:cNvSpPr>
            <a:spLocks noChangeArrowheads="1"/>
          </p:cNvSpPr>
          <p:nvPr/>
        </p:nvSpPr>
        <p:spPr bwMode="auto">
          <a:xfrm>
            <a:off x="2551117" y="31189"/>
            <a:ext cx="4153522" cy="1054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49263">
              <a:buClr>
                <a:srgbClr val="000000"/>
              </a:buClr>
              <a:buSzPct val="100000"/>
              <a:buFont typeface="Optima" pitchFamily="32" charset="0"/>
              <a:defRPr sz="3200" b="1">
                <a:solidFill>
                  <a:srgbClr val="000000"/>
                </a:solidFill>
                <a:latin typeface="Optima" pitchFamily="32" charset="0"/>
              </a:defRPr>
            </a:lvl1pPr>
            <a:lvl2pPr algn="l" defTabSz="449263">
              <a:buClr>
                <a:srgbClr val="000000"/>
              </a:buClr>
              <a:buSzPct val="100000"/>
              <a:buFont typeface="Optima" pitchFamily="32" charset="0"/>
              <a:defRPr sz="4400">
                <a:solidFill>
                  <a:srgbClr val="000000"/>
                </a:solidFill>
                <a:latin typeface="Times New Roman" panose="02020603050405020304" pitchFamily="18" charset="0"/>
              </a:defRPr>
            </a:lvl2pPr>
            <a:lvl3pPr algn="l" defTabSz="449263">
              <a:buClr>
                <a:srgbClr val="000000"/>
              </a:buClr>
              <a:buSzPct val="100000"/>
              <a:buFont typeface="Optima" pitchFamily="32" charset="0"/>
              <a:defRPr sz="4400">
                <a:solidFill>
                  <a:srgbClr val="000000"/>
                </a:solidFill>
                <a:latin typeface="Times New Roman" panose="02020603050405020304" pitchFamily="18" charset="0"/>
              </a:defRPr>
            </a:lvl3pPr>
            <a:lvl4pPr algn="l" defTabSz="449263">
              <a:buClr>
                <a:srgbClr val="000000"/>
              </a:buClr>
              <a:buSzPct val="100000"/>
              <a:buFont typeface="Optima" pitchFamily="32" charset="0"/>
              <a:defRPr sz="4400">
                <a:solidFill>
                  <a:srgbClr val="000000"/>
                </a:solidFill>
                <a:latin typeface="Times New Roman" panose="02020603050405020304" pitchFamily="18" charset="0"/>
              </a:defRPr>
            </a:lvl4pPr>
            <a:lvl5pPr algn="l" defTabSz="449263">
              <a:buClr>
                <a:srgbClr val="000000"/>
              </a:buClr>
              <a:buSzPct val="100000"/>
              <a:buFont typeface="Optima" pitchFamily="32" charset="0"/>
              <a:defRPr sz="4400">
                <a:solidFill>
                  <a:srgbClr val="000000"/>
                </a:solidFill>
                <a:latin typeface="Times New Roman" panose="02020603050405020304" pitchFamily="18" charset="0"/>
              </a:defRPr>
            </a:lvl5pPr>
            <a:lvl6pPr marL="4572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6pPr>
            <a:lvl7pPr marL="9144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7pPr>
            <a:lvl8pPr marL="13716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8pPr>
            <a:lvl9pPr marL="18288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9pPr>
          </a:lstStyle>
          <a:p>
            <a:pPr algn="ctr"/>
            <a:r>
              <a:rPr lang="en-US" sz="2584">
                <a:solidFill>
                  <a:srgbClr val="0070C0"/>
                </a:solidFill>
                <a:latin typeface="Trebuchet MS" panose="020B0603020202020204" pitchFamily="34" charset="0"/>
                <a:cs typeface="Arial" panose="020B0604020202020204" pitchFamily="34" charset="0"/>
              </a:rPr>
              <a:t>Satélites altimétricos</a:t>
            </a:r>
          </a:p>
        </p:txBody>
      </p:sp>
      <p:sp>
        <p:nvSpPr>
          <p:cNvPr id="266264" name="Rectangle 24"/>
          <p:cNvSpPr>
            <a:spLocks noChangeArrowheads="1"/>
          </p:cNvSpPr>
          <p:nvPr/>
        </p:nvSpPr>
        <p:spPr bwMode="auto">
          <a:xfrm>
            <a:off x="5549794" y="3566102"/>
            <a:ext cx="3986673" cy="70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4979" tIns="42490" rIns="84979" bIns="42490" anchor="ctr"/>
          <a:lstStyle>
            <a:lvl1pPr defTabSz="449263">
              <a:buClr>
                <a:srgbClr val="000000"/>
              </a:buClr>
              <a:buSzPct val="100000"/>
              <a:buFont typeface="Optima" pitchFamily="32" charset="0"/>
              <a:defRPr sz="3200" b="1">
                <a:solidFill>
                  <a:srgbClr val="000000"/>
                </a:solidFill>
                <a:latin typeface="Optima" pitchFamily="32" charset="0"/>
              </a:defRPr>
            </a:lvl1pPr>
            <a:lvl2pPr algn="l" defTabSz="449263">
              <a:buClr>
                <a:srgbClr val="000000"/>
              </a:buClr>
              <a:buSzPct val="100000"/>
              <a:buFont typeface="Optima" pitchFamily="32" charset="0"/>
              <a:defRPr sz="4400">
                <a:solidFill>
                  <a:srgbClr val="000000"/>
                </a:solidFill>
                <a:latin typeface="Times New Roman" panose="02020603050405020304" pitchFamily="18" charset="0"/>
              </a:defRPr>
            </a:lvl2pPr>
            <a:lvl3pPr algn="l" defTabSz="449263">
              <a:buClr>
                <a:srgbClr val="000000"/>
              </a:buClr>
              <a:buSzPct val="100000"/>
              <a:buFont typeface="Optima" pitchFamily="32" charset="0"/>
              <a:defRPr sz="4400">
                <a:solidFill>
                  <a:srgbClr val="000000"/>
                </a:solidFill>
                <a:latin typeface="Times New Roman" panose="02020603050405020304" pitchFamily="18" charset="0"/>
              </a:defRPr>
            </a:lvl3pPr>
            <a:lvl4pPr algn="l" defTabSz="449263">
              <a:buClr>
                <a:srgbClr val="000000"/>
              </a:buClr>
              <a:buSzPct val="100000"/>
              <a:buFont typeface="Optima" pitchFamily="32" charset="0"/>
              <a:defRPr sz="4400">
                <a:solidFill>
                  <a:srgbClr val="000000"/>
                </a:solidFill>
                <a:latin typeface="Times New Roman" panose="02020603050405020304" pitchFamily="18" charset="0"/>
              </a:defRPr>
            </a:lvl4pPr>
            <a:lvl5pPr algn="l" defTabSz="449263">
              <a:buClr>
                <a:srgbClr val="000000"/>
              </a:buClr>
              <a:buSzPct val="100000"/>
              <a:buFont typeface="Optima" pitchFamily="32" charset="0"/>
              <a:defRPr sz="4400">
                <a:solidFill>
                  <a:srgbClr val="000000"/>
                </a:solidFill>
                <a:latin typeface="Times New Roman" panose="02020603050405020304" pitchFamily="18" charset="0"/>
              </a:defRPr>
            </a:lvl5pPr>
            <a:lvl6pPr marL="4572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6pPr>
            <a:lvl7pPr marL="9144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7pPr>
            <a:lvl8pPr marL="13716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8pPr>
            <a:lvl9pPr marL="1828800" defTabSz="449263" eaLnBrk="0" fontAlgn="base" hangingPunct="0">
              <a:spcBef>
                <a:spcPct val="0"/>
              </a:spcBef>
              <a:spcAft>
                <a:spcPct val="0"/>
              </a:spcAft>
              <a:buClr>
                <a:srgbClr val="000000"/>
              </a:buClr>
              <a:buSzPct val="100000"/>
              <a:buFont typeface="Optima" pitchFamily="32" charset="0"/>
              <a:defRPr sz="4400">
                <a:solidFill>
                  <a:srgbClr val="000000"/>
                </a:solidFill>
                <a:latin typeface="Times New Roman" panose="02020603050405020304" pitchFamily="18" charset="0"/>
              </a:defRPr>
            </a:lvl9pPr>
          </a:lstStyle>
          <a:p>
            <a:r>
              <a:rPr lang="fr-FR" sz="2584" b="0" dirty="0" smtClean="0">
                <a:solidFill>
                  <a:schemeClr val="accent2"/>
                </a:solidFill>
              </a:rPr>
              <a:t>JASON-2 (EUMETSAT)</a:t>
            </a:r>
            <a:endParaRPr lang="fr-FR" sz="2584" b="0" dirty="0">
              <a:solidFill>
                <a:schemeClr val="accent2"/>
              </a:solidFill>
            </a:endParaRPr>
          </a:p>
        </p:txBody>
      </p:sp>
      <p:sp>
        <p:nvSpPr>
          <p:cNvPr id="266265" name="Rectangle 25"/>
          <p:cNvSpPr>
            <a:spLocks noChangeArrowheads="1"/>
          </p:cNvSpPr>
          <p:nvPr/>
        </p:nvSpPr>
        <p:spPr bwMode="auto">
          <a:xfrm>
            <a:off x="263929" y="4219547"/>
            <a:ext cx="8727897" cy="25926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457200" indent="-457200" algn="l">
              <a:defRPr sz="2400">
                <a:solidFill>
                  <a:schemeClr val="tx1"/>
                </a:solidFill>
                <a:latin typeface="Times New Roman" panose="02020603050405020304" pitchFamily="18" charset="0"/>
              </a:defRPr>
            </a:lvl1pPr>
            <a:lvl2pPr marL="914400" indent="-457200" algn="l">
              <a:defRPr sz="2400">
                <a:solidFill>
                  <a:schemeClr val="tx1"/>
                </a:solidFill>
                <a:latin typeface="Times New Roman" panose="02020603050405020304" pitchFamily="18" charset="0"/>
              </a:defRPr>
            </a:lvl2pPr>
            <a:lvl3pPr marL="1371600" indent="-457200" algn="l">
              <a:defRPr sz="2400">
                <a:solidFill>
                  <a:schemeClr val="tx1"/>
                </a:solidFill>
                <a:latin typeface="Times New Roman" panose="02020603050405020304" pitchFamily="18" charset="0"/>
              </a:defRPr>
            </a:lvl3pPr>
            <a:lvl4pPr marL="1828800" indent="-457200" algn="l">
              <a:defRPr sz="2400">
                <a:solidFill>
                  <a:schemeClr val="tx1"/>
                </a:solidFill>
                <a:latin typeface="Times New Roman" panose="02020603050405020304" pitchFamily="18" charset="0"/>
              </a:defRPr>
            </a:lvl4pPr>
            <a:lvl5pPr marL="2286000" indent="-457200" algn="l">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r>
              <a:rPr lang="en-GB" sz="1477" b="1" dirty="0">
                <a:latin typeface="Trebuchet MS" panose="020B0603020202020204" pitchFamily="34" charset="0"/>
                <a:cs typeface="Arial" panose="020B0604020202020204" pitchFamily="34" charset="0"/>
              </a:rPr>
              <a:t>INSTRUMENTOS A BORDO DE JASON-2:</a:t>
            </a:r>
          </a:p>
          <a:p>
            <a:r>
              <a:rPr lang="en-GB" sz="1477" b="1" dirty="0">
                <a:latin typeface="Trebuchet MS" panose="020B0603020202020204" pitchFamily="34" charset="0"/>
                <a:cs typeface="Arial" panose="020B0604020202020204" pitchFamily="34" charset="0"/>
              </a:rPr>
              <a:t>►</a:t>
            </a:r>
            <a:r>
              <a:rPr lang="en-GB" sz="1477" b="1" dirty="0" err="1">
                <a:latin typeface="Trebuchet MS" panose="020B0603020202020204" pitchFamily="34" charset="0"/>
                <a:cs typeface="Arial" panose="020B0604020202020204" pitchFamily="34" charset="0"/>
              </a:rPr>
              <a:t>altímetro</a:t>
            </a:r>
            <a:r>
              <a:rPr lang="en-GB" sz="1477" b="1" dirty="0">
                <a:latin typeface="Trebuchet MS" panose="020B0603020202020204" pitchFamily="34" charset="0"/>
                <a:cs typeface="Arial" panose="020B0604020202020204" pitchFamily="34" charset="0"/>
              </a:rPr>
              <a:t> de </a:t>
            </a:r>
            <a:r>
              <a:rPr lang="en-GB" sz="1477" b="1" dirty="0" err="1">
                <a:latin typeface="Trebuchet MS" panose="020B0603020202020204" pitchFamily="34" charset="0"/>
                <a:cs typeface="Arial" panose="020B0604020202020204" pitchFamily="34" charset="0"/>
              </a:rPr>
              <a:t>doble</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frecuencia</a:t>
            </a:r>
            <a:r>
              <a:rPr lang="en-GB" sz="1477" b="1" dirty="0">
                <a:latin typeface="Trebuchet MS" panose="020B0603020202020204" pitchFamily="34" charset="0"/>
                <a:cs typeface="Arial" panose="020B0604020202020204" pitchFamily="34" charset="0"/>
              </a:rPr>
              <a:t> Poseidon 3 y </a:t>
            </a:r>
            <a:r>
              <a:rPr lang="en-GB" sz="1477" b="1" dirty="0" err="1">
                <a:latin typeface="Trebuchet MS" panose="020B0603020202020204" pitchFamily="34" charset="0"/>
                <a:cs typeface="Arial" panose="020B0604020202020204" pitchFamily="34" charset="0"/>
              </a:rPr>
              <a:t>antena</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empleado</a:t>
            </a:r>
            <a:r>
              <a:rPr lang="en-GB" sz="1477" dirty="0">
                <a:latin typeface="Trebuchet MS" panose="020B0603020202020204" pitchFamily="34" charset="0"/>
                <a:cs typeface="Arial" panose="020B0604020202020204" pitchFamily="34" charset="0"/>
              </a:rPr>
              <a:t> para </a:t>
            </a:r>
            <a:r>
              <a:rPr lang="en-GB" sz="1477" dirty="0" err="1">
                <a:latin typeface="Trebuchet MS" panose="020B0603020202020204" pitchFamily="34" charset="0"/>
                <a:cs typeface="Arial" panose="020B0604020202020204" pitchFamily="34" charset="0"/>
              </a:rPr>
              <a:t>medir</a:t>
            </a:r>
            <a:r>
              <a:rPr lang="en-GB" sz="1477" dirty="0">
                <a:latin typeface="Trebuchet MS" panose="020B0603020202020204" pitchFamily="34" charset="0"/>
                <a:cs typeface="Arial" panose="020B0604020202020204" pitchFamily="34" charset="0"/>
              </a:rPr>
              <a:t> el </a:t>
            </a:r>
            <a:r>
              <a:rPr lang="en-GB" sz="1477" dirty="0" err="1">
                <a:latin typeface="Trebuchet MS" panose="020B0603020202020204" pitchFamily="34" charset="0"/>
                <a:cs typeface="Arial" panose="020B0604020202020204" pitchFamily="34" charset="0"/>
              </a:rPr>
              <a:t>nivel</a:t>
            </a:r>
            <a:r>
              <a:rPr lang="en-GB" sz="1477" dirty="0">
                <a:latin typeface="Trebuchet MS" panose="020B0603020202020204" pitchFamily="34" charset="0"/>
                <a:cs typeface="Arial" panose="020B0604020202020204" pitchFamily="34" charset="0"/>
              </a:rPr>
              <a:t> de la </a:t>
            </a:r>
            <a:r>
              <a:rPr lang="en-GB" sz="1477" dirty="0" err="1">
                <a:latin typeface="Trebuchet MS" panose="020B0603020202020204" pitchFamily="34" charset="0"/>
                <a:cs typeface="Arial" panose="020B0604020202020204" pitchFamily="34" charset="0"/>
              </a:rPr>
              <a:t>superficie</a:t>
            </a:r>
            <a:r>
              <a:rPr lang="en-GB" sz="1477" dirty="0">
                <a:latin typeface="Trebuchet MS" panose="020B0603020202020204" pitchFamily="34" charset="0"/>
                <a:cs typeface="Arial" panose="020B0604020202020204" pitchFamily="34" charset="0"/>
              </a:rPr>
              <a:t> del mar, la </a:t>
            </a:r>
            <a:r>
              <a:rPr lang="en-GB" sz="1477" dirty="0" err="1">
                <a:latin typeface="Trebuchet MS" panose="020B0603020202020204" pitchFamily="34" charset="0"/>
                <a:cs typeface="Arial" panose="020B0604020202020204" pitchFamily="34" charset="0"/>
              </a:rPr>
              <a:t>velocidad</a:t>
            </a:r>
            <a:r>
              <a:rPr lang="en-GB" sz="1477" dirty="0">
                <a:latin typeface="Trebuchet MS" panose="020B0603020202020204" pitchFamily="34" charset="0"/>
                <a:cs typeface="Arial" panose="020B0604020202020204" pitchFamily="34" charset="0"/>
              </a:rPr>
              <a:t> del </a:t>
            </a:r>
            <a:r>
              <a:rPr lang="en-GB" sz="1477" dirty="0" err="1">
                <a:latin typeface="Trebuchet MS" panose="020B0603020202020204" pitchFamily="34" charset="0"/>
                <a:cs typeface="Arial" panose="020B0604020202020204" pitchFamily="34" charset="0"/>
              </a:rPr>
              <a:t>viento</a:t>
            </a:r>
            <a:r>
              <a:rPr lang="en-GB" sz="1477" dirty="0">
                <a:latin typeface="Trebuchet MS" panose="020B0603020202020204" pitchFamily="34" charset="0"/>
                <a:cs typeface="Arial" panose="020B0604020202020204" pitchFamily="34" charset="0"/>
              </a:rPr>
              <a:t> y la </a:t>
            </a:r>
            <a:r>
              <a:rPr lang="en-GB" sz="1477" dirty="0" err="1">
                <a:latin typeface="Trebuchet MS" panose="020B0603020202020204" pitchFamily="34" charset="0"/>
                <a:cs typeface="Arial" panose="020B0604020202020204" pitchFamily="34" charset="0"/>
              </a:rPr>
              <a:t>altura</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significativa</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olas</a:t>
            </a:r>
            <a:endParaRPr lang="en-GB" sz="1477" dirty="0">
              <a:latin typeface="Trebuchet MS" panose="020B0603020202020204" pitchFamily="34" charset="0"/>
              <a:cs typeface="Arial" panose="020B0604020202020204" pitchFamily="34" charset="0"/>
            </a:endParaRPr>
          </a:p>
          <a:p>
            <a:r>
              <a:rPr lang="en-GB" sz="1477" b="1" dirty="0">
                <a:latin typeface="Trebuchet MS" panose="020B0603020202020204" pitchFamily="34" charset="0"/>
                <a:cs typeface="Arial" panose="020B0604020202020204" pitchFamily="34" charset="0"/>
              </a:rPr>
              <a:t>►</a:t>
            </a:r>
            <a:r>
              <a:rPr lang="en-GB" sz="1477"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radiómetro</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avanzado</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por</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microondas</a:t>
            </a:r>
            <a:r>
              <a:rPr lang="en-GB" sz="1477" b="1" dirty="0">
                <a:latin typeface="Trebuchet MS" panose="020B0603020202020204" pitchFamily="34" charset="0"/>
                <a:cs typeface="Arial" panose="020B0604020202020204" pitchFamily="34" charset="0"/>
              </a:rPr>
              <a:t> (</a:t>
            </a:r>
            <a:r>
              <a:rPr lang="en-GB" sz="1477" b="1" i="1" dirty="0">
                <a:latin typeface="Trebuchet MS" panose="020B0603020202020204" pitchFamily="34" charset="0"/>
                <a:cs typeface="Arial" panose="020B0604020202020204" pitchFamily="34" charset="0"/>
              </a:rPr>
              <a:t>Advanced Microwave Radiometer</a:t>
            </a:r>
            <a:r>
              <a:rPr lang="en-GB" sz="1477" b="1" dirty="0">
                <a:latin typeface="Trebuchet MS" panose="020B0603020202020204" pitchFamily="34" charset="0"/>
                <a:cs typeface="Arial" panose="020B0604020202020204" pitchFamily="34" charset="0"/>
              </a:rPr>
              <a:t>, AMR)</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que</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mide</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perturbaciones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producidas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por</a:t>
            </a:r>
            <a:r>
              <a:rPr lang="en-GB" sz="1477" dirty="0">
                <a:latin typeface="Trebuchet MS" panose="020B0603020202020204" pitchFamily="34" charset="0"/>
                <a:cs typeface="Arial" panose="020B0604020202020204" pitchFamily="34" charset="0"/>
              </a:rPr>
              <a:t> la </a:t>
            </a:r>
            <a:r>
              <a:rPr lang="en-GB" sz="1477" dirty="0" err="1">
                <a:latin typeface="Trebuchet MS" panose="020B0603020202020204" pitchFamily="34" charset="0"/>
                <a:cs typeface="Arial" panose="020B0604020202020204" pitchFamily="34" charset="0"/>
              </a:rPr>
              <a:t>presencia</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agua</a:t>
            </a:r>
            <a:r>
              <a:rPr lang="en-GB" sz="1477" dirty="0">
                <a:latin typeface="Trebuchet MS" panose="020B0603020202020204" pitchFamily="34" charset="0"/>
                <a:cs typeface="Arial" panose="020B0604020202020204" pitchFamily="34" charset="0"/>
              </a:rPr>
              <a:t> en la </a:t>
            </a:r>
            <a:r>
              <a:rPr lang="en-GB" sz="1477" dirty="0" err="1">
                <a:latin typeface="Trebuchet MS" panose="020B0603020202020204" pitchFamily="34" charset="0"/>
                <a:cs typeface="Arial" panose="020B0604020202020204" pitchFamily="34" charset="0"/>
              </a:rPr>
              <a:t>atmósfera</a:t>
            </a:r>
            <a:endParaRPr lang="en-GB" sz="1477" dirty="0">
              <a:latin typeface="Trebuchet MS" panose="020B0603020202020204" pitchFamily="34" charset="0"/>
              <a:cs typeface="Arial" panose="020B0604020202020204" pitchFamily="34" charset="0"/>
            </a:endParaRPr>
          </a:p>
          <a:p>
            <a:r>
              <a:rPr lang="en-GB" sz="1477" b="1" dirty="0">
                <a:latin typeface="Trebuchet MS" panose="020B0603020202020204" pitchFamily="34" charset="0"/>
                <a:cs typeface="Arial" panose="020B0604020202020204" pitchFamily="34" charset="0"/>
              </a:rPr>
              <a:t>►</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tres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sistemas</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posicionamiento</a:t>
            </a:r>
            <a:r>
              <a:rPr lang="en-GB" sz="1477" dirty="0">
                <a:latin typeface="Trebuchet MS" panose="020B0603020202020204" pitchFamily="34" charset="0"/>
                <a:cs typeface="Arial" panose="020B0604020202020204" pitchFamily="34" charset="0"/>
              </a:rPr>
              <a:t>: </a:t>
            </a:r>
          </a:p>
          <a:p>
            <a:pPr lvl="1">
              <a:buFontTx/>
              <a:buAutoNum type="arabicPeriod"/>
            </a:pPr>
            <a:r>
              <a:rPr lang="en-GB" sz="1477" b="1" dirty="0" err="1">
                <a:latin typeface="Trebuchet MS" panose="020B0603020202020204" pitchFamily="34" charset="0"/>
                <a:cs typeface="Arial" panose="020B0604020202020204" pitchFamily="34" charset="0"/>
              </a:rPr>
              <a:t>paquete</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orbitografía</a:t>
            </a:r>
            <a:r>
              <a:rPr lang="en-GB" sz="1477" b="1" dirty="0">
                <a:latin typeface="Trebuchet MS" panose="020B0603020202020204" pitchFamily="34" charset="0"/>
                <a:cs typeface="Arial" panose="020B0604020202020204" pitchFamily="34" charset="0"/>
              </a:rPr>
              <a:t> y </a:t>
            </a:r>
            <a:r>
              <a:rPr lang="en-GB" sz="1477" b="1" dirty="0" err="1">
                <a:latin typeface="Trebuchet MS" panose="020B0603020202020204" pitchFamily="34" charset="0"/>
                <a:cs typeface="Arial" panose="020B0604020202020204" pitchFamily="34" charset="0"/>
              </a:rPr>
              <a:t>radiolocalización</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doppler</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integrada</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por</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satélite</a:t>
            </a:r>
            <a:r>
              <a:rPr lang="en-GB" sz="1477" b="1" dirty="0">
                <a:latin typeface="Trebuchet MS" panose="020B0603020202020204" pitchFamily="34" charset="0"/>
                <a:cs typeface="Arial" panose="020B0604020202020204" pitchFamily="34" charset="0"/>
              </a:rPr>
              <a:t> (</a:t>
            </a:r>
            <a:r>
              <a:rPr lang="en-GB" sz="1477" b="1" i="1" dirty="0">
                <a:latin typeface="Trebuchet MS" panose="020B0603020202020204" pitchFamily="34" charset="0"/>
                <a:cs typeface="Arial" panose="020B0604020202020204" pitchFamily="34" charset="0"/>
              </a:rPr>
              <a:t>Doppler </a:t>
            </a:r>
            <a:r>
              <a:rPr lang="en-GB" sz="1477" b="1" i="1" dirty="0" err="1">
                <a:latin typeface="Trebuchet MS" panose="020B0603020202020204" pitchFamily="34" charset="0"/>
                <a:cs typeface="Arial" panose="020B0604020202020204" pitchFamily="34" charset="0"/>
              </a:rPr>
              <a:t>Orbitography</a:t>
            </a:r>
            <a:r>
              <a:rPr lang="en-GB" sz="1477" b="1" i="1" dirty="0">
                <a:latin typeface="Trebuchet MS" panose="020B0603020202020204" pitchFamily="34" charset="0"/>
                <a:cs typeface="Arial" panose="020B0604020202020204" pitchFamily="34" charset="0"/>
              </a:rPr>
              <a:t> and Radio-positioning Integrated by Satellite</a:t>
            </a:r>
            <a:r>
              <a:rPr lang="en-GB" sz="1477" b="1" dirty="0">
                <a:latin typeface="Trebuchet MS" panose="020B0603020202020204" pitchFamily="34" charset="0"/>
                <a:cs typeface="Arial" panose="020B0604020202020204" pitchFamily="34" charset="0"/>
              </a:rPr>
              <a:t>, DORIS)</a:t>
            </a:r>
          </a:p>
          <a:p>
            <a:pPr lvl="1">
              <a:buFontTx/>
              <a:buAutoNum type="arabicPeriod"/>
            </a:pPr>
            <a:r>
              <a:rPr lang="en-GB" sz="1477" b="1" dirty="0" err="1">
                <a:latin typeface="Trebuchet MS" panose="020B0603020202020204" pitchFamily="34" charset="0"/>
                <a:cs typeface="Arial" panose="020B0604020202020204" pitchFamily="34" charset="0"/>
              </a:rPr>
              <a:t>conjunto</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retroreflector</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láser</a:t>
            </a:r>
            <a:r>
              <a:rPr lang="en-GB" sz="1477" b="1" dirty="0">
                <a:latin typeface="Trebuchet MS" panose="020B0603020202020204" pitchFamily="34" charset="0"/>
                <a:cs typeface="Arial" panose="020B0604020202020204" pitchFamily="34" charset="0"/>
              </a:rPr>
              <a:t> (</a:t>
            </a:r>
            <a:r>
              <a:rPr lang="en-GB" sz="1477" b="1" i="1" dirty="0">
                <a:latin typeface="Trebuchet MS" panose="020B0603020202020204" pitchFamily="34" charset="0"/>
                <a:cs typeface="Arial" panose="020B0604020202020204" pitchFamily="34" charset="0"/>
              </a:rPr>
              <a:t>Laser </a:t>
            </a:r>
            <a:r>
              <a:rPr lang="en-GB" sz="1477" b="1" i="1" dirty="0" err="1">
                <a:latin typeface="Trebuchet MS" panose="020B0603020202020204" pitchFamily="34" charset="0"/>
                <a:cs typeface="Arial" panose="020B0604020202020204" pitchFamily="34" charset="0"/>
              </a:rPr>
              <a:t>Retroreflector</a:t>
            </a:r>
            <a:r>
              <a:rPr lang="en-GB" sz="1477" b="1" i="1" dirty="0">
                <a:latin typeface="Trebuchet MS" panose="020B0603020202020204" pitchFamily="34" charset="0"/>
                <a:cs typeface="Arial" panose="020B0604020202020204" pitchFamily="34" charset="0"/>
              </a:rPr>
              <a:t> Array</a:t>
            </a:r>
            <a:r>
              <a:rPr lang="en-GB" sz="1477" b="1" dirty="0">
                <a:latin typeface="Trebuchet MS" panose="020B0603020202020204" pitchFamily="34" charset="0"/>
                <a:cs typeface="Arial" panose="020B0604020202020204" pitchFamily="34" charset="0"/>
              </a:rPr>
              <a:t>, LRA)</a:t>
            </a:r>
          </a:p>
          <a:p>
            <a:pPr lvl="1">
              <a:buFontTx/>
              <a:buAutoNum type="arabicPeriod"/>
            </a:pPr>
            <a:r>
              <a:rPr lang="en-GB" sz="1477" b="1" dirty="0" err="1">
                <a:latin typeface="Trebuchet MS" panose="020B0603020202020204" pitchFamily="34" charset="0"/>
                <a:cs typeface="Arial" panose="020B0604020202020204" pitchFamily="34" charset="0"/>
              </a:rPr>
              <a:t>carga</a:t>
            </a:r>
            <a:r>
              <a:rPr lang="en-GB" sz="1477" b="1" dirty="0">
                <a:latin typeface="Trebuchet MS" panose="020B0603020202020204" pitchFamily="34" charset="0"/>
                <a:cs typeface="Arial" panose="020B0604020202020204" pitchFamily="34" charset="0"/>
              </a:rPr>
              <a:t> </a:t>
            </a:r>
            <a:r>
              <a:rPr lang="en-GB" sz="1477" b="1" dirty="0" err="1">
                <a:latin typeface="Trebuchet MS" panose="020B0603020202020204" pitchFamily="34" charset="0"/>
                <a:cs typeface="Arial" panose="020B0604020202020204" pitchFamily="34" charset="0"/>
              </a:rPr>
              <a:t>útil</a:t>
            </a:r>
            <a:r>
              <a:rPr lang="en-GB" sz="1477" b="1" dirty="0">
                <a:latin typeface="Trebuchet MS" panose="020B0603020202020204" pitchFamily="34" charset="0"/>
                <a:cs typeface="Arial" panose="020B0604020202020204" pitchFamily="34" charset="0"/>
              </a:rPr>
              <a:t> del receptor de </a:t>
            </a:r>
            <a:r>
              <a:rPr lang="en-GB" sz="1477" b="1" dirty="0" err="1">
                <a:latin typeface="Trebuchet MS" panose="020B0603020202020204" pitchFamily="34" charset="0"/>
                <a:cs typeface="Arial" panose="020B0604020202020204" pitchFamily="34" charset="0"/>
              </a:rPr>
              <a:t>sistema</a:t>
            </a:r>
            <a:r>
              <a:rPr lang="en-GB" sz="1477" b="1" dirty="0">
                <a:latin typeface="Trebuchet MS" panose="020B0603020202020204" pitchFamily="34" charset="0"/>
                <a:cs typeface="Arial" panose="020B0604020202020204" pitchFamily="34" charset="0"/>
              </a:rPr>
              <a:t> de </a:t>
            </a:r>
            <a:r>
              <a:rPr lang="en-GB" sz="1477" b="1" dirty="0" err="1">
                <a:latin typeface="Trebuchet MS" panose="020B0603020202020204" pitchFamily="34" charset="0"/>
                <a:cs typeface="Arial" panose="020B0604020202020204" pitchFamily="34" charset="0"/>
              </a:rPr>
              <a:t>posicionamiento</a:t>
            </a:r>
            <a:r>
              <a:rPr lang="en-GB" sz="1477" b="1" dirty="0">
                <a:latin typeface="Trebuchet MS" panose="020B0603020202020204" pitchFamily="34" charset="0"/>
                <a:cs typeface="Arial" panose="020B0604020202020204" pitchFamily="34" charset="0"/>
              </a:rPr>
              <a:t> global (</a:t>
            </a:r>
            <a:r>
              <a:rPr lang="en-GB" sz="1477" b="1" i="1" dirty="0">
                <a:latin typeface="Trebuchet MS" panose="020B0603020202020204" pitchFamily="34" charset="0"/>
                <a:cs typeface="Arial" panose="020B0604020202020204" pitchFamily="34" charset="0"/>
              </a:rPr>
              <a:t>Global Positioning System Payload</a:t>
            </a:r>
            <a:r>
              <a:rPr lang="en-GB" sz="1477" b="1" dirty="0">
                <a:latin typeface="Trebuchet MS" panose="020B0603020202020204" pitchFamily="34" charset="0"/>
                <a:cs typeface="Arial" panose="020B0604020202020204" pitchFamily="34" charset="0"/>
              </a:rPr>
              <a:t>, GPSP)</a:t>
            </a:r>
            <a:endParaRPr lang="en-GB" sz="1477" dirty="0">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3222296933"/>
      </p:ext>
    </p:extLst>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12" name="Picture 8" descr="TopDyn_x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5337" y="4102969"/>
            <a:ext cx="4638664" cy="2490755"/>
          </a:xfrm>
          <a:prstGeom prst="rect">
            <a:avLst/>
          </a:prstGeom>
          <a:noFill/>
          <a:extLst>
            <a:ext uri="{909E8E84-426E-40DD-AFC4-6F175D3DCCD1}">
              <a14:hiddenFill xmlns:a14="http://schemas.microsoft.com/office/drawing/2010/main">
                <a:solidFill>
                  <a:srgbClr val="FFFFFF"/>
                </a:solidFill>
              </a14:hiddenFill>
            </a:ext>
          </a:extLst>
        </p:spPr>
      </p:pic>
      <p:pic>
        <p:nvPicPr>
          <p:cNvPr id="277506" name="Metop Instruments - ASCAT.mpg">
            <a:hlinkClick r:id="" action="ppaction://media"/>
          </p:cNvPr>
          <p:cNvPicPr>
            <a:picLocks noGrp="1" noChangeAspect="1" noChangeArrowheads="1"/>
          </p:cNvPicPr>
          <p:nvPr>
            <p:ph idx="4294967295"/>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165562" y="1037876"/>
            <a:ext cx="4459916" cy="323358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7" name="Rectangle 3"/>
          <p:cNvSpPr>
            <a:spLocks noChangeArrowheads="1"/>
          </p:cNvSpPr>
          <p:nvPr/>
        </p:nvSpPr>
        <p:spPr bwMode="auto">
          <a:xfrm>
            <a:off x="1724481" y="7143"/>
            <a:ext cx="5801993" cy="679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3064" tIns="43193" rIns="83064" bIns="43193"/>
          <a:lstStyle>
            <a:lvl1pPr marL="339725" indent="-339725" algn="l" defTabSz="449263">
              <a:spcBef>
                <a:spcPts val="7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800" b="1">
                <a:solidFill>
                  <a:srgbClr val="000000"/>
                </a:solidFill>
                <a:latin typeface="Optima" pitchFamily="32" charset="0"/>
              </a:defRPr>
            </a:lvl1pPr>
            <a:lvl2pPr marL="739775" indent="-282575" algn="l" defTabSz="449263">
              <a:spcBef>
                <a:spcPts val="6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400" b="1">
                <a:solidFill>
                  <a:srgbClr val="000000"/>
                </a:solidFill>
                <a:latin typeface="Optima" pitchFamily="32" charset="0"/>
              </a:defRPr>
            </a:lvl2pPr>
            <a:lvl3pPr marL="1143000" indent="-228600" algn="l" defTabSz="449263">
              <a:spcBef>
                <a:spcPts val="6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400" b="1">
                <a:solidFill>
                  <a:srgbClr val="000000"/>
                </a:solidFill>
                <a:latin typeface="Optima" pitchFamily="32" charset="0"/>
              </a:defRPr>
            </a:lvl3pPr>
            <a:lvl4pPr marL="1600200" indent="-228600" algn="l" defTabSz="449263">
              <a:spcBef>
                <a:spcPts val="500"/>
              </a:spcBef>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4pPr>
            <a:lvl5pPr marL="2057400" indent="-228600" algn="l" defTabSz="449263">
              <a:spcBef>
                <a:spcPts val="500"/>
              </a:spcBef>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5pPr>
            <a:lvl6pPr marL="25146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6pPr>
            <a:lvl7pPr marL="29718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7pPr>
            <a:lvl8pPr marL="34290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8pPr>
            <a:lvl9pPr marL="38862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9pPr>
          </a:lstStyle>
          <a:p>
            <a:pPr>
              <a:buFont typeface="Trebuchet MS" panose="020B0603020202020204" pitchFamily="34" charset="0"/>
              <a:buNone/>
            </a:pPr>
            <a:r>
              <a:rPr lang="es-ES" sz="2584" dirty="0">
                <a:solidFill>
                  <a:srgbClr val="0070C0"/>
                </a:solidFill>
                <a:latin typeface="Trebuchet MS" panose="020B0603020202020204" pitchFamily="34" charset="0"/>
              </a:rPr>
              <a:t>ASCAT (</a:t>
            </a:r>
            <a:r>
              <a:rPr lang="es-ES" sz="2584" dirty="0" err="1">
                <a:solidFill>
                  <a:srgbClr val="0070C0"/>
                </a:solidFill>
                <a:latin typeface="Trebuchet MS" panose="020B0603020202020204" pitchFamily="34" charset="0"/>
              </a:rPr>
              <a:t>Advanced</a:t>
            </a:r>
            <a:r>
              <a:rPr lang="es-ES" sz="2584" dirty="0">
                <a:solidFill>
                  <a:srgbClr val="0070C0"/>
                </a:solidFill>
                <a:latin typeface="Trebuchet MS" panose="020B0603020202020204" pitchFamily="34" charset="0"/>
              </a:rPr>
              <a:t> </a:t>
            </a:r>
            <a:r>
              <a:rPr lang="es-ES" sz="2584" dirty="0" err="1">
                <a:solidFill>
                  <a:srgbClr val="0070C0"/>
                </a:solidFill>
                <a:latin typeface="Trebuchet MS" panose="020B0603020202020204" pitchFamily="34" charset="0"/>
              </a:rPr>
              <a:t>SCATterometer</a:t>
            </a:r>
            <a:r>
              <a:rPr lang="es-ES" sz="2584" dirty="0" smtClean="0">
                <a:solidFill>
                  <a:srgbClr val="0070C0"/>
                </a:solidFill>
                <a:latin typeface="Trebuchet MS" panose="020B0603020202020204" pitchFamily="34" charset="0"/>
              </a:rPr>
              <a:t>)</a:t>
            </a:r>
          </a:p>
          <a:p>
            <a:pPr algn="ctr">
              <a:buFont typeface="Trebuchet MS" panose="020B0603020202020204" pitchFamily="34" charset="0"/>
              <a:buNone/>
            </a:pPr>
            <a:r>
              <a:rPr lang="es-ES" sz="2584" dirty="0">
                <a:solidFill>
                  <a:srgbClr val="0070C0"/>
                </a:solidFill>
                <a:latin typeface="Trebuchet MS" panose="020B0603020202020204" pitchFamily="34" charset="0"/>
              </a:rPr>
              <a:t>a</a:t>
            </a:r>
            <a:r>
              <a:rPr lang="es-ES" sz="2584" dirty="0" smtClean="0">
                <a:solidFill>
                  <a:srgbClr val="0070C0"/>
                </a:solidFill>
                <a:latin typeface="Trebuchet MS" panose="020B0603020202020204" pitchFamily="34" charset="0"/>
              </a:rPr>
              <a:t> bordo de JASON y METOP</a:t>
            </a:r>
            <a:endParaRPr lang="es-ES" sz="2584" dirty="0">
              <a:solidFill>
                <a:srgbClr val="0070C0"/>
              </a:solidFill>
              <a:latin typeface="Trebuchet MS" panose="020B0603020202020204" pitchFamily="34" charset="0"/>
            </a:endParaRPr>
          </a:p>
        </p:txBody>
      </p:sp>
      <p:sp>
        <p:nvSpPr>
          <p:cNvPr id="277508" name="Rectangle 4"/>
          <p:cNvSpPr>
            <a:spLocks noChangeArrowheads="1"/>
          </p:cNvSpPr>
          <p:nvPr/>
        </p:nvSpPr>
        <p:spPr bwMode="auto">
          <a:xfrm>
            <a:off x="4814483" y="952897"/>
            <a:ext cx="4329518" cy="4643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3064" tIns="43193" rIns="83064" bIns="43193"/>
          <a:lstStyle>
            <a:lvl1pPr marL="339725" indent="-339725" algn="l" defTabSz="449263">
              <a:spcBef>
                <a:spcPts val="7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800" b="1">
                <a:solidFill>
                  <a:srgbClr val="000000"/>
                </a:solidFill>
                <a:latin typeface="Optima" pitchFamily="32" charset="0"/>
              </a:defRPr>
            </a:lvl1pPr>
            <a:lvl2pPr marL="739775" indent="-282575" algn="l" defTabSz="449263">
              <a:spcBef>
                <a:spcPts val="6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400" b="1">
                <a:solidFill>
                  <a:srgbClr val="000000"/>
                </a:solidFill>
                <a:latin typeface="Optima" pitchFamily="32" charset="0"/>
              </a:defRPr>
            </a:lvl2pPr>
            <a:lvl3pPr marL="1143000" indent="-228600" algn="l" defTabSz="449263">
              <a:spcBef>
                <a:spcPts val="600"/>
              </a:spcBef>
              <a:buClr>
                <a:srgbClr val="000000"/>
              </a:buClr>
              <a:buSzPct val="100000"/>
              <a:buFont typeface="Optima" pitchFamily="32"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400" b="1">
                <a:solidFill>
                  <a:srgbClr val="000000"/>
                </a:solidFill>
                <a:latin typeface="Optima" pitchFamily="32" charset="0"/>
              </a:defRPr>
            </a:lvl3pPr>
            <a:lvl4pPr marL="1600200" indent="-228600" algn="l" defTabSz="449263">
              <a:spcBef>
                <a:spcPts val="500"/>
              </a:spcBef>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4pPr>
            <a:lvl5pPr marL="2057400" indent="-228600" algn="l" defTabSz="449263">
              <a:spcBef>
                <a:spcPts val="500"/>
              </a:spcBef>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5pPr>
            <a:lvl6pPr marL="25146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6pPr>
            <a:lvl7pPr marL="29718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7pPr>
            <a:lvl8pPr marL="34290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8pPr>
            <a:lvl9pPr marL="3886200" indent="-228600" defTabSz="449263" eaLnBrk="0" fontAlgn="base" hangingPunct="0">
              <a:spcBef>
                <a:spcPts val="500"/>
              </a:spcBef>
              <a:spcAft>
                <a:spcPct val="0"/>
              </a:spcAft>
              <a:buClr>
                <a:srgbClr val="000000"/>
              </a:buClr>
              <a:buSzPct val="100000"/>
              <a:buFont typeface="TrueOptima" charset="0"/>
              <a:buChar char="»"/>
              <a:tabLst>
                <a:tab pos="339725" algn="l"/>
                <a:tab pos="444500" algn="l"/>
                <a:tab pos="893763" algn="l"/>
                <a:tab pos="1343025" algn="l"/>
                <a:tab pos="1792288" algn="l"/>
                <a:tab pos="2241550" algn="l"/>
                <a:tab pos="2690813" algn="l"/>
                <a:tab pos="3140075" algn="l"/>
                <a:tab pos="3589338" algn="l"/>
                <a:tab pos="4038600" algn="l"/>
                <a:tab pos="4487863" algn="l"/>
                <a:tab pos="4937125" algn="l"/>
                <a:tab pos="5386388" algn="l"/>
                <a:tab pos="5835650" algn="l"/>
                <a:tab pos="6284913" algn="l"/>
                <a:tab pos="6734175" algn="l"/>
                <a:tab pos="7183438" algn="l"/>
                <a:tab pos="7632700" algn="l"/>
                <a:tab pos="8081963" algn="l"/>
                <a:tab pos="8531225" algn="l"/>
                <a:tab pos="8980488" algn="l"/>
              </a:tabLst>
              <a:defRPr sz="2000" b="1">
                <a:solidFill>
                  <a:srgbClr val="000000"/>
                </a:solidFill>
                <a:latin typeface="TrueOptima" charset="0"/>
              </a:defRPr>
            </a:lvl9pPr>
          </a:lstStyle>
          <a:p>
            <a:pPr>
              <a:buFont typeface="Trebuchet MS" panose="020B0603020202020204" pitchFamily="34" charset="0"/>
              <a:buChar char="•"/>
            </a:pPr>
            <a:r>
              <a:rPr lang="es-ES" sz="1661">
                <a:solidFill>
                  <a:schemeClr val="tx1"/>
                </a:solidFill>
              </a:rPr>
              <a:t>Radar en banda C (MW)</a:t>
            </a:r>
          </a:p>
          <a:p>
            <a:pPr>
              <a:buFont typeface="Trebuchet MS" panose="020B0603020202020204" pitchFamily="34" charset="0"/>
              <a:buChar char="•"/>
            </a:pPr>
            <a:r>
              <a:rPr lang="es-ES" sz="1661">
                <a:solidFill>
                  <a:schemeClr val="tx1"/>
                </a:solidFill>
              </a:rPr>
              <a:t>Detecta las perturbaciones que el viento provoca en la superficie del océano</a:t>
            </a:r>
          </a:p>
          <a:p>
            <a:pPr>
              <a:buFont typeface="Trebuchet MS" panose="020B0603020202020204" pitchFamily="34" charset="0"/>
              <a:buChar char="•"/>
            </a:pPr>
            <a:r>
              <a:rPr lang="es-ES" sz="1661">
                <a:solidFill>
                  <a:schemeClr val="tx1"/>
                </a:solidFill>
              </a:rPr>
              <a:t>Dirección e intensidad del viento de la superficie oceánica</a:t>
            </a:r>
          </a:p>
          <a:p>
            <a:pPr>
              <a:buFont typeface="Trebuchet MS" panose="020B0603020202020204" pitchFamily="34" charset="0"/>
              <a:buChar char="•"/>
            </a:pPr>
            <a:r>
              <a:rPr lang="es-ES" sz="1661">
                <a:solidFill>
                  <a:schemeClr val="tx1"/>
                </a:solidFill>
              </a:rPr>
              <a:t>Huella de 500 km</a:t>
            </a:r>
          </a:p>
          <a:p>
            <a:pPr>
              <a:buFont typeface="Trebuchet MS" panose="020B0603020202020204" pitchFamily="34" charset="0"/>
              <a:buChar char="•"/>
            </a:pPr>
            <a:r>
              <a:rPr lang="es-ES" sz="1661">
                <a:solidFill>
                  <a:schemeClr val="tx1"/>
                </a:solidFill>
              </a:rPr>
              <a:t>Hielo polar  y vegetación tropical</a:t>
            </a:r>
          </a:p>
          <a:p>
            <a:pPr>
              <a:buFont typeface="Trebuchet MS" panose="020B0603020202020204" pitchFamily="34" charset="0"/>
              <a:buChar char="•"/>
            </a:pPr>
            <a:r>
              <a:rPr lang="es-ES" sz="1661">
                <a:solidFill>
                  <a:schemeClr val="tx1"/>
                </a:solidFill>
              </a:rPr>
              <a:t>Penetra la superficie</a:t>
            </a:r>
          </a:p>
          <a:p>
            <a:pPr>
              <a:buFont typeface="Trebuchet MS" panose="020B0603020202020204" pitchFamily="34" charset="0"/>
              <a:buChar char="•"/>
            </a:pPr>
            <a:r>
              <a:rPr lang="es-ES" sz="1661">
                <a:solidFill>
                  <a:schemeClr val="tx1"/>
                </a:solidFill>
              </a:rPr>
              <a:t>Resolución máxima: 12.5 km</a:t>
            </a:r>
          </a:p>
        </p:txBody>
      </p:sp>
      <p:sp>
        <p:nvSpPr>
          <p:cNvPr id="277511" name="Text Box 7"/>
          <p:cNvSpPr txBox="1">
            <a:spLocks noChangeArrowheads="1"/>
          </p:cNvSpPr>
          <p:nvPr/>
        </p:nvSpPr>
        <p:spPr bwMode="auto">
          <a:xfrm>
            <a:off x="1203643" y="4248830"/>
            <a:ext cx="1747658" cy="36933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ES" dirty="0" smtClean="0">
                <a:solidFill>
                  <a:schemeClr val="tx1"/>
                </a:solidFill>
                <a:latin typeface="Trebuchet MS" panose="020B0603020202020204" pitchFamily="34" charset="0"/>
                <a:cs typeface="Arial" panose="020B0604020202020204" pitchFamily="34" charset="0"/>
              </a:rPr>
              <a:t>Satélite </a:t>
            </a:r>
            <a:r>
              <a:rPr lang="es-ES" dirty="0">
                <a:solidFill>
                  <a:schemeClr val="tx1"/>
                </a:solidFill>
                <a:latin typeface="Trebuchet MS" panose="020B0603020202020204" pitchFamily="34" charset="0"/>
                <a:cs typeface="Arial" panose="020B0604020202020204" pitchFamily="34" charset="0"/>
              </a:rPr>
              <a:t>METOP</a:t>
            </a:r>
          </a:p>
        </p:txBody>
      </p:sp>
      <p:pic>
        <p:nvPicPr>
          <p:cNvPr id="277513" name="Picture 9" descr="gom_tchp_katrin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759" y="4546449"/>
            <a:ext cx="2625083" cy="2099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80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1541" fill="hold"/>
                                        <p:tgtEl>
                                          <p:spTgt spid="27750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77506"/>
                    </p:tgtEl>
                  </p:cond>
                </p:stCondLst>
                <p:endSync evt="end" delay="0">
                  <p:rtn val="all"/>
                </p:endSync>
                <p:childTnLst>
                  <p:par>
                    <p:cTn id="8" fill="hold" nodeType="clickPar">
                      <p:stCondLst>
                        <p:cond delay="0"/>
                      </p:stCondLst>
                      <p:childTnLst>
                        <p:par>
                          <p:cTn id="9" fill="hold" nodeType="withGroup">
                            <p:stCondLst>
                              <p:cond delay="0"/>
                            </p:stCondLst>
                            <p:childTnLst>
                              <p:par>
                                <p:cTn id="10" presetID="2" presetClass="mediacall" presetSubtype="0" fill="hold" nodeType="clickEffect">
                                  <p:stCondLst>
                                    <p:cond delay="0"/>
                                  </p:stCondLst>
                                  <p:childTnLst>
                                    <p:cmd type="call" cmd="togglePause">
                                      <p:cBhvr>
                                        <p:cTn id="11" dur="1" fill="hold"/>
                                        <p:tgtEl>
                                          <p:spTgt spid="277506"/>
                                        </p:tgtEl>
                                      </p:cBhvr>
                                    </p:cmd>
                                  </p:childTnLst>
                                </p:cTn>
                              </p:par>
                            </p:childTnLst>
                          </p:cTn>
                        </p:par>
                      </p:childTnLst>
                    </p:cTn>
                  </p:par>
                </p:childTnLst>
              </p:cTn>
              <p:nextCondLst>
                <p:cond evt="onClick" delay="0">
                  <p:tgtEl>
                    <p:spTgt spid="277506"/>
                  </p:tgtEl>
                </p:cond>
              </p:nextCondLst>
            </p:seq>
            <p:video>
              <p:cMediaNode mute="1">
                <p:cTn id="12" fill="hold" display="0">
                  <p:stCondLst>
                    <p:cond delay="indefinite"/>
                  </p:stCondLst>
                  <p:endCondLst>
                    <p:cond evt="onNext" delay="0">
                      <p:tgtEl>
                        <p:sldTgt/>
                      </p:tgtEl>
                    </p:cond>
                    <p:cond evt="onPrev" delay="0">
                      <p:tgtEl>
                        <p:sldTgt/>
                      </p:tgtEl>
                    </p:cond>
                  </p:endCondLst>
                </p:cTn>
                <p:tgtEl>
                  <p:spTgt spid="277506"/>
                </p:tgtEl>
              </p:cMediaNode>
            </p:video>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bwMode="auto">
          <a:xfrm>
            <a:off x="457126" y="108646"/>
            <a:ext cx="8229747" cy="10549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393" tIns="42196" rIns="84393" bIns="42196" numCol="1" anchor="t" anchorCtr="0" compatLnSpc="1">
            <a:prstTxWarp prst="textNoShape">
              <a:avLst/>
            </a:prstTxWarp>
          </a:bodyPr>
          <a:lstStyle/>
          <a:p>
            <a:r>
              <a:rPr lang="en-US" sz="2800" b="1" dirty="0" err="1" smtClean="0">
                <a:solidFill>
                  <a:srgbClr val="0070C0"/>
                </a:solidFill>
                <a:latin typeface="Trebuchet MS" panose="020B0603020202020204" pitchFamily="34" charset="0"/>
                <a:cs typeface="Arial" panose="020B0604020202020204" pitchFamily="34" charset="0"/>
              </a:rPr>
              <a:t>Radares</a:t>
            </a:r>
            <a:r>
              <a:rPr lang="en-US" sz="2800" b="1" dirty="0" smtClean="0">
                <a:solidFill>
                  <a:srgbClr val="0070C0"/>
                </a:solidFill>
                <a:latin typeface="Trebuchet MS" panose="020B0603020202020204" pitchFamily="34" charset="0"/>
                <a:cs typeface="Arial" panose="020B0604020202020204" pitchFamily="34" charset="0"/>
              </a:rPr>
              <a:t> </a:t>
            </a:r>
            <a:r>
              <a:rPr lang="en-US" sz="2800" b="1" dirty="0" err="1" smtClean="0">
                <a:solidFill>
                  <a:srgbClr val="0070C0"/>
                </a:solidFill>
                <a:latin typeface="Trebuchet MS" panose="020B0603020202020204" pitchFamily="34" charset="0"/>
                <a:cs typeface="Arial" panose="020B0604020202020204" pitchFamily="34" charset="0"/>
              </a:rPr>
              <a:t>altimétricos</a:t>
            </a:r>
            <a:r>
              <a:rPr lang="en-US" sz="2800" b="1" dirty="0" smtClean="0">
                <a:solidFill>
                  <a:srgbClr val="0070C0"/>
                </a:solidFill>
                <a:latin typeface="Trebuchet MS" panose="020B0603020202020204" pitchFamily="34" charset="0"/>
                <a:cs typeface="Arial" panose="020B0604020202020204" pitchFamily="34" charset="0"/>
              </a:rPr>
              <a:t> </a:t>
            </a:r>
            <a:r>
              <a:rPr lang="en-US" sz="2800" b="1" dirty="0">
                <a:solidFill>
                  <a:srgbClr val="0070C0"/>
                </a:solidFill>
                <a:latin typeface="Trebuchet MS" panose="020B0603020202020204" pitchFamily="34" charset="0"/>
                <a:cs typeface="Arial" panose="020B0604020202020204" pitchFamily="34" charset="0"/>
              </a:rPr>
              <a:t>y </a:t>
            </a:r>
            <a:r>
              <a:rPr lang="en-US" sz="2800" b="1" dirty="0" err="1">
                <a:solidFill>
                  <a:srgbClr val="0070C0"/>
                </a:solidFill>
                <a:latin typeface="Trebuchet MS" panose="020B0603020202020204" pitchFamily="34" charset="0"/>
                <a:cs typeface="Arial" panose="020B0604020202020204" pitchFamily="34" charset="0"/>
              </a:rPr>
              <a:t>oleaje</a:t>
            </a:r>
            <a:endParaRPr lang="en-US" sz="2800" b="1" dirty="0">
              <a:solidFill>
                <a:srgbClr val="0070C0"/>
              </a:solidFill>
              <a:latin typeface="Trebuchet MS" panose="020B0603020202020204" pitchFamily="34" charset="0"/>
              <a:cs typeface="Arial" panose="020B0604020202020204" pitchFamily="34" charset="0"/>
            </a:endParaRPr>
          </a:p>
        </p:txBody>
      </p:sp>
      <p:pic>
        <p:nvPicPr>
          <p:cNvPr id="269315" name="Picture 3" descr="echo_mer_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02" y="722869"/>
            <a:ext cx="3998394" cy="2394055"/>
          </a:xfrm>
          <a:prstGeom prst="rect">
            <a:avLst/>
          </a:prstGeom>
          <a:noFill/>
          <a:extLst>
            <a:ext uri="{909E8E84-426E-40DD-AFC4-6F175D3DCCD1}">
              <a14:hiddenFill xmlns:a14="http://schemas.microsoft.com/office/drawing/2010/main">
                <a:solidFill>
                  <a:srgbClr val="FFFFFF"/>
                </a:solidFill>
              </a14:hiddenFill>
            </a:ext>
          </a:extLst>
        </p:spPr>
      </p:pic>
      <p:pic>
        <p:nvPicPr>
          <p:cNvPr id="269316" name="Picture 4" descr="echo_mer_form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2235" y="722869"/>
            <a:ext cx="3816715" cy="2341309"/>
          </a:xfrm>
          <a:prstGeom prst="rect">
            <a:avLst/>
          </a:prstGeom>
          <a:noFill/>
          <a:extLst>
            <a:ext uri="{909E8E84-426E-40DD-AFC4-6F175D3DCCD1}">
              <a14:hiddenFill xmlns:a14="http://schemas.microsoft.com/office/drawing/2010/main">
                <a:solidFill>
                  <a:srgbClr val="FFFFFF"/>
                </a:solidFill>
              </a14:hiddenFill>
            </a:ext>
          </a:extLst>
        </p:spPr>
      </p:pic>
      <p:sp>
        <p:nvSpPr>
          <p:cNvPr id="269317" name="Text Box 5"/>
          <p:cNvSpPr txBox="1">
            <a:spLocks noChangeArrowheads="1"/>
          </p:cNvSpPr>
          <p:nvPr/>
        </p:nvSpPr>
        <p:spPr bwMode="auto">
          <a:xfrm>
            <a:off x="914253" y="3113993"/>
            <a:ext cx="3352263" cy="314536"/>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279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064" tIns="43193" rIns="83064" bIns="43193">
            <a:spAutoFit/>
          </a:bodyPr>
          <a:lstStyle/>
          <a:p>
            <a:pPr algn="ctr">
              <a:spcBef>
                <a:spcPct val="50000"/>
              </a:spcBef>
            </a:pPr>
            <a:r>
              <a:rPr lang="en-US" sz="1477" dirty="0"/>
              <a:t>MAR EN CALMA</a:t>
            </a:r>
          </a:p>
        </p:txBody>
      </p:sp>
      <p:sp>
        <p:nvSpPr>
          <p:cNvPr id="269318" name="Text Box 6"/>
          <p:cNvSpPr txBox="1">
            <a:spLocks noChangeArrowheads="1"/>
          </p:cNvSpPr>
          <p:nvPr/>
        </p:nvSpPr>
        <p:spPr bwMode="auto">
          <a:xfrm>
            <a:off x="5416659" y="3113993"/>
            <a:ext cx="3352263" cy="314536"/>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279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064" tIns="43193" rIns="83064" bIns="43193">
            <a:spAutoFit/>
          </a:bodyPr>
          <a:lstStyle/>
          <a:p>
            <a:pPr algn="ctr">
              <a:spcBef>
                <a:spcPct val="50000"/>
              </a:spcBef>
            </a:pPr>
            <a:r>
              <a:rPr lang="en-US" sz="1477" dirty="0"/>
              <a:t>MAR GRUESA</a:t>
            </a:r>
          </a:p>
        </p:txBody>
      </p:sp>
      <p:pic>
        <p:nvPicPr>
          <p:cNvPr id="269319" name="Picture 7" descr="moyennage echo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198" y="3465629"/>
            <a:ext cx="6119931" cy="2156701"/>
          </a:xfrm>
          <a:prstGeom prst="rect">
            <a:avLst/>
          </a:prstGeom>
          <a:noFill/>
          <a:extLst>
            <a:ext uri="{909E8E84-426E-40DD-AFC4-6F175D3DCCD1}">
              <a14:hiddenFill xmlns:a14="http://schemas.microsoft.com/office/drawing/2010/main">
                <a:solidFill>
                  <a:srgbClr val="FFFFFF"/>
                </a:solidFill>
              </a14:hiddenFill>
            </a:ext>
          </a:extLst>
        </p:spPr>
      </p:pic>
      <p:sp>
        <p:nvSpPr>
          <p:cNvPr id="269320" name="Text Box 8"/>
          <p:cNvSpPr txBox="1">
            <a:spLocks noChangeArrowheads="1"/>
          </p:cNvSpPr>
          <p:nvPr/>
        </p:nvSpPr>
        <p:spPr bwMode="auto">
          <a:xfrm>
            <a:off x="457126" y="4309556"/>
            <a:ext cx="1219005" cy="427964"/>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279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064" tIns="43193" rIns="83064" bIns="43193">
            <a:spAutoFit/>
          </a:bodyPr>
          <a:lstStyle/>
          <a:p>
            <a:pPr algn="l">
              <a:spcBef>
                <a:spcPct val="50000"/>
              </a:spcBef>
            </a:pPr>
            <a:r>
              <a:rPr lang="en-US" sz="1107" dirty="0" err="1" smtClean="0"/>
              <a:t>Pulso</a:t>
            </a:r>
            <a:r>
              <a:rPr lang="en-US" sz="1107" dirty="0" smtClean="0"/>
              <a:t> individual de </a:t>
            </a:r>
            <a:r>
              <a:rPr lang="en-US" sz="1107" dirty="0" err="1" smtClean="0"/>
              <a:t>retorno</a:t>
            </a:r>
            <a:r>
              <a:rPr lang="en-US" sz="1107" dirty="0" smtClean="0"/>
              <a:t>:</a:t>
            </a:r>
            <a:endParaRPr lang="en-US" sz="1107" dirty="0"/>
          </a:p>
        </p:txBody>
      </p:sp>
      <p:sp>
        <p:nvSpPr>
          <p:cNvPr id="269321" name="Text Box 9"/>
          <p:cNvSpPr txBox="1">
            <a:spLocks noChangeArrowheads="1"/>
          </p:cNvSpPr>
          <p:nvPr/>
        </p:nvSpPr>
        <p:spPr bwMode="auto">
          <a:xfrm>
            <a:off x="7620244" y="4450210"/>
            <a:ext cx="1219005" cy="598332"/>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279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3064" tIns="43193" rIns="83064" bIns="43193">
            <a:spAutoFit/>
          </a:bodyPr>
          <a:lstStyle/>
          <a:p>
            <a:pPr algn="l">
              <a:spcBef>
                <a:spcPct val="50000"/>
              </a:spcBef>
            </a:pPr>
            <a:r>
              <a:rPr lang="en-US" sz="1107" dirty="0" err="1" smtClean="0"/>
              <a:t>Promedio</a:t>
            </a:r>
            <a:r>
              <a:rPr lang="en-US" sz="1107" dirty="0" smtClean="0"/>
              <a:t> de 90 </a:t>
            </a:r>
            <a:r>
              <a:rPr lang="en-US" sz="1107" dirty="0" err="1" smtClean="0"/>
              <a:t>pulsos</a:t>
            </a:r>
            <a:r>
              <a:rPr lang="en-US" sz="1107" dirty="0" smtClean="0"/>
              <a:t> de </a:t>
            </a:r>
            <a:r>
              <a:rPr lang="en-US" sz="1107" dirty="0" err="1" smtClean="0"/>
              <a:t>retorno</a:t>
            </a:r>
            <a:endParaRPr lang="en-US" sz="1107" dirty="0"/>
          </a:p>
        </p:txBody>
      </p:sp>
      <p:sp>
        <p:nvSpPr>
          <p:cNvPr id="269322" name="Rectangle 10"/>
          <p:cNvSpPr>
            <a:spLocks noChangeArrowheads="1"/>
          </p:cNvSpPr>
          <p:nvPr/>
        </p:nvSpPr>
        <p:spPr bwMode="auto">
          <a:xfrm>
            <a:off x="252005" y="5528881"/>
            <a:ext cx="8891995" cy="10015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GB" sz="1477" dirty="0">
                <a:latin typeface="Trebuchet MS" panose="020B0603020202020204" pitchFamily="34" charset="0"/>
                <a:cs typeface="Arial" panose="020B0604020202020204" pitchFamily="34" charset="0"/>
              </a:rPr>
              <a:t>La </a:t>
            </a:r>
            <a:r>
              <a:rPr lang="en-GB" sz="1477" dirty="0" err="1">
                <a:latin typeface="Trebuchet MS" panose="020B0603020202020204" pitchFamily="34" charset="0"/>
                <a:cs typeface="Arial" panose="020B0604020202020204" pitchFamily="34" charset="0"/>
              </a:rPr>
              <a:t>magnitud</a:t>
            </a:r>
            <a:r>
              <a:rPr lang="en-GB" sz="1477" dirty="0">
                <a:latin typeface="Trebuchet MS" panose="020B0603020202020204" pitchFamily="34" charset="0"/>
                <a:cs typeface="Arial" panose="020B0604020202020204" pitchFamily="34" charset="0"/>
              </a:rPr>
              <a:t> y forma de los </a:t>
            </a:r>
            <a:r>
              <a:rPr lang="en-GB" sz="1477" dirty="0" err="1">
                <a:latin typeface="Trebuchet MS" panose="020B0603020202020204" pitchFamily="34" charset="0"/>
                <a:cs typeface="Arial" panose="020B0604020202020204" pitchFamily="34" charset="0"/>
              </a:rPr>
              <a:t>ecos</a:t>
            </a:r>
            <a:r>
              <a:rPr lang="en-GB" sz="1477" dirty="0">
                <a:latin typeface="Trebuchet MS" panose="020B0603020202020204" pitchFamily="34" charset="0"/>
                <a:cs typeface="Arial" panose="020B0604020202020204" pitchFamily="34" charset="0"/>
              </a:rPr>
              <a:t> de radar </a:t>
            </a:r>
            <a:r>
              <a:rPr lang="en-GB" sz="1477" dirty="0" err="1" smtClean="0">
                <a:latin typeface="Trebuchet MS" panose="020B0603020202020204" pitchFamily="34" charset="0"/>
                <a:cs typeface="Arial" panose="020B0604020202020204" pitchFamily="34" charset="0"/>
              </a:rPr>
              <a:t>reflejados</a:t>
            </a:r>
            <a:r>
              <a:rPr lang="en-GB" sz="1477" dirty="0" smtClean="0">
                <a:latin typeface="Trebuchet MS" panose="020B0603020202020204" pitchFamily="34" charset="0"/>
                <a:cs typeface="Arial" panose="020B0604020202020204" pitchFamily="34" charset="0"/>
              </a:rPr>
              <a:t>(</a:t>
            </a:r>
            <a:r>
              <a:rPr lang="en-GB" sz="1477" dirty="0" err="1" smtClean="0">
                <a:latin typeface="Trebuchet MS" panose="020B0603020202020204" pitchFamily="34" charset="0"/>
                <a:cs typeface="Arial" panose="020B0604020202020204" pitchFamily="34" charset="0"/>
              </a:rPr>
              <a:t>formas</a:t>
            </a:r>
            <a:r>
              <a:rPr lang="en-GB" sz="1477" dirty="0" smtClean="0">
                <a:latin typeface="Trebuchet MS" panose="020B0603020202020204" pitchFamily="34" charset="0"/>
                <a:cs typeface="Arial" panose="020B0604020202020204" pitchFamily="34" charset="0"/>
              </a:rPr>
              <a:t> </a:t>
            </a:r>
            <a:r>
              <a:rPr lang="en-GB" sz="1477" dirty="0">
                <a:latin typeface="Trebuchet MS" panose="020B0603020202020204" pitchFamily="34" charset="0"/>
                <a:cs typeface="Arial" panose="020B0604020202020204" pitchFamily="34" charset="0"/>
              </a:rPr>
              <a:t>de </a:t>
            </a:r>
            <a:r>
              <a:rPr lang="en-GB" sz="1477" dirty="0" err="1">
                <a:latin typeface="Trebuchet MS" panose="020B0603020202020204" pitchFamily="34" charset="0"/>
                <a:cs typeface="Arial" panose="020B0604020202020204" pitchFamily="34" charset="0"/>
              </a:rPr>
              <a:t>onda</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contienen</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información</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adicional</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acerca</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características</a:t>
            </a:r>
            <a:r>
              <a:rPr lang="en-GB" sz="1477" dirty="0">
                <a:latin typeface="Trebuchet MS" panose="020B0603020202020204" pitchFamily="34" charset="0"/>
                <a:cs typeface="Arial" panose="020B0604020202020204" pitchFamily="34" charset="0"/>
              </a:rPr>
              <a:t> de la </a:t>
            </a:r>
            <a:r>
              <a:rPr lang="en-GB" sz="1477" dirty="0" err="1">
                <a:latin typeface="Trebuchet MS" panose="020B0603020202020204" pitchFamily="34" charset="0"/>
                <a:cs typeface="Arial" panose="020B0604020202020204" pitchFamily="34" charset="0"/>
              </a:rPr>
              <a:t>superficie</a:t>
            </a:r>
            <a:r>
              <a:rPr lang="en-GB" sz="1477" dirty="0">
                <a:latin typeface="Trebuchet MS" panose="020B0603020202020204" pitchFamily="34" charset="0"/>
                <a:cs typeface="Arial" panose="020B0604020202020204" pitchFamily="34" charset="0"/>
              </a:rPr>
              <a:t>. Se </a:t>
            </a:r>
            <a:r>
              <a:rPr lang="en-GB" sz="1477" dirty="0" err="1">
                <a:latin typeface="Trebuchet MS" panose="020B0603020202020204" pitchFamily="34" charset="0"/>
                <a:cs typeface="Arial" panose="020B0604020202020204" pitchFamily="34" charset="0"/>
              </a:rPr>
              <a:t>utilizan</a:t>
            </a:r>
            <a:r>
              <a:rPr lang="en-GB" sz="1477" dirty="0">
                <a:latin typeface="Trebuchet MS" panose="020B0603020202020204" pitchFamily="34" charset="0"/>
                <a:cs typeface="Arial" panose="020B0604020202020204" pitchFamily="34" charset="0"/>
              </a:rPr>
              <a:t> los </a:t>
            </a:r>
            <a:r>
              <a:rPr lang="en-GB" sz="1477" dirty="0" err="1">
                <a:latin typeface="Trebuchet MS" panose="020B0603020202020204" pitchFamily="34" charset="0"/>
                <a:cs typeface="Arial" panose="020B0604020202020204" pitchFamily="34" charset="0"/>
              </a:rPr>
              <a:t>ecos</a:t>
            </a:r>
            <a:r>
              <a:rPr lang="en-GB" sz="1477" dirty="0">
                <a:latin typeface="Trebuchet MS" panose="020B0603020202020204" pitchFamily="34" charset="0"/>
                <a:cs typeface="Arial" panose="020B0604020202020204" pitchFamily="34" charset="0"/>
              </a:rPr>
              <a:t> de radar </a:t>
            </a:r>
            <a:r>
              <a:rPr lang="en-GB" sz="1477" dirty="0" err="1">
                <a:latin typeface="Trebuchet MS" panose="020B0603020202020204" pitchFamily="34" charset="0"/>
                <a:cs typeface="Arial" panose="020B0604020202020204" pitchFamily="34" charset="0"/>
              </a:rPr>
              <a:t>reflejados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por</a:t>
            </a:r>
            <a:r>
              <a:rPr lang="en-GB" sz="1477" dirty="0">
                <a:latin typeface="Trebuchet MS" panose="020B0603020202020204" pitchFamily="34" charset="0"/>
                <a:cs typeface="Arial" panose="020B0604020202020204" pitchFamily="34" charset="0"/>
              </a:rPr>
              <a:t> el </a:t>
            </a:r>
            <a:r>
              <a:rPr lang="en-GB" sz="1477" dirty="0" err="1">
                <a:latin typeface="Trebuchet MS" panose="020B0603020202020204" pitchFamily="34" charset="0"/>
                <a:cs typeface="Arial" panose="020B0604020202020204" pitchFamily="34" charset="0"/>
              </a:rPr>
              <a:t>océano</a:t>
            </a:r>
            <a:r>
              <a:rPr lang="en-GB" sz="1477" dirty="0">
                <a:latin typeface="Trebuchet MS" panose="020B0603020202020204" pitchFamily="34" charset="0"/>
                <a:cs typeface="Arial" panose="020B0604020202020204" pitchFamily="34" charset="0"/>
              </a:rPr>
              <a:t> para </a:t>
            </a:r>
            <a:r>
              <a:rPr lang="en-GB" sz="1477" dirty="0" err="1">
                <a:latin typeface="Trebuchet MS" panose="020B0603020202020204" pitchFamily="34" charset="0"/>
                <a:cs typeface="Arial" panose="020B0604020202020204" pitchFamily="34" charset="0"/>
              </a:rPr>
              <a:t>analizar</a:t>
            </a:r>
            <a:r>
              <a:rPr lang="en-GB" sz="1477" dirty="0">
                <a:latin typeface="Trebuchet MS" panose="020B0603020202020204" pitchFamily="34" charset="0"/>
                <a:cs typeface="Arial" panose="020B0604020202020204" pitchFamily="34" charset="0"/>
              </a:rPr>
              <a:t> la </a:t>
            </a:r>
            <a:r>
              <a:rPr lang="en-GB" sz="1477" dirty="0" err="1">
                <a:latin typeface="Trebuchet MS" panose="020B0603020202020204" pitchFamily="34" charset="0"/>
                <a:cs typeface="Arial" panose="020B0604020202020204" pitchFamily="34" charset="0"/>
              </a:rPr>
              <a:t>altura</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olas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derivar</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información</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sobre</a:t>
            </a:r>
            <a:r>
              <a:rPr lang="en-GB" sz="1477" dirty="0">
                <a:latin typeface="Trebuchet MS" panose="020B0603020202020204" pitchFamily="34" charset="0"/>
                <a:cs typeface="Arial" panose="020B0604020202020204" pitchFamily="34" charset="0"/>
              </a:rPr>
              <a:t> el </a:t>
            </a:r>
            <a:r>
              <a:rPr lang="en-GB" sz="1477" dirty="0" err="1">
                <a:latin typeface="Trebuchet MS" panose="020B0603020202020204" pitchFamily="34" charset="0"/>
                <a:cs typeface="Arial" panose="020B0604020202020204" pitchFamily="34" charset="0"/>
              </a:rPr>
              <a:t>período</a:t>
            </a:r>
            <a:r>
              <a:rPr lang="en-GB" sz="1477" dirty="0">
                <a:latin typeface="Trebuchet MS" panose="020B0603020202020204" pitchFamily="34" charset="0"/>
                <a:cs typeface="Arial" panose="020B0604020202020204" pitchFamily="34" charset="0"/>
              </a:rPr>
              <a:t> de </a:t>
            </a:r>
            <a:r>
              <a:rPr lang="en-GB" sz="1477" dirty="0" err="1">
                <a:latin typeface="Trebuchet MS" panose="020B0603020202020204" pitchFamily="34" charset="0"/>
                <a:cs typeface="Arial" panose="020B0604020202020204" pitchFamily="34" charset="0"/>
              </a:rPr>
              <a:t>las</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olas</a:t>
            </a:r>
            <a:r>
              <a:rPr lang="en-GB" sz="1477" dirty="0">
                <a:latin typeface="Trebuchet MS" panose="020B0603020202020204" pitchFamily="34" charset="0"/>
                <a:cs typeface="Arial" panose="020B0604020202020204" pitchFamily="34" charset="0"/>
              </a:rPr>
              <a:t> y </a:t>
            </a:r>
            <a:r>
              <a:rPr lang="en-GB" sz="1477" dirty="0" err="1">
                <a:latin typeface="Trebuchet MS" panose="020B0603020202020204" pitchFamily="34" charset="0"/>
                <a:cs typeface="Arial" panose="020B0604020202020204" pitchFamily="34" charset="0"/>
              </a:rPr>
              <a:t>analizar</a:t>
            </a:r>
            <a:r>
              <a:rPr lang="en-GB" sz="1477" dirty="0">
                <a:latin typeface="Trebuchet MS" panose="020B0603020202020204" pitchFamily="34" charset="0"/>
                <a:cs typeface="Arial" panose="020B0604020202020204" pitchFamily="34" charset="0"/>
              </a:rPr>
              <a:t> el </a:t>
            </a:r>
            <a:r>
              <a:rPr lang="en-GB" sz="1477" dirty="0" err="1">
                <a:latin typeface="Trebuchet MS" panose="020B0603020202020204" pitchFamily="34" charset="0"/>
                <a:cs typeface="Arial" panose="020B0604020202020204" pitchFamily="34" charset="0"/>
              </a:rPr>
              <a:t>hielo</a:t>
            </a:r>
            <a:r>
              <a:rPr lang="en-GB" sz="1477" dirty="0">
                <a:latin typeface="Trebuchet MS" panose="020B0603020202020204" pitchFamily="34" charset="0"/>
                <a:cs typeface="Arial" panose="020B0604020202020204" pitchFamily="34" charset="0"/>
              </a:rPr>
              <a:t> </a:t>
            </a:r>
            <a:r>
              <a:rPr lang="en-GB" sz="1477" dirty="0" err="1">
                <a:latin typeface="Trebuchet MS" panose="020B0603020202020204" pitchFamily="34" charset="0"/>
                <a:cs typeface="Arial" panose="020B0604020202020204" pitchFamily="34" charset="0"/>
              </a:rPr>
              <a:t>marino</a:t>
            </a:r>
            <a:r>
              <a:rPr lang="en-GB" sz="1477" dirty="0">
                <a:latin typeface="Trebuchet MS" panose="020B0603020202020204" pitchFamily="34" charset="0"/>
                <a:cs typeface="Arial" panose="020B0604020202020204" pitchFamily="34" charset="0"/>
              </a:rPr>
              <a:t>. </a:t>
            </a:r>
          </a:p>
        </p:txBody>
      </p:sp>
    </p:spTree>
    <p:extLst>
      <p:ext uri="{BB962C8B-B14F-4D97-AF65-F5344CB8AC3E}">
        <p14:creationId xmlns:p14="http://schemas.microsoft.com/office/powerpoint/2010/main" val="3434615187"/>
      </p:ext>
    </p:extLst>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sat_g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595" y="837151"/>
            <a:ext cx="4240144" cy="2739830"/>
          </a:xfrm>
          <a:prstGeom prst="rect">
            <a:avLst/>
          </a:prstGeom>
          <a:noFill/>
          <a:extLst>
            <a:ext uri="{909E8E84-426E-40DD-AFC4-6F175D3DCCD1}">
              <a14:hiddenFill xmlns:a14="http://schemas.microsoft.com/office/drawing/2010/main">
                <a:solidFill>
                  <a:srgbClr val="FFFFFF"/>
                </a:solidFill>
              </a14:hiddenFill>
            </a:ext>
          </a:extLst>
        </p:spPr>
      </p:pic>
      <p:sp>
        <p:nvSpPr>
          <p:cNvPr id="268291" name="Rectangle 3"/>
          <p:cNvSpPr>
            <a:spLocks noGrp="1" noChangeArrowheads="1"/>
          </p:cNvSpPr>
          <p:nvPr>
            <p:ph type="title" idx="4294967295"/>
          </p:nvPr>
        </p:nvSpPr>
        <p:spPr bwMode="auto">
          <a:xfrm>
            <a:off x="-5920" y="-5682"/>
            <a:ext cx="9144000" cy="105490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4393" tIns="42196" rIns="84393" bIns="42196" numCol="1" anchor="t" anchorCtr="0" compatLnSpc="1">
            <a:prstTxWarp prst="textNoShape">
              <a:avLst/>
            </a:prstTxWarp>
          </a:bodyPr>
          <a:lstStyle/>
          <a:p>
            <a:r>
              <a:rPr lang="es-ES" sz="2584" b="1" dirty="0">
                <a:solidFill>
                  <a:srgbClr val="0070C0"/>
                </a:solidFill>
              </a:rPr>
              <a:t>Medición </a:t>
            </a:r>
            <a:r>
              <a:rPr lang="es-ES" sz="2584" b="1" dirty="0" smtClean="0">
                <a:solidFill>
                  <a:srgbClr val="0070C0"/>
                </a:solidFill>
              </a:rPr>
              <a:t>de los campos </a:t>
            </a:r>
            <a:r>
              <a:rPr lang="es-ES" sz="2584" b="1" dirty="0">
                <a:solidFill>
                  <a:srgbClr val="0070C0"/>
                </a:solidFill>
              </a:rPr>
              <a:t>de </a:t>
            </a:r>
            <a:r>
              <a:rPr lang="es-ES" sz="2584" b="1" dirty="0" smtClean="0">
                <a:solidFill>
                  <a:srgbClr val="0070C0"/>
                </a:solidFill>
              </a:rPr>
              <a:t>viento y de oleaje</a:t>
            </a:r>
            <a:endParaRPr lang="es-ES" sz="2584" b="1" dirty="0">
              <a:solidFill>
                <a:srgbClr val="0070C0"/>
              </a:solidFill>
            </a:endParaRPr>
          </a:p>
        </p:txBody>
      </p:sp>
      <p:pic>
        <p:nvPicPr>
          <p:cNvPr id="268292" name="Picture 4" descr="ss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9775" y="771218"/>
            <a:ext cx="2791110" cy="1916416"/>
          </a:xfrm>
          <a:prstGeom prst="rect">
            <a:avLst/>
          </a:prstGeom>
          <a:noFill/>
          <a:extLst>
            <a:ext uri="{909E8E84-426E-40DD-AFC4-6F175D3DCCD1}">
              <a14:hiddenFill xmlns:a14="http://schemas.microsoft.com/office/drawing/2010/main">
                <a:solidFill>
                  <a:srgbClr val="FFFFFF"/>
                </a:solidFill>
              </a14:hiddenFill>
            </a:ext>
          </a:extLst>
        </p:spPr>
      </p:pic>
      <p:pic>
        <p:nvPicPr>
          <p:cNvPr id="268294" name="Picture 6" descr="j-1_trackTCGonuWindSpeedWaveHe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65985"/>
            <a:ext cx="4040883" cy="2827739"/>
          </a:xfrm>
          <a:prstGeom prst="rect">
            <a:avLst/>
          </a:prstGeom>
          <a:noFill/>
          <a:extLst>
            <a:ext uri="{909E8E84-426E-40DD-AFC4-6F175D3DCCD1}">
              <a14:hiddenFill xmlns:a14="http://schemas.microsoft.com/office/drawing/2010/main">
                <a:solidFill>
                  <a:srgbClr val="FFFFFF"/>
                </a:solidFill>
              </a14:hiddenFill>
            </a:ext>
          </a:extLst>
        </p:spPr>
      </p:pic>
      <p:pic>
        <p:nvPicPr>
          <p:cNvPr id="2682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7925" y="3634121"/>
            <a:ext cx="4306076" cy="295960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293" name="Picture 5" descr="function_concep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2363" y="2564561"/>
            <a:ext cx="1980883" cy="1013884"/>
          </a:xfrm>
          <a:prstGeom prst="rect">
            <a:avLst/>
          </a:prstGeom>
          <a:noFill/>
          <a:extLst>
            <a:ext uri="{909E8E84-426E-40DD-AFC4-6F175D3DCCD1}">
              <a14:hiddenFill xmlns:a14="http://schemas.microsoft.com/office/drawing/2010/main">
                <a:solidFill>
                  <a:srgbClr val="FFFFFF"/>
                </a:solidFill>
              </a14:hiddenFill>
            </a:ext>
          </a:extLst>
        </p:spPr>
      </p:pic>
      <p:sp>
        <p:nvSpPr>
          <p:cNvPr id="268296" name="AutoShape 8"/>
          <p:cNvSpPr>
            <a:spLocks noChangeArrowheads="1"/>
          </p:cNvSpPr>
          <p:nvPr/>
        </p:nvSpPr>
        <p:spPr bwMode="auto">
          <a:xfrm>
            <a:off x="3973487" y="4825288"/>
            <a:ext cx="864438" cy="597781"/>
          </a:xfrm>
          <a:prstGeom prst="leftArrow">
            <a:avLst>
              <a:gd name="adj1" fmla="val 50000"/>
              <a:gd name="adj2" fmla="val 36152"/>
            </a:avLst>
          </a:prstGeom>
          <a:solidFill>
            <a:srgbClr val="00B8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Tree>
    <p:extLst>
      <p:ext uri="{BB962C8B-B14F-4D97-AF65-F5344CB8AC3E}">
        <p14:creationId xmlns:p14="http://schemas.microsoft.com/office/powerpoint/2010/main" val="1823357891"/>
      </p:ext>
    </p:extLst>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748131" y="1702315"/>
            <a:ext cx="2733718" cy="3886925"/>
          </a:xfrm>
          <a:prstGeom prst="rect">
            <a:avLst/>
          </a:prstGeom>
        </p:spPr>
      </p:pic>
      <p:sp>
        <p:nvSpPr>
          <p:cNvPr id="281602" name="Rectangle 2"/>
          <p:cNvSpPr>
            <a:spLocks noGrp="1" noChangeArrowheads="1"/>
          </p:cNvSpPr>
          <p:nvPr>
            <p:ph type="title" idx="4294967295"/>
          </p:nvPr>
        </p:nvSpPr>
        <p:spPr bwMode="auto">
          <a:xfrm>
            <a:off x="-324544" y="-44269"/>
            <a:ext cx="8229747"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p>
            <a:pPr rtl="1">
              <a:tabLst>
                <a:tab pos="3405188" algn="l"/>
              </a:tabLst>
            </a:pPr>
            <a:r>
              <a:rPr lang="es-ES" sz="2800" b="1" dirty="0" smtClean="0">
                <a:solidFill>
                  <a:srgbClr val="C00000"/>
                </a:solidFill>
                <a:latin typeface="Trebuchet MS" panose="020B0603020202020204" pitchFamily="34" charset="0"/>
              </a:rPr>
              <a:t>Productos SAF derivados  </a:t>
            </a:r>
            <a:endParaRPr lang="es-ES" sz="2800" b="1" dirty="0">
              <a:solidFill>
                <a:srgbClr val="C00000"/>
              </a:solidFill>
              <a:latin typeface="Trebuchet MS" panose="020B0603020202020204" pitchFamily="34" charset="0"/>
            </a:endParaRPr>
          </a:p>
        </p:txBody>
      </p:sp>
      <p:pic>
        <p:nvPicPr>
          <p:cNvPr id="17412" name="Picture 4" descr="http://projects.knmi.nl/scatterometer/osisaflogo_mediu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5251" y="2061234"/>
            <a:ext cx="1524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STAR title bann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78" y="402316"/>
            <a:ext cx="3724514" cy="509671"/>
          </a:xfrm>
          <a:prstGeom prst="rect">
            <a:avLst/>
          </a:prstGeom>
          <a:solidFill>
            <a:schemeClr val="bg1"/>
          </a:solidFill>
          <a:extLst/>
        </p:spPr>
      </p:pic>
      <p:sp>
        <p:nvSpPr>
          <p:cNvPr id="7" name="CuadroTexto 6"/>
          <p:cNvSpPr txBox="1"/>
          <p:nvPr/>
        </p:nvSpPr>
        <p:spPr>
          <a:xfrm>
            <a:off x="4572000" y="657152"/>
            <a:ext cx="3514232" cy="1569660"/>
          </a:xfrm>
          <a:prstGeom prst="rect">
            <a:avLst/>
          </a:prstGeom>
          <a:noFill/>
        </p:spPr>
        <p:txBody>
          <a:bodyPr wrap="none" rtlCol="0">
            <a:spAutoFit/>
          </a:bodyPr>
          <a:lstStyle/>
          <a:p>
            <a:pPr marL="285750" indent="-285750">
              <a:buFontTx/>
              <a:buChar char="-"/>
            </a:pPr>
            <a:r>
              <a:rPr lang="es-ES" sz="1600" dirty="0" smtClean="0">
                <a:latin typeface="Trebuchet MS" panose="020B0603020202020204" pitchFamily="34" charset="0"/>
              </a:rPr>
              <a:t>Temperatura de la superficie SST</a:t>
            </a:r>
          </a:p>
          <a:p>
            <a:pPr marL="285750" indent="-285750">
              <a:buFontTx/>
              <a:buChar char="-"/>
            </a:pPr>
            <a:r>
              <a:rPr lang="es-ES" sz="1600" dirty="0" smtClean="0">
                <a:latin typeface="Trebuchet MS" panose="020B0603020202020204" pitchFamily="34" charset="0"/>
              </a:rPr>
              <a:t>Color del océano</a:t>
            </a:r>
          </a:p>
          <a:p>
            <a:pPr marL="285750" indent="-285750">
              <a:buFontTx/>
              <a:buChar char="-"/>
            </a:pPr>
            <a:r>
              <a:rPr lang="es-ES" sz="1600" dirty="0" smtClean="0">
                <a:latin typeface="Trebuchet MS" panose="020B0603020202020204" pitchFamily="34" charset="0"/>
              </a:rPr>
              <a:t>Seguimiento de hielos</a:t>
            </a:r>
          </a:p>
          <a:p>
            <a:pPr marL="285750" indent="-285750">
              <a:buFontTx/>
              <a:buChar char="-"/>
            </a:pPr>
            <a:r>
              <a:rPr lang="es-ES" sz="1600" dirty="0" smtClean="0">
                <a:latin typeface="Trebuchet MS" panose="020B0603020202020204" pitchFamily="34" charset="0"/>
              </a:rPr>
              <a:t>Flujos </a:t>
            </a:r>
            <a:r>
              <a:rPr lang="es-ES" sz="1600" dirty="0" err="1" smtClean="0">
                <a:latin typeface="Trebuchet MS" panose="020B0603020202020204" pitchFamily="34" charset="0"/>
              </a:rPr>
              <a:t>radiativos</a:t>
            </a:r>
            <a:endParaRPr lang="es-ES" sz="1600" dirty="0" smtClean="0">
              <a:latin typeface="Trebuchet MS" panose="020B0603020202020204" pitchFamily="34" charset="0"/>
            </a:endParaRPr>
          </a:p>
          <a:p>
            <a:pPr marL="285750" indent="-285750">
              <a:buFontTx/>
              <a:buChar char="-"/>
            </a:pPr>
            <a:r>
              <a:rPr lang="es-ES" sz="1600" dirty="0">
                <a:latin typeface="Trebuchet MS" panose="020B0603020202020204" pitchFamily="34" charset="0"/>
              </a:rPr>
              <a:t>Viento y oleaje</a:t>
            </a:r>
          </a:p>
          <a:p>
            <a:pPr marL="285750" indent="-285750">
              <a:buFontTx/>
              <a:buChar char="-"/>
            </a:pPr>
            <a:endParaRPr lang="es-ES" sz="1600" dirty="0">
              <a:latin typeface="Trebuchet MS" panose="020B0603020202020204" pitchFamily="34" charset="0"/>
            </a:endParaRPr>
          </a:p>
        </p:txBody>
      </p:sp>
      <p:sp>
        <p:nvSpPr>
          <p:cNvPr id="10" name="CuadroTexto 9"/>
          <p:cNvSpPr txBox="1"/>
          <p:nvPr/>
        </p:nvSpPr>
        <p:spPr>
          <a:xfrm>
            <a:off x="5422671" y="5564014"/>
            <a:ext cx="2914580" cy="338554"/>
          </a:xfrm>
          <a:prstGeom prst="rect">
            <a:avLst/>
          </a:prstGeom>
          <a:noFill/>
        </p:spPr>
        <p:txBody>
          <a:bodyPr wrap="none" rtlCol="0">
            <a:spAutoFit/>
          </a:bodyPr>
          <a:lstStyle/>
          <a:p>
            <a:r>
              <a:rPr lang="es-ES" sz="1600" dirty="0" smtClean="0">
                <a:latin typeface="Trebuchet MS" panose="020B0603020202020204" pitchFamily="34" charset="0"/>
                <a:hlinkClick r:id="rId5"/>
              </a:rPr>
              <a:t>https://osi-saf.eumetsat.int/</a:t>
            </a:r>
            <a:endParaRPr lang="es-ES" sz="1600" dirty="0">
              <a:latin typeface="Trebuchet MS" panose="020B0603020202020204" pitchFamily="34" charset="0"/>
            </a:endParaRPr>
          </a:p>
        </p:txBody>
      </p:sp>
      <p:pic>
        <p:nvPicPr>
          <p:cNvPr id="11" name="Imagen 10"/>
          <p:cNvPicPr>
            <a:picLocks noChangeAspect="1"/>
          </p:cNvPicPr>
          <p:nvPr/>
        </p:nvPicPr>
        <p:blipFill>
          <a:blip r:embed="rId6"/>
          <a:stretch>
            <a:fillRect/>
          </a:stretch>
        </p:blipFill>
        <p:spPr>
          <a:xfrm>
            <a:off x="4896608" y="5871555"/>
            <a:ext cx="3966706" cy="818722"/>
          </a:xfrm>
          <a:prstGeom prst="rect">
            <a:avLst/>
          </a:prstGeom>
        </p:spPr>
      </p:pic>
      <p:sp>
        <p:nvSpPr>
          <p:cNvPr id="3" name="CuadroTexto 2"/>
          <p:cNvSpPr txBox="1"/>
          <p:nvPr/>
        </p:nvSpPr>
        <p:spPr>
          <a:xfrm>
            <a:off x="-41032" y="6553524"/>
            <a:ext cx="5068247" cy="307777"/>
          </a:xfrm>
          <a:prstGeom prst="rect">
            <a:avLst/>
          </a:prstGeom>
          <a:solidFill>
            <a:schemeClr val="bg1"/>
          </a:solidFill>
        </p:spPr>
        <p:txBody>
          <a:bodyPr wrap="none" rtlCol="0">
            <a:spAutoFit/>
          </a:bodyPr>
          <a:lstStyle/>
          <a:p>
            <a:r>
              <a:rPr lang="es-ES" sz="1400" dirty="0" smtClean="0">
                <a:hlinkClick r:id="rId7"/>
              </a:rPr>
              <a:t>http://manati.star.nesdis.noaa.gov/datasets/ASCATBData.php</a:t>
            </a:r>
            <a:endParaRPr lang="es-ES" sz="1400" dirty="0"/>
          </a:p>
        </p:txBody>
      </p:sp>
      <p:pic>
        <p:nvPicPr>
          <p:cNvPr id="5" name="Imagen 4"/>
          <p:cNvPicPr>
            <a:picLocks noChangeAspect="1"/>
          </p:cNvPicPr>
          <p:nvPr/>
        </p:nvPicPr>
        <p:blipFill>
          <a:blip r:embed="rId8"/>
          <a:stretch>
            <a:fillRect/>
          </a:stretch>
        </p:blipFill>
        <p:spPr>
          <a:xfrm>
            <a:off x="19969" y="870448"/>
            <a:ext cx="4591331" cy="3547275"/>
          </a:xfrm>
          <a:prstGeom prst="rect">
            <a:avLst/>
          </a:prstGeom>
        </p:spPr>
      </p:pic>
      <p:pic>
        <p:nvPicPr>
          <p:cNvPr id="8" name="Imagen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114" y="2160552"/>
            <a:ext cx="4613031" cy="4051987"/>
          </a:xfrm>
          <a:prstGeom prst="rect">
            <a:avLst/>
          </a:prstGeom>
        </p:spPr>
      </p:pic>
      <p:pic>
        <p:nvPicPr>
          <p:cNvPr id="9" name="Imagen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5488" y="2509127"/>
            <a:ext cx="4697108" cy="4125838"/>
          </a:xfrm>
          <a:prstGeom prst="rect">
            <a:avLst/>
          </a:prstGeom>
        </p:spPr>
      </p:pic>
    </p:spTree>
    <p:extLst>
      <p:ext uri="{BB962C8B-B14F-4D97-AF65-F5344CB8AC3E}">
        <p14:creationId xmlns:p14="http://schemas.microsoft.com/office/powerpoint/2010/main" val="39917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7412"/>
                                        </p:tgtEl>
                                        <p:attrNameLst>
                                          <p:attrName>style.visibility</p:attrName>
                                        </p:attrNameLst>
                                      </p:cBhvr>
                                      <p:to>
                                        <p:strVal val="visible"/>
                                      </p:to>
                                    </p:set>
                                    <p:anim calcmode="lin" valueType="num">
                                      <p:cBhvr additive="base">
                                        <p:cTn id="25" dur="500" fill="hold"/>
                                        <p:tgtEl>
                                          <p:spTgt spid="17412"/>
                                        </p:tgtEl>
                                        <p:attrNameLst>
                                          <p:attrName>ppt_x</p:attrName>
                                        </p:attrNameLst>
                                      </p:cBhvr>
                                      <p:tavLst>
                                        <p:tav tm="0">
                                          <p:val>
                                            <p:strVal val="#ppt_x"/>
                                          </p:val>
                                        </p:tav>
                                        <p:tav tm="100000">
                                          <p:val>
                                            <p:strVal val="#ppt_x"/>
                                          </p:val>
                                        </p:tav>
                                      </p:tavLst>
                                    </p:anim>
                                    <p:anim calcmode="lin" valueType="num">
                                      <p:cBhvr additive="base">
                                        <p:cTn id="26" dur="500" fill="hold"/>
                                        <p:tgtEl>
                                          <p:spTgt spid="174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idx="4294967295"/>
          </p:nvPr>
        </p:nvSpPr>
        <p:spPr bwMode="auto">
          <a:xfrm>
            <a:off x="-324544" y="-44269"/>
            <a:ext cx="8229747"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p>
            <a:pPr rtl="1"/>
            <a:r>
              <a:rPr lang="es-ES" sz="2800" b="1" dirty="0" smtClean="0">
                <a:solidFill>
                  <a:srgbClr val="C00000"/>
                </a:solidFill>
                <a:latin typeface="Trebuchet MS" panose="020B0603020202020204" pitchFamily="34" charset="0"/>
              </a:rPr>
              <a:t>Productos SAF derivados  </a:t>
            </a:r>
            <a:endParaRPr lang="es-ES" sz="2800" b="1" dirty="0">
              <a:solidFill>
                <a:srgbClr val="C00000"/>
              </a:solidFill>
              <a:latin typeface="Trebuchet MS" panose="020B0603020202020204" pitchFamily="34" charset="0"/>
            </a:endParaRPr>
          </a:p>
        </p:txBody>
      </p:sp>
      <p:sp>
        <p:nvSpPr>
          <p:cNvPr id="2" name="CuadroTexto 1"/>
          <p:cNvSpPr txBox="1"/>
          <p:nvPr/>
        </p:nvSpPr>
        <p:spPr>
          <a:xfrm>
            <a:off x="433342" y="6159447"/>
            <a:ext cx="3272178" cy="307777"/>
          </a:xfrm>
          <a:prstGeom prst="rect">
            <a:avLst/>
          </a:prstGeom>
          <a:noFill/>
        </p:spPr>
        <p:txBody>
          <a:bodyPr wrap="none" rtlCol="0">
            <a:spAutoFit/>
          </a:bodyPr>
          <a:lstStyle/>
          <a:p>
            <a:r>
              <a:rPr lang="es-ES" sz="1400" dirty="0" smtClean="0">
                <a:latin typeface="Trebuchet MS" panose="020B0603020202020204" pitchFamily="34" charset="0"/>
                <a:hlinkClick r:id="rId2"/>
              </a:rPr>
              <a:t>https://scatterometer.knmi.nl/home/</a:t>
            </a:r>
            <a:endParaRPr lang="es-ES" sz="1400" dirty="0">
              <a:latin typeface="Trebuchet MS" panose="020B0603020202020204" pitchFamily="34" charset="0"/>
            </a:endParaRPr>
          </a:p>
        </p:txBody>
      </p:sp>
      <p:sp>
        <p:nvSpPr>
          <p:cNvPr id="7" name="CuadroTexto 6"/>
          <p:cNvSpPr txBox="1"/>
          <p:nvPr/>
        </p:nvSpPr>
        <p:spPr>
          <a:xfrm>
            <a:off x="5004048" y="483185"/>
            <a:ext cx="2124299" cy="338554"/>
          </a:xfrm>
          <a:prstGeom prst="rect">
            <a:avLst/>
          </a:prstGeom>
          <a:noFill/>
        </p:spPr>
        <p:txBody>
          <a:bodyPr wrap="none" rtlCol="0">
            <a:spAutoFit/>
          </a:bodyPr>
          <a:lstStyle/>
          <a:p>
            <a:r>
              <a:rPr lang="es-ES" sz="1600" dirty="0" err="1" smtClean="0">
                <a:latin typeface="Trebuchet MS" panose="020B0603020202020204" pitchFamily="34" charset="0"/>
              </a:rPr>
              <a:t>Multiplatform</a:t>
            </a:r>
            <a:r>
              <a:rPr lang="es-ES" sz="1600" dirty="0" smtClean="0">
                <a:latin typeface="Trebuchet MS" panose="020B0603020202020204" pitchFamily="34" charset="0"/>
              </a:rPr>
              <a:t> </a:t>
            </a:r>
            <a:r>
              <a:rPr lang="es-ES" sz="1600" dirty="0" err="1" smtClean="0">
                <a:latin typeface="Trebuchet MS" panose="020B0603020202020204" pitchFamily="34" charset="0"/>
              </a:rPr>
              <a:t>viewer</a:t>
            </a:r>
            <a:endParaRPr lang="es-ES" sz="1600" dirty="0">
              <a:latin typeface="Trebuchet MS" panose="020B0603020202020204" pitchFamily="34" charset="0"/>
            </a:endParaRPr>
          </a:p>
        </p:txBody>
      </p:sp>
      <p:pic>
        <p:nvPicPr>
          <p:cNvPr id="5" name="Imagen 4"/>
          <p:cNvPicPr>
            <a:picLocks noChangeAspect="1"/>
          </p:cNvPicPr>
          <p:nvPr/>
        </p:nvPicPr>
        <p:blipFill>
          <a:blip r:embed="rId3"/>
          <a:stretch>
            <a:fillRect/>
          </a:stretch>
        </p:blipFill>
        <p:spPr>
          <a:xfrm>
            <a:off x="179512" y="836712"/>
            <a:ext cx="3779839" cy="5374347"/>
          </a:xfrm>
          <a:prstGeom prst="rect">
            <a:avLst/>
          </a:prstGeom>
        </p:spPr>
      </p:pic>
      <p:pic>
        <p:nvPicPr>
          <p:cNvPr id="8" name="Imagen 7"/>
          <p:cNvPicPr>
            <a:picLocks noChangeAspect="1"/>
          </p:cNvPicPr>
          <p:nvPr/>
        </p:nvPicPr>
        <p:blipFill>
          <a:blip r:embed="rId4"/>
          <a:stretch>
            <a:fillRect/>
          </a:stretch>
        </p:blipFill>
        <p:spPr>
          <a:xfrm>
            <a:off x="4111892" y="844710"/>
            <a:ext cx="3916492" cy="4502703"/>
          </a:xfrm>
          <a:prstGeom prst="rect">
            <a:avLst/>
          </a:prstGeom>
        </p:spPr>
      </p:pic>
      <p:sp>
        <p:nvSpPr>
          <p:cNvPr id="13" name="CuadroTexto 12"/>
          <p:cNvSpPr txBox="1"/>
          <p:nvPr/>
        </p:nvSpPr>
        <p:spPr>
          <a:xfrm>
            <a:off x="739017" y="463031"/>
            <a:ext cx="3026085" cy="338554"/>
          </a:xfrm>
          <a:prstGeom prst="rect">
            <a:avLst/>
          </a:prstGeom>
          <a:noFill/>
        </p:spPr>
        <p:txBody>
          <a:bodyPr wrap="none" rtlCol="0">
            <a:spAutoFit/>
          </a:bodyPr>
          <a:lstStyle/>
          <a:p>
            <a:r>
              <a:rPr lang="es-ES" sz="1600" dirty="0" smtClean="0">
                <a:latin typeface="Trebuchet MS" panose="020B0603020202020204" pitchFamily="34" charset="0"/>
              </a:rPr>
              <a:t>ASCAT-B </a:t>
            </a:r>
            <a:r>
              <a:rPr lang="es-ES" sz="1600" dirty="0" err="1" smtClean="0">
                <a:latin typeface="Trebuchet MS" panose="020B0603020202020204" pitchFamily="34" charset="0"/>
              </a:rPr>
              <a:t>Coastal</a:t>
            </a:r>
            <a:r>
              <a:rPr lang="es-ES" sz="1600" dirty="0" smtClean="0">
                <a:latin typeface="Trebuchet MS" panose="020B0603020202020204" pitchFamily="34" charset="0"/>
              </a:rPr>
              <a:t> </a:t>
            </a:r>
            <a:r>
              <a:rPr lang="es-ES" sz="1600" dirty="0" err="1" smtClean="0">
                <a:latin typeface="Trebuchet MS" panose="020B0603020202020204" pitchFamily="34" charset="0"/>
              </a:rPr>
              <a:t>winds</a:t>
            </a:r>
            <a:r>
              <a:rPr lang="es-ES" sz="1600" dirty="0" smtClean="0">
                <a:latin typeface="Trebuchet MS" panose="020B0603020202020204" pitchFamily="34" charset="0"/>
              </a:rPr>
              <a:t> (25 km)</a:t>
            </a:r>
            <a:endParaRPr lang="es-ES" sz="1600" dirty="0">
              <a:latin typeface="Trebuchet MS" panose="020B0603020202020204" pitchFamily="34" charset="0"/>
            </a:endParaRPr>
          </a:p>
        </p:txBody>
      </p:sp>
      <p:pic>
        <p:nvPicPr>
          <p:cNvPr id="17412" name="Picture 4" descr="http://projects.knmi.nl/scatterometer/osisaflogo_medium.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5881" y="899493"/>
            <a:ext cx="1524000" cy="1000125"/>
          </a:xfrm>
          <a:prstGeom prst="rect">
            <a:avLst/>
          </a:prstGeom>
          <a:noFill/>
          <a:extLst>
            <a:ext uri="{909E8E84-426E-40DD-AFC4-6F175D3DCCD1}">
              <a14:hiddenFill xmlns:a14="http://schemas.microsoft.com/office/drawing/2010/main">
                <a:solidFill>
                  <a:srgbClr val="FFFFFF"/>
                </a:solidFill>
              </a14:hiddenFill>
            </a:ext>
          </a:extLst>
        </p:spPr>
      </p:pic>
      <p:pic>
        <p:nvPicPr>
          <p:cNvPr id="65537" name="Picture 1" descr="https://scatterometer.knmi.nl/tile_prod/legend_de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5703" y="5280067"/>
            <a:ext cx="3999581" cy="321616"/>
          </a:xfrm>
          <a:prstGeom prst="rect">
            <a:avLst/>
          </a:prstGeom>
          <a:noFill/>
          <a:extLst>
            <a:ext uri="{909E8E84-426E-40DD-AFC4-6F175D3DCCD1}">
              <a14:hiddenFill xmlns:a14="http://schemas.microsoft.com/office/drawing/2010/main">
                <a:solidFill>
                  <a:srgbClr val="FFFFFF"/>
                </a:solidFill>
              </a14:hiddenFill>
            </a:ext>
          </a:extLst>
        </p:spPr>
      </p:pic>
      <p:pic>
        <p:nvPicPr>
          <p:cNvPr id="65538" name="Picture 2" descr="https://scatterometer.knmi.nl/tile_prod/legend_ml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575" y="5754037"/>
            <a:ext cx="5138421" cy="223784"/>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4506288" y="6287858"/>
            <a:ext cx="4058996" cy="338554"/>
          </a:xfrm>
          <a:prstGeom prst="rect">
            <a:avLst/>
          </a:prstGeom>
          <a:noFill/>
        </p:spPr>
        <p:txBody>
          <a:bodyPr wrap="none" rtlCol="0">
            <a:spAutoFit/>
          </a:bodyPr>
          <a:lstStyle/>
          <a:p>
            <a:r>
              <a:rPr lang="es-ES" sz="1600" dirty="0" smtClean="0">
                <a:latin typeface="Trebuchet MS" panose="020B0603020202020204" pitchFamily="34" charset="0"/>
                <a:hlinkClick r:id="rId8"/>
              </a:rPr>
              <a:t>https://scatterometer.knmi.nl/tile_prod/</a:t>
            </a:r>
            <a:endParaRPr lang="es-ES" sz="1600" dirty="0">
              <a:latin typeface="Trebuchet MS" panose="020B0603020202020204" pitchFamily="34" charset="0"/>
            </a:endParaRPr>
          </a:p>
        </p:txBody>
      </p:sp>
      <p:sp>
        <p:nvSpPr>
          <p:cNvPr id="11" name="Rectángulo 10"/>
          <p:cNvSpPr/>
          <p:nvPr/>
        </p:nvSpPr>
        <p:spPr>
          <a:xfrm>
            <a:off x="4835515" y="5882448"/>
            <a:ext cx="2768707" cy="276999"/>
          </a:xfrm>
          <a:prstGeom prst="rect">
            <a:avLst/>
          </a:prstGeom>
        </p:spPr>
        <p:txBody>
          <a:bodyPr wrap="none">
            <a:spAutoFit/>
          </a:bodyPr>
          <a:lstStyle/>
          <a:p>
            <a:r>
              <a:rPr lang="es-ES" sz="1200" i="1" dirty="0" err="1">
                <a:latin typeface="Trebuchet MS" panose="020B0603020202020204" pitchFamily="34" charset="0"/>
              </a:rPr>
              <a:t>Maximum</a:t>
            </a:r>
            <a:r>
              <a:rPr lang="es-ES" sz="1200" i="1" dirty="0">
                <a:latin typeface="Trebuchet MS" panose="020B0603020202020204" pitchFamily="34" charset="0"/>
              </a:rPr>
              <a:t> </a:t>
            </a:r>
            <a:r>
              <a:rPr lang="es-ES" sz="1200" i="1" dirty="0" err="1">
                <a:latin typeface="Trebuchet MS" panose="020B0603020202020204" pitchFamily="34" charset="0"/>
              </a:rPr>
              <a:t>Likelihood</a:t>
            </a:r>
            <a:r>
              <a:rPr lang="es-ES" sz="1200" i="1" dirty="0">
                <a:latin typeface="Trebuchet MS" panose="020B0603020202020204" pitchFamily="34" charset="0"/>
              </a:rPr>
              <a:t> </a:t>
            </a:r>
            <a:r>
              <a:rPr lang="es-ES" sz="1200" i="1" dirty="0" err="1">
                <a:latin typeface="Trebuchet MS" panose="020B0603020202020204" pitchFamily="34" charset="0"/>
              </a:rPr>
              <a:t>Estimator</a:t>
            </a:r>
            <a:r>
              <a:rPr lang="es-ES" sz="1200" i="1" dirty="0">
                <a:latin typeface="Trebuchet MS" panose="020B0603020202020204" pitchFamily="34" charset="0"/>
              </a:rPr>
              <a:t> (MLE)</a:t>
            </a:r>
          </a:p>
        </p:txBody>
      </p:sp>
    </p:spTree>
    <p:extLst>
      <p:ext uri="{BB962C8B-B14F-4D97-AF65-F5344CB8AC3E}">
        <p14:creationId xmlns:p14="http://schemas.microsoft.com/office/powerpoint/2010/main" val="33105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2"/>
                                        </p:tgtEl>
                                        <p:attrNameLst>
                                          <p:attrName>style.visibility</p:attrName>
                                        </p:attrNameLst>
                                      </p:cBhvr>
                                      <p:to>
                                        <p:strVal val="visible"/>
                                      </p:to>
                                    </p:set>
                                    <p:anim calcmode="lin" valueType="num">
                                      <p:cBhvr additive="base">
                                        <p:cTn id="11" dur="500" fill="hold"/>
                                        <p:tgtEl>
                                          <p:spTgt spid="17412"/>
                                        </p:tgtEl>
                                        <p:attrNameLst>
                                          <p:attrName>ppt_x</p:attrName>
                                        </p:attrNameLst>
                                      </p:cBhvr>
                                      <p:tavLst>
                                        <p:tav tm="0">
                                          <p:val>
                                            <p:strVal val="#ppt_x"/>
                                          </p:val>
                                        </p:tav>
                                        <p:tav tm="100000">
                                          <p:val>
                                            <p:strVal val="#ppt_x"/>
                                          </p:val>
                                        </p:tav>
                                      </p:tavLst>
                                    </p:anim>
                                    <p:anim calcmode="lin" valueType="num">
                                      <p:cBhvr additive="base">
                                        <p:cTn id="12"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idx="4294967295"/>
          </p:nvPr>
        </p:nvSpPr>
        <p:spPr bwMode="auto">
          <a:xfrm>
            <a:off x="-324544" y="-44269"/>
            <a:ext cx="8229747"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p>
            <a:pPr rtl="1"/>
            <a:r>
              <a:rPr lang="es-ES" sz="2800" b="1" dirty="0" smtClean="0">
                <a:solidFill>
                  <a:srgbClr val="C00000"/>
                </a:solidFill>
                <a:latin typeface="Trebuchet MS" panose="020B0603020202020204" pitchFamily="34" charset="0"/>
              </a:rPr>
              <a:t>Productos SAF derivados  </a:t>
            </a:r>
            <a:endParaRPr lang="es-ES" sz="2800" b="1" dirty="0">
              <a:solidFill>
                <a:srgbClr val="C00000"/>
              </a:solidFill>
              <a:latin typeface="Trebuchet MS" panose="020B0603020202020204" pitchFamily="34" charset="0"/>
            </a:endParaRPr>
          </a:p>
        </p:txBody>
      </p:sp>
      <p:sp>
        <p:nvSpPr>
          <p:cNvPr id="2" name="CuadroTexto 1"/>
          <p:cNvSpPr txBox="1"/>
          <p:nvPr/>
        </p:nvSpPr>
        <p:spPr>
          <a:xfrm>
            <a:off x="433342" y="6159447"/>
            <a:ext cx="3272178" cy="307777"/>
          </a:xfrm>
          <a:prstGeom prst="rect">
            <a:avLst/>
          </a:prstGeom>
          <a:noFill/>
        </p:spPr>
        <p:txBody>
          <a:bodyPr wrap="none" rtlCol="0">
            <a:spAutoFit/>
          </a:bodyPr>
          <a:lstStyle/>
          <a:p>
            <a:r>
              <a:rPr lang="es-ES" sz="1400" dirty="0" smtClean="0">
                <a:latin typeface="Trebuchet MS" panose="020B0603020202020204" pitchFamily="34" charset="0"/>
                <a:hlinkClick r:id="rId2"/>
              </a:rPr>
              <a:t>https://scatterometer.knmi.nl/home/</a:t>
            </a:r>
            <a:endParaRPr lang="es-ES" sz="1400" dirty="0">
              <a:latin typeface="Trebuchet MS" panose="020B0603020202020204" pitchFamily="34" charset="0"/>
            </a:endParaRPr>
          </a:p>
        </p:txBody>
      </p:sp>
      <p:sp>
        <p:nvSpPr>
          <p:cNvPr id="7" name="CuadroTexto 6"/>
          <p:cNvSpPr txBox="1"/>
          <p:nvPr/>
        </p:nvSpPr>
        <p:spPr>
          <a:xfrm>
            <a:off x="5004048" y="483185"/>
            <a:ext cx="2124299" cy="338554"/>
          </a:xfrm>
          <a:prstGeom prst="rect">
            <a:avLst/>
          </a:prstGeom>
          <a:noFill/>
        </p:spPr>
        <p:txBody>
          <a:bodyPr wrap="none" rtlCol="0">
            <a:spAutoFit/>
          </a:bodyPr>
          <a:lstStyle/>
          <a:p>
            <a:r>
              <a:rPr lang="es-ES" sz="1600" dirty="0" err="1" smtClean="0">
                <a:latin typeface="Trebuchet MS" panose="020B0603020202020204" pitchFamily="34" charset="0"/>
              </a:rPr>
              <a:t>Multiplatform</a:t>
            </a:r>
            <a:r>
              <a:rPr lang="es-ES" sz="1600" dirty="0" smtClean="0">
                <a:latin typeface="Trebuchet MS" panose="020B0603020202020204" pitchFamily="34" charset="0"/>
              </a:rPr>
              <a:t> </a:t>
            </a:r>
            <a:r>
              <a:rPr lang="es-ES" sz="1600" dirty="0" err="1" smtClean="0">
                <a:latin typeface="Trebuchet MS" panose="020B0603020202020204" pitchFamily="34" charset="0"/>
              </a:rPr>
              <a:t>viewer</a:t>
            </a:r>
            <a:endParaRPr lang="es-ES" sz="1600" dirty="0">
              <a:latin typeface="Trebuchet MS" panose="020B0603020202020204" pitchFamily="34" charset="0"/>
            </a:endParaRPr>
          </a:p>
        </p:txBody>
      </p:sp>
      <p:pic>
        <p:nvPicPr>
          <p:cNvPr id="5" name="Imagen 4"/>
          <p:cNvPicPr>
            <a:picLocks noChangeAspect="1"/>
          </p:cNvPicPr>
          <p:nvPr/>
        </p:nvPicPr>
        <p:blipFill>
          <a:blip r:embed="rId3"/>
          <a:stretch>
            <a:fillRect/>
          </a:stretch>
        </p:blipFill>
        <p:spPr>
          <a:xfrm>
            <a:off x="179512" y="836712"/>
            <a:ext cx="3779839" cy="5374347"/>
          </a:xfrm>
          <a:prstGeom prst="rect">
            <a:avLst/>
          </a:prstGeom>
        </p:spPr>
      </p:pic>
      <p:pic>
        <p:nvPicPr>
          <p:cNvPr id="8" name="Imagen 7"/>
          <p:cNvPicPr>
            <a:picLocks noChangeAspect="1"/>
          </p:cNvPicPr>
          <p:nvPr/>
        </p:nvPicPr>
        <p:blipFill>
          <a:blip r:embed="rId4"/>
          <a:stretch>
            <a:fillRect/>
          </a:stretch>
        </p:blipFill>
        <p:spPr>
          <a:xfrm>
            <a:off x="4111892" y="844710"/>
            <a:ext cx="3916492" cy="4502703"/>
          </a:xfrm>
          <a:prstGeom prst="rect">
            <a:avLst/>
          </a:prstGeom>
        </p:spPr>
      </p:pic>
      <p:sp>
        <p:nvSpPr>
          <p:cNvPr id="13" name="CuadroTexto 12"/>
          <p:cNvSpPr txBox="1"/>
          <p:nvPr/>
        </p:nvSpPr>
        <p:spPr>
          <a:xfrm>
            <a:off x="739017" y="463031"/>
            <a:ext cx="3026085" cy="338554"/>
          </a:xfrm>
          <a:prstGeom prst="rect">
            <a:avLst/>
          </a:prstGeom>
          <a:noFill/>
        </p:spPr>
        <p:txBody>
          <a:bodyPr wrap="none" rtlCol="0">
            <a:spAutoFit/>
          </a:bodyPr>
          <a:lstStyle/>
          <a:p>
            <a:r>
              <a:rPr lang="es-ES" sz="1600" dirty="0" smtClean="0">
                <a:latin typeface="Trebuchet MS" panose="020B0603020202020204" pitchFamily="34" charset="0"/>
              </a:rPr>
              <a:t>ASCAT-B </a:t>
            </a:r>
            <a:r>
              <a:rPr lang="es-ES" sz="1600" dirty="0" err="1" smtClean="0">
                <a:latin typeface="Trebuchet MS" panose="020B0603020202020204" pitchFamily="34" charset="0"/>
              </a:rPr>
              <a:t>Coastal</a:t>
            </a:r>
            <a:r>
              <a:rPr lang="es-ES" sz="1600" dirty="0" smtClean="0">
                <a:latin typeface="Trebuchet MS" panose="020B0603020202020204" pitchFamily="34" charset="0"/>
              </a:rPr>
              <a:t> </a:t>
            </a:r>
            <a:r>
              <a:rPr lang="es-ES" sz="1600" dirty="0" err="1" smtClean="0">
                <a:latin typeface="Trebuchet MS" panose="020B0603020202020204" pitchFamily="34" charset="0"/>
              </a:rPr>
              <a:t>winds</a:t>
            </a:r>
            <a:r>
              <a:rPr lang="es-ES" sz="1600" dirty="0" smtClean="0">
                <a:latin typeface="Trebuchet MS" panose="020B0603020202020204" pitchFamily="34" charset="0"/>
              </a:rPr>
              <a:t> (25 km)</a:t>
            </a:r>
            <a:endParaRPr lang="es-ES" sz="1600" dirty="0">
              <a:latin typeface="Trebuchet MS" panose="020B0603020202020204" pitchFamily="34" charset="0"/>
            </a:endParaRPr>
          </a:p>
        </p:txBody>
      </p:sp>
      <p:pic>
        <p:nvPicPr>
          <p:cNvPr id="17412" name="Picture 4" descr="http://projects.knmi.nl/scatterometer/osisaflogo_medium.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5881" y="899493"/>
            <a:ext cx="1524000" cy="1000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a 8"/>
          <p:cNvGraphicFramePr>
            <a:graphicFrameLocks noGrp="1"/>
          </p:cNvGraphicFramePr>
          <p:nvPr>
            <p:extLst>
              <p:ext uri="{D42A27DB-BD31-4B8C-83A1-F6EECF244321}">
                <p14:modId xmlns:p14="http://schemas.microsoft.com/office/powerpoint/2010/main" val="616676577"/>
              </p:ext>
            </p:extLst>
          </p:nvPr>
        </p:nvGraphicFramePr>
        <p:xfrm>
          <a:off x="2223129" y="4145875"/>
          <a:ext cx="5379720" cy="929640"/>
        </p:xfrm>
        <a:graphic>
          <a:graphicData uri="http://schemas.openxmlformats.org/drawingml/2006/table">
            <a:tbl>
              <a:tblPr/>
              <a:tblGrid>
                <a:gridCol w="83820"/>
                <a:gridCol w="5295900"/>
              </a:tblGrid>
              <a:tr h="381000">
                <a:tc>
                  <a:txBody>
                    <a:bodyPr/>
                    <a:lstStyle/>
                    <a:p>
                      <a:pPr algn="ctr"/>
                      <a:endParaRPr lang="es-ES"/>
                    </a:p>
                  </a:txBody>
                  <a:tcPr marL="0" marR="0" marT="0" marB="0">
                    <a:lnL>
                      <a:noFill/>
                    </a:lnL>
                    <a:lnR>
                      <a:noFill/>
                    </a:lnR>
                    <a:lnT>
                      <a:noFill/>
                    </a:lnT>
                    <a:lnB>
                      <a:noFill/>
                    </a:lnB>
                  </a:tcPr>
                </a:tc>
                <a:tc>
                  <a:txBody>
                    <a:bodyPr/>
                    <a:lstStyle/>
                    <a:p>
                      <a:endParaRPr lang="es-ES"/>
                    </a:p>
                  </a:txBody>
                  <a:tcPr>
                    <a:lnL>
                      <a:noFill/>
                    </a:lnL>
                  </a:tcPr>
                </a:tc>
              </a:tr>
              <a:tr h="0">
                <a:tc>
                  <a:txBody>
                    <a:bodyPr/>
                    <a:lstStyle/>
                    <a:p>
                      <a:endParaRPr lang="es-ES"/>
                    </a:p>
                  </a:txBody>
                  <a:tcPr marL="0" marR="0" marT="0" marB="0" anchor="ctr">
                    <a:lnL>
                      <a:noFill/>
                    </a:lnL>
                    <a:lnR>
                      <a:noFill/>
                    </a:lnR>
                    <a:lnT>
                      <a:noFill/>
                    </a:lnT>
                    <a:lnB>
                      <a:noFill/>
                    </a:lnB>
                  </a:tcPr>
                </a:tc>
                <a:tc>
                  <a:txBody>
                    <a:bodyPr/>
                    <a:lstStyle/>
                    <a:p>
                      <a:pPr algn="ctr"/>
                      <a:endParaRPr lang="es-ES"/>
                    </a:p>
                  </a:txBody>
                  <a:tcPr marL="0" marR="0" marT="0" marB="0" anchor="ctr">
                    <a:lnL>
                      <a:noFill/>
                    </a:lnL>
                    <a:lnR>
                      <a:noFill/>
                    </a:lnR>
                    <a:lnB>
                      <a:noFill/>
                    </a:lnB>
                  </a:tcPr>
                </a:tc>
              </a:tr>
              <a:tr h="0">
                <a:tc>
                  <a:txBody>
                    <a:bodyPr/>
                    <a:lstStyle/>
                    <a:p>
                      <a:endParaRPr lang="es-ES"/>
                    </a:p>
                  </a:txBody>
                  <a:tcPr marL="0" marR="0" marT="0" marB="0" anchor="ctr">
                    <a:lnL>
                      <a:noFill/>
                    </a:lnL>
                    <a:lnR>
                      <a:noFill/>
                    </a:lnR>
                    <a:lnT>
                      <a:noFill/>
                    </a:lnT>
                    <a:lnB>
                      <a:noFill/>
                    </a:lnB>
                  </a:tcPr>
                </a:tc>
                <a:tc>
                  <a:txBody>
                    <a:bodyPr/>
                    <a:lstStyle/>
                    <a:p>
                      <a:r>
                        <a:rPr lang="es-ES" dirty="0" err="1"/>
                        <a:t>Description</a:t>
                      </a:r>
                      <a:endParaRPr lang="es-ES" dirty="0"/>
                    </a:p>
                  </a:txBody>
                  <a:tcPr marL="0" marR="0" marT="0" marB="0">
                    <a:lnL>
                      <a:noFill/>
                    </a:lnL>
                    <a:lnR>
                      <a:noFill/>
                    </a:lnR>
                    <a:lnT>
                      <a:noFill/>
                    </a:lnT>
                    <a:lnB>
                      <a:noFill/>
                    </a:lnB>
                  </a:tcPr>
                </a:tc>
              </a:tr>
            </a:tbl>
          </a:graphicData>
        </a:graphic>
      </p:graphicFrame>
      <p:pic>
        <p:nvPicPr>
          <p:cNvPr id="65537" name="Picture 1" descr="https://scatterometer.knmi.nl/tile_prod/legend_det.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5703" y="5280067"/>
            <a:ext cx="3999581" cy="321616"/>
          </a:xfrm>
          <a:prstGeom prst="rect">
            <a:avLst/>
          </a:prstGeom>
          <a:noFill/>
          <a:extLst>
            <a:ext uri="{909E8E84-426E-40DD-AFC4-6F175D3DCCD1}">
              <a14:hiddenFill xmlns:a14="http://schemas.microsoft.com/office/drawing/2010/main">
                <a:solidFill>
                  <a:srgbClr val="FFFFFF"/>
                </a:solidFill>
              </a14:hiddenFill>
            </a:ext>
          </a:extLst>
        </p:spPr>
      </p:pic>
      <p:pic>
        <p:nvPicPr>
          <p:cNvPr id="65538" name="Picture 2" descr="https://scatterometer.knmi.nl/tile_prod/legend_ml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575" y="5754037"/>
            <a:ext cx="5138421" cy="223784"/>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4506288" y="6287858"/>
            <a:ext cx="4058996" cy="338554"/>
          </a:xfrm>
          <a:prstGeom prst="rect">
            <a:avLst/>
          </a:prstGeom>
          <a:noFill/>
        </p:spPr>
        <p:txBody>
          <a:bodyPr wrap="none" rtlCol="0">
            <a:spAutoFit/>
          </a:bodyPr>
          <a:lstStyle/>
          <a:p>
            <a:r>
              <a:rPr lang="es-ES" sz="1600" dirty="0" smtClean="0">
                <a:latin typeface="Trebuchet MS" panose="020B0603020202020204" pitchFamily="34" charset="0"/>
                <a:hlinkClick r:id="rId8"/>
              </a:rPr>
              <a:t>https://scatterometer.knmi.nl/tile_prod/</a:t>
            </a:r>
            <a:endParaRPr lang="es-ES" sz="1600" dirty="0">
              <a:latin typeface="Trebuchet MS" panose="020B0603020202020204" pitchFamily="34" charset="0"/>
            </a:endParaRPr>
          </a:p>
        </p:txBody>
      </p:sp>
      <p:sp>
        <p:nvSpPr>
          <p:cNvPr id="11" name="Rectángulo 10"/>
          <p:cNvSpPr/>
          <p:nvPr/>
        </p:nvSpPr>
        <p:spPr>
          <a:xfrm>
            <a:off x="4835515" y="5882448"/>
            <a:ext cx="2768707" cy="276999"/>
          </a:xfrm>
          <a:prstGeom prst="rect">
            <a:avLst/>
          </a:prstGeom>
        </p:spPr>
        <p:txBody>
          <a:bodyPr wrap="none">
            <a:spAutoFit/>
          </a:bodyPr>
          <a:lstStyle/>
          <a:p>
            <a:r>
              <a:rPr lang="es-ES" sz="1200" i="1" dirty="0" err="1">
                <a:latin typeface="Trebuchet MS" panose="020B0603020202020204" pitchFamily="34" charset="0"/>
              </a:rPr>
              <a:t>Maximum</a:t>
            </a:r>
            <a:r>
              <a:rPr lang="es-ES" sz="1200" i="1" dirty="0">
                <a:latin typeface="Trebuchet MS" panose="020B0603020202020204" pitchFamily="34" charset="0"/>
              </a:rPr>
              <a:t> </a:t>
            </a:r>
            <a:r>
              <a:rPr lang="es-ES" sz="1200" i="1" dirty="0" err="1">
                <a:latin typeface="Trebuchet MS" panose="020B0603020202020204" pitchFamily="34" charset="0"/>
              </a:rPr>
              <a:t>Likelihood</a:t>
            </a:r>
            <a:r>
              <a:rPr lang="es-ES" sz="1200" i="1" dirty="0">
                <a:latin typeface="Trebuchet MS" panose="020B0603020202020204" pitchFamily="34" charset="0"/>
              </a:rPr>
              <a:t> </a:t>
            </a:r>
            <a:r>
              <a:rPr lang="es-ES" sz="1200" i="1" dirty="0" err="1">
                <a:latin typeface="Trebuchet MS" panose="020B0603020202020204" pitchFamily="34" charset="0"/>
              </a:rPr>
              <a:t>Estimator</a:t>
            </a:r>
            <a:r>
              <a:rPr lang="es-ES" sz="1200" i="1" dirty="0">
                <a:latin typeface="Trebuchet MS" panose="020B0603020202020204" pitchFamily="34" charset="0"/>
              </a:rPr>
              <a:t> (MLE)</a:t>
            </a:r>
          </a:p>
        </p:txBody>
      </p:sp>
    </p:spTree>
    <p:extLst>
      <p:ext uri="{BB962C8B-B14F-4D97-AF65-F5344CB8AC3E}">
        <p14:creationId xmlns:p14="http://schemas.microsoft.com/office/powerpoint/2010/main" val="71628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412"/>
                                        </p:tgtEl>
                                        <p:attrNameLst>
                                          <p:attrName>style.visibility</p:attrName>
                                        </p:attrNameLst>
                                      </p:cBhvr>
                                      <p:to>
                                        <p:strVal val="visible"/>
                                      </p:to>
                                    </p:set>
                                    <p:anim calcmode="lin" valueType="num">
                                      <p:cBhvr additive="base">
                                        <p:cTn id="11" dur="500" fill="hold"/>
                                        <p:tgtEl>
                                          <p:spTgt spid="17412"/>
                                        </p:tgtEl>
                                        <p:attrNameLst>
                                          <p:attrName>ppt_x</p:attrName>
                                        </p:attrNameLst>
                                      </p:cBhvr>
                                      <p:tavLst>
                                        <p:tav tm="0">
                                          <p:val>
                                            <p:strVal val="#ppt_x"/>
                                          </p:val>
                                        </p:tav>
                                        <p:tav tm="100000">
                                          <p:val>
                                            <p:strVal val="#ppt_x"/>
                                          </p:val>
                                        </p:tav>
                                      </p:tavLst>
                                    </p:anim>
                                    <p:anim calcmode="lin" valueType="num">
                                      <p:cBhvr additive="base">
                                        <p:cTn id="12" dur="5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324544" y="-44269"/>
            <a:ext cx="8229747"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rtl="1"/>
            <a:r>
              <a:rPr lang="es-ES" sz="2800" b="1" smtClean="0">
                <a:solidFill>
                  <a:srgbClr val="C00000"/>
                </a:solidFill>
                <a:latin typeface="Trebuchet MS" panose="020B0603020202020204" pitchFamily="34" charset="0"/>
              </a:rPr>
              <a:t>Productos SAF derivados  </a:t>
            </a:r>
            <a:endParaRPr lang="es-ES" sz="2800" b="1" dirty="0">
              <a:solidFill>
                <a:srgbClr val="C00000"/>
              </a:solidFill>
              <a:latin typeface="Trebuchet MS" panose="020B0603020202020204" pitchFamily="34" charset="0"/>
            </a:endParaRPr>
          </a:p>
        </p:txBody>
      </p:sp>
      <p:sp>
        <p:nvSpPr>
          <p:cNvPr id="5" name="CuadroTexto 4"/>
          <p:cNvSpPr txBox="1"/>
          <p:nvPr/>
        </p:nvSpPr>
        <p:spPr>
          <a:xfrm>
            <a:off x="1403648" y="5877272"/>
            <a:ext cx="6271910" cy="369332"/>
          </a:xfrm>
          <a:prstGeom prst="rect">
            <a:avLst/>
          </a:prstGeom>
          <a:noFill/>
        </p:spPr>
        <p:txBody>
          <a:bodyPr wrap="none" rtlCol="0">
            <a:spAutoFit/>
          </a:bodyPr>
          <a:lstStyle/>
          <a:p>
            <a:r>
              <a:rPr lang="es-ES" dirty="0" smtClean="0">
                <a:hlinkClick r:id="rId2"/>
              </a:rPr>
              <a:t>http://resources.eumetrain.org/ePort_MapViewer/index.html</a:t>
            </a:r>
            <a:endParaRPr lang="es-ES" dirty="0"/>
          </a:p>
        </p:txBody>
      </p:sp>
      <p:pic>
        <p:nvPicPr>
          <p:cNvPr id="6" name="Imagen 5"/>
          <p:cNvPicPr>
            <a:picLocks noChangeAspect="1"/>
          </p:cNvPicPr>
          <p:nvPr/>
        </p:nvPicPr>
        <p:blipFill>
          <a:blip r:embed="rId3"/>
          <a:stretch>
            <a:fillRect/>
          </a:stretch>
        </p:blipFill>
        <p:spPr>
          <a:xfrm>
            <a:off x="0" y="620688"/>
            <a:ext cx="9144000" cy="5132343"/>
          </a:xfrm>
          <a:prstGeom prst="rect">
            <a:avLst/>
          </a:prstGeom>
        </p:spPr>
      </p:pic>
    </p:spTree>
    <p:extLst>
      <p:ext uri="{BB962C8B-B14F-4D97-AF65-F5344CB8AC3E}">
        <p14:creationId xmlns:p14="http://schemas.microsoft.com/office/powerpoint/2010/main" val="3746851181"/>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195736" y="6021288"/>
            <a:ext cx="5995167" cy="369332"/>
          </a:xfrm>
          <a:prstGeom prst="rect">
            <a:avLst/>
          </a:prstGeom>
          <a:noFill/>
        </p:spPr>
        <p:txBody>
          <a:bodyPr wrap="none" rtlCol="0">
            <a:spAutoFit/>
          </a:bodyPr>
          <a:lstStyle/>
          <a:p>
            <a:r>
              <a:rPr lang="es-ES" dirty="0" smtClean="0">
                <a:latin typeface="Trebuchet MS" panose="020B0603020202020204" pitchFamily="34" charset="0"/>
                <a:hlinkClick r:id="rId2"/>
              </a:rPr>
              <a:t>https://www.eumetsat.int/devastating-typhoon-hagibis</a:t>
            </a:r>
            <a:endParaRPr lang="es-ES" dirty="0">
              <a:latin typeface="Trebuchet MS" panose="020B0603020202020204" pitchFamily="34" charset="0"/>
            </a:endParaRPr>
          </a:p>
        </p:txBody>
      </p:sp>
      <p:pic>
        <p:nvPicPr>
          <p:cNvPr id="3" name="Imagen 2"/>
          <p:cNvPicPr>
            <a:picLocks noChangeAspect="1"/>
          </p:cNvPicPr>
          <p:nvPr/>
        </p:nvPicPr>
        <p:blipFill>
          <a:blip r:embed="rId3"/>
          <a:stretch>
            <a:fillRect/>
          </a:stretch>
        </p:blipFill>
        <p:spPr>
          <a:xfrm>
            <a:off x="0" y="1170669"/>
            <a:ext cx="9144000" cy="4516662"/>
          </a:xfrm>
          <a:prstGeom prst="rect">
            <a:avLst/>
          </a:prstGeom>
        </p:spPr>
      </p:pic>
      <p:sp>
        <p:nvSpPr>
          <p:cNvPr id="4" name="CuadroTexto 3"/>
          <p:cNvSpPr txBox="1"/>
          <p:nvPr/>
        </p:nvSpPr>
        <p:spPr>
          <a:xfrm>
            <a:off x="1691680" y="692696"/>
            <a:ext cx="6429965" cy="369332"/>
          </a:xfrm>
          <a:prstGeom prst="rect">
            <a:avLst/>
          </a:prstGeom>
          <a:noFill/>
        </p:spPr>
        <p:txBody>
          <a:bodyPr wrap="none" rtlCol="0">
            <a:spAutoFit/>
          </a:bodyPr>
          <a:lstStyle/>
          <a:p>
            <a:r>
              <a:rPr lang="es-ES" dirty="0" smtClean="0">
                <a:hlinkClick r:id="rId4"/>
              </a:rPr>
              <a:t>https://eumetsatspace.atlassian.net/wiki/spaces/OC/overview</a:t>
            </a:r>
            <a:endParaRPr lang="es-ES" dirty="0"/>
          </a:p>
        </p:txBody>
      </p:sp>
      <p:sp>
        <p:nvSpPr>
          <p:cNvPr id="5" name="Rectangle 2"/>
          <p:cNvSpPr txBox="1">
            <a:spLocks noChangeArrowheads="1"/>
          </p:cNvSpPr>
          <p:nvPr/>
        </p:nvSpPr>
        <p:spPr bwMode="auto">
          <a:xfrm>
            <a:off x="-324544" y="-44269"/>
            <a:ext cx="8229747"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rtl="1"/>
            <a:r>
              <a:rPr lang="es-ES" sz="2800" b="1" i="1" dirty="0" err="1" smtClean="0">
                <a:solidFill>
                  <a:srgbClr val="C00000"/>
                </a:solidFill>
                <a:latin typeface="Trebuchet MS" panose="020B0603020202020204" pitchFamily="34" charset="0"/>
              </a:rPr>
              <a:t>Ocean</a:t>
            </a:r>
            <a:r>
              <a:rPr lang="es-ES" sz="2800" b="1" i="1" dirty="0" smtClean="0">
                <a:solidFill>
                  <a:srgbClr val="C00000"/>
                </a:solidFill>
                <a:latin typeface="Trebuchet MS" panose="020B0603020202020204" pitchFamily="34" charset="0"/>
              </a:rPr>
              <a:t> &amp; </a:t>
            </a:r>
            <a:r>
              <a:rPr lang="es-ES" sz="2800" b="1" i="1" dirty="0" err="1" smtClean="0">
                <a:solidFill>
                  <a:srgbClr val="C00000"/>
                </a:solidFill>
                <a:latin typeface="Trebuchet MS" panose="020B0603020202020204" pitchFamily="34" charset="0"/>
              </a:rPr>
              <a:t>Land</a:t>
            </a:r>
            <a:r>
              <a:rPr lang="es-ES" sz="2800" b="1" i="1" dirty="0" smtClean="0">
                <a:solidFill>
                  <a:srgbClr val="C00000"/>
                </a:solidFill>
                <a:latin typeface="Trebuchet MS" panose="020B0603020202020204" pitchFamily="34" charset="0"/>
              </a:rPr>
              <a:t> color </a:t>
            </a:r>
            <a:r>
              <a:rPr lang="es-ES" sz="2800" b="1" i="1" dirty="0" err="1" smtClean="0">
                <a:solidFill>
                  <a:srgbClr val="C00000"/>
                </a:solidFill>
                <a:latin typeface="Trebuchet MS" panose="020B0603020202020204" pitchFamily="34" charset="0"/>
              </a:rPr>
              <a:t>Instrument</a:t>
            </a:r>
            <a:r>
              <a:rPr lang="es-ES" sz="2800" b="1" i="1" dirty="0" smtClean="0">
                <a:solidFill>
                  <a:srgbClr val="C00000"/>
                </a:solidFill>
                <a:latin typeface="Trebuchet MS" panose="020B0603020202020204" pitchFamily="34" charset="0"/>
              </a:rPr>
              <a:t> </a:t>
            </a:r>
            <a:r>
              <a:rPr lang="es-ES" sz="2800" b="1" dirty="0" smtClean="0">
                <a:solidFill>
                  <a:srgbClr val="C00000"/>
                </a:solidFill>
                <a:latin typeface="Trebuchet MS" panose="020B0603020202020204" pitchFamily="34" charset="0"/>
              </a:rPr>
              <a:t>(OLCI)</a:t>
            </a:r>
            <a:endParaRPr lang="es-ES" sz="2800" b="1" dirty="0">
              <a:solidFill>
                <a:srgbClr val="C00000"/>
              </a:solidFill>
              <a:latin typeface="Trebuchet MS" panose="020B0603020202020204" pitchFamily="34" charset="0"/>
            </a:endParaRPr>
          </a:p>
        </p:txBody>
      </p:sp>
    </p:spTree>
    <p:extLst>
      <p:ext uri="{BB962C8B-B14F-4D97-AF65-F5344CB8AC3E}">
        <p14:creationId xmlns:p14="http://schemas.microsoft.com/office/powerpoint/2010/main" val="1110831359"/>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body" idx="4294967295"/>
          </p:nvPr>
        </p:nvSpPr>
        <p:spPr>
          <a:xfrm>
            <a:off x="611560" y="1340768"/>
            <a:ext cx="8686800" cy="5334000"/>
          </a:xfrm>
          <a:prstGeom prst="rect">
            <a:avLst/>
          </a:prstGeom>
          <a:noFill/>
          <a:ln/>
        </p:spPr>
        <p:txBody>
          <a:bodyPr/>
          <a:lstStyle/>
          <a:p>
            <a:pPr marL="609600" indent="-609600">
              <a:lnSpc>
                <a:spcPct val="150000"/>
              </a:lnSpc>
              <a:buNone/>
            </a:pPr>
            <a:r>
              <a:rPr lang="es-ES" altLang="es-ES" sz="2400" b="1" dirty="0">
                <a:solidFill>
                  <a:schemeClr val="bg2"/>
                </a:solidFill>
                <a:latin typeface="Trebuchet MS" panose="020B0603020202020204" pitchFamily="34" charset="0"/>
              </a:rPr>
              <a:t>0.	</a:t>
            </a:r>
            <a:r>
              <a:rPr lang="es-ES" altLang="es-ES" sz="2400" b="1" dirty="0" smtClean="0">
                <a:solidFill>
                  <a:schemeClr val="bg2"/>
                </a:solidFill>
                <a:latin typeface="Trebuchet MS" panose="020B0603020202020204" pitchFamily="34" charset="0"/>
              </a:rPr>
              <a:t>Introducción. Seguridad marítima</a:t>
            </a:r>
            <a:endParaRPr lang="es-ES" altLang="es-ES" sz="2400" b="1" dirty="0">
              <a:solidFill>
                <a:schemeClr val="bg2"/>
              </a:solidFill>
              <a:latin typeface="Trebuchet MS" panose="020B0603020202020204" pitchFamily="34" charset="0"/>
            </a:endParaRP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medio marino. </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Oleaje. Generación </a:t>
            </a:r>
            <a:r>
              <a:rPr lang="es-ES" altLang="es-ES" sz="2400" b="1" dirty="0">
                <a:solidFill>
                  <a:schemeClr val="bg2"/>
                </a:solidFill>
                <a:latin typeface="Trebuchet MS" panose="020B0603020202020204" pitchFamily="34" charset="0"/>
              </a:rPr>
              <a:t>y </a:t>
            </a:r>
            <a:r>
              <a:rPr lang="es-ES" altLang="es-ES" sz="2400" b="1" dirty="0" smtClean="0">
                <a:solidFill>
                  <a:schemeClr val="bg2"/>
                </a:solidFill>
                <a:latin typeface="Trebuchet MS" panose="020B0603020202020204" pitchFamily="34" charset="0"/>
              </a:rPr>
              <a:t>propagación.</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oleaje en aguas someras</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Estadística del oleaje</a:t>
            </a:r>
          </a:p>
          <a:p>
            <a:pPr marL="609600" indent="-609600">
              <a:lnSpc>
                <a:spcPct val="150000"/>
              </a:lnSpc>
              <a:buFontTx/>
              <a:buAutoNum type="arabicPeriod"/>
            </a:pPr>
            <a:r>
              <a:rPr lang="es-ES" altLang="es-ES" sz="2400" b="1" dirty="0" smtClean="0">
                <a:solidFill>
                  <a:schemeClr val="bg2"/>
                </a:solidFill>
                <a:latin typeface="Trebuchet MS" panose="020B0603020202020204" pitchFamily="34" charset="0"/>
              </a:rPr>
              <a:t>El pronóstico del oleaje</a:t>
            </a:r>
          </a:p>
          <a:p>
            <a:pPr marL="609600" indent="-609600">
              <a:lnSpc>
                <a:spcPct val="150000"/>
              </a:lnSpc>
              <a:buFontTx/>
              <a:buAutoNum type="arabicPeriod"/>
            </a:pPr>
            <a:r>
              <a:rPr lang="es-ES" altLang="es-ES" sz="2400" b="1" dirty="0" smtClean="0">
                <a:latin typeface="Trebuchet MS" panose="020B0603020202020204" pitchFamily="34" charset="0"/>
              </a:rPr>
              <a:t>Apoyo meteorológico a la navegación</a:t>
            </a:r>
            <a:endParaRPr lang="es-ES" altLang="es-ES" sz="2400" b="1" dirty="0">
              <a:latin typeface="Trebuchet MS" panose="020B0603020202020204" pitchFamily="34" charset="0"/>
            </a:endParaRPr>
          </a:p>
        </p:txBody>
      </p:sp>
    </p:spTree>
    <p:extLst>
      <p:ext uri="{BB962C8B-B14F-4D97-AF65-F5344CB8AC3E}">
        <p14:creationId xmlns:p14="http://schemas.microsoft.com/office/powerpoint/2010/main" val="3521676901"/>
      </p:ext>
    </p:extLst>
  </p:cSld>
  <p:clrMapOvr>
    <a:masterClrMapping/>
  </p:clrMapOvr>
  <p:transition>
    <p:fade/>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txBox="1">
            <a:spLocks noChangeArrowheads="1"/>
          </p:cNvSpPr>
          <p:nvPr/>
        </p:nvSpPr>
        <p:spPr bwMode="auto">
          <a:xfrm>
            <a:off x="179388" y="46038"/>
            <a:ext cx="5795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000" b="1">
                <a:solidFill>
                  <a:srgbClr val="C00000"/>
                </a:solidFill>
                <a:latin typeface="Trebuchet MS" panose="020B0603020202020204" pitchFamily="34" charset="0"/>
              </a:rPr>
              <a:t>Apoyo meteorológico a la navegación marítima</a:t>
            </a:r>
          </a:p>
        </p:txBody>
      </p:sp>
      <p:pic>
        <p:nvPicPr>
          <p:cNvPr id="92163"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0713"/>
            <a:ext cx="1057275"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4" name="Imagen 6">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520700"/>
            <a:ext cx="6224588" cy="495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5" name="CuadroTexto 7"/>
          <p:cNvSpPr txBox="1">
            <a:spLocks noChangeArrowheads="1"/>
          </p:cNvSpPr>
          <p:nvPr/>
        </p:nvSpPr>
        <p:spPr bwMode="auto">
          <a:xfrm>
            <a:off x="180975" y="2271713"/>
            <a:ext cx="15875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b="1">
                <a:latin typeface="Trebuchet MS" panose="020B0603020202020204" pitchFamily="34" charset="0"/>
              </a:rPr>
              <a:t>NAVAREAS</a:t>
            </a:r>
          </a:p>
          <a:p>
            <a:pPr algn="ctr" eaLnBrk="1" hangingPunct="1"/>
            <a:r>
              <a:rPr lang="es-ES" altLang="es-ES" b="1">
                <a:latin typeface="Trebuchet MS" panose="020B0603020202020204" pitchFamily="34" charset="0"/>
              </a:rPr>
              <a:t>establecidas por </a:t>
            </a:r>
          </a:p>
          <a:p>
            <a:pPr algn="ctr" eaLnBrk="1" hangingPunct="1"/>
            <a:r>
              <a:rPr lang="es-ES" altLang="es-ES" b="1">
                <a:latin typeface="Trebuchet MS" panose="020B0603020202020204" pitchFamily="34" charset="0"/>
              </a:rPr>
              <a:t>OMI - OMM</a:t>
            </a:r>
          </a:p>
        </p:txBody>
      </p:sp>
      <p:pic>
        <p:nvPicPr>
          <p:cNvPr id="92166" name="Imagen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504" y="5634669"/>
            <a:ext cx="3529012"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7" name="CuadroTexto 9"/>
          <p:cNvSpPr txBox="1">
            <a:spLocks noChangeArrowheads="1"/>
          </p:cNvSpPr>
          <p:nvPr/>
        </p:nvSpPr>
        <p:spPr bwMode="auto">
          <a:xfrm>
            <a:off x="4089400" y="4868863"/>
            <a:ext cx="215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b="1">
                <a:solidFill>
                  <a:srgbClr val="800000"/>
                </a:solidFill>
                <a:latin typeface="Trebuchet MS" panose="020B0603020202020204" pitchFamily="34" charset="0"/>
              </a:rPr>
              <a:t>Enlace interactivo</a:t>
            </a:r>
          </a:p>
        </p:txBody>
      </p:sp>
      <p:sp>
        <p:nvSpPr>
          <p:cNvPr id="92168" name="CuadroTexto 10"/>
          <p:cNvSpPr txBox="1">
            <a:spLocks noChangeArrowheads="1"/>
          </p:cNvSpPr>
          <p:nvPr/>
        </p:nvSpPr>
        <p:spPr bwMode="auto">
          <a:xfrm>
            <a:off x="3708400" y="5565775"/>
            <a:ext cx="2774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hlinkClick r:id="rId6"/>
              </a:rPr>
              <a:t>http://weather.gmdss.org/</a:t>
            </a:r>
            <a:endParaRPr lang="es-ES" altLang="es-ES">
              <a:latin typeface="Trebuchet MS" panose="020B0603020202020204" pitchFamily="34" charset="0"/>
            </a:endParaRPr>
          </a:p>
        </p:txBody>
      </p:sp>
      <p:sp>
        <p:nvSpPr>
          <p:cNvPr id="92169" name="CuadroTexto 11"/>
          <p:cNvSpPr txBox="1">
            <a:spLocks noChangeArrowheads="1"/>
          </p:cNvSpPr>
          <p:nvPr/>
        </p:nvSpPr>
        <p:spPr bwMode="auto">
          <a:xfrm>
            <a:off x="3708400" y="6024563"/>
            <a:ext cx="4967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hlinkClick r:id="rId7"/>
              </a:rPr>
              <a:t>http://www.jcomm.info/index.php?option=com_content&amp;view=article&amp;id=132&amp;Itemid=37</a:t>
            </a:r>
            <a:endParaRPr lang="es-ES" altLang="es-ES">
              <a:latin typeface="Trebuchet MS" panose="020B0603020202020204" pitchFamily="34" charset="0"/>
            </a:endParaRPr>
          </a:p>
        </p:txBody>
      </p:sp>
    </p:spTree>
    <p:extLst>
      <p:ext uri="{BB962C8B-B14F-4D97-AF65-F5344CB8AC3E}">
        <p14:creationId xmlns:p14="http://schemas.microsoft.com/office/powerpoint/2010/main" val="3588521552"/>
      </p:ext>
    </p:extLst>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hlinkClick r:id="rId2"/>
          </p:cNvPr>
          <p:cNvSpPr txBox="1"/>
          <p:nvPr/>
        </p:nvSpPr>
        <p:spPr>
          <a:xfrm>
            <a:off x="1782915" y="4622429"/>
            <a:ext cx="2420727" cy="338554"/>
          </a:xfrm>
          <a:prstGeom prst="rect">
            <a:avLst/>
          </a:prstGeom>
          <a:noFill/>
        </p:spPr>
        <p:txBody>
          <a:bodyPr wrap="none" rtlCol="0">
            <a:spAutoFit/>
          </a:bodyPr>
          <a:lstStyle/>
          <a:p>
            <a:r>
              <a:rPr lang="es-ES" sz="1600" dirty="0" smtClean="0">
                <a:hlinkClick r:id="rId3"/>
              </a:rPr>
              <a:t>http://www.nhc.noaa.gov</a:t>
            </a:r>
            <a:endParaRPr lang="es-ES" sz="1600" dirty="0"/>
          </a:p>
        </p:txBody>
      </p:sp>
      <p:sp>
        <p:nvSpPr>
          <p:cNvPr id="7" name="CuadroTexto 6"/>
          <p:cNvSpPr txBox="1"/>
          <p:nvPr/>
        </p:nvSpPr>
        <p:spPr>
          <a:xfrm>
            <a:off x="1747649" y="4353827"/>
            <a:ext cx="3140347" cy="338554"/>
          </a:xfrm>
          <a:prstGeom prst="rect">
            <a:avLst/>
          </a:prstGeom>
          <a:noFill/>
        </p:spPr>
        <p:txBody>
          <a:bodyPr wrap="none" rtlCol="0">
            <a:spAutoFit/>
          </a:bodyPr>
          <a:lstStyle/>
          <a:p>
            <a:r>
              <a:rPr lang="es-ES" sz="1600" dirty="0" smtClean="0">
                <a:hlinkClick r:id="rId4"/>
              </a:rPr>
              <a:t>https://www.weather.gov/marine/</a:t>
            </a:r>
            <a:endParaRPr lang="es-ES" sz="1600" dirty="0"/>
          </a:p>
        </p:txBody>
      </p:sp>
      <p:sp>
        <p:nvSpPr>
          <p:cNvPr id="8" name="Rectangle 2"/>
          <p:cNvSpPr txBox="1">
            <a:spLocks noChangeArrowheads="1"/>
          </p:cNvSpPr>
          <p:nvPr/>
        </p:nvSpPr>
        <p:spPr bwMode="auto">
          <a:xfrm>
            <a:off x="-468560" y="11181"/>
            <a:ext cx="9144000"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rtl="1"/>
            <a:r>
              <a:rPr lang="es-ES" sz="2400" b="1" dirty="0" smtClean="0">
                <a:solidFill>
                  <a:srgbClr val="C00000"/>
                </a:solidFill>
                <a:latin typeface="Trebuchet MS" panose="020B0603020202020204" pitchFamily="34" charset="0"/>
              </a:rPr>
              <a:t>Apoyo meteorológico a la navegación marítima</a:t>
            </a:r>
            <a:endParaRPr lang="es-ES" sz="2400" b="1" dirty="0">
              <a:solidFill>
                <a:srgbClr val="C00000"/>
              </a:solidFill>
              <a:latin typeface="Trebuchet MS" panose="020B0603020202020204" pitchFamily="34" charset="0"/>
            </a:endParaRPr>
          </a:p>
        </p:txBody>
      </p:sp>
      <p:sp>
        <p:nvSpPr>
          <p:cNvPr id="10" name="CuadroTexto 9"/>
          <p:cNvSpPr txBox="1"/>
          <p:nvPr/>
        </p:nvSpPr>
        <p:spPr>
          <a:xfrm>
            <a:off x="6083858" y="3482415"/>
            <a:ext cx="2928027" cy="830997"/>
          </a:xfrm>
          <a:prstGeom prst="rect">
            <a:avLst/>
          </a:prstGeom>
          <a:noFill/>
        </p:spPr>
        <p:txBody>
          <a:bodyPr wrap="square" rtlCol="0">
            <a:spAutoFit/>
          </a:bodyPr>
          <a:lstStyle/>
          <a:p>
            <a:r>
              <a:rPr lang="es-ES" sz="1600" dirty="0" smtClean="0">
                <a:hlinkClick r:id="rId5"/>
              </a:rPr>
              <a:t>http://www.meteofrance.com/previsions-meteo-marine/marine/vent/atlantique</a:t>
            </a:r>
            <a:endParaRPr lang="es-ES" sz="1600" dirty="0"/>
          </a:p>
        </p:txBody>
      </p:sp>
      <p:sp>
        <p:nvSpPr>
          <p:cNvPr id="11" name="AutoShape 2" descr="Resultado de imagen de logo meteo france"/>
          <p:cNvSpPr>
            <a:spLocks noChangeAspect="1" noChangeArrowheads="1"/>
          </p:cNvSpPr>
          <p:nvPr/>
        </p:nvSpPr>
        <p:spPr bwMode="auto">
          <a:xfrm>
            <a:off x="-324544" y="-315416"/>
            <a:ext cx="1524000" cy="857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3" name="Imagen 12"/>
          <p:cNvPicPr>
            <a:picLocks noChangeAspect="1"/>
          </p:cNvPicPr>
          <p:nvPr/>
        </p:nvPicPr>
        <p:blipFill>
          <a:blip r:embed="rId6"/>
          <a:stretch>
            <a:fillRect/>
          </a:stretch>
        </p:blipFill>
        <p:spPr>
          <a:xfrm>
            <a:off x="3563888" y="3450208"/>
            <a:ext cx="2571704" cy="852827"/>
          </a:xfrm>
          <a:prstGeom prst="rect">
            <a:avLst/>
          </a:prstGeom>
        </p:spPr>
      </p:pic>
      <p:pic>
        <p:nvPicPr>
          <p:cNvPr id="14" name="Imagen 13"/>
          <p:cNvPicPr>
            <a:picLocks noChangeAspect="1"/>
          </p:cNvPicPr>
          <p:nvPr/>
        </p:nvPicPr>
        <p:blipFill>
          <a:blip r:embed="rId7"/>
          <a:stretch>
            <a:fillRect/>
          </a:stretch>
        </p:blipFill>
        <p:spPr>
          <a:xfrm>
            <a:off x="567758" y="4078444"/>
            <a:ext cx="1144800" cy="1144800"/>
          </a:xfrm>
          <a:prstGeom prst="rect">
            <a:avLst/>
          </a:prstGeom>
        </p:spPr>
      </p:pic>
      <p:sp>
        <p:nvSpPr>
          <p:cNvPr id="15" name="AutoShape 4" descr="Resultado de imagen de met offi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6" name="Imagen 15"/>
          <p:cNvPicPr>
            <a:picLocks noChangeAspect="1"/>
          </p:cNvPicPr>
          <p:nvPr/>
        </p:nvPicPr>
        <p:blipFill>
          <a:blip r:embed="rId8"/>
          <a:stretch>
            <a:fillRect/>
          </a:stretch>
        </p:blipFill>
        <p:spPr>
          <a:xfrm>
            <a:off x="4916192" y="5680554"/>
            <a:ext cx="1146532" cy="1146532"/>
          </a:xfrm>
          <a:prstGeom prst="rect">
            <a:avLst/>
          </a:prstGeom>
        </p:spPr>
      </p:pic>
      <p:sp>
        <p:nvSpPr>
          <p:cNvPr id="17" name="CuadroTexto 16"/>
          <p:cNvSpPr txBox="1"/>
          <p:nvPr/>
        </p:nvSpPr>
        <p:spPr>
          <a:xfrm>
            <a:off x="5964453" y="5890136"/>
            <a:ext cx="3284572" cy="830997"/>
          </a:xfrm>
          <a:prstGeom prst="rect">
            <a:avLst/>
          </a:prstGeom>
          <a:noFill/>
        </p:spPr>
        <p:txBody>
          <a:bodyPr wrap="square" rtlCol="0">
            <a:spAutoFit/>
          </a:bodyPr>
          <a:lstStyle/>
          <a:p>
            <a:r>
              <a:rPr lang="es-ES" sz="1600" dirty="0" smtClean="0">
                <a:hlinkClick r:id="rId9"/>
              </a:rPr>
              <a:t>http://www.metoffice.gov.uk/public/weather/marine-shipping-forecast/</a:t>
            </a:r>
            <a:endParaRPr lang="es-ES" sz="1600" dirty="0"/>
          </a:p>
        </p:txBody>
      </p:sp>
      <p:sp>
        <p:nvSpPr>
          <p:cNvPr id="18" name="CuadroTexto 17"/>
          <p:cNvSpPr txBox="1"/>
          <p:nvPr/>
        </p:nvSpPr>
        <p:spPr>
          <a:xfrm>
            <a:off x="1820989" y="6133204"/>
            <a:ext cx="2988960" cy="338554"/>
          </a:xfrm>
          <a:prstGeom prst="rect">
            <a:avLst/>
          </a:prstGeom>
          <a:noFill/>
        </p:spPr>
        <p:txBody>
          <a:bodyPr wrap="none" rtlCol="0">
            <a:spAutoFit/>
          </a:bodyPr>
          <a:lstStyle/>
          <a:p>
            <a:r>
              <a:rPr lang="es-ES" sz="1600" dirty="0" smtClean="0">
                <a:hlinkClick r:id="rId10"/>
              </a:rPr>
              <a:t>http://www.bom.gov.au/marine/</a:t>
            </a:r>
            <a:endParaRPr lang="es-ES" sz="1600" dirty="0"/>
          </a:p>
        </p:txBody>
      </p:sp>
      <p:pic>
        <p:nvPicPr>
          <p:cNvPr id="19" name="Imagen 18"/>
          <p:cNvPicPr>
            <a:picLocks noChangeAspect="1"/>
          </p:cNvPicPr>
          <p:nvPr/>
        </p:nvPicPr>
        <p:blipFill>
          <a:blip r:embed="rId11"/>
          <a:stretch>
            <a:fillRect/>
          </a:stretch>
        </p:blipFill>
        <p:spPr>
          <a:xfrm>
            <a:off x="155453" y="5488245"/>
            <a:ext cx="1665536" cy="1247544"/>
          </a:xfrm>
          <a:prstGeom prst="rect">
            <a:avLst/>
          </a:prstGeom>
        </p:spPr>
      </p:pic>
      <p:pic>
        <p:nvPicPr>
          <p:cNvPr id="20" name="Imagen 19"/>
          <p:cNvPicPr>
            <a:picLocks noChangeAspect="1"/>
          </p:cNvPicPr>
          <p:nvPr/>
        </p:nvPicPr>
        <p:blipFill>
          <a:blip r:embed="rId12"/>
          <a:stretch>
            <a:fillRect/>
          </a:stretch>
        </p:blipFill>
        <p:spPr>
          <a:xfrm>
            <a:off x="6454368" y="4464045"/>
            <a:ext cx="2007500" cy="786271"/>
          </a:xfrm>
          <a:prstGeom prst="rect">
            <a:avLst/>
          </a:prstGeom>
        </p:spPr>
      </p:pic>
      <p:sp>
        <p:nvSpPr>
          <p:cNvPr id="21" name="CuadroTexto 20"/>
          <p:cNvSpPr txBox="1"/>
          <p:nvPr/>
        </p:nvSpPr>
        <p:spPr>
          <a:xfrm>
            <a:off x="5743514" y="5250316"/>
            <a:ext cx="3073149" cy="338554"/>
          </a:xfrm>
          <a:prstGeom prst="rect">
            <a:avLst/>
          </a:prstGeom>
          <a:noFill/>
        </p:spPr>
        <p:txBody>
          <a:bodyPr wrap="none" rtlCol="0">
            <a:spAutoFit/>
          </a:bodyPr>
          <a:lstStyle/>
          <a:p>
            <a:r>
              <a:rPr lang="es-ES" sz="1600" dirty="0" smtClean="0">
                <a:hlinkClick r:id="rId13"/>
              </a:rPr>
              <a:t>http://www.jma.go.jp/en/seafcst/</a:t>
            </a:r>
            <a:endParaRPr lang="es-ES" sz="1600" dirty="0"/>
          </a:p>
        </p:txBody>
      </p:sp>
      <p:sp>
        <p:nvSpPr>
          <p:cNvPr id="2" name="CuadroTexto 1"/>
          <p:cNvSpPr txBox="1"/>
          <p:nvPr/>
        </p:nvSpPr>
        <p:spPr>
          <a:xfrm>
            <a:off x="227792" y="3333728"/>
            <a:ext cx="2832040" cy="584775"/>
          </a:xfrm>
          <a:prstGeom prst="rect">
            <a:avLst/>
          </a:prstGeom>
          <a:noFill/>
        </p:spPr>
        <p:txBody>
          <a:bodyPr wrap="square" rtlCol="0">
            <a:spAutoFit/>
          </a:bodyPr>
          <a:lstStyle/>
          <a:p>
            <a:r>
              <a:rPr lang="es-ES" sz="1600" dirty="0" smtClean="0">
                <a:hlinkClick r:id="rId14"/>
              </a:rPr>
              <a:t>http://www.aemet.es/es/</a:t>
            </a:r>
          </a:p>
          <a:p>
            <a:r>
              <a:rPr lang="es-ES" sz="1600" dirty="0" err="1" smtClean="0">
                <a:hlinkClick r:id="rId14"/>
              </a:rPr>
              <a:t>eltiempo</a:t>
            </a:r>
            <a:r>
              <a:rPr lang="es-ES" sz="1600" dirty="0" smtClean="0">
                <a:hlinkClick r:id="rId14"/>
              </a:rPr>
              <a:t>/</a:t>
            </a:r>
            <a:r>
              <a:rPr lang="es-ES" sz="1600" dirty="0" err="1" smtClean="0">
                <a:hlinkClick r:id="rId14"/>
              </a:rPr>
              <a:t>prediccion</a:t>
            </a:r>
            <a:r>
              <a:rPr lang="es-ES" sz="1600" dirty="0" smtClean="0">
                <a:hlinkClick r:id="rId14"/>
              </a:rPr>
              <a:t>/</a:t>
            </a:r>
            <a:r>
              <a:rPr lang="es-ES" sz="1600" dirty="0" err="1" smtClean="0">
                <a:hlinkClick r:id="rId14"/>
              </a:rPr>
              <a:t>maritima</a:t>
            </a:r>
            <a:endParaRPr lang="es-ES" sz="1600" dirty="0"/>
          </a:p>
        </p:txBody>
      </p:sp>
      <p:pic>
        <p:nvPicPr>
          <p:cNvPr id="3" name="Imagen 2"/>
          <p:cNvPicPr>
            <a:picLocks noChangeAspect="1"/>
          </p:cNvPicPr>
          <p:nvPr/>
        </p:nvPicPr>
        <p:blipFill>
          <a:blip r:embed="rId15"/>
          <a:stretch>
            <a:fillRect/>
          </a:stretch>
        </p:blipFill>
        <p:spPr>
          <a:xfrm>
            <a:off x="383245" y="2420888"/>
            <a:ext cx="2164950" cy="963627"/>
          </a:xfrm>
          <a:prstGeom prst="rect">
            <a:avLst/>
          </a:prstGeom>
        </p:spPr>
      </p:pic>
      <p:sp>
        <p:nvSpPr>
          <p:cNvPr id="9" name="CuadroTexto 8"/>
          <p:cNvSpPr txBox="1"/>
          <p:nvPr/>
        </p:nvSpPr>
        <p:spPr>
          <a:xfrm>
            <a:off x="687001" y="486714"/>
            <a:ext cx="7552067" cy="1754326"/>
          </a:xfrm>
          <a:prstGeom prst="rect">
            <a:avLst/>
          </a:prstGeom>
          <a:noFill/>
        </p:spPr>
        <p:txBody>
          <a:bodyPr wrap="none" rtlCol="0">
            <a:spAutoFit/>
          </a:bodyPr>
          <a:lstStyle/>
          <a:p>
            <a:pPr marL="285750" indent="-285750">
              <a:buFontTx/>
              <a:buChar char="-"/>
            </a:pPr>
            <a:r>
              <a:rPr lang="es-ES" dirty="0" smtClean="0">
                <a:latin typeface="Trebuchet MS" panose="020B0603020202020204" pitchFamily="34" charset="0"/>
              </a:rPr>
              <a:t>Boletines de predicción (viento, oleaje, visibilidad e hidrometeoros)</a:t>
            </a:r>
          </a:p>
          <a:p>
            <a:pPr marL="285750" indent="-285750">
              <a:buFontTx/>
              <a:buChar char="-"/>
            </a:pPr>
            <a:r>
              <a:rPr lang="es-ES" dirty="0" smtClean="0">
                <a:latin typeface="Trebuchet MS" panose="020B0603020202020204" pitchFamily="34" charset="0"/>
              </a:rPr>
              <a:t>Vigilancia, emisión de alertas</a:t>
            </a:r>
          </a:p>
          <a:p>
            <a:pPr marL="285750" indent="-285750">
              <a:buFontTx/>
              <a:buChar char="-"/>
            </a:pPr>
            <a:r>
              <a:rPr lang="es-ES" dirty="0" smtClean="0">
                <a:latin typeface="Trebuchet MS" panose="020B0603020202020204" pitchFamily="34" charset="0"/>
              </a:rPr>
              <a:t>Imágenes y productos de satélite y radar</a:t>
            </a:r>
          </a:p>
          <a:p>
            <a:pPr marL="285750" indent="-285750">
              <a:buFontTx/>
              <a:buChar char="-"/>
            </a:pPr>
            <a:r>
              <a:rPr lang="es-ES" dirty="0" smtClean="0">
                <a:latin typeface="Trebuchet MS" panose="020B0603020202020204" pitchFamily="34" charset="0"/>
              </a:rPr>
              <a:t>Mapas previstos de viento y oleaje</a:t>
            </a:r>
          </a:p>
          <a:p>
            <a:pPr marL="285750" indent="-285750">
              <a:buFontTx/>
              <a:buChar char="-"/>
            </a:pPr>
            <a:r>
              <a:rPr lang="es-ES" dirty="0" smtClean="0">
                <a:latin typeface="Trebuchet MS" panose="020B0603020202020204" pitchFamily="34" charset="0"/>
              </a:rPr>
              <a:t>Análisis y predicción de temperatura marina y hielos</a:t>
            </a:r>
          </a:p>
          <a:p>
            <a:pPr marL="285750" indent="-285750">
              <a:buFontTx/>
              <a:buChar char="-"/>
            </a:pPr>
            <a:r>
              <a:rPr lang="es-ES" dirty="0" smtClean="0">
                <a:latin typeface="Trebuchet MS" panose="020B0603020202020204" pitchFamily="34" charset="0"/>
              </a:rPr>
              <a:t>Aplicaciones interactivas</a:t>
            </a:r>
            <a:endParaRPr lang="es-ES" dirty="0">
              <a:latin typeface="Trebuchet MS" panose="020B0603020202020204" pitchFamily="34" charset="0"/>
            </a:endParaRPr>
          </a:p>
        </p:txBody>
      </p:sp>
      <p:pic>
        <p:nvPicPr>
          <p:cNvPr id="22" name="Imagen 21"/>
          <p:cNvPicPr>
            <a:picLocks noChangeAspect="1"/>
          </p:cNvPicPr>
          <p:nvPr/>
        </p:nvPicPr>
        <p:blipFill>
          <a:blip r:embed="rId16"/>
          <a:stretch>
            <a:fillRect/>
          </a:stretch>
        </p:blipFill>
        <p:spPr>
          <a:xfrm>
            <a:off x="5076056" y="2081733"/>
            <a:ext cx="3454923" cy="785954"/>
          </a:xfrm>
          <a:prstGeom prst="rect">
            <a:avLst/>
          </a:prstGeom>
        </p:spPr>
      </p:pic>
      <p:sp>
        <p:nvSpPr>
          <p:cNvPr id="23" name="CuadroTexto 22"/>
          <p:cNvSpPr txBox="1"/>
          <p:nvPr/>
        </p:nvSpPr>
        <p:spPr>
          <a:xfrm>
            <a:off x="3563888" y="2714680"/>
            <a:ext cx="5580112" cy="584775"/>
          </a:xfrm>
          <a:prstGeom prst="rect">
            <a:avLst/>
          </a:prstGeom>
          <a:noFill/>
        </p:spPr>
        <p:txBody>
          <a:bodyPr wrap="square" rtlCol="0">
            <a:spAutoFit/>
          </a:bodyPr>
          <a:lstStyle/>
          <a:p>
            <a:r>
              <a:rPr lang="es-ES" sz="1600" dirty="0" smtClean="0">
                <a:hlinkClick r:id="rId17"/>
              </a:rPr>
              <a:t>http://structure.mil.ru/structure/forces/hydrographic/info/nav_war/more.htm?id=11837985@morfPressConferenceNew</a:t>
            </a:r>
            <a:endParaRPr lang="es-ES" sz="1600" dirty="0"/>
          </a:p>
        </p:txBody>
      </p:sp>
    </p:spTree>
    <p:extLst>
      <p:ext uri="{BB962C8B-B14F-4D97-AF65-F5344CB8AC3E}">
        <p14:creationId xmlns:p14="http://schemas.microsoft.com/office/powerpoint/2010/main" val="2741672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ppt_x"/>
                                          </p:val>
                                        </p:tav>
                                        <p:tav tm="100000">
                                          <p:val>
                                            <p:strVal val="#ppt_x"/>
                                          </p:val>
                                        </p:tav>
                                      </p:tavLst>
                                    </p:anim>
                                    <p:anim calcmode="lin" valueType="num">
                                      <p:cBhvr additive="base">
                                        <p:cTn id="20" dur="10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1000" fill="hold"/>
                                        <p:tgtEl>
                                          <p:spTgt spid="16"/>
                                        </p:tgtEl>
                                        <p:attrNameLst>
                                          <p:attrName>ppt_x</p:attrName>
                                        </p:attrNameLst>
                                      </p:cBhvr>
                                      <p:tavLst>
                                        <p:tav tm="0">
                                          <p:val>
                                            <p:strVal val="#ppt_x"/>
                                          </p:val>
                                        </p:tav>
                                        <p:tav tm="100000">
                                          <p:val>
                                            <p:strVal val="#ppt_x"/>
                                          </p:val>
                                        </p:tav>
                                      </p:tavLst>
                                    </p:anim>
                                    <p:anim calcmode="lin" valueType="num">
                                      <p:cBhvr additive="base">
                                        <p:cTn id="28" dur="10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1000" fill="hold"/>
                                        <p:tgtEl>
                                          <p:spTgt spid="17"/>
                                        </p:tgtEl>
                                        <p:attrNameLst>
                                          <p:attrName>ppt_x</p:attrName>
                                        </p:attrNameLst>
                                      </p:cBhvr>
                                      <p:tavLst>
                                        <p:tav tm="0">
                                          <p:val>
                                            <p:strVal val="#ppt_x"/>
                                          </p:val>
                                        </p:tav>
                                        <p:tav tm="100000">
                                          <p:val>
                                            <p:strVal val="#ppt_x"/>
                                          </p:val>
                                        </p:tav>
                                      </p:tavLst>
                                    </p:anim>
                                    <p:anim calcmode="lin" valueType="num">
                                      <p:cBhvr additive="base">
                                        <p:cTn id="32" dur="10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ppt_x"/>
                                          </p:val>
                                        </p:tav>
                                        <p:tav tm="100000">
                                          <p:val>
                                            <p:strVal val="#ppt_x"/>
                                          </p:val>
                                        </p:tav>
                                      </p:tavLst>
                                    </p:anim>
                                    <p:anim calcmode="lin" valueType="num">
                                      <p:cBhvr additive="base">
                                        <p:cTn id="36" dur="10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1000" fill="hold"/>
                                        <p:tgtEl>
                                          <p:spTgt spid="19"/>
                                        </p:tgtEl>
                                        <p:attrNameLst>
                                          <p:attrName>ppt_x</p:attrName>
                                        </p:attrNameLst>
                                      </p:cBhvr>
                                      <p:tavLst>
                                        <p:tav tm="0">
                                          <p:val>
                                            <p:strVal val="#ppt_x"/>
                                          </p:val>
                                        </p:tav>
                                        <p:tav tm="100000">
                                          <p:val>
                                            <p:strVal val="#ppt_x"/>
                                          </p:val>
                                        </p:tav>
                                      </p:tavLst>
                                    </p:anim>
                                    <p:anim calcmode="lin" valueType="num">
                                      <p:cBhvr additive="base">
                                        <p:cTn id="40" dur="10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1000" fill="hold"/>
                                        <p:tgtEl>
                                          <p:spTgt spid="20"/>
                                        </p:tgtEl>
                                        <p:attrNameLst>
                                          <p:attrName>ppt_x</p:attrName>
                                        </p:attrNameLst>
                                      </p:cBhvr>
                                      <p:tavLst>
                                        <p:tav tm="0">
                                          <p:val>
                                            <p:strVal val="#ppt_x"/>
                                          </p:val>
                                        </p:tav>
                                        <p:tav tm="100000">
                                          <p:val>
                                            <p:strVal val="#ppt_x"/>
                                          </p:val>
                                        </p:tav>
                                      </p:tavLst>
                                    </p:anim>
                                    <p:anim calcmode="lin" valueType="num">
                                      <p:cBhvr additive="base">
                                        <p:cTn id="44" dur="1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1000" fill="hold"/>
                                        <p:tgtEl>
                                          <p:spTgt spid="21"/>
                                        </p:tgtEl>
                                        <p:attrNameLst>
                                          <p:attrName>ppt_x</p:attrName>
                                        </p:attrNameLst>
                                      </p:cBhvr>
                                      <p:tavLst>
                                        <p:tav tm="0">
                                          <p:val>
                                            <p:strVal val="#ppt_x"/>
                                          </p:val>
                                        </p:tav>
                                        <p:tav tm="100000">
                                          <p:val>
                                            <p:strVal val="#ppt_x"/>
                                          </p:val>
                                        </p:tav>
                                      </p:tavLst>
                                    </p:anim>
                                    <p:anim calcmode="lin" valueType="num">
                                      <p:cBhvr additive="base">
                                        <p:cTn id="48" dur="10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1000" fill="hold"/>
                                        <p:tgtEl>
                                          <p:spTgt spid="2"/>
                                        </p:tgtEl>
                                        <p:attrNameLst>
                                          <p:attrName>ppt_x</p:attrName>
                                        </p:attrNameLst>
                                      </p:cBhvr>
                                      <p:tavLst>
                                        <p:tav tm="0">
                                          <p:val>
                                            <p:strVal val="#ppt_x"/>
                                          </p:val>
                                        </p:tav>
                                        <p:tav tm="100000">
                                          <p:val>
                                            <p:strVal val="#ppt_x"/>
                                          </p:val>
                                        </p:tav>
                                      </p:tavLst>
                                    </p:anim>
                                    <p:anim calcmode="lin" valueType="num">
                                      <p:cBhvr additive="base">
                                        <p:cTn id="52" dur="10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1000" fill="hold"/>
                                        <p:tgtEl>
                                          <p:spTgt spid="3"/>
                                        </p:tgtEl>
                                        <p:attrNameLst>
                                          <p:attrName>ppt_x</p:attrName>
                                        </p:attrNameLst>
                                      </p:cBhvr>
                                      <p:tavLst>
                                        <p:tav tm="0">
                                          <p:val>
                                            <p:strVal val="#ppt_x"/>
                                          </p:val>
                                        </p:tav>
                                        <p:tav tm="100000">
                                          <p:val>
                                            <p:strVal val="#ppt_x"/>
                                          </p:val>
                                        </p:tav>
                                      </p:tavLst>
                                    </p:anim>
                                    <p:anim calcmode="lin" valueType="num">
                                      <p:cBhvr additive="base">
                                        <p:cTn id="56"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7" grpId="0"/>
      <p:bldP spid="18" grpId="0"/>
      <p:bldP spid="21" grpId="0"/>
      <p:bldP spid="2"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12"/>
          <p:cNvSpPr txBox="1">
            <a:spLocks noChangeArrowheads="1"/>
          </p:cNvSpPr>
          <p:nvPr/>
        </p:nvSpPr>
        <p:spPr bwMode="auto">
          <a:xfrm>
            <a:off x="1381367" y="71682"/>
            <a:ext cx="3988769" cy="454540"/>
          </a:xfrm>
          <a:prstGeom prst="rect">
            <a:avLst/>
          </a:prstGeom>
          <a:noFill/>
          <a:ln w="9525">
            <a:noFill/>
            <a:miter lim="800000"/>
            <a:headEnd/>
            <a:tailEnd/>
          </a:ln>
        </p:spPr>
        <p:txBody>
          <a:bodyPr wrap="none" lIns="84384" tIns="42192" rIns="84384" bIns="42192">
            <a:spAutoFit/>
          </a:bodyPr>
          <a:lstStyle/>
          <a:p>
            <a:pPr algn="ctr"/>
            <a:r>
              <a:rPr lang="es-ES" sz="2400" b="1">
                <a:solidFill>
                  <a:srgbClr val="C00000"/>
                </a:solidFill>
                <a:latin typeface="Trebuchet MS" pitchFamily="34" charset="0"/>
              </a:rPr>
              <a:t>Más direcciones de interés</a:t>
            </a:r>
          </a:p>
        </p:txBody>
      </p:sp>
      <p:sp>
        <p:nvSpPr>
          <p:cNvPr id="112643" name="Text Box 14"/>
          <p:cNvSpPr txBox="1">
            <a:spLocks noChangeArrowheads="1"/>
          </p:cNvSpPr>
          <p:nvPr/>
        </p:nvSpPr>
        <p:spPr bwMode="auto">
          <a:xfrm>
            <a:off x="1381367" y="1360524"/>
            <a:ext cx="3453431" cy="362207"/>
          </a:xfrm>
          <a:prstGeom prst="rect">
            <a:avLst/>
          </a:prstGeom>
          <a:noFill/>
          <a:ln w="9525">
            <a:noFill/>
            <a:miter lim="800000"/>
            <a:headEnd/>
            <a:tailEnd/>
          </a:ln>
        </p:spPr>
        <p:txBody>
          <a:bodyPr wrap="none" lIns="84384" tIns="42192" rIns="84384" bIns="42192">
            <a:spAutoFit/>
          </a:bodyPr>
          <a:lstStyle/>
          <a:p>
            <a:pPr algn="ctr"/>
            <a:r>
              <a:rPr lang="es-ES" dirty="0">
                <a:solidFill>
                  <a:schemeClr val="tx1"/>
                </a:solidFill>
              </a:rPr>
              <a:t>JCOMM: </a:t>
            </a:r>
            <a:r>
              <a:rPr lang="es-ES" dirty="0">
                <a:solidFill>
                  <a:srgbClr val="339966"/>
                </a:solidFill>
                <a:hlinkClick r:id="rId2"/>
              </a:rPr>
              <a:t>http://www.jcomm.info/</a:t>
            </a:r>
            <a:endParaRPr lang="es-ES" dirty="0">
              <a:solidFill>
                <a:srgbClr val="339966"/>
              </a:solidFill>
            </a:endParaRPr>
          </a:p>
        </p:txBody>
      </p:sp>
      <p:sp>
        <p:nvSpPr>
          <p:cNvPr id="112644" name="Text Box 16"/>
          <p:cNvSpPr txBox="1">
            <a:spLocks noChangeArrowheads="1"/>
          </p:cNvSpPr>
          <p:nvPr/>
        </p:nvSpPr>
        <p:spPr bwMode="auto">
          <a:xfrm>
            <a:off x="1381367" y="1822921"/>
            <a:ext cx="7514286" cy="639206"/>
          </a:xfrm>
          <a:prstGeom prst="rect">
            <a:avLst/>
          </a:prstGeom>
          <a:noFill/>
          <a:ln w="9525">
            <a:noFill/>
            <a:miter lim="800000"/>
            <a:headEnd/>
            <a:tailEnd/>
          </a:ln>
        </p:spPr>
        <p:txBody>
          <a:bodyPr wrap="none" lIns="84384" tIns="42192" rIns="84384" bIns="42192">
            <a:spAutoFit/>
          </a:bodyPr>
          <a:lstStyle/>
          <a:p>
            <a:r>
              <a:rPr lang="es-ES" dirty="0">
                <a:solidFill>
                  <a:schemeClr val="tx1"/>
                </a:solidFill>
              </a:rPr>
              <a:t>HYCOM: </a:t>
            </a:r>
            <a:r>
              <a:rPr lang="es-ES" dirty="0">
                <a:solidFill>
                  <a:srgbClr val="339966"/>
                </a:solidFill>
                <a:hlinkClick r:id="rId3"/>
              </a:rPr>
              <a:t>https://hycom.org/</a:t>
            </a:r>
            <a:r>
              <a:rPr lang="es-ES" dirty="0">
                <a:solidFill>
                  <a:srgbClr val="339966"/>
                </a:solidFill>
              </a:rPr>
              <a:t> </a:t>
            </a:r>
            <a:endParaRPr lang="es-ES" dirty="0" smtClean="0">
              <a:solidFill>
                <a:srgbClr val="339966"/>
              </a:solidFill>
            </a:endParaRPr>
          </a:p>
          <a:p>
            <a:r>
              <a:rPr lang="es-ES" dirty="0" smtClean="0">
                <a:solidFill>
                  <a:srgbClr val="339966"/>
                </a:solidFill>
                <a:hlinkClick r:id="rId4"/>
              </a:rPr>
              <a:t>	  https://www7320.nrlssc.navy.mil/GLBhycomcice1-12/skill.html</a:t>
            </a:r>
            <a:endParaRPr lang="es-ES" dirty="0">
              <a:solidFill>
                <a:srgbClr val="339966"/>
              </a:solidFill>
            </a:endParaRPr>
          </a:p>
        </p:txBody>
      </p:sp>
      <p:sp>
        <p:nvSpPr>
          <p:cNvPr id="112645" name="Text Box 17"/>
          <p:cNvSpPr txBox="1">
            <a:spLocks noChangeArrowheads="1"/>
          </p:cNvSpPr>
          <p:nvPr/>
        </p:nvSpPr>
        <p:spPr bwMode="auto">
          <a:xfrm>
            <a:off x="329412" y="3986080"/>
            <a:ext cx="7443579" cy="916205"/>
          </a:xfrm>
          <a:prstGeom prst="rect">
            <a:avLst/>
          </a:prstGeom>
          <a:noFill/>
          <a:ln w="9525">
            <a:noFill/>
            <a:miter lim="800000"/>
            <a:headEnd/>
            <a:tailEnd/>
          </a:ln>
        </p:spPr>
        <p:txBody>
          <a:bodyPr wrap="square" lIns="84384" tIns="42192" rIns="84384" bIns="42192">
            <a:spAutoFit/>
          </a:bodyPr>
          <a:lstStyle/>
          <a:p>
            <a:r>
              <a:rPr lang="es-ES" dirty="0" err="1">
                <a:solidFill>
                  <a:schemeClr val="tx1"/>
                </a:solidFill>
              </a:rPr>
              <a:t>Ocean</a:t>
            </a:r>
            <a:r>
              <a:rPr lang="es-ES" dirty="0">
                <a:solidFill>
                  <a:schemeClr val="tx1"/>
                </a:solidFill>
              </a:rPr>
              <a:t> </a:t>
            </a:r>
            <a:r>
              <a:rPr lang="es-ES" dirty="0" err="1">
                <a:solidFill>
                  <a:schemeClr val="tx1"/>
                </a:solidFill>
              </a:rPr>
              <a:t>Prediction</a:t>
            </a:r>
            <a:r>
              <a:rPr lang="es-ES" dirty="0">
                <a:solidFill>
                  <a:schemeClr val="tx1"/>
                </a:solidFill>
              </a:rPr>
              <a:t> Center: </a:t>
            </a:r>
            <a:r>
              <a:rPr lang="es-ES" dirty="0">
                <a:solidFill>
                  <a:srgbClr val="339966"/>
                </a:solidFill>
                <a:hlinkClick r:id="rId5"/>
              </a:rPr>
              <a:t>http://www.opc.ncep.noaa.gov/Loops/NCOM/currents/Ncom_Curr_GmexHR_03_Day_flash.shtml</a:t>
            </a:r>
            <a:endParaRPr lang="es-ES" dirty="0">
              <a:solidFill>
                <a:srgbClr val="339966"/>
              </a:solidFill>
            </a:endParaRPr>
          </a:p>
        </p:txBody>
      </p:sp>
      <p:sp>
        <p:nvSpPr>
          <p:cNvPr id="112646" name="Text Box 18"/>
          <p:cNvSpPr txBox="1">
            <a:spLocks noChangeArrowheads="1"/>
          </p:cNvSpPr>
          <p:nvPr/>
        </p:nvSpPr>
        <p:spPr bwMode="auto">
          <a:xfrm>
            <a:off x="329412" y="3070319"/>
            <a:ext cx="6977432" cy="639206"/>
          </a:xfrm>
          <a:prstGeom prst="rect">
            <a:avLst/>
          </a:prstGeom>
          <a:noFill/>
          <a:ln w="9525">
            <a:noFill/>
            <a:miter lim="800000"/>
            <a:headEnd/>
            <a:tailEnd/>
          </a:ln>
        </p:spPr>
        <p:txBody>
          <a:bodyPr wrap="square" lIns="84384" tIns="42192" rIns="84384" bIns="42192">
            <a:spAutoFit/>
          </a:bodyPr>
          <a:lstStyle/>
          <a:p>
            <a:r>
              <a:rPr lang="es-ES" dirty="0" err="1">
                <a:solidFill>
                  <a:schemeClr val="tx1"/>
                </a:solidFill>
              </a:rPr>
              <a:t>Ocean</a:t>
            </a:r>
            <a:r>
              <a:rPr lang="es-ES" dirty="0">
                <a:solidFill>
                  <a:schemeClr val="tx1"/>
                </a:solidFill>
              </a:rPr>
              <a:t> </a:t>
            </a:r>
            <a:r>
              <a:rPr lang="es-ES" dirty="0" err="1">
                <a:solidFill>
                  <a:schemeClr val="tx1"/>
                </a:solidFill>
              </a:rPr>
              <a:t>Prediction</a:t>
            </a:r>
            <a:r>
              <a:rPr lang="es-ES" dirty="0">
                <a:solidFill>
                  <a:schemeClr val="tx1"/>
                </a:solidFill>
              </a:rPr>
              <a:t> Center:</a:t>
            </a:r>
          </a:p>
          <a:p>
            <a:r>
              <a:rPr lang="es-ES" dirty="0">
                <a:solidFill>
                  <a:srgbClr val="339966"/>
                </a:solidFill>
                <a:hlinkClick r:id="rId6"/>
              </a:rPr>
              <a:t>http://www.opc.ncep.noaa.gov/OceanProd_tab.shtml</a:t>
            </a:r>
            <a:endParaRPr lang="es-ES" dirty="0">
              <a:solidFill>
                <a:srgbClr val="339966"/>
              </a:solidFill>
            </a:endParaRPr>
          </a:p>
        </p:txBody>
      </p:sp>
      <p:pic>
        <p:nvPicPr>
          <p:cNvPr id="2" name="Imagen 1"/>
          <p:cNvPicPr>
            <a:picLocks noChangeAspect="1"/>
          </p:cNvPicPr>
          <p:nvPr/>
        </p:nvPicPr>
        <p:blipFill>
          <a:blip r:embed="rId7"/>
          <a:stretch>
            <a:fillRect/>
          </a:stretch>
        </p:blipFill>
        <p:spPr>
          <a:xfrm>
            <a:off x="5551571" y="570576"/>
            <a:ext cx="1749389" cy="975790"/>
          </a:xfrm>
          <a:prstGeom prst="rect">
            <a:avLst/>
          </a:prstGeom>
        </p:spPr>
      </p:pic>
      <p:pic>
        <p:nvPicPr>
          <p:cNvPr id="3" name="Imagen 2"/>
          <p:cNvPicPr>
            <a:picLocks noChangeAspect="1"/>
          </p:cNvPicPr>
          <p:nvPr/>
        </p:nvPicPr>
        <p:blipFill>
          <a:blip r:embed="rId8"/>
          <a:stretch>
            <a:fillRect/>
          </a:stretch>
        </p:blipFill>
        <p:spPr>
          <a:xfrm>
            <a:off x="7596336" y="749495"/>
            <a:ext cx="1177980" cy="843926"/>
          </a:xfrm>
          <a:prstGeom prst="rect">
            <a:avLst/>
          </a:prstGeom>
          <a:noFill/>
        </p:spPr>
      </p:pic>
      <p:pic>
        <p:nvPicPr>
          <p:cNvPr id="4" name="Imagen 3"/>
          <p:cNvPicPr>
            <a:picLocks noChangeAspect="1"/>
          </p:cNvPicPr>
          <p:nvPr/>
        </p:nvPicPr>
        <p:blipFill>
          <a:blip r:embed="rId9"/>
          <a:stretch>
            <a:fillRect/>
          </a:stretch>
        </p:blipFill>
        <p:spPr>
          <a:xfrm>
            <a:off x="4051201" y="2507716"/>
            <a:ext cx="5125094" cy="764808"/>
          </a:xfrm>
          <a:prstGeom prst="rect">
            <a:avLst/>
          </a:prstGeom>
          <a:noFill/>
        </p:spPr>
      </p:pic>
    </p:spTree>
    <p:extLst>
      <p:ext uri="{BB962C8B-B14F-4D97-AF65-F5344CB8AC3E}">
        <p14:creationId xmlns:p14="http://schemas.microsoft.com/office/powerpoint/2010/main" val="2740640352"/>
      </p:ext>
    </p:extLst>
  </p:cSld>
  <p:clrMapOvr>
    <a:masterClrMapping/>
  </p:clrMapOvr>
  <p:transition>
    <p:fade/>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612576" y="0"/>
            <a:ext cx="9144000" cy="1054908"/>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393" tIns="42196" rIns="84393" bIns="42196" numCol="1" anchor="t" anchorCtr="0" compatLnSpc="1">
            <a:prstTxWarp prst="textNoShape">
              <a:avLst/>
            </a:prstTxWarp>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pPr rtl="1"/>
            <a:r>
              <a:rPr lang="es-ES" sz="2800" b="1" dirty="0" smtClean="0">
                <a:solidFill>
                  <a:srgbClr val="C00000"/>
                </a:solidFill>
                <a:latin typeface="Trebuchet MS" panose="020B0603020202020204" pitchFamily="34" charset="0"/>
              </a:rPr>
              <a:t>Apoyo de AEMET a la navegación marítima</a:t>
            </a:r>
            <a:endParaRPr lang="es-ES" sz="2800" b="1" dirty="0">
              <a:solidFill>
                <a:srgbClr val="C00000"/>
              </a:solidFill>
              <a:latin typeface="Trebuchet MS" panose="020B0603020202020204" pitchFamily="34" charset="0"/>
            </a:endParaRPr>
          </a:p>
        </p:txBody>
      </p:sp>
      <p:sp>
        <p:nvSpPr>
          <p:cNvPr id="11" name="AutoShape 2" descr="Resultado de imagen de logo meteo france"/>
          <p:cNvSpPr>
            <a:spLocks noChangeAspect="1" noChangeArrowheads="1"/>
          </p:cNvSpPr>
          <p:nvPr/>
        </p:nvSpPr>
        <p:spPr bwMode="auto">
          <a:xfrm>
            <a:off x="-324544" y="-315416"/>
            <a:ext cx="1524000" cy="857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5" name="AutoShape 4" descr="Resultado de imagen de met offi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CuadroTexto 3"/>
          <p:cNvSpPr txBox="1"/>
          <p:nvPr/>
        </p:nvSpPr>
        <p:spPr>
          <a:xfrm>
            <a:off x="687503" y="582450"/>
            <a:ext cx="7930441" cy="369332"/>
          </a:xfrm>
          <a:prstGeom prst="rect">
            <a:avLst/>
          </a:prstGeom>
          <a:noFill/>
        </p:spPr>
        <p:txBody>
          <a:bodyPr wrap="none" rtlCol="0">
            <a:spAutoFit/>
          </a:bodyPr>
          <a:lstStyle/>
          <a:p>
            <a:r>
              <a:rPr lang="es-ES" dirty="0" smtClean="0">
                <a:hlinkClick r:id="rId2"/>
              </a:rPr>
              <a:t>http://www.aemet.es/documentos/es/conocermas/maritima/guiamaritima.pdf</a:t>
            </a:r>
            <a:endParaRPr lang="es-ES" dirty="0"/>
          </a:p>
        </p:txBody>
      </p:sp>
      <p:pic>
        <p:nvPicPr>
          <p:cNvPr id="6" name="Imagen 5">
            <a:hlinkClick r:id="rId2"/>
          </p:cNvPr>
          <p:cNvPicPr>
            <a:picLocks noChangeAspect="1"/>
          </p:cNvPicPr>
          <p:nvPr/>
        </p:nvPicPr>
        <p:blipFill>
          <a:blip r:embed="rId3"/>
          <a:stretch>
            <a:fillRect/>
          </a:stretch>
        </p:blipFill>
        <p:spPr>
          <a:xfrm>
            <a:off x="1043608" y="1352232"/>
            <a:ext cx="6562725" cy="5295900"/>
          </a:xfrm>
          <a:prstGeom prst="rect">
            <a:avLst/>
          </a:prstGeom>
        </p:spPr>
      </p:pic>
    </p:spTree>
    <p:extLst>
      <p:ext uri="{BB962C8B-B14F-4D97-AF65-F5344CB8AC3E}">
        <p14:creationId xmlns:p14="http://schemas.microsoft.com/office/powerpoint/2010/main" val="1311551265"/>
      </p:ext>
    </p:extLst>
  </p:cSld>
  <p:clrMapOvr>
    <a:masterClrMapping/>
  </p:clrMapOvr>
  <p:transition>
    <p:fade/>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037132" y="520496"/>
            <a:ext cx="3711332" cy="3018920"/>
          </a:xfrm>
          <a:prstGeom prst="rect">
            <a:avLst/>
          </a:prstGeom>
        </p:spPr>
      </p:pic>
      <p:sp>
        <p:nvSpPr>
          <p:cNvPr id="4" name="Rectangle 2"/>
          <p:cNvSpPr txBox="1">
            <a:spLocks noChangeArrowheads="1"/>
          </p:cNvSpPr>
          <p:nvPr/>
        </p:nvSpPr>
        <p:spPr bwMode="auto">
          <a:xfrm>
            <a:off x="-395536" y="-8389"/>
            <a:ext cx="9144000" cy="1054908"/>
          </a:xfrm>
          <a:prstGeom prst="rect">
            <a:avLst/>
          </a:prstGeom>
          <a:extLst/>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dirty="0"/>
              <a:t>Apoyo de AEMET a la navegación de altura</a:t>
            </a:r>
          </a:p>
        </p:txBody>
      </p:sp>
      <p:pic>
        <p:nvPicPr>
          <p:cNvPr id="5" name="Imagen 4"/>
          <p:cNvPicPr>
            <a:picLocks noChangeAspect="1"/>
          </p:cNvPicPr>
          <p:nvPr/>
        </p:nvPicPr>
        <p:blipFill>
          <a:blip r:embed="rId3"/>
          <a:stretch>
            <a:fillRect/>
          </a:stretch>
        </p:blipFill>
        <p:spPr>
          <a:xfrm>
            <a:off x="273863" y="516680"/>
            <a:ext cx="4125275" cy="5700538"/>
          </a:xfrm>
          <a:prstGeom prst="rect">
            <a:avLst/>
          </a:prstGeom>
        </p:spPr>
      </p:pic>
      <p:pic>
        <p:nvPicPr>
          <p:cNvPr id="6" name="Imagen 5"/>
          <p:cNvPicPr>
            <a:picLocks noChangeAspect="1"/>
          </p:cNvPicPr>
          <p:nvPr/>
        </p:nvPicPr>
        <p:blipFill>
          <a:blip r:embed="rId4"/>
          <a:stretch>
            <a:fillRect/>
          </a:stretch>
        </p:blipFill>
        <p:spPr>
          <a:xfrm>
            <a:off x="98962" y="2132855"/>
            <a:ext cx="4365159" cy="4338703"/>
          </a:xfrm>
          <a:prstGeom prst="rect">
            <a:avLst/>
          </a:prstGeom>
        </p:spPr>
      </p:pic>
      <p:pic>
        <p:nvPicPr>
          <p:cNvPr id="7" name="Imagen 6"/>
          <p:cNvPicPr>
            <a:picLocks noChangeAspect="1"/>
          </p:cNvPicPr>
          <p:nvPr/>
        </p:nvPicPr>
        <p:blipFill>
          <a:blip r:embed="rId5"/>
          <a:stretch>
            <a:fillRect/>
          </a:stretch>
        </p:blipFill>
        <p:spPr>
          <a:xfrm>
            <a:off x="4497356" y="939557"/>
            <a:ext cx="4629150" cy="5695950"/>
          </a:xfrm>
          <a:prstGeom prst="rect">
            <a:avLst/>
          </a:prstGeom>
        </p:spPr>
      </p:pic>
    </p:spTree>
    <p:extLst>
      <p:ext uri="{BB962C8B-B14F-4D97-AF65-F5344CB8AC3E}">
        <p14:creationId xmlns:p14="http://schemas.microsoft.com/office/powerpoint/2010/main" val="724390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396552" y="0"/>
            <a:ext cx="9144000" cy="1054908"/>
          </a:xfrm>
          <a:prstGeom prst="rect">
            <a:avLst/>
          </a:prstGeom>
          <a:extLst/>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s-ES" dirty="0"/>
              <a:t>Apoyo de AEMET a la navegación costera</a:t>
            </a:r>
          </a:p>
        </p:txBody>
      </p:sp>
      <p:pic>
        <p:nvPicPr>
          <p:cNvPr id="6" name="Imagen 5"/>
          <p:cNvPicPr>
            <a:picLocks noChangeAspect="1"/>
          </p:cNvPicPr>
          <p:nvPr/>
        </p:nvPicPr>
        <p:blipFill>
          <a:blip r:embed="rId2"/>
          <a:stretch>
            <a:fillRect/>
          </a:stretch>
        </p:blipFill>
        <p:spPr>
          <a:xfrm>
            <a:off x="203257" y="455250"/>
            <a:ext cx="4176464" cy="3308090"/>
          </a:xfrm>
          <a:prstGeom prst="rect">
            <a:avLst/>
          </a:prstGeom>
        </p:spPr>
      </p:pic>
      <p:pic>
        <p:nvPicPr>
          <p:cNvPr id="7" name="Imagen 6"/>
          <p:cNvPicPr>
            <a:picLocks noChangeAspect="1"/>
          </p:cNvPicPr>
          <p:nvPr/>
        </p:nvPicPr>
        <p:blipFill>
          <a:blip r:embed="rId3"/>
          <a:stretch>
            <a:fillRect/>
          </a:stretch>
        </p:blipFill>
        <p:spPr>
          <a:xfrm>
            <a:off x="4502254" y="528512"/>
            <a:ext cx="4648200" cy="5715000"/>
          </a:xfrm>
          <a:prstGeom prst="rect">
            <a:avLst/>
          </a:prstGeom>
        </p:spPr>
      </p:pic>
      <p:pic>
        <p:nvPicPr>
          <p:cNvPr id="9" name="Imagen 8"/>
          <p:cNvPicPr>
            <a:picLocks noChangeAspect="1"/>
          </p:cNvPicPr>
          <p:nvPr/>
        </p:nvPicPr>
        <p:blipFill>
          <a:blip r:embed="rId4"/>
          <a:stretch>
            <a:fillRect/>
          </a:stretch>
        </p:blipFill>
        <p:spPr>
          <a:xfrm>
            <a:off x="755576" y="3838947"/>
            <a:ext cx="2687895" cy="3019053"/>
          </a:xfrm>
          <a:prstGeom prst="rect">
            <a:avLst/>
          </a:prstGeom>
        </p:spPr>
      </p:pic>
    </p:spTree>
    <p:extLst>
      <p:ext uri="{BB962C8B-B14F-4D97-AF65-F5344CB8AC3E}">
        <p14:creationId xmlns:p14="http://schemas.microsoft.com/office/powerpoint/2010/main" val="2324808307"/>
      </p:ext>
    </p:extLst>
  </p:cSld>
  <p:clrMapOvr>
    <a:masterClrMapping/>
  </p:clrMapOvr>
  <p:transition>
    <p:fade/>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756592" y="10890"/>
            <a:ext cx="9143999" cy="708025"/>
          </a:xfrm>
          <a:prstGeom prst="rect">
            <a:avLst/>
          </a:prstGeom>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GB" dirty="0" err="1"/>
              <a:t>Productos</a:t>
            </a:r>
            <a:r>
              <a:rPr lang="en-GB" dirty="0"/>
              <a:t> del </a:t>
            </a:r>
            <a:r>
              <a:rPr lang="en-GB" dirty="0" err="1"/>
              <a:t>modelo</a:t>
            </a:r>
            <a:r>
              <a:rPr lang="en-GB" dirty="0"/>
              <a:t> de </a:t>
            </a:r>
            <a:r>
              <a:rPr lang="en-GB" dirty="0" err="1"/>
              <a:t>oleaje</a:t>
            </a:r>
            <a:r>
              <a:rPr lang="en-GB" dirty="0"/>
              <a:t> del ECMWF - AEMET</a:t>
            </a:r>
          </a:p>
        </p:txBody>
      </p:sp>
      <p:sp>
        <p:nvSpPr>
          <p:cNvPr id="4" name="CuadroTexto 3"/>
          <p:cNvSpPr txBox="1"/>
          <p:nvPr/>
        </p:nvSpPr>
        <p:spPr>
          <a:xfrm>
            <a:off x="1750077" y="6247553"/>
            <a:ext cx="5570820" cy="369332"/>
          </a:xfrm>
          <a:prstGeom prst="rect">
            <a:avLst/>
          </a:prstGeom>
          <a:noFill/>
        </p:spPr>
        <p:txBody>
          <a:bodyPr wrap="none" rtlCol="0">
            <a:spAutoFit/>
          </a:bodyPr>
          <a:lstStyle/>
          <a:p>
            <a:r>
              <a:rPr lang="es-ES" dirty="0" smtClean="0">
                <a:hlinkClick r:id="rId2"/>
              </a:rPr>
              <a:t>http://www.aemet.es/es/eltiempo/prediccion/maritima</a:t>
            </a:r>
            <a:endParaRPr lang="es-ES"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491" y="804827"/>
            <a:ext cx="8665992" cy="5303976"/>
          </a:xfrm>
          <a:prstGeom prst="rect">
            <a:avLst/>
          </a:prstGeom>
        </p:spPr>
      </p:pic>
      <p:sp>
        <p:nvSpPr>
          <p:cNvPr id="8" name="CuadroTexto 7"/>
          <p:cNvSpPr txBox="1"/>
          <p:nvPr/>
        </p:nvSpPr>
        <p:spPr>
          <a:xfrm flipH="1">
            <a:off x="558070" y="5970053"/>
            <a:ext cx="8588561" cy="369332"/>
          </a:xfrm>
          <a:prstGeom prst="rect">
            <a:avLst/>
          </a:prstGeom>
          <a:noFill/>
        </p:spPr>
        <p:txBody>
          <a:bodyPr wrap="square" rtlCol="0">
            <a:spAutoFit/>
          </a:bodyPr>
          <a:lstStyle/>
          <a:p>
            <a:r>
              <a:rPr lang="es-ES" dirty="0" smtClean="0">
                <a:latin typeface="Trebuchet MS" panose="020B0603020202020204" pitchFamily="34" charset="0"/>
              </a:rPr>
              <a:t>Viento y altura significativa de mar de viento     11 Abr 12:00 UTC  (H+36)</a:t>
            </a:r>
            <a:endParaRPr lang="es-ES" dirty="0">
              <a:latin typeface="Trebuchet MS" panose="020B0603020202020204" pitchFamily="34" charset="0"/>
            </a:endParaRPr>
          </a:p>
        </p:txBody>
      </p:sp>
      <p:sp>
        <p:nvSpPr>
          <p:cNvPr id="9" name="CuadroTexto 8"/>
          <p:cNvSpPr txBox="1"/>
          <p:nvPr/>
        </p:nvSpPr>
        <p:spPr>
          <a:xfrm>
            <a:off x="2843808" y="435025"/>
            <a:ext cx="2772106" cy="400110"/>
          </a:xfrm>
          <a:prstGeom prst="rect">
            <a:avLst/>
          </a:prstGeom>
          <a:noFill/>
        </p:spPr>
        <p:txBody>
          <a:bodyPr wrap="none" rtlCol="0">
            <a:spAutoFit/>
          </a:bodyPr>
          <a:lstStyle/>
          <a:p>
            <a:r>
              <a:rPr lang="es-ES" sz="2000" dirty="0" smtClean="0">
                <a:latin typeface="Trebuchet MS" panose="020B0603020202020204" pitchFamily="34" charset="0"/>
              </a:rPr>
              <a:t>Viento y Mar de viento</a:t>
            </a:r>
            <a:endParaRPr lang="es-ES" sz="2000" dirty="0">
              <a:latin typeface="Trebuchet MS" panose="020B0603020202020204" pitchFamily="34" charset="0"/>
            </a:endParaRPr>
          </a:p>
        </p:txBody>
      </p:sp>
    </p:spTree>
    <p:extLst>
      <p:ext uri="{BB962C8B-B14F-4D97-AF65-F5344CB8AC3E}">
        <p14:creationId xmlns:p14="http://schemas.microsoft.com/office/powerpoint/2010/main" val="4194179776"/>
      </p:ext>
    </p:extLst>
  </p:cSld>
  <p:clrMapOvr>
    <a:masterClrMapping/>
  </p:clrMapOvr>
  <p:transition>
    <p:fade/>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50077" y="6247553"/>
            <a:ext cx="5570820" cy="369332"/>
          </a:xfrm>
          <a:prstGeom prst="rect">
            <a:avLst/>
          </a:prstGeom>
          <a:noFill/>
        </p:spPr>
        <p:txBody>
          <a:bodyPr wrap="none" rtlCol="0">
            <a:spAutoFit/>
          </a:bodyPr>
          <a:lstStyle/>
          <a:p>
            <a:r>
              <a:rPr lang="es-ES" dirty="0" smtClean="0">
                <a:hlinkClick r:id="rId2"/>
              </a:rPr>
              <a:t>http://www.aemet.es/es/eltiempo/prediccion/maritima</a:t>
            </a:r>
            <a:endParaRPr lang="es-ES" dirty="0"/>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920" y="697205"/>
            <a:ext cx="8615134" cy="5272848"/>
          </a:xfrm>
          <a:prstGeom prst="rect">
            <a:avLst/>
          </a:prstGeom>
        </p:spPr>
      </p:pic>
      <p:sp>
        <p:nvSpPr>
          <p:cNvPr id="9" name="CuadroTexto 8"/>
          <p:cNvSpPr txBox="1"/>
          <p:nvPr/>
        </p:nvSpPr>
        <p:spPr>
          <a:xfrm flipH="1">
            <a:off x="558070" y="5970053"/>
            <a:ext cx="8588561" cy="369332"/>
          </a:xfrm>
          <a:prstGeom prst="rect">
            <a:avLst/>
          </a:prstGeom>
          <a:noFill/>
        </p:spPr>
        <p:txBody>
          <a:bodyPr wrap="square" rtlCol="0">
            <a:spAutoFit/>
          </a:bodyPr>
          <a:lstStyle/>
          <a:p>
            <a:pPr algn="ctr"/>
            <a:r>
              <a:rPr lang="es-ES" dirty="0" smtClean="0">
                <a:latin typeface="Trebuchet MS" panose="020B0603020202020204" pitchFamily="34" charset="0"/>
              </a:rPr>
              <a:t>10 Abr 00:00 UTC  (H+00)</a:t>
            </a:r>
            <a:endParaRPr lang="es-ES" dirty="0">
              <a:latin typeface="Trebuchet MS" panose="020B0603020202020204" pitchFamily="34" charset="0"/>
            </a:endParaRPr>
          </a:p>
        </p:txBody>
      </p:sp>
      <p:sp>
        <p:nvSpPr>
          <p:cNvPr id="10" name="CuadroTexto 9"/>
          <p:cNvSpPr txBox="1"/>
          <p:nvPr/>
        </p:nvSpPr>
        <p:spPr>
          <a:xfrm>
            <a:off x="2555776" y="319142"/>
            <a:ext cx="3539752" cy="400110"/>
          </a:xfrm>
          <a:prstGeom prst="rect">
            <a:avLst/>
          </a:prstGeom>
          <a:noFill/>
        </p:spPr>
        <p:txBody>
          <a:bodyPr wrap="none" rtlCol="0">
            <a:spAutoFit/>
          </a:bodyPr>
          <a:lstStyle/>
          <a:p>
            <a:r>
              <a:rPr lang="es-ES" sz="2000" dirty="0" smtClean="0">
                <a:latin typeface="Trebuchet MS" panose="020B0603020202020204" pitchFamily="34" charset="0"/>
              </a:rPr>
              <a:t>Mar de viento y Mar de fondo</a:t>
            </a:r>
            <a:endParaRPr lang="es-ES" sz="2000" dirty="0">
              <a:latin typeface="Trebuchet MS" panose="020B0603020202020204" pitchFamily="34" charset="0"/>
            </a:endParaRPr>
          </a:p>
        </p:txBody>
      </p:sp>
      <p:sp>
        <p:nvSpPr>
          <p:cNvPr id="11" name="Rectangle 2"/>
          <p:cNvSpPr txBox="1">
            <a:spLocks noChangeArrowheads="1"/>
          </p:cNvSpPr>
          <p:nvPr/>
        </p:nvSpPr>
        <p:spPr>
          <a:xfrm>
            <a:off x="-756592" y="-58559"/>
            <a:ext cx="9143999" cy="708025"/>
          </a:xfrm>
          <a:prstGeom prst="rect">
            <a:avLst/>
          </a:prstGeom>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GB" dirty="0" err="1"/>
              <a:t>Productos</a:t>
            </a:r>
            <a:r>
              <a:rPr lang="en-GB" dirty="0"/>
              <a:t> del </a:t>
            </a:r>
            <a:r>
              <a:rPr lang="en-GB" dirty="0" err="1"/>
              <a:t>modelo</a:t>
            </a:r>
            <a:r>
              <a:rPr lang="en-GB" dirty="0"/>
              <a:t> de </a:t>
            </a:r>
            <a:r>
              <a:rPr lang="en-GB" dirty="0" err="1"/>
              <a:t>oleaje</a:t>
            </a:r>
            <a:r>
              <a:rPr lang="en-GB" dirty="0"/>
              <a:t> del ECMWF - AEMET</a:t>
            </a:r>
          </a:p>
        </p:txBody>
      </p:sp>
    </p:spTree>
    <p:extLst>
      <p:ext uri="{BB962C8B-B14F-4D97-AF65-F5344CB8AC3E}">
        <p14:creationId xmlns:p14="http://schemas.microsoft.com/office/powerpoint/2010/main" val="3528096055"/>
      </p:ext>
    </p:extLst>
  </p:cSld>
  <p:clrMapOvr>
    <a:masterClrMapping/>
  </p:clrMapOvr>
  <p:transition>
    <p:fade/>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760330"/>
            <a:ext cx="8639942" cy="5288032"/>
          </a:xfrm>
          <a:prstGeom prst="rect">
            <a:avLst/>
          </a:prstGeom>
        </p:spPr>
      </p:pic>
      <p:sp>
        <p:nvSpPr>
          <p:cNvPr id="4" name="CuadroTexto 3"/>
          <p:cNvSpPr txBox="1"/>
          <p:nvPr/>
        </p:nvSpPr>
        <p:spPr>
          <a:xfrm>
            <a:off x="1750077" y="6247553"/>
            <a:ext cx="5570820" cy="369332"/>
          </a:xfrm>
          <a:prstGeom prst="rect">
            <a:avLst/>
          </a:prstGeom>
          <a:noFill/>
        </p:spPr>
        <p:txBody>
          <a:bodyPr wrap="none" rtlCol="0">
            <a:spAutoFit/>
          </a:bodyPr>
          <a:lstStyle/>
          <a:p>
            <a:r>
              <a:rPr lang="es-ES" dirty="0" smtClean="0">
                <a:hlinkClick r:id="rId3"/>
              </a:rPr>
              <a:t>http://www.aemet.es/es/eltiempo/prediccion/maritima</a:t>
            </a:r>
            <a:endParaRPr lang="es-ES" dirty="0"/>
          </a:p>
        </p:txBody>
      </p:sp>
      <p:sp>
        <p:nvSpPr>
          <p:cNvPr id="9" name="CuadroTexto 8"/>
          <p:cNvSpPr txBox="1"/>
          <p:nvPr/>
        </p:nvSpPr>
        <p:spPr>
          <a:xfrm flipH="1">
            <a:off x="558070" y="5970053"/>
            <a:ext cx="8588561" cy="369332"/>
          </a:xfrm>
          <a:prstGeom prst="rect">
            <a:avLst/>
          </a:prstGeom>
          <a:noFill/>
        </p:spPr>
        <p:txBody>
          <a:bodyPr wrap="square" rtlCol="0">
            <a:spAutoFit/>
          </a:bodyPr>
          <a:lstStyle/>
          <a:p>
            <a:r>
              <a:rPr lang="es-ES" dirty="0" smtClean="0">
                <a:latin typeface="Trebuchet MS" panose="020B0603020202020204" pitchFamily="34" charset="0"/>
              </a:rPr>
              <a:t>Viento y altura significativa de mar de viento     11 Abr 12:00 UTC  (H+24)</a:t>
            </a:r>
            <a:endParaRPr lang="es-ES" dirty="0">
              <a:latin typeface="Trebuchet MS" panose="020B0603020202020204" pitchFamily="34" charset="0"/>
            </a:endParaRPr>
          </a:p>
        </p:txBody>
      </p:sp>
      <p:sp>
        <p:nvSpPr>
          <p:cNvPr id="8" name="CuadroTexto 7"/>
          <p:cNvSpPr txBox="1"/>
          <p:nvPr/>
        </p:nvSpPr>
        <p:spPr>
          <a:xfrm>
            <a:off x="2843808" y="435025"/>
            <a:ext cx="3539752" cy="400110"/>
          </a:xfrm>
          <a:prstGeom prst="rect">
            <a:avLst/>
          </a:prstGeom>
          <a:noFill/>
        </p:spPr>
        <p:txBody>
          <a:bodyPr wrap="none" rtlCol="0">
            <a:spAutoFit/>
          </a:bodyPr>
          <a:lstStyle/>
          <a:p>
            <a:r>
              <a:rPr lang="es-ES" sz="2000" dirty="0" smtClean="0">
                <a:latin typeface="Trebuchet MS" panose="020B0603020202020204" pitchFamily="34" charset="0"/>
              </a:rPr>
              <a:t>Mar de viento y Mar de fondo</a:t>
            </a:r>
            <a:endParaRPr lang="es-ES" sz="2000" dirty="0">
              <a:latin typeface="Trebuchet MS" panose="020B0603020202020204" pitchFamily="34" charset="0"/>
            </a:endParaRPr>
          </a:p>
        </p:txBody>
      </p:sp>
      <p:sp>
        <p:nvSpPr>
          <p:cNvPr id="10" name="Rectangle 2"/>
          <p:cNvSpPr txBox="1">
            <a:spLocks noChangeArrowheads="1"/>
          </p:cNvSpPr>
          <p:nvPr/>
        </p:nvSpPr>
        <p:spPr>
          <a:xfrm>
            <a:off x="-612576" y="18671"/>
            <a:ext cx="9143999" cy="708025"/>
          </a:xfrm>
          <a:prstGeom prst="rect">
            <a:avLst/>
          </a:prstGeom>
        </p:spPr>
        <p:txBody>
          <a:bodyPr/>
          <a:lstStyle>
            <a:lvl1pPr algn="ctr" rtl="0" fontAlgn="base">
              <a:spcBef>
                <a:spcPct val="0"/>
              </a:spcBef>
              <a:spcAft>
                <a:spcPct val="0"/>
              </a:spcAft>
              <a:defRPr sz="4000" kern="1200">
                <a:solidFill>
                  <a:schemeClr val="tx2"/>
                </a:solidFill>
                <a:latin typeface="+mj-lt"/>
                <a:ea typeface="+mj-ea"/>
                <a:cs typeface="+mj-cs"/>
              </a:defRPr>
            </a:lvl1pPr>
            <a:lvl2pPr algn="ctr" rtl="0" fontAlgn="base">
              <a:spcBef>
                <a:spcPct val="0"/>
              </a:spcBef>
              <a:spcAft>
                <a:spcPct val="0"/>
              </a:spcAft>
              <a:defRPr sz="4000">
                <a:solidFill>
                  <a:schemeClr val="tx2"/>
                </a:solidFill>
                <a:latin typeface="Arial" panose="020B0604020202020204" pitchFamily="34" charset="0"/>
              </a:defRPr>
            </a:lvl2pPr>
            <a:lvl3pPr algn="ctr" rtl="0" fontAlgn="base">
              <a:spcBef>
                <a:spcPct val="0"/>
              </a:spcBef>
              <a:spcAft>
                <a:spcPct val="0"/>
              </a:spcAft>
              <a:defRPr sz="4000">
                <a:solidFill>
                  <a:schemeClr val="tx2"/>
                </a:solidFill>
                <a:latin typeface="Arial" panose="020B0604020202020204" pitchFamily="34" charset="0"/>
              </a:defRPr>
            </a:lvl3pPr>
            <a:lvl4pPr algn="ctr" rtl="0" fontAlgn="base">
              <a:spcBef>
                <a:spcPct val="0"/>
              </a:spcBef>
              <a:spcAft>
                <a:spcPct val="0"/>
              </a:spcAft>
              <a:defRPr sz="4000">
                <a:solidFill>
                  <a:schemeClr val="tx2"/>
                </a:solidFill>
                <a:latin typeface="Arial" panose="020B0604020202020204" pitchFamily="34" charset="0"/>
              </a:defRPr>
            </a:lvl4pPr>
            <a:lvl5pPr algn="ctr" rtl="0" fontAlgn="base">
              <a:spcBef>
                <a:spcPct val="0"/>
              </a:spcBef>
              <a:spcAft>
                <a:spcPct val="0"/>
              </a:spcAft>
              <a:defRPr sz="4000">
                <a:solidFill>
                  <a:schemeClr val="tx2"/>
                </a:solidFill>
                <a:latin typeface="Arial" panose="020B0604020202020204" pitchFamily="34" charset="0"/>
              </a:defRPr>
            </a:lvl5pPr>
            <a:lvl6pPr marL="457200" algn="ctr" rtl="0" fontAlgn="base">
              <a:spcBef>
                <a:spcPct val="0"/>
              </a:spcBef>
              <a:spcAft>
                <a:spcPct val="0"/>
              </a:spcAft>
              <a:defRPr sz="4000">
                <a:solidFill>
                  <a:schemeClr val="tx2"/>
                </a:solidFill>
                <a:latin typeface="Arial" panose="020B0604020202020204" pitchFamily="34" charset="0"/>
              </a:defRPr>
            </a:lvl6pPr>
            <a:lvl7pPr marL="914400" algn="ctr" rtl="0" fontAlgn="base">
              <a:spcBef>
                <a:spcPct val="0"/>
              </a:spcBef>
              <a:spcAft>
                <a:spcPct val="0"/>
              </a:spcAft>
              <a:defRPr sz="4000">
                <a:solidFill>
                  <a:schemeClr val="tx2"/>
                </a:solidFill>
                <a:latin typeface="Arial" panose="020B0604020202020204" pitchFamily="34" charset="0"/>
              </a:defRPr>
            </a:lvl7pPr>
            <a:lvl8pPr marL="1371600" algn="ctr" rtl="0" fontAlgn="base">
              <a:spcBef>
                <a:spcPct val="0"/>
              </a:spcBef>
              <a:spcAft>
                <a:spcPct val="0"/>
              </a:spcAft>
              <a:defRPr sz="4000">
                <a:solidFill>
                  <a:schemeClr val="tx2"/>
                </a:solidFill>
                <a:latin typeface="Arial" panose="020B0604020202020204" pitchFamily="34" charset="0"/>
              </a:defRPr>
            </a:lvl8pPr>
            <a:lvl9pPr marL="1828800" algn="ctr" rtl="0" fontAlgn="base">
              <a:spcBef>
                <a:spcPct val="0"/>
              </a:spcBef>
              <a:spcAft>
                <a:spcPct val="0"/>
              </a:spcAft>
              <a:defRPr sz="4000">
                <a:solidFill>
                  <a:schemeClr val="tx2"/>
                </a:solidFill>
                <a:latin typeface="Arial" panose="020B0604020202020204" pitchFamily="34" charset="0"/>
              </a:defRPr>
            </a:lvl9pPr>
          </a:lstStyle>
          <a:p>
            <a:r>
              <a:rPr lang="en-GB" sz="2400" b="1" dirty="0" err="1" smtClean="0">
                <a:solidFill>
                  <a:srgbClr val="C00000"/>
                </a:solidFill>
                <a:latin typeface="Trebuchet MS" panose="020B0603020202020204" pitchFamily="34" charset="0"/>
              </a:rPr>
              <a:t>Productos</a:t>
            </a:r>
            <a:r>
              <a:rPr lang="en-GB" sz="2400" b="1" dirty="0" smtClean="0">
                <a:solidFill>
                  <a:srgbClr val="C00000"/>
                </a:solidFill>
                <a:latin typeface="Trebuchet MS" panose="020B0603020202020204" pitchFamily="34" charset="0"/>
              </a:rPr>
              <a:t> del </a:t>
            </a:r>
            <a:r>
              <a:rPr lang="en-GB" sz="2400" b="1" dirty="0" err="1" smtClean="0">
                <a:solidFill>
                  <a:srgbClr val="C00000"/>
                </a:solidFill>
                <a:latin typeface="Trebuchet MS" panose="020B0603020202020204" pitchFamily="34" charset="0"/>
              </a:rPr>
              <a:t>modelo</a:t>
            </a:r>
            <a:r>
              <a:rPr lang="en-GB" sz="2400" b="1" dirty="0" smtClean="0">
                <a:solidFill>
                  <a:srgbClr val="C00000"/>
                </a:solidFill>
                <a:latin typeface="Trebuchet MS" panose="020B0603020202020204" pitchFamily="34" charset="0"/>
              </a:rPr>
              <a:t> de </a:t>
            </a:r>
            <a:r>
              <a:rPr lang="en-GB" sz="2400" b="1" dirty="0" err="1" smtClean="0">
                <a:solidFill>
                  <a:srgbClr val="C00000"/>
                </a:solidFill>
                <a:latin typeface="Trebuchet MS" panose="020B0603020202020204" pitchFamily="34" charset="0"/>
              </a:rPr>
              <a:t>oleaje</a:t>
            </a:r>
            <a:r>
              <a:rPr lang="en-GB" sz="2400" b="1" dirty="0" smtClean="0">
                <a:solidFill>
                  <a:srgbClr val="C00000"/>
                </a:solidFill>
                <a:latin typeface="Trebuchet MS" panose="020B0603020202020204" pitchFamily="34" charset="0"/>
              </a:rPr>
              <a:t> del ECMWF - AEMET</a:t>
            </a:r>
          </a:p>
        </p:txBody>
      </p:sp>
    </p:spTree>
    <p:extLst>
      <p:ext uri="{BB962C8B-B14F-4D97-AF65-F5344CB8AC3E}">
        <p14:creationId xmlns:p14="http://schemas.microsoft.com/office/powerpoint/2010/main" val="3601573573"/>
      </p:ext>
    </p:extLst>
  </p:cSld>
  <p:clrMapOvr>
    <a:masterClrMapping/>
  </p:clrMapOvr>
  <p:transition>
    <p:fade/>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684584" y="0"/>
            <a:ext cx="9143999" cy="708025"/>
          </a:xfrm>
          <a:prstGeom prst="rect">
            <a:avLst/>
          </a:prstGeom>
        </p:spPr>
        <p:txBody>
          <a:bodyPr/>
          <a:lstStyle>
            <a:defPPr>
              <a:defRPr lang="es-ES"/>
            </a:defPPr>
            <a:lvl1pPr algn="ctr">
              <a:defRPr sz="2400" b="1">
                <a:solidFill>
                  <a:srgbClr val="C00000"/>
                </a:solidFill>
                <a:latin typeface="Trebuchet MS" panose="020B0603020202020204" pitchFamily="34" charset="0"/>
                <a:ea typeface="+mj-ea"/>
                <a:cs typeface="+mj-cs"/>
              </a:defRPr>
            </a:lvl1pPr>
            <a:lvl2pPr algn="ctr">
              <a:defRPr sz="4000">
                <a:solidFill>
                  <a:schemeClr val="tx2"/>
                </a:solidFill>
              </a:defRPr>
            </a:lvl2pPr>
            <a:lvl3pPr algn="ctr">
              <a:defRPr sz="4000">
                <a:solidFill>
                  <a:schemeClr val="tx2"/>
                </a:solidFill>
              </a:defRPr>
            </a:lvl3pPr>
            <a:lvl4pPr algn="ctr">
              <a:defRPr sz="4000">
                <a:solidFill>
                  <a:schemeClr val="tx2"/>
                </a:solidFill>
              </a:defRPr>
            </a:lvl4pPr>
            <a:lvl5pPr algn="ctr">
              <a:defRPr sz="4000">
                <a:solidFill>
                  <a:schemeClr val="tx2"/>
                </a:solidFill>
              </a:defRPr>
            </a:lvl5pPr>
            <a:lvl6pPr marL="457200" algn="ctr" fontAlgn="base">
              <a:spcBef>
                <a:spcPct val="0"/>
              </a:spcBef>
              <a:spcAft>
                <a:spcPct val="0"/>
              </a:spcAft>
              <a:defRPr sz="4000">
                <a:solidFill>
                  <a:schemeClr val="tx2"/>
                </a:solidFill>
              </a:defRPr>
            </a:lvl6pPr>
            <a:lvl7pPr marL="914400" algn="ctr" fontAlgn="base">
              <a:spcBef>
                <a:spcPct val="0"/>
              </a:spcBef>
              <a:spcAft>
                <a:spcPct val="0"/>
              </a:spcAft>
              <a:defRPr sz="4000">
                <a:solidFill>
                  <a:schemeClr val="tx2"/>
                </a:solidFill>
              </a:defRPr>
            </a:lvl7pPr>
            <a:lvl8pPr marL="1371600" algn="ctr" fontAlgn="base">
              <a:spcBef>
                <a:spcPct val="0"/>
              </a:spcBef>
              <a:spcAft>
                <a:spcPct val="0"/>
              </a:spcAft>
              <a:defRPr sz="4000">
                <a:solidFill>
                  <a:schemeClr val="tx2"/>
                </a:solidFill>
              </a:defRPr>
            </a:lvl8pPr>
            <a:lvl9pPr marL="1828800" algn="ctr" fontAlgn="base">
              <a:spcBef>
                <a:spcPct val="0"/>
              </a:spcBef>
              <a:spcAft>
                <a:spcPct val="0"/>
              </a:spcAft>
              <a:defRPr sz="4000">
                <a:solidFill>
                  <a:schemeClr val="tx2"/>
                </a:solidFill>
              </a:defRPr>
            </a:lvl9pPr>
          </a:lstStyle>
          <a:p>
            <a:r>
              <a:rPr lang="en-GB" dirty="0" err="1"/>
              <a:t>Productos</a:t>
            </a:r>
            <a:r>
              <a:rPr lang="en-GB" dirty="0"/>
              <a:t> del </a:t>
            </a:r>
            <a:r>
              <a:rPr lang="en-GB" dirty="0" err="1"/>
              <a:t>modelo</a:t>
            </a:r>
            <a:r>
              <a:rPr lang="en-GB" dirty="0"/>
              <a:t> de </a:t>
            </a:r>
            <a:r>
              <a:rPr lang="en-GB" dirty="0" err="1"/>
              <a:t>oleaje</a:t>
            </a:r>
            <a:r>
              <a:rPr lang="en-GB" dirty="0"/>
              <a:t> del ECMWF - AEMET</a:t>
            </a:r>
          </a:p>
        </p:txBody>
      </p:sp>
      <p:sp>
        <p:nvSpPr>
          <p:cNvPr id="5" name="CuadroTexto 4"/>
          <p:cNvSpPr txBox="1"/>
          <p:nvPr/>
        </p:nvSpPr>
        <p:spPr>
          <a:xfrm>
            <a:off x="2560168" y="6021288"/>
            <a:ext cx="3950633" cy="369332"/>
          </a:xfrm>
          <a:prstGeom prst="rect">
            <a:avLst/>
          </a:prstGeom>
          <a:noFill/>
        </p:spPr>
        <p:txBody>
          <a:bodyPr wrap="none" rtlCol="0">
            <a:spAutoFit/>
          </a:bodyPr>
          <a:lstStyle/>
          <a:p>
            <a:r>
              <a:rPr lang="es-ES" dirty="0" smtClean="0">
                <a:hlinkClick r:id="rId2"/>
              </a:rPr>
              <a:t>http://meteonav.aemet.es/MeteoNav/</a:t>
            </a:r>
            <a:endParaRPr lang="es-ES" dirty="0"/>
          </a:p>
        </p:txBody>
      </p:sp>
      <p:pic>
        <p:nvPicPr>
          <p:cNvPr id="6" name="Imagen 5">
            <a:hlinkClick r:id="rId3" action="ppaction://hlinkfile"/>
          </p:cNvPr>
          <p:cNvPicPr>
            <a:picLocks noChangeAspect="1"/>
          </p:cNvPicPr>
          <p:nvPr/>
        </p:nvPicPr>
        <p:blipFill>
          <a:blip r:embed="rId4"/>
          <a:stretch>
            <a:fillRect/>
          </a:stretch>
        </p:blipFill>
        <p:spPr>
          <a:xfrm>
            <a:off x="-11380" y="674630"/>
            <a:ext cx="9093727" cy="5112640"/>
          </a:xfrm>
          <a:prstGeom prst="rect">
            <a:avLst/>
          </a:prstGeom>
        </p:spPr>
      </p:pic>
    </p:spTree>
    <p:extLst>
      <p:ext uri="{BB962C8B-B14F-4D97-AF65-F5344CB8AC3E}">
        <p14:creationId xmlns:p14="http://schemas.microsoft.com/office/powerpoint/2010/main" val="927941350"/>
      </p:ext>
    </p:extLst>
  </p:cSld>
  <p:clrMapOvr>
    <a:masterClrMapping/>
  </p:clrMapOvr>
  <p:transition>
    <p:fade/>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277033" y="91978"/>
            <a:ext cx="5112568" cy="4754688"/>
          </a:xfrm>
          <a:prstGeom prst="rect">
            <a:avLst/>
          </a:prstGeom>
        </p:spPr>
      </p:pic>
      <p:sp>
        <p:nvSpPr>
          <p:cNvPr id="5" name="CuadroTexto 4"/>
          <p:cNvSpPr txBox="1"/>
          <p:nvPr/>
        </p:nvSpPr>
        <p:spPr>
          <a:xfrm>
            <a:off x="0" y="4846666"/>
            <a:ext cx="9144000" cy="584775"/>
          </a:xfrm>
          <a:prstGeom prst="rect">
            <a:avLst/>
          </a:prstGeom>
          <a:noFill/>
        </p:spPr>
        <p:txBody>
          <a:bodyPr wrap="square" rtlCol="0">
            <a:spAutoFit/>
          </a:bodyPr>
          <a:lstStyle/>
          <a:p>
            <a:pPr algn="ctr">
              <a:spcBef>
                <a:spcPts val="1200"/>
              </a:spcBef>
            </a:pPr>
            <a:r>
              <a:rPr lang="es-ES" sz="3200" b="1" dirty="0" smtClean="0">
                <a:latin typeface="Segoe Print" panose="02000600000000000000" pitchFamily="2" charset="0"/>
              </a:rPr>
              <a:t>Espero que no haya demasiadas preguntas</a:t>
            </a:r>
            <a:endParaRPr lang="es-ES" sz="3200" b="1" dirty="0">
              <a:latin typeface="Segoe Print" panose="02000600000000000000" pitchFamily="2" charset="0"/>
            </a:endParaRPr>
          </a:p>
        </p:txBody>
      </p:sp>
    </p:spTree>
    <p:extLst>
      <p:ext uri="{BB962C8B-B14F-4D97-AF65-F5344CB8AC3E}">
        <p14:creationId xmlns:p14="http://schemas.microsoft.com/office/powerpoint/2010/main" val="3063939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4" presetClass="emph" presetSubtype="0" fill="hold" grpId="0" nodeType="withEffect">
                                  <p:stCondLst>
                                    <p:cond delay="0"/>
                                  </p:stCondLst>
                                  <p:iterate type="lt">
                                    <p:tmPct val="10000"/>
                                  </p:iterate>
                                  <p:childTnLst>
                                    <p:animMotion origin="layout" path="M 0 4.07407E-6 L 0 -0.07223 " pathEditMode="relative" rAng="0" ptsTypes="AA">
                                      <p:cBhvr>
                                        <p:cTn id="12" dur="250" accel="50000" decel="50000" autoRev="1" fill="hold">
                                          <p:stCondLst>
                                            <p:cond delay="0"/>
                                          </p:stCondLst>
                                        </p:cTn>
                                        <p:tgtEl>
                                          <p:spTgt spid="5"/>
                                        </p:tgtEl>
                                        <p:attrNameLst>
                                          <p:attrName>ppt_x</p:attrName>
                                          <p:attrName>ppt_y</p:attrName>
                                        </p:attrNameLst>
                                      </p:cBhvr>
                                      <p:rCtr x="0" y="-3611"/>
                                    </p:animMotion>
                                    <p:animRot by="1500000">
                                      <p:cBhvr>
                                        <p:cTn id="13" dur="125" fill="hold">
                                          <p:stCondLst>
                                            <p:cond delay="0"/>
                                          </p:stCondLst>
                                        </p:cTn>
                                        <p:tgtEl>
                                          <p:spTgt spid="5"/>
                                        </p:tgtEl>
                                        <p:attrNameLst>
                                          <p:attrName>r</p:attrName>
                                        </p:attrNameLst>
                                      </p:cBhvr>
                                    </p:animRot>
                                    <p:animRot by="-1500000">
                                      <p:cBhvr>
                                        <p:cTn id="14" dur="125" fill="hold">
                                          <p:stCondLst>
                                            <p:cond delay="125"/>
                                          </p:stCondLst>
                                        </p:cTn>
                                        <p:tgtEl>
                                          <p:spTgt spid="5"/>
                                        </p:tgtEl>
                                        <p:attrNameLst>
                                          <p:attrName>r</p:attrName>
                                        </p:attrNameLst>
                                      </p:cBhvr>
                                    </p:animRot>
                                    <p:animRot by="-1500000">
                                      <p:cBhvr>
                                        <p:cTn id="15" dur="125" fill="hold">
                                          <p:stCondLst>
                                            <p:cond delay="250"/>
                                          </p:stCondLst>
                                        </p:cTn>
                                        <p:tgtEl>
                                          <p:spTgt spid="5"/>
                                        </p:tgtEl>
                                        <p:attrNameLst>
                                          <p:attrName>r</p:attrName>
                                        </p:attrNameLst>
                                      </p:cBhvr>
                                    </p:animRot>
                                    <p:animRot by="1500000">
                                      <p:cBhvr>
                                        <p:cTn id="16"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7902</TotalTime>
  <Words>15305</Words>
  <Application>Microsoft Office PowerPoint</Application>
  <PresentationFormat>Presentación en pantalla (4:3)</PresentationFormat>
  <Paragraphs>1820</Paragraphs>
  <Slides>246</Slides>
  <Notes>18</Notes>
  <HiddenSlides>1</HiddenSlides>
  <MMClips>14</MMClips>
  <ScaleCrop>false</ScaleCrop>
  <HeadingPairs>
    <vt:vector size="8" baseType="variant">
      <vt:variant>
        <vt:lpstr>Fuentes usadas</vt:lpstr>
      </vt:variant>
      <vt:variant>
        <vt:i4>26</vt:i4>
      </vt:variant>
      <vt:variant>
        <vt:lpstr>Tema</vt:lpstr>
      </vt:variant>
      <vt:variant>
        <vt:i4>1</vt:i4>
      </vt:variant>
      <vt:variant>
        <vt:lpstr>Servidores OLE incrustados</vt:lpstr>
      </vt:variant>
      <vt:variant>
        <vt:i4>7</vt:i4>
      </vt:variant>
      <vt:variant>
        <vt:lpstr>Títulos de diapositiva</vt:lpstr>
      </vt:variant>
      <vt:variant>
        <vt:i4>246</vt:i4>
      </vt:variant>
    </vt:vector>
  </HeadingPairs>
  <TitlesOfParts>
    <vt:vector size="280" baseType="lpstr">
      <vt:lpstr>Arial Unicode MS</vt:lpstr>
      <vt:lpstr>MS PGothic</vt:lpstr>
      <vt:lpstr>Arial</vt:lpstr>
      <vt:lpstr>Arial Narrow</vt:lpstr>
      <vt:lpstr>Calibri</vt:lpstr>
      <vt:lpstr>Cambria</vt:lpstr>
      <vt:lpstr>Cambria Math</vt:lpstr>
      <vt:lpstr>Courier New</vt:lpstr>
      <vt:lpstr>DejaVu Sans</vt:lpstr>
      <vt:lpstr>Monotype Sorts</vt:lpstr>
      <vt:lpstr>MS Mincho</vt:lpstr>
      <vt:lpstr>msgothic</vt:lpstr>
      <vt:lpstr>Optima</vt:lpstr>
      <vt:lpstr>Ravie</vt:lpstr>
      <vt:lpstr>Segoe Print</vt:lpstr>
      <vt:lpstr>Symbol</vt:lpstr>
      <vt:lpstr>Tahoma</vt:lpstr>
      <vt:lpstr>Tempus Sans ITC</vt:lpstr>
      <vt:lpstr>Times</vt:lpstr>
      <vt:lpstr>Times New Roman</vt:lpstr>
      <vt:lpstr>Traditional Arabic</vt:lpstr>
      <vt:lpstr>Trebuchet MS</vt:lpstr>
      <vt:lpstr>Trebuchet MS (Títulos)</vt:lpstr>
      <vt:lpstr>Verdana</vt:lpstr>
      <vt:lpstr>Viner Hand ITC</vt:lpstr>
      <vt:lpstr>Wingdings</vt:lpstr>
      <vt:lpstr>Default Design</vt:lpstr>
      <vt:lpstr>Ecuación</vt:lpstr>
      <vt:lpstr>Image</vt:lpstr>
      <vt:lpstr>Microsoft Word Picture</vt:lpstr>
      <vt:lpstr>Paint Shop Pro Image</vt:lpstr>
      <vt:lpstr>Photo Editor Photo</vt:lpstr>
      <vt:lpstr>Plot Document</vt:lpstr>
      <vt:lpstr>Equation</vt:lpstr>
      <vt:lpstr>Presentación de PowerPoint</vt:lpstr>
      <vt:lpstr>Presentación de PowerPoint</vt:lpstr>
      <vt:lpstr>Motivación fundamental para el apoyo meteorológico a la navegación  Seguridad marítima (Convenio SOLAS, 1974)</vt:lpstr>
      <vt:lpstr>Presentación de PowerPoint</vt:lpstr>
      <vt:lpstr>Presentación de PowerPoint</vt:lpstr>
      <vt:lpstr>Accidentes marítimos (Estrecho de Gibraltar)</vt:lpstr>
      <vt:lpstr> Investigación del abordaje entre el ferry de gran velocidad MILENIUM DOS y el bulk carrier NEW GLORY en el Estrecho de Gibraltar el 13 de enero de 2012. Incumplimiento del RIPA</vt:lpstr>
      <vt:lpstr>Presentación de PowerPoint</vt:lpstr>
      <vt:lpstr>Presentación de PowerPoint</vt:lpstr>
      <vt:lpstr>Presentación de PowerPoint</vt:lpstr>
      <vt:lpstr>   Pérdida de control, embarrancada y pérdida del buque de carga LUNO, en la escollera del contradique del puerto de Bayona (Francia), el día 5 de febrero de 2014.  Fallo MP por falta de circulacion  </vt:lpstr>
      <vt:lpstr>Presentación de PowerPoint</vt:lpstr>
      <vt:lpstr>Presentación de PowerPoint</vt:lpstr>
      <vt:lpstr>Impacto económico y social. Daños en la costa</vt:lpstr>
      <vt:lpstr>Presentación de PowerPoint</vt:lpstr>
      <vt:lpstr>Presentación de PowerPoint</vt:lpstr>
      <vt:lpstr>Presentación de PowerPoint</vt:lpstr>
      <vt:lpstr>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Modelo de propagación de oleaje (WAM) Intercambio de información entre módulos del IFS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Descripción del movimiento orbital</vt:lpstr>
      <vt:lpstr>Transición aguas profundas - aguas someras</vt:lpstr>
      <vt:lpstr>El modelo lineal</vt:lpstr>
      <vt:lpstr>Presentación de PowerPoint</vt:lpstr>
      <vt:lpstr>Descripción del movimiento orbital</vt:lpstr>
      <vt:lpstr>Presentación de PowerPoint</vt:lpstr>
      <vt:lpstr>Presentación de PowerPoint</vt:lpstr>
      <vt:lpstr>Presentación de PowerPoint</vt:lpstr>
      <vt:lpstr>Presentación de PowerPoint</vt:lpstr>
      <vt:lpstr>2.- El modelo lineal</vt:lpstr>
      <vt:lpstr>Presentación de PowerPoint</vt:lpstr>
      <vt:lpstr>3.- Olas no lineales</vt:lpstr>
      <vt:lpstr>Ruptura del oleaje</vt:lpstr>
      <vt:lpstr>Presentación de PowerPoint</vt:lpstr>
      <vt:lpstr>Presentación de PowerPoint</vt:lpstr>
      <vt:lpstr>Rompientes en alta mar </vt:lpstr>
      <vt:lpstr>Generación de oleaje. Alcance o fetch</vt:lpstr>
      <vt:lpstr>Alcance o fetch dinámico</vt:lpstr>
      <vt:lpstr>Limitaciones en el fetch</vt:lpstr>
      <vt:lpstr>Presentación de PowerPoint</vt:lpstr>
      <vt:lpstr>Persistencia. Efectos de mesoscala</vt:lpstr>
      <vt:lpstr>Anchura de la zona generadora</vt:lpstr>
      <vt:lpstr>Mar plenamente desarrollada</vt:lpstr>
      <vt:lpstr>Presentación de PowerPoint</vt:lpstr>
      <vt:lpstr>Dispersión longitudinal del oleaje</vt:lpstr>
      <vt:lpstr>Dispersión longitudinal del oleaje</vt:lpstr>
      <vt:lpstr>Transferencias de energía entre olas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Estimación de la distancia a una  región generadora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Refracción del oleaje</vt:lpstr>
      <vt:lpstr>Refracción del oleaje</vt:lpstr>
      <vt:lpstr>Presentación de PowerPoint</vt:lpstr>
      <vt:lpstr>Refracción sobre un bajo</vt:lpstr>
      <vt:lpstr>Algunos accidentes investigados por la CIAIM    Vuelco y hundimiento del pesquero ITSASO BERRIA en las proximidades de Barrika (Vizcaya), el 27 de octubre de 2014, con resultado de un tripulante fallecido.   Pesca en zona de baja profundidad con rompientes</vt:lpstr>
      <vt:lpstr>La línea de playa</vt:lpstr>
      <vt:lpstr>Presentación de PowerPoint</vt:lpstr>
      <vt:lpstr>Influjo de la batimetría y de la composición del fondo</vt:lpstr>
      <vt:lpstr>Rotura del oleaje en la costa</vt:lpstr>
      <vt:lpstr>Influjo de la composición del fondo</vt:lpstr>
      <vt:lpstr>Presentación de PowerPoint</vt:lpstr>
      <vt:lpstr>Presentación de PowerPoint</vt:lpstr>
      <vt:lpstr>Tipos de rompientes</vt:lpstr>
      <vt:lpstr>Presentación de PowerPoint</vt:lpstr>
      <vt:lpstr>Otros efectos</vt:lpstr>
      <vt:lpstr>Presentación de PowerPoint</vt:lpstr>
      <vt:lpstr>Presentación de PowerPoint</vt:lpstr>
      <vt:lpstr>Presentación de PowerPoint</vt:lpstr>
      <vt:lpstr>  Asomeramiento del oleaje  Pérdida de la embarcación de pesca NIKOLAS PRIMERO a la salida del puerto de Zumaia el 5 de febrero de 2011.          Mal estado de la mar</vt:lpstr>
      <vt:lpstr>Asomeramiento del oleaje  Pérdida de la embarcación de pesca NIKOLAS PRIMERO a la salida del puerto de Zumaia el 5 de febrero de 2011.          Mal estado de la mar</vt:lpstr>
      <vt:lpstr>La importancia del período</vt:lpstr>
      <vt:lpstr>La importancia del período del oleaje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Influjo de la batimetría y de la composición del fondo</vt:lpstr>
      <vt:lpstr>Influjo de la composición del fondo</vt:lpstr>
      <vt:lpstr>Presentación de PowerPoint</vt:lpstr>
      <vt:lpstr>Tipos de rompientes</vt:lpstr>
      <vt:lpstr>Presentación de PowerPoint</vt:lpstr>
      <vt:lpstr>Otros efectos</vt:lpstr>
      <vt:lpstr>Presentación de PowerPoint</vt:lpstr>
      <vt:lpstr>Presentación de PowerPoint</vt:lpstr>
      <vt:lpstr>Presentación de PowerPoint</vt:lpstr>
      <vt:lpstr>Presentación de PowerPoint</vt:lpstr>
      <vt:lpstr>Presentación de PowerPoint</vt:lpstr>
      <vt:lpstr>Presentación de PowerPoint</vt:lpstr>
      <vt:lpstr>Otros efectos</vt:lpstr>
      <vt:lpstr>Presentación de PowerPoint</vt:lpstr>
      <vt:lpstr>Presentación de PowerPoint</vt:lpstr>
      <vt:lpstr>Presentación de PowerPoint</vt:lpstr>
      <vt:lpstr>Escala Douglas (I)</vt:lpstr>
      <vt:lpstr>Escala Douglas (II)</vt:lpstr>
      <vt:lpstr>Presentación de PowerPoint</vt:lpstr>
      <vt:lpstr>Presentación de PowerPoint</vt:lpstr>
      <vt:lpstr>Presentación de PowerPoint</vt:lpstr>
      <vt:lpstr>6. Régimen de NORDESTE</vt:lpstr>
      <vt:lpstr>Presentación de PowerPoint</vt:lpstr>
      <vt:lpstr>Presentación de PowerPoint</vt:lpstr>
      <vt:lpstr>6. Régimen de NORDESTE</vt:lpstr>
      <vt:lpstr>Presentación de PowerPoint</vt:lpstr>
      <vt:lpstr>Hs:     Altura significativa (Significant Wave Height )  Término histórico que está correlacionado con la estimación visual de la altura de oleaje apreciada por un observador experto. Se demuestra que coreresponde al tercio de olas más altas (H1/3).  Hmax: Altura máxima (Maximum Individual Wave Height) </vt:lpstr>
      <vt:lpstr>Estadística de olas</vt:lpstr>
      <vt:lpstr>Presentación de PowerPoint</vt:lpstr>
      <vt:lpstr>Presentación de PowerPoint</vt:lpstr>
      <vt:lpstr>Presentación de PowerPoint</vt:lpstr>
      <vt:lpstr>Presentación de PowerPoint</vt:lpstr>
      <vt:lpstr>Presentación de PowerPoint</vt:lpstr>
      <vt:lpstr>Presentación de PowerPoint</vt:lpstr>
      <vt:lpstr>Tratamiento espectral del oleaje</vt:lpstr>
      <vt:lpstr>Presentación de PowerPoint</vt:lpstr>
      <vt:lpstr>Espectros de oleaje reales </vt:lpstr>
      <vt:lpstr>Cambios en el período del oleaje</vt:lpstr>
      <vt:lpstr>Presentación de PowerPoint</vt:lpstr>
      <vt:lpstr>Modelización del oleaje</vt:lpstr>
      <vt:lpstr>Presentación de PowerPoint</vt:lpstr>
      <vt:lpstr>Modelización del oleaje Modelo WAM</vt:lpstr>
      <vt:lpstr>Presentación de PowerPoint</vt:lpstr>
      <vt:lpstr>Inicialización del modelo. Análisis</vt:lpstr>
      <vt:lpstr>Presentación de PowerPoint</vt:lpstr>
      <vt:lpstr>Presentación de PowerPoint</vt:lpstr>
      <vt:lpstr>Importancia del espectro de oleaje</vt:lpstr>
      <vt:lpstr>Análisis espectral de un registro de oleaje</vt:lpstr>
      <vt:lpstr>Espectros confusos</vt:lpstr>
      <vt:lpstr>Período de pico o período dominante</vt:lpstr>
      <vt:lpstr>Presentación de PowerPoint</vt:lpstr>
      <vt:lpstr>Configuraciones del modelo de oleaje del ECMWF</vt:lpstr>
      <vt:lpstr>Presentación de PowerPoint</vt:lpstr>
      <vt:lpstr>Presentación de PowerPoint</vt:lpstr>
      <vt:lpstr>Productos de modelización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Viento y Mar de viento previstos   Martes 12 de Abril de 2016 a 12:00 UTC</vt:lpstr>
      <vt:lpstr>Viento y Mar de viento previstos   Martes 13 de Noviembre de 2017 a 18:00 UTC (H+ 42)</vt:lpstr>
      <vt:lpstr>Presentación de PowerPoint</vt:lpstr>
      <vt:lpstr>Presentación de PowerPoint</vt:lpstr>
      <vt:lpstr>Presentación de PowerPoint</vt:lpstr>
      <vt:lpstr>Productos del ECMWF: Valores máximos</vt:lpstr>
      <vt:lpstr>Productos del ECMWF: Valores máximos</vt:lpstr>
      <vt:lpstr>Verification de los pronósticos ¿Con qué datos comparamos los pronósticos?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TOPEX-POSEIDON (NOAA)</vt:lpstr>
      <vt:lpstr>Presentación de PowerPoint</vt:lpstr>
      <vt:lpstr>Radares altimétricos y oleaje</vt:lpstr>
      <vt:lpstr>Medición de los campos de viento y de oleaje</vt:lpstr>
      <vt:lpstr>Productos SAF derivados  </vt:lpstr>
      <vt:lpstr>Productos SAF derivados  </vt:lpstr>
      <vt:lpstr>Productos SAF derivados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INM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Meteorología Marítima   Patricio López Carmona mplopez@inm.es  OMD de la Base Naval de Rota</dc:title>
  <dc:creator>Patricio López Carmona</dc:creator>
  <cp:lastModifiedBy>Profesor Centro de Formación</cp:lastModifiedBy>
  <cp:revision>321</cp:revision>
  <dcterms:created xsi:type="dcterms:W3CDTF">2010-01-10T11:47:05Z</dcterms:created>
  <dcterms:modified xsi:type="dcterms:W3CDTF">2022-10-21T10:42:59Z</dcterms:modified>
</cp:coreProperties>
</file>