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307" r:id="rId4"/>
    <p:sldId id="296" r:id="rId5"/>
    <p:sldId id="297" r:id="rId6"/>
    <p:sldId id="300" r:id="rId7"/>
    <p:sldId id="302" r:id="rId8"/>
    <p:sldId id="301" r:id="rId9"/>
    <p:sldId id="308" r:id="rId10"/>
    <p:sldId id="260" r:id="rId11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66"/>
    <a:srgbClr val="20C4F4"/>
    <a:srgbClr val="FFFF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1" autoAdjust="0"/>
    <p:restoredTop sz="94664" autoAdjust="0"/>
  </p:normalViewPr>
  <p:slideViewPr>
    <p:cSldViewPr snapToGrid="0" snapToObjects="1">
      <p:cViewPr varScale="1">
        <p:scale>
          <a:sx n="86" d="100"/>
          <a:sy n="86" d="100"/>
        </p:scale>
        <p:origin x="82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57C617-4B58-8645-BAF1-0B30B7E5327A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0AD37-2ADF-9D42-BC63-CFACA02556F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44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0AD37-2ADF-9D42-BC63-CFACA02556F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71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0AD37-2ADF-9D42-BC63-CFACA02556F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26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97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06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431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32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27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32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30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678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65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58F9A9-E3F7-8242-834E-5F072A794F98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D618BA-E703-5843-80A8-1C724C8B30C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91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49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96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95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33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39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73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25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826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44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957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865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F8FFC9-51D8-2F44-B39C-27C978557B34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1F03CA-F3BD-F14C-B62A-2E40035D22C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58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465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CLICK TO EDIT </a:t>
            </a:r>
            <a:br>
              <a:rPr lang="pt-PT" dirty="0" smtClean="0"/>
            </a:br>
            <a:r>
              <a:rPr lang="pt-PT" dirty="0" smtClean="0"/>
              <a:t>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60255"/>
            <a:ext cx="8229600" cy="13390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</a:t>
            </a:r>
          </a:p>
          <a:p>
            <a:pPr lvl="0"/>
            <a:r>
              <a:rPr lang="pt-PT" dirty="0" err="1" smtClean="0"/>
              <a:t>Master</a:t>
            </a:r>
            <a:r>
              <a:rPr lang="pt-PT" dirty="0" smtClean="0"/>
              <a:t> </a:t>
            </a:r>
            <a:r>
              <a:rPr lang="pt-PT" dirty="0" err="1" smtClean="0"/>
              <a:t>text</a:t>
            </a:r>
            <a:r>
              <a:rPr lang="pt-PT" dirty="0" smtClean="0"/>
              <a:t> </a:t>
            </a:r>
            <a:r>
              <a:rPr lang="pt-PT" dirty="0" err="1" smtClean="0"/>
              <a:t>styles</a:t>
            </a:r>
            <a:endParaRPr lang="pt-PT" dirty="0" smtClean="0"/>
          </a:p>
        </p:txBody>
      </p:sp>
    </p:spTree>
    <p:extLst>
      <p:ext uri="{BB962C8B-B14F-4D97-AF65-F5344CB8AC3E}">
        <p14:creationId xmlns:p14="http://schemas.microsoft.com/office/powerpoint/2010/main" val="124053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lnSpc>
          <a:spcPts val="4680"/>
        </a:lnSpc>
        <a:spcBef>
          <a:spcPct val="0"/>
        </a:spcBef>
        <a:buNone/>
        <a:defRPr sz="4400" b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ctr" defTabSz="457200" rtl="0" eaLnBrk="1" latinLnBrk="0" hangingPunct="1">
        <a:lnSpc>
          <a:spcPts val="2540"/>
        </a:lnSpc>
        <a:spcBef>
          <a:spcPct val="20000"/>
        </a:spcBef>
        <a:buFont typeface="Arial"/>
        <a:buNone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70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77052"/>
            <a:ext cx="9144000" cy="132609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 smtClean="0"/>
              <a:t>Interactive presentation </a:t>
            </a:r>
            <a:r>
              <a:rPr lang="en-US" dirty="0" err="1" smtClean="0"/>
              <a:t>softwares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trick or treat –</a:t>
            </a: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2200" dirty="0" err="1" smtClean="0"/>
              <a:t>Nuno</a:t>
            </a:r>
            <a:r>
              <a:rPr lang="en-US" sz="2200" dirty="0" smtClean="0"/>
              <a:t> Moreira</a:t>
            </a:r>
            <a:br>
              <a:rPr lang="en-US" sz="2200" dirty="0" smtClean="0"/>
            </a:br>
            <a:r>
              <a:rPr lang="en-US" sz="1600" dirty="0" smtClean="0"/>
              <a:t> </a:t>
            </a:r>
            <a:br>
              <a:rPr lang="en-US" sz="1600" dirty="0" smtClean="0"/>
            </a:br>
            <a:r>
              <a:rPr lang="en-US" sz="1600" dirty="0" smtClean="0"/>
              <a:t>acknowledgements: </a:t>
            </a:r>
            <a:r>
              <a:rPr lang="en-US" sz="1600" dirty="0" err="1" smtClean="0"/>
              <a:t>João</a:t>
            </a:r>
            <a:r>
              <a:rPr lang="en-US" sz="1600" dirty="0" smtClean="0"/>
              <a:t> Rio (IPMA), Manuel </a:t>
            </a:r>
            <a:r>
              <a:rPr lang="en-US" sz="1600" dirty="0" err="1" smtClean="0"/>
              <a:t>João</a:t>
            </a:r>
            <a:r>
              <a:rPr lang="en-US" sz="1600" dirty="0" smtClean="0"/>
              <a:t> Lopes (IPMA), </a:t>
            </a:r>
            <a:r>
              <a:rPr lang="en-US" sz="1600" dirty="0" err="1" smtClean="0"/>
              <a:t>João</a:t>
            </a:r>
            <a:r>
              <a:rPr lang="en-US" sz="1600" dirty="0" smtClean="0"/>
              <a:t> Paulo Martins (ECMWF), </a:t>
            </a:r>
            <a:br>
              <a:rPr lang="en-US" sz="1600" dirty="0" smtClean="0"/>
            </a:br>
            <a:r>
              <a:rPr lang="en-US" sz="1600" dirty="0" smtClean="0"/>
              <a:t>Dominik </a:t>
            </a:r>
            <a:r>
              <a:rPr lang="en-US" sz="1600" dirty="0" err="1" smtClean="0"/>
              <a:t>Rukavina</a:t>
            </a:r>
            <a:r>
              <a:rPr lang="en-US" sz="1600" dirty="0" smtClean="0"/>
              <a:t> (DHMZ), </a:t>
            </a:r>
            <a:r>
              <a:rPr lang="en-US" sz="1600" dirty="0" err="1" smtClean="0"/>
              <a:t>Szofia</a:t>
            </a:r>
            <a:r>
              <a:rPr lang="en-US" sz="1600" dirty="0" smtClean="0"/>
              <a:t> </a:t>
            </a:r>
            <a:r>
              <a:rPr lang="en-US" sz="1600" dirty="0" err="1" smtClean="0"/>
              <a:t>Kocsis</a:t>
            </a:r>
            <a:r>
              <a:rPr lang="en-US" sz="1600" dirty="0" smtClean="0"/>
              <a:t> (OMSZ)  </a:t>
            </a:r>
            <a:endParaRPr lang="en-US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5567" y="4783016"/>
            <a:ext cx="4732866" cy="695568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Calibri Light"/>
                <a:cs typeface="Calibri Light"/>
              </a:rPr>
              <a:t>CALMET on-line, 13-17 Nov 2023</a:t>
            </a:r>
            <a:endParaRPr lang="en-US" sz="2400" b="1" dirty="0">
              <a:solidFill>
                <a:srgbClr val="FFFF00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79004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0" y="974144"/>
            <a:ext cx="6928700" cy="5253386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226971" y="1338679"/>
            <a:ext cx="1673855" cy="480131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GB" dirty="0" smtClean="0"/>
          </a:p>
          <a:p>
            <a:pPr algn="ctr"/>
            <a:r>
              <a:rPr lang="en-GB" dirty="0" smtClean="0"/>
              <a:t>Session </a:t>
            </a:r>
          </a:p>
          <a:p>
            <a:pPr algn="ctr"/>
            <a:r>
              <a:rPr lang="en-GB" dirty="0" smtClean="0"/>
              <a:t>with </a:t>
            </a:r>
          </a:p>
          <a:p>
            <a:pPr algn="ctr"/>
            <a:r>
              <a:rPr lang="en-GB" b="1" dirty="0" smtClean="0">
                <a:solidFill>
                  <a:srgbClr val="0000FF"/>
                </a:solidFill>
              </a:rPr>
              <a:t>25 </a:t>
            </a:r>
          </a:p>
          <a:p>
            <a:pPr algn="ctr"/>
            <a:r>
              <a:rPr lang="en-GB" b="1" dirty="0" smtClean="0">
                <a:solidFill>
                  <a:srgbClr val="0000FF"/>
                </a:solidFill>
              </a:rPr>
              <a:t>Participations</a:t>
            </a:r>
          </a:p>
          <a:p>
            <a:pPr algn="ctr"/>
            <a:endParaRPr lang="en-GB" b="1" dirty="0" smtClean="0">
              <a:solidFill>
                <a:srgbClr val="0000FF"/>
              </a:solidFill>
            </a:endParaRPr>
          </a:p>
          <a:p>
            <a:pPr algn="ctr"/>
            <a:r>
              <a:rPr lang="en-GB" dirty="0" smtClean="0"/>
              <a:t>----</a:t>
            </a:r>
          </a:p>
          <a:p>
            <a:pPr algn="ctr"/>
            <a:endParaRPr lang="en-GB" dirty="0" smtClean="0"/>
          </a:p>
          <a:p>
            <a:pPr algn="ctr"/>
            <a:r>
              <a:rPr lang="en-GB" b="1" dirty="0" smtClean="0">
                <a:solidFill>
                  <a:srgbClr val="0000FF"/>
                </a:solidFill>
              </a:rPr>
              <a:t>18 </a:t>
            </a:r>
          </a:p>
          <a:p>
            <a:pPr algn="ctr"/>
            <a:r>
              <a:rPr lang="en-GB" b="1" dirty="0" smtClean="0">
                <a:solidFill>
                  <a:srgbClr val="0000FF"/>
                </a:solidFill>
              </a:rPr>
              <a:t>Answers</a:t>
            </a:r>
          </a:p>
          <a:p>
            <a:pPr algn="ctr"/>
            <a:endParaRPr lang="en-GB" b="1" dirty="0">
              <a:solidFill>
                <a:srgbClr val="0000FF"/>
              </a:solidFill>
            </a:endParaRPr>
          </a:p>
          <a:p>
            <a:pPr algn="ctr"/>
            <a:r>
              <a:rPr lang="en-GB" dirty="0" smtClean="0"/>
              <a:t>----</a:t>
            </a:r>
          </a:p>
          <a:p>
            <a:pPr algn="ctr"/>
            <a:endParaRPr lang="en-GB" dirty="0"/>
          </a:p>
          <a:p>
            <a:pPr algn="ctr"/>
            <a:r>
              <a:rPr lang="en-GB" b="1" dirty="0" smtClean="0">
                <a:solidFill>
                  <a:srgbClr val="0000FF"/>
                </a:solidFill>
              </a:rPr>
              <a:t>Represents </a:t>
            </a:r>
          </a:p>
          <a:p>
            <a:pPr algn="ctr"/>
            <a:r>
              <a:rPr lang="en-GB" b="1" dirty="0" smtClean="0">
                <a:solidFill>
                  <a:srgbClr val="0000FF"/>
                </a:solidFill>
              </a:rPr>
              <a:t>72 % </a:t>
            </a:r>
          </a:p>
          <a:p>
            <a:pPr algn="ctr"/>
            <a:r>
              <a:rPr lang="en-GB" b="1" dirty="0" smtClean="0">
                <a:solidFill>
                  <a:srgbClr val="0000FF"/>
                </a:solidFill>
              </a:rPr>
              <a:t>of the audience</a:t>
            </a:r>
          </a:p>
          <a:p>
            <a:pPr algn="ctr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CaixaDeTexto 3"/>
          <p:cNvSpPr txBox="1"/>
          <p:nvPr/>
        </p:nvSpPr>
        <p:spPr>
          <a:xfrm>
            <a:off x="3758265" y="161645"/>
            <a:ext cx="3986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Questionnaire to the audience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7355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462990" y="9245"/>
            <a:ext cx="47368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 personal experience during 2023…</a:t>
            </a:r>
          </a:p>
          <a:p>
            <a:r>
              <a:rPr lang="en-GB" sz="2400" dirty="0" smtClean="0"/>
              <a:t> - </a:t>
            </a:r>
            <a:r>
              <a:rPr lang="en-GB" sz="2400" dirty="0" err="1" smtClean="0"/>
              <a:t>Slido</a:t>
            </a:r>
            <a:r>
              <a:rPr lang="en-GB" sz="2400" dirty="0" smtClean="0"/>
              <a:t> / </a:t>
            </a:r>
            <a:r>
              <a:rPr lang="en-GB" sz="2400" dirty="0" err="1" smtClean="0"/>
              <a:t>Mentimeter</a:t>
            </a:r>
            <a:r>
              <a:rPr lang="en-GB" sz="2400" dirty="0" smtClean="0"/>
              <a:t> / </a:t>
            </a:r>
            <a:r>
              <a:rPr lang="en-GB" sz="2400" dirty="0" err="1" smtClean="0"/>
              <a:t>Webex</a:t>
            </a:r>
            <a:endParaRPr lang="en-GB" sz="2400" dirty="0"/>
          </a:p>
        </p:txBody>
      </p:sp>
      <p:sp>
        <p:nvSpPr>
          <p:cNvPr id="6" name="Retângulo arredondado 5">
            <a:hlinkClick r:id="rId2" action="ppaction://hlinksldjump"/>
          </p:cNvPr>
          <p:cNvSpPr/>
          <p:nvPr/>
        </p:nvSpPr>
        <p:spPr>
          <a:xfrm>
            <a:off x="1151792" y="1362811"/>
            <a:ext cx="2954216" cy="2004647"/>
          </a:xfrm>
          <a:prstGeom prst="roundRect">
            <a:avLst/>
          </a:prstGeom>
          <a:solidFill>
            <a:srgbClr val="20C4F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As a presenter/organizer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Face-to-face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Snow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tângulo arredondado 6">
            <a:hlinkClick r:id="rId3" action="ppaction://hlinksldjump"/>
          </p:cNvPr>
          <p:cNvSpPr/>
          <p:nvPr/>
        </p:nvSpPr>
        <p:spPr>
          <a:xfrm>
            <a:off x="5099538" y="1362811"/>
            <a:ext cx="2954216" cy="2004647"/>
          </a:xfrm>
          <a:prstGeom prst="round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As a participant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Face-to-face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Climate change adaptation</a:t>
            </a:r>
            <a:endParaRPr lang="en-GB" dirty="0"/>
          </a:p>
        </p:txBody>
      </p:sp>
      <p:sp>
        <p:nvSpPr>
          <p:cNvPr id="8" name="Retângulo arredondado 7">
            <a:hlinkClick r:id="rId4" action="ppaction://hlinksldjump"/>
          </p:cNvPr>
          <p:cNvSpPr/>
          <p:nvPr/>
        </p:nvSpPr>
        <p:spPr>
          <a:xfrm>
            <a:off x="1151792" y="3812933"/>
            <a:ext cx="2954216" cy="2004647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As an organizer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On-line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Heatwaves &amp; Drought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tângulo arredondado 8">
            <a:hlinkClick r:id="rId5" action="ppaction://hlinksldjump"/>
          </p:cNvPr>
          <p:cNvSpPr/>
          <p:nvPr/>
        </p:nvSpPr>
        <p:spPr>
          <a:xfrm>
            <a:off x="5099538" y="3812933"/>
            <a:ext cx="2954216" cy="2004647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 a participant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On-line</a:t>
            </a:r>
          </a:p>
          <a:p>
            <a:pPr algn="ctr"/>
            <a:endParaRPr lang="en-GB" dirty="0"/>
          </a:p>
          <a:p>
            <a:pPr algn="ctr"/>
            <a:r>
              <a:rPr lang="en-GB" dirty="0" err="1" smtClean="0"/>
              <a:t>Meteosat</a:t>
            </a:r>
            <a:r>
              <a:rPr lang="en-GB" dirty="0" smtClean="0"/>
              <a:t> 3</a:t>
            </a:r>
            <a:r>
              <a:rPr lang="en-GB" baseline="30000" dirty="0" smtClean="0"/>
              <a:t>rd</a:t>
            </a:r>
            <a:r>
              <a:rPr lang="en-GB" dirty="0" smtClean="0"/>
              <a:t> Generation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35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arredondado 3"/>
          <p:cNvSpPr/>
          <p:nvPr/>
        </p:nvSpPr>
        <p:spPr>
          <a:xfrm>
            <a:off x="3033346" y="1"/>
            <a:ext cx="4167554" cy="870438"/>
          </a:xfrm>
          <a:prstGeom prst="roundRect">
            <a:avLst/>
          </a:prstGeom>
          <a:solidFill>
            <a:srgbClr val="20C4F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As a </a:t>
            </a:r>
            <a:r>
              <a:rPr lang="en-GB" dirty="0" smtClean="0">
                <a:solidFill>
                  <a:schemeClr val="tx1"/>
                </a:solidFill>
              </a:rPr>
              <a:t>presenter/organizer | Face-to-face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Snow | March 2023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Retângulo arredondado 4"/>
          <p:cNvSpPr/>
          <p:nvPr/>
        </p:nvSpPr>
        <p:spPr>
          <a:xfrm>
            <a:off x="7475455" y="1869689"/>
            <a:ext cx="1138073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20 minutes</a:t>
            </a:r>
            <a:endParaRPr lang="en-GB" sz="1600" dirty="0"/>
          </a:p>
        </p:txBody>
      </p:sp>
      <p:sp>
        <p:nvSpPr>
          <p:cNvPr id="6" name="Retângulo arredondado 5"/>
          <p:cNvSpPr/>
          <p:nvPr/>
        </p:nvSpPr>
        <p:spPr>
          <a:xfrm>
            <a:off x="3629320" y="1169385"/>
            <a:ext cx="3765011" cy="50995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</a:t>
            </a:r>
            <a:r>
              <a:rPr lang="en-GB" sz="1600" dirty="0" smtClean="0"/>
              <a:t>oftware</a:t>
            </a:r>
            <a:endParaRPr lang="en-GB" sz="1600" dirty="0"/>
          </a:p>
        </p:txBody>
      </p:sp>
      <p:sp>
        <p:nvSpPr>
          <p:cNvPr id="7" name="Retângulo arredondado 6"/>
          <p:cNvSpPr/>
          <p:nvPr/>
        </p:nvSpPr>
        <p:spPr>
          <a:xfrm>
            <a:off x="7475456" y="1169385"/>
            <a:ext cx="1138072" cy="509950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Slido</a:t>
            </a:r>
            <a:endParaRPr lang="en-GB" sz="1600" dirty="0"/>
          </a:p>
        </p:txBody>
      </p:sp>
      <p:sp>
        <p:nvSpPr>
          <p:cNvPr id="8" name="Retângulo arredondado 7"/>
          <p:cNvSpPr/>
          <p:nvPr/>
        </p:nvSpPr>
        <p:spPr>
          <a:xfrm>
            <a:off x="7486591" y="4049326"/>
            <a:ext cx="1138073" cy="370222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2 %</a:t>
            </a:r>
            <a:endParaRPr lang="en-GB" sz="1600" dirty="0"/>
          </a:p>
        </p:txBody>
      </p:sp>
      <p:sp>
        <p:nvSpPr>
          <p:cNvPr id="9" name="Retângulo arredondado 8"/>
          <p:cNvSpPr/>
          <p:nvPr/>
        </p:nvSpPr>
        <p:spPr>
          <a:xfrm>
            <a:off x="3629320" y="1878483"/>
            <a:ext cx="3765011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Duration of session with interactions</a:t>
            </a:r>
            <a:endParaRPr lang="en-GB" sz="1600" dirty="0"/>
          </a:p>
        </p:txBody>
      </p:sp>
      <p:sp>
        <p:nvSpPr>
          <p:cNvPr id="11" name="Retângulo arredondado 10"/>
          <p:cNvSpPr/>
          <p:nvPr/>
        </p:nvSpPr>
        <p:spPr>
          <a:xfrm>
            <a:off x="7475456" y="3078818"/>
            <a:ext cx="1149208" cy="417244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4 hours</a:t>
            </a:r>
          </a:p>
          <a:p>
            <a:pPr algn="ctr"/>
            <a:r>
              <a:rPr lang="en-GB" sz="1600" dirty="0" smtClean="0"/>
              <a:t>8 sessions</a:t>
            </a:r>
            <a:endParaRPr lang="en-GB" sz="1600" dirty="0"/>
          </a:p>
        </p:txBody>
      </p:sp>
      <p:sp>
        <p:nvSpPr>
          <p:cNvPr id="12" name="Retângulo arredondado 11"/>
          <p:cNvSpPr/>
          <p:nvPr/>
        </p:nvSpPr>
        <p:spPr>
          <a:xfrm>
            <a:off x="3629320" y="3078818"/>
            <a:ext cx="3765011" cy="417244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Total Event duration</a:t>
            </a:r>
            <a:endParaRPr lang="en-GB" sz="1600" dirty="0"/>
          </a:p>
        </p:txBody>
      </p:sp>
      <p:sp>
        <p:nvSpPr>
          <p:cNvPr id="13" name="Retângulo arredondado 12"/>
          <p:cNvSpPr/>
          <p:nvPr/>
        </p:nvSpPr>
        <p:spPr>
          <a:xfrm>
            <a:off x="288168" y="1046285"/>
            <a:ext cx="2981117" cy="3073228"/>
          </a:xfrm>
          <a:prstGeom prst="roundRect">
            <a:avLst/>
          </a:prstGeom>
          <a:solidFill>
            <a:srgbClr val="20C4F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3 questions 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on impacts of snow 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Inside one presentation 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on “snow depth measurements 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and snow warnings”</a:t>
            </a: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During a dissemination event </a:t>
            </a:r>
            <a:r>
              <a:rPr lang="en-GB" dirty="0" smtClean="0">
                <a:solidFill>
                  <a:schemeClr val="tx1"/>
                </a:solidFill>
              </a:rPr>
              <a:t>on “Snow – Forecast and observation”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Retângulo arredondado 14"/>
          <p:cNvSpPr/>
          <p:nvPr/>
        </p:nvSpPr>
        <p:spPr>
          <a:xfrm>
            <a:off x="3995968" y="4559281"/>
            <a:ext cx="4419597" cy="1633702"/>
          </a:xfrm>
          <a:prstGeom prst="roundRect">
            <a:avLst/>
          </a:prstGeom>
          <a:solidFill>
            <a:srgbClr val="20C4F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Comments:</a:t>
            </a: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During the interactive </a:t>
            </a:r>
            <a:r>
              <a:rPr lang="en-GB" dirty="0">
                <a:solidFill>
                  <a:schemeClr val="tx1"/>
                </a:solidFill>
              </a:rPr>
              <a:t>part of the session </a:t>
            </a:r>
            <a:r>
              <a:rPr lang="en-GB" b="1" dirty="0">
                <a:solidFill>
                  <a:schemeClr val="bg1"/>
                </a:solidFill>
              </a:rPr>
              <a:t>t</a:t>
            </a:r>
            <a:r>
              <a:rPr lang="en-GB" b="1" dirty="0" smtClean="0">
                <a:solidFill>
                  <a:schemeClr val="bg1"/>
                </a:solidFill>
              </a:rPr>
              <a:t>here was high enthusiasm </a:t>
            </a:r>
            <a:r>
              <a:rPr lang="en-GB" dirty="0" smtClean="0">
                <a:solidFill>
                  <a:schemeClr val="tx1"/>
                </a:solidFill>
              </a:rPr>
              <a:t>from participants, who supplied 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valuable information (crowd sourcing)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Transparent Thumbs Up Emoji Clip Art - Rectangle Cir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840" y="5105158"/>
            <a:ext cx="484686" cy="54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 arredondado 17">
            <a:hlinkClick r:id="rId3" action="ppaction://hlinksldjump"/>
          </p:cNvPr>
          <p:cNvSpPr/>
          <p:nvPr/>
        </p:nvSpPr>
        <p:spPr>
          <a:xfrm>
            <a:off x="7394331" y="1"/>
            <a:ext cx="1397977" cy="870438"/>
          </a:xfrm>
          <a:prstGeom prst="roundRect">
            <a:avLst/>
          </a:prstGeom>
          <a:solidFill>
            <a:schemeClr val="bg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Main Menu</a:t>
            </a:r>
            <a:endParaRPr lang="en-GB" dirty="0"/>
          </a:p>
        </p:txBody>
      </p:sp>
      <p:sp>
        <p:nvSpPr>
          <p:cNvPr id="19" name="Retângulo arredondado 18"/>
          <p:cNvSpPr/>
          <p:nvPr/>
        </p:nvSpPr>
        <p:spPr>
          <a:xfrm>
            <a:off x="7475455" y="2441113"/>
            <a:ext cx="1123419" cy="390501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25 %</a:t>
            </a:r>
            <a:endParaRPr lang="en-GB" sz="1600" dirty="0"/>
          </a:p>
        </p:txBody>
      </p:sp>
      <p:sp>
        <p:nvSpPr>
          <p:cNvPr id="20" name="Retângulo arredondado 19"/>
          <p:cNvSpPr/>
          <p:nvPr/>
        </p:nvSpPr>
        <p:spPr>
          <a:xfrm>
            <a:off x="3629320" y="2449907"/>
            <a:ext cx="3765011" cy="410302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Percentage of interactions in the session</a:t>
            </a:r>
            <a:endParaRPr lang="en-GB" sz="1600" dirty="0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4"/>
          <a:srcRect b="29672"/>
          <a:stretch/>
        </p:blipFill>
        <p:spPr>
          <a:xfrm>
            <a:off x="155566" y="4360713"/>
            <a:ext cx="3473754" cy="1832270"/>
          </a:xfrm>
          <a:prstGeom prst="rect">
            <a:avLst/>
          </a:prstGeom>
        </p:spPr>
      </p:pic>
      <p:sp>
        <p:nvSpPr>
          <p:cNvPr id="22" name="Retângulo arredondado 21"/>
          <p:cNvSpPr/>
          <p:nvPr/>
        </p:nvSpPr>
        <p:spPr>
          <a:xfrm>
            <a:off x="3604891" y="4047468"/>
            <a:ext cx="3765011" cy="370222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Percentage of interactions in the event</a:t>
            </a:r>
            <a:endParaRPr lang="en-GB" sz="1600" dirty="0"/>
          </a:p>
        </p:txBody>
      </p:sp>
      <p:sp>
        <p:nvSpPr>
          <p:cNvPr id="23" name="Retângulo arredondado 22"/>
          <p:cNvSpPr/>
          <p:nvPr/>
        </p:nvSpPr>
        <p:spPr>
          <a:xfrm>
            <a:off x="7501348" y="3592328"/>
            <a:ext cx="1097526" cy="388548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8 %</a:t>
            </a:r>
            <a:endParaRPr lang="en-GB" sz="1600" dirty="0"/>
          </a:p>
        </p:txBody>
      </p:sp>
      <p:sp>
        <p:nvSpPr>
          <p:cNvPr id="24" name="Retângulo arredondado 23"/>
          <p:cNvSpPr/>
          <p:nvPr/>
        </p:nvSpPr>
        <p:spPr>
          <a:xfrm>
            <a:off x="3604891" y="3601114"/>
            <a:ext cx="3765011" cy="370976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Percentage of interactive session in the event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24337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1" grpId="0" animBg="1"/>
      <p:bldP spid="12" grpId="0" animBg="1"/>
      <p:bldP spid="15" grpId="0" animBg="1"/>
      <p:bldP spid="19" grpId="0" animBg="1"/>
      <p:bldP spid="20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/>
          <p:cNvSpPr/>
          <p:nvPr/>
        </p:nvSpPr>
        <p:spPr>
          <a:xfrm>
            <a:off x="7465699" y="1774502"/>
            <a:ext cx="1326609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20 minutes</a:t>
            </a:r>
            <a:endParaRPr lang="en-GB" sz="1600" dirty="0"/>
          </a:p>
        </p:txBody>
      </p:sp>
      <p:sp>
        <p:nvSpPr>
          <p:cNvPr id="6" name="Retângulo arredondado 5"/>
          <p:cNvSpPr/>
          <p:nvPr/>
        </p:nvSpPr>
        <p:spPr>
          <a:xfrm>
            <a:off x="3648173" y="1169385"/>
            <a:ext cx="3667027" cy="50995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</a:t>
            </a:r>
            <a:r>
              <a:rPr lang="en-GB" sz="1600" dirty="0" smtClean="0"/>
              <a:t>oftware</a:t>
            </a:r>
            <a:endParaRPr lang="en-GB" sz="1600" dirty="0"/>
          </a:p>
        </p:txBody>
      </p:sp>
      <p:sp>
        <p:nvSpPr>
          <p:cNvPr id="7" name="Retângulo arredondado 6"/>
          <p:cNvSpPr/>
          <p:nvPr/>
        </p:nvSpPr>
        <p:spPr>
          <a:xfrm>
            <a:off x="7465700" y="1164991"/>
            <a:ext cx="1326608" cy="509950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Mentimeter</a:t>
            </a:r>
            <a:endParaRPr lang="en-GB" sz="1600" dirty="0"/>
          </a:p>
        </p:txBody>
      </p:sp>
      <p:sp>
        <p:nvSpPr>
          <p:cNvPr id="8" name="Retângulo arredondado 7"/>
          <p:cNvSpPr/>
          <p:nvPr/>
        </p:nvSpPr>
        <p:spPr>
          <a:xfrm>
            <a:off x="7465700" y="3931450"/>
            <a:ext cx="1326608" cy="391264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13.3 %</a:t>
            </a:r>
            <a:endParaRPr lang="en-GB" sz="1600" dirty="0"/>
          </a:p>
        </p:txBody>
      </p:sp>
      <p:sp>
        <p:nvSpPr>
          <p:cNvPr id="9" name="Retângulo arredondado 8"/>
          <p:cNvSpPr/>
          <p:nvPr/>
        </p:nvSpPr>
        <p:spPr>
          <a:xfrm>
            <a:off x="3648173" y="1783296"/>
            <a:ext cx="3667027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Duration of session with interactions</a:t>
            </a:r>
          </a:p>
        </p:txBody>
      </p:sp>
      <p:sp>
        <p:nvSpPr>
          <p:cNvPr id="10" name="Retângulo arredondado 9"/>
          <p:cNvSpPr/>
          <p:nvPr/>
        </p:nvSpPr>
        <p:spPr>
          <a:xfrm>
            <a:off x="3648173" y="3919709"/>
            <a:ext cx="3667027" cy="403004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Percentage of interactions in the event</a:t>
            </a:r>
          </a:p>
        </p:txBody>
      </p:sp>
      <p:sp>
        <p:nvSpPr>
          <p:cNvPr id="11" name="Retângulo arredondado 10"/>
          <p:cNvSpPr/>
          <p:nvPr/>
        </p:nvSpPr>
        <p:spPr>
          <a:xfrm>
            <a:off x="7465700" y="2906325"/>
            <a:ext cx="1326608" cy="48357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2.5 hours / </a:t>
            </a:r>
          </a:p>
          <a:p>
            <a:pPr algn="ctr"/>
            <a:r>
              <a:rPr lang="en-GB" sz="1600" dirty="0" smtClean="0"/>
              <a:t>5 sessions</a:t>
            </a:r>
            <a:endParaRPr lang="en-GB" sz="1600" dirty="0"/>
          </a:p>
        </p:txBody>
      </p:sp>
      <p:sp>
        <p:nvSpPr>
          <p:cNvPr id="12" name="Retângulo arredondado 11"/>
          <p:cNvSpPr/>
          <p:nvPr/>
        </p:nvSpPr>
        <p:spPr>
          <a:xfrm>
            <a:off x="3648173" y="2906325"/>
            <a:ext cx="3667027" cy="48357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Event duration</a:t>
            </a:r>
            <a:endParaRPr lang="en-GB" sz="1600" dirty="0"/>
          </a:p>
        </p:txBody>
      </p:sp>
      <p:sp>
        <p:nvSpPr>
          <p:cNvPr id="13" name="Retângulo arredondado 12"/>
          <p:cNvSpPr/>
          <p:nvPr/>
        </p:nvSpPr>
        <p:spPr>
          <a:xfrm>
            <a:off x="120582" y="1046376"/>
            <a:ext cx="2990263" cy="2978870"/>
          </a:xfrm>
          <a:prstGeom prst="round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FFFF66"/>
                </a:solidFill>
              </a:rPr>
              <a:t>Session fully based on </a:t>
            </a:r>
            <a:r>
              <a:rPr lang="en-GB" b="1" dirty="0" err="1" smtClean="0">
                <a:solidFill>
                  <a:srgbClr val="FFFF66"/>
                </a:solidFill>
              </a:rPr>
              <a:t>Mentimeter</a:t>
            </a:r>
            <a:r>
              <a:rPr lang="en-GB" b="1" dirty="0" smtClean="0">
                <a:solidFill>
                  <a:srgbClr val="FFFF66"/>
                </a:solidFill>
              </a:rPr>
              <a:t> 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entitled “Who wants to be an imperfect environmentalist”</a:t>
            </a:r>
          </a:p>
          <a:p>
            <a:pPr algn="ctr"/>
            <a:endParaRPr lang="en-GB" dirty="0"/>
          </a:p>
          <a:p>
            <a:pPr algn="ctr"/>
            <a:r>
              <a:rPr lang="en-GB" b="1" dirty="0">
                <a:solidFill>
                  <a:srgbClr val="FFFF66"/>
                </a:solidFill>
              </a:rPr>
              <a:t>d</a:t>
            </a:r>
            <a:r>
              <a:rPr lang="en-GB" b="1" dirty="0" smtClean="0">
                <a:solidFill>
                  <a:srgbClr val="FFFF66"/>
                </a:solidFill>
              </a:rPr>
              <a:t>uring the final conference </a:t>
            </a:r>
          </a:p>
          <a:p>
            <a:pPr algn="ctr"/>
            <a:r>
              <a:rPr lang="en-GB" dirty="0" smtClean="0"/>
              <a:t>of project “</a:t>
            </a:r>
            <a:r>
              <a:rPr lang="en-GB" dirty="0" err="1" smtClean="0"/>
              <a:t>Clima.AML</a:t>
            </a:r>
            <a:r>
              <a:rPr lang="en-GB" dirty="0" smtClean="0"/>
              <a:t>” </a:t>
            </a:r>
            <a:endParaRPr lang="en-GB" dirty="0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83" y="4217387"/>
            <a:ext cx="3280540" cy="2017507"/>
          </a:xfrm>
          <a:prstGeom prst="rect">
            <a:avLst/>
          </a:prstGeom>
        </p:spPr>
      </p:pic>
      <p:sp>
        <p:nvSpPr>
          <p:cNvPr id="15" name="Retângulo arredondado 14"/>
          <p:cNvSpPr/>
          <p:nvPr/>
        </p:nvSpPr>
        <p:spPr>
          <a:xfrm>
            <a:off x="3836710" y="4571436"/>
            <a:ext cx="4691978" cy="1490885"/>
          </a:xfrm>
          <a:prstGeom prst="round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Comments: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The session was inserted </a:t>
            </a:r>
          </a:p>
          <a:p>
            <a:pPr algn="ctr"/>
            <a:r>
              <a:rPr lang="en-GB" dirty="0" smtClean="0"/>
              <a:t>in the </a:t>
            </a:r>
            <a:r>
              <a:rPr lang="en-GB" b="1" dirty="0" smtClean="0">
                <a:solidFill>
                  <a:srgbClr val="FFFF66"/>
                </a:solidFill>
              </a:rPr>
              <a:t>middle of the event, </a:t>
            </a:r>
          </a:p>
          <a:p>
            <a:pPr algn="ctr"/>
            <a:r>
              <a:rPr lang="en-GB" b="1" dirty="0" smtClean="0">
                <a:solidFill>
                  <a:srgbClr val="FFFF66"/>
                </a:solidFill>
              </a:rPr>
              <a:t>with high participation </a:t>
            </a:r>
            <a:r>
              <a:rPr lang="en-GB" dirty="0" smtClean="0">
                <a:solidFill>
                  <a:schemeClr val="bg1"/>
                </a:solidFill>
              </a:rPr>
              <a:t>from participants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026" name="Picture 2" descr="Transparent Thumbs Up Emoji Clip Art - Rectangle Circ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697" y="5055492"/>
            <a:ext cx="484686" cy="54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 arredondado 17">
            <a:hlinkClick r:id="rId4" action="ppaction://hlinksldjump"/>
          </p:cNvPr>
          <p:cNvSpPr/>
          <p:nvPr/>
        </p:nvSpPr>
        <p:spPr>
          <a:xfrm>
            <a:off x="7394331" y="1"/>
            <a:ext cx="1397977" cy="870438"/>
          </a:xfrm>
          <a:prstGeom prst="roundRect">
            <a:avLst/>
          </a:prstGeom>
          <a:solidFill>
            <a:schemeClr val="bg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Main Menu</a:t>
            </a:r>
            <a:endParaRPr lang="en-GB" dirty="0"/>
          </a:p>
        </p:txBody>
      </p:sp>
      <p:sp>
        <p:nvSpPr>
          <p:cNvPr id="19" name="Retângulo arredondado 18"/>
          <p:cNvSpPr/>
          <p:nvPr/>
        </p:nvSpPr>
        <p:spPr>
          <a:xfrm>
            <a:off x="7465699" y="2345927"/>
            <a:ext cx="1326609" cy="381006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100 %</a:t>
            </a:r>
            <a:endParaRPr lang="en-GB" sz="1600" dirty="0"/>
          </a:p>
        </p:txBody>
      </p:sp>
      <p:sp>
        <p:nvSpPr>
          <p:cNvPr id="20" name="Retângulo arredondado 19"/>
          <p:cNvSpPr/>
          <p:nvPr/>
        </p:nvSpPr>
        <p:spPr>
          <a:xfrm>
            <a:off x="3648173" y="2334211"/>
            <a:ext cx="3667027" cy="392721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Percentage of interactions in the session</a:t>
            </a:r>
          </a:p>
        </p:txBody>
      </p:sp>
      <p:sp>
        <p:nvSpPr>
          <p:cNvPr id="21" name="Retângulo arredondado 20"/>
          <p:cNvSpPr/>
          <p:nvPr/>
        </p:nvSpPr>
        <p:spPr>
          <a:xfrm>
            <a:off x="3033346" y="1"/>
            <a:ext cx="4176346" cy="870438"/>
          </a:xfrm>
          <a:prstGeom prst="round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As a participant | Face-to-face</a:t>
            </a:r>
          </a:p>
          <a:p>
            <a:pPr algn="ctr"/>
            <a:r>
              <a:rPr lang="en-GB" dirty="0" smtClean="0"/>
              <a:t>Climate change adaptation | July 2023</a:t>
            </a:r>
            <a:endParaRPr lang="en-GB" dirty="0"/>
          </a:p>
        </p:txBody>
      </p:sp>
      <p:sp>
        <p:nvSpPr>
          <p:cNvPr id="22" name="Retângulo arredondado 21"/>
          <p:cNvSpPr/>
          <p:nvPr/>
        </p:nvSpPr>
        <p:spPr>
          <a:xfrm>
            <a:off x="7465700" y="3469667"/>
            <a:ext cx="1326608" cy="388548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13.3 %</a:t>
            </a:r>
            <a:endParaRPr lang="en-GB" sz="1600" dirty="0"/>
          </a:p>
        </p:txBody>
      </p:sp>
      <p:sp>
        <p:nvSpPr>
          <p:cNvPr id="23" name="Retângulo arredondado 22"/>
          <p:cNvSpPr/>
          <p:nvPr/>
        </p:nvSpPr>
        <p:spPr>
          <a:xfrm>
            <a:off x="3649495" y="3478453"/>
            <a:ext cx="3665705" cy="370976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Percentage of interactive session in the event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53889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9" grpId="0" animBg="1"/>
      <p:bldP spid="20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/>
          <p:cNvSpPr/>
          <p:nvPr/>
        </p:nvSpPr>
        <p:spPr>
          <a:xfrm>
            <a:off x="7535733" y="1992237"/>
            <a:ext cx="1219198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10</a:t>
            </a:r>
            <a:endParaRPr lang="en-GB" sz="1600" dirty="0"/>
          </a:p>
        </p:txBody>
      </p:sp>
      <p:sp>
        <p:nvSpPr>
          <p:cNvPr id="6" name="Retângulo arredondado 5"/>
          <p:cNvSpPr/>
          <p:nvPr/>
        </p:nvSpPr>
        <p:spPr>
          <a:xfrm>
            <a:off x="3478490" y="1169385"/>
            <a:ext cx="3874416" cy="50995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</a:t>
            </a:r>
            <a:r>
              <a:rPr lang="en-GB" sz="1600" dirty="0" smtClean="0"/>
              <a:t>oftware</a:t>
            </a:r>
            <a:endParaRPr lang="en-GB" sz="1600" dirty="0"/>
          </a:p>
        </p:txBody>
      </p:sp>
      <p:sp>
        <p:nvSpPr>
          <p:cNvPr id="7" name="Retângulo arredondado 6"/>
          <p:cNvSpPr/>
          <p:nvPr/>
        </p:nvSpPr>
        <p:spPr>
          <a:xfrm>
            <a:off x="7535732" y="1169385"/>
            <a:ext cx="1219197" cy="509950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Slido</a:t>
            </a:r>
            <a:endParaRPr lang="en-GB" sz="1600" dirty="0"/>
          </a:p>
        </p:txBody>
      </p:sp>
      <p:sp>
        <p:nvSpPr>
          <p:cNvPr id="8" name="Retângulo arredondado 7"/>
          <p:cNvSpPr/>
          <p:nvPr/>
        </p:nvSpPr>
        <p:spPr>
          <a:xfrm>
            <a:off x="7535733" y="3855569"/>
            <a:ext cx="1204544" cy="388548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55.5 %</a:t>
            </a:r>
            <a:endParaRPr lang="en-GB" sz="1600" dirty="0"/>
          </a:p>
        </p:txBody>
      </p:sp>
      <p:sp>
        <p:nvSpPr>
          <p:cNvPr id="9" name="Retângulo arredondado 8"/>
          <p:cNvSpPr/>
          <p:nvPr/>
        </p:nvSpPr>
        <p:spPr>
          <a:xfrm>
            <a:off x="3478490" y="2001031"/>
            <a:ext cx="3874416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N</a:t>
            </a:r>
            <a:r>
              <a:rPr lang="en-GB" sz="1600" dirty="0" smtClean="0"/>
              <a:t>umber of sessions with interactions</a:t>
            </a:r>
          </a:p>
        </p:txBody>
      </p:sp>
      <p:sp>
        <p:nvSpPr>
          <p:cNvPr id="10" name="Retângulo arredondado 9"/>
          <p:cNvSpPr/>
          <p:nvPr/>
        </p:nvSpPr>
        <p:spPr>
          <a:xfrm>
            <a:off x="3478490" y="3873141"/>
            <a:ext cx="3874416" cy="370976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 smtClean="0"/>
              <a:t>Percentage of interactive sessions in the event</a:t>
            </a:r>
            <a:endParaRPr lang="en-GB" sz="1500" dirty="0"/>
          </a:p>
        </p:txBody>
      </p:sp>
      <p:sp>
        <p:nvSpPr>
          <p:cNvPr id="11" name="Retângulo arredondado 10"/>
          <p:cNvSpPr/>
          <p:nvPr/>
        </p:nvSpPr>
        <p:spPr>
          <a:xfrm>
            <a:off x="7550387" y="3268829"/>
            <a:ext cx="1219198" cy="512042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18</a:t>
            </a:r>
            <a:endParaRPr lang="en-GB" sz="1600" dirty="0"/>
          </a:p>
        </p:txBody>
      </p:sp>
      <p:sp>
        <p:nvSpPr>
          <p:cNvPr id="12" name="Retângulo arredondado 11"/>
          <p:cNvSpPr/>
          <p:nvPr/>
        </p:nvSpPr>
        <p:spPr>
          <a:xfrm>
            <a:off x="3478490" y="3270909"/>
            <a:ext cx="3874416" cy="509962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Total of sessions of the event</a:t>
            </a:r>
            <a:endParaRPr lang="en-GB" sz="1600" dirty="0"/>
          </a:p>
        </p:txBody>
      </p:sp>
      <p:sp>
        <p:nvSpPr>
          <p:cNvPr id="15" name="Retângulo arredondado 14"/>
          <p:cNvSpPr/>
          <p:nvPr/>
        </p:nvSpPr>
        <p:spPr>
          <a:xfrm>
            <a:off x="3222681" y="5073174"/>
            <a:ext cx="5268296" cy="1116610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Comments:</a:t>
            </a:r>
          </a:p>
          <a:p>
            <a:pPr algn="ctr"/>
            <a:r>
              <a:rPr lang="en-GB" sz="10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GB" sz="1600" b="1" dirty="0" err="1" smtClean="0">
                <a:solidFill>
                  <a:srgbClr val="0000FF"/>
                </a:solidFill>
              </a:rPr>
              <a:t>Slido</a:t>
            </a:r>
            <a:r>
              <a:rPr lang="en-GB" sz="1600" b="1" dirty="0" smtClean="0">
                <a:solidFill>
                  <a:srgbClr val="0000FF"/>
                </a:solidFill>
              </a:rPr>
              <a:t> was used during the preparatory sessions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r>
              <a:rPr lang="en-GB" sz="1600" b="1" dirty="0" smtClean="0">
                <a:solidFill>
                  <a:srgbClr val="0000FF"/>
                </a:solidFill>
              </a:rPr>
              <a:t>with presenters </a:t>
            </a:r>
            <a:r>
              <a:rPr lang="en-GB" sz="1600" dirty="0" smtClean="0">
                <a:solidFill>
                  <a:schemeClr val="tx1"/>
                </a:solidFill>
              </a:rPr>
              <a:t>to encourage them to use it during their sessions</a:t>
            </a:r>
            <a:endParaRPr lang="en-GB" sz="1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Transparent Thumbs Up Emoji Clip Art - Rectangle Cir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228" y="5360505"/>
            <a:ext cx="484686" cy="54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 arredondado 17">
            <a:hlinkClick r:id="rId3" action="ppaction://hlinksldjump"/>
          </p:cNvPr>
          <p:cNvSpPr/>
          <p:nvPr/>
        </p:nvSpPr>
        <p:spPr>
          <a:xfrm>
            <a:off x="7394331" y="1"/>
            <a:ext cx="1397977" cy="870438"/>
          </a:xfrm>
          <a:prstGeom prst="roundRect">
            <a:avLst/>
          </a:prstGeom>
          <a:solidFill>
            <a:schemeClr val="bg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Main Menu</a:t>
            </a:r>
            <a:endParaRPr lang="en-GB" dirty="0"/>
          </a:p>
        </p:txBody>
      </p:sp>
      <p:sp>
        <p:nvSpPr>
          <p:cNvPr id="19" name="Retângulo arredondado 18"/>
          <p:cNvSpPr/>
          <p:nvPr/>
        </p:nvSpPr>
        <p:spPr>
          <a:xfrm>
            <a:off x="7550387" y="2593635"/>
            <a:ext cx="1204544" cy="356960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5 - 15 %</a:t>
            </a:r>
            <a:endParaRPr lang="en-GB" sz="1600" dirty="0"/>
          </a:p>
        </p:txBody>
      </p:sp>
      <p:sp>
        <p:nvSpPr>
          <p:cNvPr id="20" name="Retângulo arredondado 19"/>
          <p:cNvSpPr/>
          <p:nvPr/>
        </p:nvSpPr>
        <p:spPr>
          <a:xfrm>
            <a:off x="3478490" y="2607691"/>
            <a:ext cx="3874416" cy="350493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Percentage of interaction in the sessions *</a:t>
            </a:r>
            <a:endParaRPr lang="en-GB" sz="1600" dirty="0"/>
          </a:p>
        </p:txBody>
      </p:sp>
      <p:sp>
        <p:nvSpPr>
          <p:cNvPr id="21" name="Retângulo arredondado 20"/>
          <p:cNvSpPr/>
          <p:nvPr/>
        </p:nvSpPr>
        <p:spPr>
          <a:xfrm>
            <a:off x="3033346" y="1"/>
            <a:ext cx="4176346" cy="870438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As a </a:t>
            </a:r>
            <a:r>
              <a:rPr lang="en-GB" dirty="0">
                <a:solidFill>
                  <a:schemeClr val="tx1"/>
                </a:solidFill>
              </a:rPr>
              <a:t>organizer</a:t>
            </a:r>
            <a:r>
              <a:rPr lang="en-GB" dirty="0" smtClean="0">
                <a:solidFill>
                  <a:schemeClr val="tx1"/>
                </a:solidFill>
              </a:rPr>
              <a:t> | </a:t>
            </a:r>
            <a:r>
              <a:rPr lang="en-GB" dirty="0">
                <a:solidFill>
                  <a:schemeClr val="tx1"/>
                </a:solidFill>
              </a:rPr>
              <a:t>On-line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Heatwaves and Drought| May-June 2023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21" y="1202354"/>
            <a:ext cx="2714625" cy="4429125"/>
          </a:xfrm>
          <a:prstGeom prst="rect">
            <a:avLst/>
          </a:prstGeom>
        </p:spPr>
      </p:pic>
      <p:sp>
        <p:nvSpPr>
          <p:cNvPr id="22" name="Retângulo arredondado 21"/>
          <p:cNvSpPr/>
          <p:nvPr/>
        </p:nvSpPr>
        <p:spPr>
          <a:xfrm>
            <a:off x="3478490" y="4388806"/>
            <a:ext cx="3874416" cy="360562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 smtClean="0"/>
              <a:t>Percentage of interactions in the event *</a:t>
            </a:r>
            <a:endParaRPr lang="en-GB" sz="15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0" y="5701784"/>
            <a:ext cx="3294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* Duration of interaction </a:t>
            </a:r>
            <a:r>
              <a:rPr lang="en-GB" sz="1400" dirty="0"/>
              <a:t>(underestimated)</a:t>
            </a:r>
          </a:p>
          <a:p>
            <a:r>
              <a:rPr lang="en-GB" sz="1400" dirty="0" smtClean="0"/>
              <a:t>   &amp; </a:t>
            </a:r>
            <a:r>
              <a:rPr lang="en-GB" sz="1400" dirty="0"/>
              <a:t>number of </a:t>
            </a:r>
            <a:r>
              <a:rPr lang="en-GB" sz="1400" dirty="0" smtClean="0"/>
              <a:t>interaction slides</a:t>
            </a:r>
            <a:endParaRPr lang="en-GB" dirty="0"/>
          </a:p>
        </p:txBody>
      </p:sp>
      <p:sp>
        <p:nvSpPr>
          <p:cNvPr id="23" name="Retângulo arredondado 22"/>
          <p:cNvSpPr/>
          <p:nvPr/>
        </p:nvSpPr>
        <p:spPr>
          <a:xfrm>
            <a:off x="7535732" y="4388807"/>
            <a:ext cx="1204543" cy="360562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3 - 4 %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45191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9" grpId="0" animBg="1"/>
      <p:bldP spid="20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/>
          <p:cNvSpPr/>
          <p:nvPr/>
        </p:nvSpPr>
        <p:spPr>
          <a:xfrm>
            <a:off x="7559525" y="1982811"/>
            <a:ext cx="1219198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4 </a:t>
            </a:r>
            <a:r>
              <a:rPr lang="en-GB" sz="1600" dirty="0" err="1" smtClean="0"/>
              <a:t>slido</a:t>
            </a:r>
            <a:r>
              <a:rPr lang="en-GB" sz="1600" dirty="0" smtClean="0"/>
              <a:t> </a:t>
            </a:r>
          </a:p>
          <a:p>
            <a:pPr algn="ctr"/>
            <a:r>
              <a:rPr lang="en-GB" sz="1600" dirty="0" smtClean="0"/>
              <a:t>+ 1 </a:t>
            </a:r>
            <a:r>
              <a:rPr lang="en-GB" sz="1600" dirty="0" err="1" smtClean="0"/>
              <a:t>webex</a:t>
            </a:r>
            <a:endParaRPr lang="en-GB" sz="1600" dirty="0"/>
          </a:p>
        </p:txBody>
      </p:sp>
      <p:sp>
        <p:nvSpPr>
          <p:cNvPr id="7" name="Retângulo arredondado 6"/>
          <p:cNvSpPr/>
          <p:nvPr/>
        </p:nvSpPr>
        <p:spPr>
          <a:xfrm>
            <a:off x="7559526" y="1169385"/>
            <a:ext cx="1219197" cy="509950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Slido</a:t>
            </a:r>
            <a:r>
              <a:rPr lang="en-GB" sz="1600" dirty="0" smtClean="0"/>
              <a:t> /  </a:t>
            </a:r>
            <a:r>
              <a:rPr lang="en-GB" sz="1600" dirty="0" err="1" smtClean="0"/>
              <a:t>webex</a:t>
            </a:r>
            <a:r>
              <a:rPr lang="en-GB" sz="1600" dirty="0" smtClean="0"/>
              <a:t> ** </a:t>
            </a:r>
            <a:endParaRPr lang="en-GB" sz="1600" dirty="0"/>
          </a:p>
        </p:txBody>
      </p:sp>
      <p:sp>
        <p:nvSpPr>
          <p:cNvPr id="8" name="Retângulo arredondado 7"/>
          <p:cNvSpPr/>
          <p:nvPr/>
        </p:nvSpPr>
        <p:spPr>
          <a:xfrm>
            <a:off x="7559524" y="3934698"/>
            <a:ext cx="1232783" cy="326777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29.4 %</a:t>
            </a:r>
            <a:endParaRPr lang="en-GB" sz="1600" dirty="0"/>
          </a:p>
        </p:txBody>
      </p:sp>
      <p:sp>
        <p:nvSpPr>
          <p:cNvPr id="9" name="Retângulo arredondado 8"/>
          <p:cNvSpPr/>
          <p:nvPr/>
        </p:nvSpPr>
        <p:spPr>
          <a:xfrm>
            <a:off x="3478490" y="1991605"/>
            <a:ext cx="3874416" cy="492365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Number of Sessions with interactions</a:t>
            </a:r>
            <a:endParaRPr lang="en-GB" sz="1600" dirty="0"/>
          </a:p>
        </p:txBody>
      </p:sp>
      <p:sp>
        <p:nvSpPr>
          <p:cNvPr id="10" name="Retângulo arredondado 9"/>
          <p:cNvSpPr/>
          <p:nvPr/>
        </p:nvSpPr>
        <p:spPr>
          <a:xfrm>
            <a:off x="3496241" y="3934699"/>
            <a:ext cx="3898090" cy="326776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/>
              <a:t>Percentage of interactive sessions in the event</a:t>
            </a:r>
          </a:p>
        </p:txBody>
      </p:sp>
      <p:sp>
        <p:nvSpPr>
          <p:cNvPr id="11" name="Retângulo arredondado 10"/>
          <p:cNvSpPr/>
          <p:nvPr/>
        </p:nvSpPr>
        <p:spPr>
          <a:xfrm>
            <a:off x="7573110" y="3293744"/>
            <a:ext cx="1205614" cy="48357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17</a:t>
            </a:r>
            <a:endParaRPr lang="en-GB" sz="1600" dirty="0"/>
          </a:p>
        </p:txBody>
      </p:sp>
      <p:sp>
        <p:nvSpPr>
          <p:cNvPr id="12" name="Retângulo arredondado 11"/>
          <p:cNvSpPr/>
          <p:nvPr/>
        </p:nvSpPr>
        <p:spPr>
          <a:xfrm>
            <a:off x="3478489" y="3327441"/>
            <a:ext cx="3915841" cy="48357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Total of sessions of the event</a:t>
            </a:r>
            <a:endParaRPr lang="en-GB" sz="1600" dirty="0"/>
          </a:p>
        </p:txBody>
      </p:sp>
      <p:sp>
        <p:nvSpPr>
          <p:cNvPr id="15" name="Retângulo arredondado 14"/>
          <p:cNvSpPr/>
          <p:nvPr/>
        </p:nvSpPr>
        <p:spPr>
          <a:xfrm>
            <a:off x="3496241" y="5039806"/>
            <a:ext cx="4978455" cy="1107899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Comments:</a:t>
            </a:r>
          </a:p>
          <a:p>
            <a:pPr algn="ctr"/>
            <a:r>
              <a:rPr lang="en-GB" sz="1000" dirty="0" smtClean="0"/>
              <a:t> </a:t>
            </a:r>
            <a:endParaRPr lang="en-GB" sz="1000" dirty="0"/>
          </a:p>
          <a:p>
            <a:pPr algn="ctr"/>
            <a:r>
              <a:rPr lang="en-GB" b="1" dirty="0" smtClean="0">
                <a:solidFill>
                  <a:srgbClr val="FFFF00"/>
                </a:solidFill>
              </a:rPr>
              <a:t>Interactive part of the sessions </a:t>
            </a:r>
            <a:r>
              <a:rPr lang="en-GB" dirty="0" smtClean="0">
                <a:solidFill>
                  <a:schemeClr val="bg1"/>
                </a:solidFill>
              </a:rPr>
              <a:t>p</a:t>
            </a:r>
            <a:r>
              <a:rPr lang="en-GB" dirty="0" smtClean="0"/>
              <a:t>rovided </a:t>
            </a:r>
            <a:r>
              <a:rPr lang="en-GB" b="1" dirty="0" smtClean="0">
                <a:solidFill>
                  <a:srgbClr val="FFFF00"/>
                </a:solidFill>
              </a:rPr>
              <a:t>information about the audience </a:t>
            </a:r>
            <a:r>
              <a:rPr lang="en-GB" dirty="0"/>
              <a:t>to the presenters </a:t>
            </a:r>
            <a:endParaRPr lang="en-GB" dirty="0" smtClean="0"/>
          </a:p>
        </p:txBody>
      </p:sp>
      <p:pic>
        <p:nvPicPr>
          <p:cNvPr id="1026" name="Picture 2" descr="Transparent Thumbs Up Emoji Clip Art - Rectangle Cir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280" y="5205512"/>
            <a:ext cx="484686" cy="54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 arredondado 17">
            <a:hlinkClick r:id="rId3" action="ppaction://hlinksldjump"/>
          </p:cNvPr>
          <p:cNvSpPr/>
          <p:nvPr/>
        </p:nvSpPr>
        <p:spPr>
          <a:xfrm>
            <a:off x="7394331" y="1"/>
            <a:ext cx="1397977" cy="870438"/>
          </a:xfrm>
          <a:prstGeom prst="roundRect">
            <a:avLst/>
          </a:prstGeom>
          <a:solidFill>
            <a:schemeClr val="bg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Main Menu</a:t>
            </a:r>
            <a:endParaRPr lang="en-GB" dirty="0"/>
          </a:p>
        </p:txBody>
      </p:sp>
      <p:sp>
        <p:nvSpPr>
          <p:cNvPr id="19" name="Retângulo arredondado 18"/>
          <p:cNvSpPr/>
          <p:nvPr/>
        </p:nvSpPr>
        <p:spPr>
          <a:xfrm>
            <a:off x="7559525" y="2609990"/>
            <a:ext cx="1219198" cy="351705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 – 10 %</a:t>
            </a:r>
            <a:endParaRPr lang="en-GB" sz="1600" dirty="0"/>
          </a:p>
        </p:txBody>
      </p:sp>
      <p:sp>
        <p:nvSpPr>
          <p:cNvPr id="20" name="Retângulo arredondado 19"/>
          <p:cNvSpPr/>
          <p:nvPr/>
        </p:nvSpPr>
        <p:spPr>
          <a:xfrm>
            <a:off x="3478490" y="2618784"/>
            <a:ext cx="3915841" cy="342911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Percentage of interaction in the sessions *</a:t>
            </a:r>
          </a:p>
        </p:txBody>
      </p:sp>
      <p:sp>
        <p:nvSpPr>
          <p:cNvPr id="21" name="Retângulo arredondado 20"/>
          <p:cNvSpPr/>
          <p:nvPr/>
        </p:nvSpPr>
        <p:spPr>
          <a:xfrm>
            <a:off x="3033346" y="1"/>
            <a:ext cx="4176346" cy="870438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As a participant | </a:t>
            </a:r>
            <a:r>
              <a:rPr lang="en-GB" dirty="0"/>
              <a:t>On-line</a:t>
            </a:r>
          </a:p>
          <a:p>
            <a:pPr algn="ctr"/>
            <a:r>
              <a:rPr lang="en-GB" dirty="0" err="1" smtClean="0"/>
              <a:t>Meteosat</a:t>
            </a:r>
            <a:r>
              <a:rPr lang="en-GB" dirty="0" smtClean="0"/>
              <a:t> </a:t>
            </a:r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</a:t>
            </a:r>
            <a:r>
              <a:rPr lang="en-GB" dirty="0" smtClean="0"/>
              <a:t>Generation | Sep 2023</a:t>
            </a:r>
            <a:endParaRPr lang="en-GB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974" y="1076474"/>
            <a:ext cx="2767240" cy="4511380"/>
          </a:xfrm>
          <a:prstGeom prst="rect">
            <a:avLst/>
          </a:prstGeom>
        </p:spPr>
      </p:pic>
      <p:sp>
        <p:nvSpPr>
          <p:cNvPr id="22" name="Retângulo arredondado 21"/>
          <p:cNvSpPr/>
          <p:nvPr/>
        </p:nvSpPr>
        <p:spPr>
          <a:xfrm>
            <a:off x="3478490" y="1173785"/>
            <a:ext cx="3874416" cy="50995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/>
              <a:t>Softwares</a:t>
            </a:r>
            <a:endParaRPr lang="en-GB" sz="1600" dirty="0"/>
          </a:p>
        </p:txBody>
      </p:sp>
      <p:sp>
        <p:nvSpPr>
          <p:cNvPr id="4" name="Retângulo 3"/>
          <p:cNvSpPr/>
          <p:nvPr/>
        </p:nvSpPr>
        <p:spPr>
          <a:xfrm>
            <a:off x="79782" y="5993816"/>
            <a:ext cx="25877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/>
              <a:t>** Drawing capability in </a:t>
            </a:r>
            <a:r>
              <a:rPr lang="en-GB" sz="1400" dirty="0" err="1" smtClean="0"/>
              <a:t>webex</a:t>
            </a:r>
            <a:endParaRPr lang="en-GB" sz="1400" dirty="0"/>
          </a:p>
        </p:txBody>
      </p:sp>
      <p:sp>
        <p:nvSpPr>
          <p:cNvPr id="23" name="Retângulo arredondado 22"/>
          <p:cNvSpPr/>
          <p:nvPr/>
        </p:nvSpPr>
        <p:spPr>
          <a:xfrm>
            <a:off x="7559525" y="4374082"/>
            <a:ext cx="1232783" cy="340021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1 - 2 %</a:t>
            </a:r>
          </a:p>
        </p:txBody>
      </p:sp>
      <p:sp>
        <p:nvSpPr>
          <p:cNvPr id="24" name="Retângulo arredondado 23"/>
          <p:cNvSpPr/>
          <p:nvPr/>
        </p:nvSpPr>
        <p:spPr>
          <a:xfrm>
            <a:off x="3496242" y="4374082"/>
            <a:ext cx="3898090" cy="340021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/>
              <a:t>Percentage of interactions in the event *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86085" y="5587854"/>
            <a:ext cx="3294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* Duration of interaction (underestimated)</a:t>
            </a:r>
          </a:p>
          <a:p>
            <a:r>
              <a:rPr lang="en-GB" sz="1400" dirty="0"/>
              <a:t> </a:t>
            </a:r>
            <a:r>
              <a:rPr lang="en-GB" sz="1400" dirty="0" smtClean="0"/>
              <a:t>  &amp; </a:t>
            </a:r>
            <a:r>
              <a:rPr lang="en-GB" sz="1400" dirty="0"/>
              <a:t>number of </a:t>
            </a:r>
            <a:r>
              <a:rPr lang="en-GB" sz="1400" dirty="0" smtClean="0"/>
              <a:t>interaction slides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399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9" grpId="0" animBg="1"/>
      <p:bldP spid="20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7226970" y="1338679"/>
            <a:ext cx="1673856" cy="480131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endParaRPr lang="en-GB" dirty="0" smtClean="0"/>
          </a:p>
          <a:p>
            <a:pPr algn="ctr"/>
            <a:r>
              <a:rPr lang="en-GB" dirty="0" smtClean="0"/>
              <a:t>Session </a:t>
            </a:r>
          </a:p>
          <a:p>
            <a:pPr algn="ctr"/>
            <a:r>
              <a:rPr lang="en-GB" dirty="0" smtClean="0"/>
              <a:t>with </a:t>
            </a:r>
          </a:p>
          <a:p>
            <a:pPr algn="ctr"/>
            <a:r>
              <a:rPr lang="en-GB" b="1" dirty="0" smtClean="0">
                <a:solidFill>
                  <a:srgbClr val="0000FF"/>
                </a:solidFill>
              </a:rPr>
              <a:t>25 </a:t>
            </a:r>
          </a:p>
          <a:p>
            <a:pPr algn="ctr"/>
            <a:r>
              <a:rPr lang="en-GB" b="1" dirty="0" smtClean="0">
                <a:solidFill>
                  <a:srgbClr val="0000FF"/>
                </a:solidFill>
              </a:rPr>
              <a:t>Participations</a:t>
            </a:r>
          </a:p>
          <a:p>
            <a:pPr algn="ctr"/>
            <a:endParaRPr lang="en-GB" b="1" dirty="0" smtClean="0">
              <a:solidFill>
                <a:srgbClr val="0000FF"/>
              </a:solidFill>
            </a:endParaRPr>
          </a:p>
          <a:p>
            <a:pPr algn="ctr"/>
            <a:r>
              <a:rPr lang="en-GB" dirty="0" smtClean="0"/>
              <a:t>----</a:t>
            </a:r>
          </a:p>
          <a:p>
            <a:pPr algn="ctr"/>
            <a:endParaRPr lang="en-GB" dirty="0" smtClean="0"/>
          </a:p>
          <a:p>
            <a:pPr algn="ctr"/>
            <a:r>
              <a:rPr lang="en-GB" b="1" dirty="0" smtClean="0">
                <a:solidFill>
                  <a:srgbClr val="0000FF"/>
                </a:solidFill>
              </a:rPr>
              <a:t>12 </a:t>
            </a:r>
          </a:p>
          <a:p>
            <a:pPr algn="ctr"/>
            <a:r>
              <a:rPr lang="en-GB" b="1" dirty="0" smtClean="0">
                <a:solidFill>
                  <a:srgbClr val="0000FF"/>
                </a:solidFill>
              </a:rPr>
              <a:t>Answers</a:t>
            </a:r>
          </a:p>
          <a:p>
            <a:pPr algn="ctr"/>
            <a:endParaRPr lang="en-GB" b="1" dirty="0">
              <a:solidFill>
                <a:srgbClr val="0000FF"/>
              </a:solidFill>
            </a:endParaRPr>
          </a:p>
          <a:p>
            <a:pPr algn="ctr"/>
            <a:r>
              <a:rPr lang="en-GB" dirty="0" smtClean="0"/>
              <a:t>----</a:t>
            </a:r>
          </a:p>
          <a:p>
            <a:pPr algn="ctr"/>
            <a:endParaRPr lang="en-GB" dirty="0"/>
          </a:p>
          <a:p>
            <a:pPr algn="ctr"/>
            <a:r>
              <a:rPr lang="en-GB" b="1" dirty="0">
                <a:solidFill>
                  <a:srgbClr val="0000FF"/>
                </a:solidFill>
              </a:rPr>
              <a:t>Represents </a:t>
            </a:r>
          </a:p>
          <a:p>
            <a:pPr algn="ctr"/>
            <a:r>
              <a:rPr lang="en-GB" b="1" dirty="0" smtClean="0">
                <a:solidFill>
                  <a:srgbClr val="0000FF"/>
                </a:solidFill>
              </a:rPr>
              <a:t>48 </a:t>
            </a:r>
            <a:r>
              <a:rPr lang="en-GB" b="1" dirty="0">
                <a:solidFill>
                  <a:srgbClr val="0000FF"/>
                </a:solidFill>
              </a:rPr>
              <a:t>% </a:t>
            </a:r>
          </a:p>
          <a:p>
            <a:pPr algn="ctr"/>
            <a:r>
              <a:rPr lang="en-GB" b="1" dirty="0">
                <a:solidFill>
                  <a:srgbClr val="0000FF"/>
                </a:solidFill>
              </a:rPr>
              <a:t>of the audience</a:t>
            </a:r>
          </a:p>
          <a:p>
            <a:pPr algn="ctr"/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CaixaDeTexto 3"/>
          <p:cNvSpPr txBox="1"/>
          <p:nvPr/>
        </p:nvSpPr>
        <p:spPr>
          <a:xfrm>
            <a:off x="3758265" y="161645"/>
            <a:ext cx="3986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Questionnaire to the audience</a:t>
            </a:r>
            <a:endParaRPr lang="en-GB" sz="24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7" y="1019175"/>
            <a:ext cx="6902105" cy="519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111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866" y="3167173"/>
            <a:ext cx="8458200" cy="604308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20C4F4"/>
                </a:solidFill>
              </a:rPr>
              <a:t>Thank you!</a:t>
            </a:r>
            <a:endParaRPr lang="en-US" sz="3200" b="1" dirty="0">
              <a:solidFill>
                <a:srgbClr val="20C4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34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6.0.4110"/>
  <p:tag name="SLIDO_PRESENTATION_ID" val="00000000-0000-0000-0000-000000000000"/>
  <p:tag name="SLIDO_EVENT_UUID" val="c9cee028-ee58-4e32-b63c-a37e20f1f225"/>
  <p:tag name="SLIDO_EVENT_SECTION_UUID" val="631f15af-2f0e-48b4-8b87-16583fccfec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14183</TotalTime>
  <Words>486</Words>
  <Application>Microsoft Office PowerPoint</Application>
  <PresentationFormat>Apresentação no Ecrã (4:3)</PresentationFormat>
  <Paragraphs>160</Paragraphs>
  <Slides>9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Custom Design</vt:lpstr>
      <vt:lpstr>Interactive presentation softwares - trick or treat –  Nuno Moreira   acknowledgements: João Rio (IPMA), Manuel João Lopes (IPMA), João Paulo Martins (ECMWF),  Dominik Rukavina (DHMZ), Szofia Kocsis (OMSZ)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Hnxgmnbmbmb gm mgm gf</dc:title>
  <dc:creator>Catarina w</dc:creator>
  <cp:lastModifiedBy>nuno.moreira</cp:lastModifiedBy>
  <cp:revision>256</cp:revision>
  <dcterms:created xsi:type="dcterms:W3CDTF">2017-03-20T16:08:01Z</dcterms:created>
  <dcterms:modified xsi:type="dcterms:W3CDTF">2023-11-17T14:18:47Z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1.6.0.4110</vt:lpwstr>
  </property>
</Properties>
</file>