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71" r:id="rId3"/>
    <p:sldId id="272" r:id="rId4"/>
    <p:sldId id="262" r:id="rId5"/>
    <p:sldId id="263" r:id="rId6"/>
    <p:sldId id="264" r:id="rId7"/>
    <p:sldId id="266" r:id="rId8"/>
    <p:sldId id="267" r:id="rId9"/>
    <p:sldId id="27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522" y="-14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D1304B-06EA-40D8-BB16-6A30E80A4F44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E224FC-72D1-45D2-81CA-DB0E4C36F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313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224FC-72D1-45D2-81CA-DB0E4C36FF8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0292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latin typeface="Arial" pitchFamily="34" charset="0"/>
                <a:cs typeface="Arial" pitchFamily="34" charset="0"/>
              </a:rPr>
              <a:t>in 2019, when the opportunity arose to take students onboard the Greenpeace flag ship the </a:t>
            </a:r>
            <a:r>
              <a:rPr lang="en-US" sz="1200" i="1" dirty="0" smtClean="0">
                <a:latin typeface="Arial" pitchFamily="34" charset="0"/>
                <a:cs typeface="Arial" pitchFamily="34" charset="0"/>
              </a:rPr>
              <a:t>Rainbow Warrior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. The ship was in the port of Constanta, during its campaign around Europe to promote renewable energy sources and has meteorological equipment, being a part of the VOS system.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224FC-72D1-45D2-81CA-DB0E4C36FF8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6696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Acc</a:t>
            </a:r>
            <a:r>
              <a:rPr lang="en-US" baseline="0" dirty="0" smtClean="0"/>
              <a:t> to IMO: required performances = knowledge of the instrument, description of the basic principle/function of the barometer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latin typeface="Arial" pitchFamily="34" charset="0"/>
                <a:cs typeface="Arial" pitchFamily="34" charset="0"/>
              </a:rPr>
              <a:t>in 2019, when the opportunity arose to take students onboard the Greenpeace flag ship the </a:t>
            </a:r>
            <a:r>
              <a:rPr lang="en-US" sz="1200" i="1" dirty="0" smtClean="0">
                <a:latin typeface="Arial" pitchFamily="34" charset="0"/>
                <a:cs typeface="Arial" pitchFamily="34" charset="0"/>
              </a:rPr>
              <a:t>Rainbow Warrior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. The ship was in the port of Constanta, during its campaign around Europe to promote renewable energy sources and has meteorological equipment, being a part of the VOS system.</a:t>
            </a: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224FC-72D1-45D2-81CA-DB0E4C36FF8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48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0"/>
            <a:ext cx="3171947" cy="1585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019300" y="1857722"/>
            <a:ext cx="5410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3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CALMet XIV Conference 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0" y="2667000"/>
            <a:ext cx="7743947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i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FUTURE SEAFARERS </a:t>
            </a:r>
            <a:r>
              <a:rPr lang="en-US" sz="2000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TRAINING IN </a:t>
            </a:r>
            <a:r>
              <a:rPr lang="en-US" sz="2000" b="1" i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MARINE METEOROLOGY: </a:t>
            </a:r>
            <a:endParaRPr lang="en-US" sz="2000" b="1" i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000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IN-CLASS</a:t>
            </a:r>
            <a:r>
              <a:rPr lang="en-US" sz="2000" b="1" i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/ ONLINE </a:t>
            </a:r>
            <a:r>
              <a:rPr lang="en-US" sz="2000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AND  OUT-OF-CLASS</a:t>
            </a:r>
            <a:r>
              <a:rPr lang="en-US" sz="2000" b="1" i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/ ONBOARD  </a:t>
            </a:r>
            <a:endParaRPr lang="en-US" sz="2000" i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i="1" dirty="0"/>
              <a:t> </a:t>
            </a:r>
            <a:endParaRPr lang="en-US" i="1" dirty="0" smtClean="0"/>
          </a:p>
          <a:p>
            <a:pPr algn="ctr"/>
            <a:endParaRPr lang="en-US" dirty="0"/>
          </a:p>
          <a:p>
            <a:pPr algn="ctr"/>
            <a:r>
              <a:rPr lang="en-US" sz="20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Brindusa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Cristina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CHIOTOROIU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Associate Prof. PhD</a:t>
            </a:r>
          </a:p>
          <a:p>
            <a:pPr algn="ctr"/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Constanta Maritime University, Romania</a:t>
            </a:r>
          </a:p>
          <a:p>
            <a:pPr algn="ctr"/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0"/>
            <a:ext cx="1080004" cy="1379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511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228720"/>
            <a:ext cx="8305800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ro-RO" dirty="0">
                <a:latin typeface="Arial" pitchFamily="34" charset="0"/>
                <a:cs typeface="Arial" pitchFamily="34" charset="0"/>
              </a:rPr>
              <a:t>presentation refers to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ro-RO" dirty="0" smtClean="0">
                <a:latin typeface="Arial" pitchFamily="34" charset="0"/>
                <a:cs typeface="Arial" pitchFamily="34" charset="0"/>
              </a:rPr>
              <a:t>•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o-RO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ro-RO" dirty="0">
                <a:latin typeface="Arial" pitchFamily="34" charset="0"/>
                <a:cs typeface="Arial" pitchFamily="34" charset="0"/>
              </a:rPr>
              <a:t>types of training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in </a:t>
            </a:r>
            <a:r>
              <a:rPr lang="en-US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Marine Meteorology </a:t>
            </a:r>
            <a:r>
              <a:rPr lang="ro-RO" dirty="0" smtClean="0">
                <a:latin typeface="Arial" pitchFamily="34" charset="0"/>
                <a:cs typeface="Arial" pitchFamily="34" charset="0"/>
              </a:rPr>
              <a:t>of </a:t>
            </a:r>
            <a:r>
              <a:rPr lang="ro-RO" dirty="0">
                <a:latin typeface="Arial" pitchFamily="34" charset="0"/>
                <a:cs typeface="Arial" pitchFamily="34" charset="0"/>
              </a:rPr>
              <a:t>nautical students from Constanta Maritime </a:t>
            </a:r>
            <a:r>
              <a:rPr lang="ro-RO" dirty="0" smtClean="0">
                <a:latin typeface="Arial" pitchFamily="34" charset="0"/>
                <a:cs typeface="Arial" pitchFamily="34" charset="0"/>
              </a:rPr>
              <a:t>University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Romania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(mandatory topic, 2 semesters, 100-200 students </a:t>
            </a:r>
            <a:r>
              <a:rPr lang="en-US" dirty="0">
                <a:latin typeface="Arial" pitchFamily="34" charset="0"/>
                <a:cs typeface="Arial" pitchFamily="34" charset="0"/>
              </a:rPr>
              <a:t>enrolled each year in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Navigation)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ro-RO" dirty="0" smtClean="0">
                <a:latin typeface="Arial" pitchFamily="34" charset="0"/>
                <a:cs typeface="Arial" pitchFamily="34" charset="0"/>
              </a:rPr>
              <a:t>•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how the </a:t>
            </a:r>
            <a:r>
              <a:rPr lang="en-US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International Maritime Organization </a:t>
            </a:r>
            <a:r>
              <a:rPr lang="en-US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training outcomes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can be achieved during the pandemic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(l</a:t>
            </a:r>
            <a:r>
              <a:rPr lang="ro-RO" dirty="0">
                <a:latin typeface="Arial" pitchFamily="34" charset="0"/>
                <a:cs typeface="Arial" pitchFamily="34" charset="0"/>
              </a:rPr>
              <a:t>ectures and </a:t>
            </a:r>
            <a:r>
              <a:rPr lang="en-US" dirty="0">
                <a:latin typeface="Arial" pitchFamily="34" charset="0"/>
                <a:cs typeface="Arial" pitchFamily="34" charset="0"/>
              </a:rPr>
              <a:t>laboratories/</a:t>
            </a:r>
            <a:r>
              <a:rPr lang="ro-RO" dirty="0">
                <a:latin typeface="Arial" pitchFamily="34" charset="0"/>
                <a:cs typeface="Arial" pitchFamily="34" charset="0"/>
              </a:rPr>
              <a:t>seminars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cover </a:t>
            </a:r>
            <a:r>
              <a:rPr lang="en-GB" dirty="0">
                <a:latin typeface="Arial" pitchFamily="34" charset="0"/>
                <a:cs typeface="Arial" pitchFamily="34" charset="0"/>
              </a:rPr>
              <a:t>the minimum standards of competence for officers in charge of a navigational watch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STCW</a:t>
            </a:r>
            <a:r>
              <a:rPr lang="en-GB" dirty="0">
                <a:latin typeface="Arial" pitchFamily="34" charset="0"/>
                <a:cs typeface="Arial" pitchFamily="34" charset="0"/>
              </a:rPr>
              <a:t>*)</a:t>
            </a:r>
          </a:p>
          <a:p>
            <a:r>
              <a:rPr lang="en-US" sz="1400" i="1" dirty="0">
                <a:latin typeface="Arial" pitchFamily="34" charset="0"/>
                <a:cs typeface="Arial" pitchFamily="34" charset="0"/>
              </a:rPr>
              <a:t>*The International Convention on Standards of Training, Certification and </a:t>
            </a:r>
            <a:r>
              <a:rPr lang="en-US" sz="1400" i="1" dirty="0" err="1">
                <a:latin typeface="Arial" pitchFamily="34" charset="0"/>
                <a:cs typeface="Arial" pitchFamily="34" charset="0"/>
              </a:rPr>
              <a:t>Watchkeeping</a:t>
            </a:r>
            <a:r>
              <a:rPr lang="en-US" sz="1400" i="1" dirty="0">
                <a:latin typeface="Arial" pitchFamily="34" charset="0"/>
                <a:cs typeface="Arial" pitchFamily="34" charset="0"/>
              </a:rPr>
              <a:t> for Seafarers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ro-RO" dirty="0" smtClean="0">
                <a:latin typeface="Arial" pitchFamily="34" charset="0"/>
                <a:cs typeface="Arial" pitchFamily="34" charset="0"/>
              </a:rPr>
              <a:t>• </a:t>
            </a:r>
            <a:r>
              <a:rPr lang="en-US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students</a:t>
            </a:r>
            <a:r>
              <a:rPr lang="en-US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' opinions </a:t>
            </a:r>
            <a:r>
              <a:rPr lang="en-US" dirty="0">
                <a:latin typeface="Arial" pitchFamily="34" charset="0"/>
                <a:cs typeface="Arial" pitchFamily="34" charset="0"/>
              </a:rPr>
              <a:t>on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their training before and during the Covid-19 pandemic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" y="4343400"/>
            <a:ext cx="7693378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3625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152400"/>
            <a:ext cx="8229600" cy="456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Types of training with nautical students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2070877"/>
              </p:ext>
            </p:extLst>
          </p:nvPr>
        </p:nvGraphicFramePr>
        <p:xfrm>
          <a:off x="533400" y="914400"/>
          <a:ext cx="8067675" cy="5425440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2400748"/>
                <a:gridCol w="2677758"/>
                <a:gridCol w="2989169"/>
              </a:tblGrid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Before the pandemic</a:t>
                      </a:r>
                      <a:endParaRPr lang="en-US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During the pandemic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800" b="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Required by </a:t>
                      </a:r>
                      <a:r>
                        <a:rPr lang="en-US" sz="1800" b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the IMO</a:t>
                      </a:r>
                      <a:endParaRPr lang="en-US" sz="1800" b="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in-class </a:t>
                      </a:r>
                      <a:r>
                        <a:rPr lang="en-US" sz="18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training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8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measurements </a:t>
                      </a:r>
                      <a:r>
                        <a:rPr lang="en-US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with instruments (in-class and outdoor)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on-line training on the university e-campus platform (Moodle</a:t>
                      </a:r>
                      <a:r>
                        <a:rPr lang="en-US" sz="18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8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on-line </a:t>
                      </a:r>
                      <a:r>
                        <a:rPr lang="en-US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documentation (Moodle</a:t>
                      </a:r>
                      <a:r>
                        <a:rPr lang="en-US" sz="18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8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assignments </a:t>
                      </a:r>
                      <a:r>
                        <a:rPr lang="en-US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(Moodle)</a:t>
                      </a:r>
                      <a:endParaRPr lang="en-US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800" b="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Extracurricular training activities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800" b="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(not required by the IMO)</a:t>
                      </a:r>
                      <a:endParaRPr lang="en-US" sz="1800" b="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8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on-line documentation on the university e-campus platform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8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outdoor </a:t>
                      </a:r>
                      <a:r>
                        <a:rPr lang="en-US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weather measurements at the Regional Forecast </a:t>
                      </a:r>
                      <a:r>
                        <a:rPr lang="en-US" sz="18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Center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8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onboard </a:t>
                      </a:r>
                      <a:r>
                        <a:rPr lang="en-US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a ship practical training </a:t>
                      </a:r>
                      <a:endParaRPr lang="en-US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8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4827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-106920" y="9525"/>
            <a:ext cx="9277351" cy="8382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o-RO" sz="1600" b="1" dirty="0" smtClean="0">
                <a:latin typeface="Arial" pitchFamily="34" charset="0"/>
                <a:cs typeface="Arial" pitchFamily="34" charset="0"/>
              </a:rPr>
              <a:t>Training on meteorological instruments: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o-RO" sz="1600" b="1" dirty="0" smtClean="0">
                <a:latin typeface="Arial" pitchFamily="34" charset="0"/>
                <a:cs typeface="Arial" pitchFamily="34" charset="0"/>
              </a:rPr>
              <a:t>the example of the barometer/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o-RO" sz="1600" b="1" dirty="0" smtClean="0">
                <a:latin typeface="Arial" pitchFamily="34" charset="0"/>
                <a:cs typeface="Arial" pitchFamily="34" charset="0"/>
              </a:rPr>
              <a:t>barograph</a:t>
            </a: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6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IMO required performances : knowledge of the instrument, description of the basic principle/ function</a:t>
            </a:r>
            <a:endParaRPr lang="en-US" sz="1600" dirty="0">
              <a:solidFill>
                <a:srgbClr val="0070C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04800" y="1107866"/>
            <a:ext cx="3733800" cy="559405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ro-RO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In-class</a:t>
            </a:r>
            <a:r>
              <a:rPr lang="ro-RO" sz="1600" dirty="0" smtClean="0">
                <a:latin typeface="Arial" pitchFamily="34" charset="0"/>
                <a:cs typeface="Arial" pitchFamily="34" charset="0"/>
              </a:rPr>
              <a:t>: P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resentation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, conversation 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Topics: </a:t>
            </a:r>
            <a:r>
              <a:rPr lang="ro-RO" sz="1600" i="1" dirty="0" smtClean="0">
                <a:latin typeface="Arial" pitchFamily="34" charset="0"/>
                <a:cs typeface="Arial" pitchFamily="34" charset="0"/>
              </a:rPr>
              <a:t>Construction</a:t>
            </a:r>
            <a:r>
              <a:rPr lang="ro-RO" sz="16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o-RO" sz="1600" i="1" dirty="0" smtClean="0">
                <a:latin typeface="Arial" pitchFamily="34" charset="0"/>
                <a:cs typeface="Arial" pitchFamily="34" charset="0"/>
              </a:rPr>
              <a:t>function 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and operating </a:t>
            </a:r>
            <a:r>
              <a:rPr lang="ro-RO" sz="1600" i="1" dirty="0" smtClean="0">
                <a:latin typeface="Arial" pitchFamily="34" charset="0"/>
                <a:cs typeface="Arial" pitchFamily="34" charset="0"/>
              </a:rPr>
              <a:t>principle </a:t>
            </a:r>
            <a:r>
              <a:rPr lang="ro-RO" sz="1600" dirty="0" smtClean="0">
                <a:latin typeface="Arial" pitchFamily="34" charset="0"/>
                <a:cs typeface="Arial" pitchFamily="34" charset="0"/>
              </a:rPr>
              <a:t>of the metal chamber, </a:t>
            </a:r>
            <a:r>
              <a:rPr lang="ro-RO" sz="1600" i="1" dirty="0" smtClean="0">
                <a:latin typeface="Arial" pitchFamily="34" charset="0"/>
                <a:cs typeface="Arial" pitchFamily="34" charset="0"/>
              </a:rPr>
              <a:t>reading</a:t>
            </a:r>
            <a:r>
              <a:rPr lang="ro-RO" sz="1600" dirty="0" smtClean="0">
                <a:latin typeface="Arial" pitchFamily="34" charset="0"/>
                <a:cs typeface="Arial" pitchFamily="34" charset="0"/>
              </a:rPr>
              <a:t> barometers/ barographs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Font typeface="Arial" pitchFamily="34" charset="0"/>
              <a:buNone/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1200"/>
              </a:spcAft>
              <a:buFont typeface="Arial" pitchFamily="34" charset="0"/>
              <a:buNone/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1200"/>
              </a:spcAft>
              <a:buFont typeface="Arial" pitchFamily="34" charset="0"/>
              <a:buNone/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endParaRPr lang="en-US" sz="16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endParaRPr lang="en-US" sz="16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endParaRPr lang="en-US" sz="16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ro-RO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On</a:t>
            </a:r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o-RO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line</a:t>
            </a:r>
            <a:r>
              <a:rPr lang="ro-RO" sz="1600" dirty="0" smtClean="0">
                <a:latin typeface="Arial" pitchFamily="34" charset="0"/>
                <a:cs typeface="Arial" pitchFamily="34" charset="0"/>
              </a:rPr>
              <a:t>: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ro-RO" sz="1600" dirty="0" smtClean="0">
                <a:latin typeface="Arial" pitchFamily="34" charset="0"/>
                <a:cs typeface="Arial" pitchFamily="34" charset="0"/>
              </a:rPr>
              <a:t>ower-point presentation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Example of r</a:t>
            </a:r>
            <a:r>
              <a:rPr lang="ro-RO" sz="1600" dirty="0" smtClean="0">
                <a:latin typeface="Arial" pitchFamily="34" charset="0"/>
                <a:cs typeface="Arial" pitchFamily="34" charset="0"/>
              </a:rPr>
              <a:t>eading the barometer display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and the barogram</a:t>
            </a:r>
            <a:r>
              <a:rPr lang="ro-RO" sz="1600" dirty="0" smtClean="0">
                <a:latin typeface="Arial" pitchFamily="34" charset="0"/>
                <a:cs typeface="Arial" pitchFamily="34" charset="0"/>
              </a:rPr>
              <a:t> (photos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of</a:t>
            </a:r>
            <a:r>
              <a:rPr lang="ro-RO" sz="1600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, conversions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Moodle assignments</a:t>
            </a:r>
          </a:p>
          <a:p>
            <a:pPr marL="0" indent="0">
              <a:buFont typeface="Arial" pitchFamily="34" charset="0"/>
              <a:buNone/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4275828" y="1107866"/>
            <a:ext cx="4801500" cy="540489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Out-of-class/ </a:t>
            </a:r>
            <a:r>
              <a:rPr lang="ro-RO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Onboard</a:t>
            </a:r>
            <a:r>
              <a:rPr lang="ro-RO" sz="1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o-RO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ro-RO" sz="16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Rainbow Warrior</a:t>
            </a:r>
            <a:r>
              <a:rPr lang="en-US" sz="16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ro-RO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Presentation of a </a:t>
            </a:r>
            <a:endParaRPr lang="en-US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ro-RO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marine barographer </a:t>
            </a:r>
            <a:endParaRPr lang="en-US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ro-RO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by the 1st deck officer </a:t>
            </a:r>
            <a:endParaRPr lang="en-US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ro-RO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Readings of the </a:t>
            </a:r>
            <a:endParaRPr lang="en-US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ro-RO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barograph </a:t>
            </a:r>
            <a:endParaRPr lang="en-US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endParaRPr lang="en-US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endParaRPr lang="en-US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endParaRPr lang="en-US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Students noticed the 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difference </a:t>
            </a:r>
            <a:r>
              <a:rPr lang="ro-RO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from the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ro-RO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metallic barometer</a:t>
            </a:r>
            <a:endParaRPr lang="en-US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endParaRPr lang="en-US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-the electronic 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pressure-sensing element 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-the 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48 hour pressure curve;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1200" dirty="0" smtClean="0">
                <a:latin typeface="Arial" pitchFamily="34" charset="0"/>
                <a:cs typeface="Arial" pitchFamily="34" charset="0"/>
              </a:rPr>
              <a:t>current air pressure and tendency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1200" dirty="0" smtClean="0">
                <a:latin typeface="Arial" pitchFamily="34" charset="0"/>
                <a:cs typeface="Arial" pitchFamily="34" charset="0"/>
              </a:rPr>
              <a:t>(1 h/ 3h); the time; the temperature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1200" dirty="0" smtClean="0">
                <a:latin typeface="Arial" pitchFamily="34" charset="0"/>
                <a:cs typeface="Arial" pitchFamily="34" charset="0"/>
              </a:rPr>
              <a:t>- the internal memory (256 </a:t>
            </a:r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KBits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), 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1200" dirty="0" smtClean="0">
                <a:latin typeface="Arial" pitchFamily="34" charset="0"/>
                <a:cs typeface="Arial" pitchFamily="34" charset="0"/>
              </a:rPr>
              <a:t>it can store pressure data of the last 28 days, with a time resolution of 5 min.</a:t>
            </a:r>
            <a:br>
              <a:rPr lang="en-US" sz="1200" dirty="0" smtClean="0">
                <a:latin typeface="Arial" pitchFamily="34" charset="0"/>
                <a:cs typeface="Arial" pitchFamily="34" charset="0"/>
              </a:rPr>
            </a:br>
            <a:r>
              <a:rPr lang="en-US" sz="1200" dirty="0" smtClean="0">
                <a:latin typeface="Arial" pitchFamily="34" charset="0"/>
                <a:cs typeface="Arial" pitchFamily="34" charset="0"/>
              </a:rPr>
              <a:t>- a sudden drop in air pressure exceeding -1,4 </a:t>
            </a:r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hPa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 produces a short ‘beep’ tone every 5 min.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777" y="1524000"/>
            <a:ext cx="2705651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9651" y="3324225"/>
            <a:ext cx="2326249" cy="1748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Barometer &amp;quot;Utes&amp;quot;: inštrukcia, výrobc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810" y="2512859"/>
            <a:ext cx="825455" cy="825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512859"/>
            <a:ext cx="956531" cy="1275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5909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-152400" y="9525"/>
            <a:ext cx="9448800" cy="55245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o-RO" sz="1600" b="1" dirty="0" smtClean="0">
                <a:latin typeface="Arial" pitchFamily="34" charset="0"/>
                <a:cs typeface="Arial" pitchFamily="34" charset="0"/>
              </a:rPr>
              <a:t>Training on meteorological instruments: the example of the psychrometer</a:t>
            </a: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IMO required </a:t>
            </a:r>
            <a:r>
              <a:rPr lang="en-US" sz="16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performances: </a:t>
            </a:r>
            <a:r>
              <a:rPr lang="en-US" sz="1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knowledge of the instrument, description of the basic principle/ </a:t>
            </a:r>
            <a:r>
              <a:rPr lang="en-US" sz="16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function</a:t>
            </a:r>
            <a:endParaRPr lang="en-US" sz="16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endParaRPr lang="en-US" sz="1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363465" y="860727"/>
            <a:ext cx="4437136" cy="578480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ro-RO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In-class</a:t>
            </a:r>
            <a:r>
              <a:rPr lang="ro-RO" sz="1600" dirty="0" smtClean="0">
                <a:latin typeface="Arial" pitchFamily="34" charset="0"/>
                <a:cs typeface="Arial" pitchFamily="34" charset="0"/>
              </a:rPr>
              <a:t>: P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resentation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, conversation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Topics: Air humidity measurement methods </a:t>
            </a:r>
            <a:r>
              <a:rPr lang="ro-RO" sz="1600" i="1" dirty="0" smtClean="0">
                <a:latin typeface="Arial" pitchFamily="34" charset="0"/>
                <a:cs typeface="Arial" pitchFamily="34" charset="0"/>
              </a:rPr>
              <a:t>Construction</a:t>
            </a:r>
            <a:r>
              <a:rPr lang="ro-RO" sz="16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o-RO" sz="1600" i="1" dirty="0" smtClean="0">
                <a:latin typeface="Arial" pitchFamily="34" charset="0"/>
                <a:cs typeface="Arial" pitchFamily="34" charset="0"/>
              </a:rPr>
              <a:t>function 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and operating </a:t>
            </a:r>
            <a:r>
              <a:rPr lang="ro-RO" sz="1600" i="1" dirty="0" smtClean="0">
                <a:latin typeface="Arial" pitchFamily="34" charset="0"/>
                <a:cs typeface="Arial" pitchFamily="34" charset="0"/>
              </a:rPr>
              <a:t>principle </a:t>
            </a:r>
            <a:r>
              <a:rPr lang="ro-RO" sz="1600" dirty="0" smtClean="0">
                <a:latin typeface="Arial" pitchFamily="34" charset="0"/>
                <a:cs typeface="Arial" pitchFamily="34" charset="0"/>
              </a:rPr>
              <a:t>of the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psychrometer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calculation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of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vapour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pressure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ro-RO" sz="1600" dirty="0" smtClean="0">
                <a:latin typeface="Arial" pitchFamily="34" charset="0"/>
                <a:cs typeface="Arial" pitchFamily="34" charset="0"/>
              </a:rPr>
              <a:t>Practical session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: R</a:t>
            </a:r>
            <a:r>
              <a:rPr lang="ro-RO" sz="1600" dirty="0" smtClean="0">
                <a:latin typeface="Arial" pitchFamily="34" charset="0"/>
                <a:cs typeface="Arial" pitchFamily="34" charset="0"/>
              </a:rPr>
              <a:t>eading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the 2 thermometers of the aspiration (field)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psychrometer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, calculation of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vapour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pressure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endParaRPr lang="en-US" sz="16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endParaRPr lang="en-US" sz="16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endParaRPr lang="en-US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endParaRPr lang="en-US" sz="16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endParaRPr lang="en-US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endParaRPr lang="en-US" sz="16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endParaRPr lang="en-US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endParaRPr lang="en-US" sz="16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ro-RO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On</a:t>
            </a:r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o-RO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line</a:t>
            </a:r>
            <a:r>
              <a:rPr lang="ro-RO" sz="16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ro-RO" sz="1600" dirty="0" smtClean="0">
                <a:latin typeface="Arial" pitchFamily="34" charset="0"/>
                <a:cs typeface="Arial" pitchFamily="34" charset="0"/>
              </a:rPr>
              <a:t>ower-point presentation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(same topics); calculations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(Moodle assignments)</a:t>
            </a: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4953000" y="790575"/>
            <a:ext cx="3962400" cy="538795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Out-of-class/ </a:t>
            </a:r>
            <a:r>
              <a:rPr lang="ro-RO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Onboard</a:t>
            </a:r>
            <a:r>
              <a:rPr lang="ro-RO" sz="1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o-RO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ro-RO" sz="16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Rainbow Warrior</a:t>
            </a:r>
            <a:endParaRPr lang="en-US" sz="1600" i="1" dirty="0" smtClean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ro-RO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Presentation of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en-US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psychrometer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installed on the Port side of the ship </a:t>
            </a:r>
            <a:r>
              <a:rPr lang="ro-RO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by the 1st deck officer </a:t>
            </a:r>
            <a:endParaRPr lang="en-US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ro-RO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Readings of the 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2 thermometers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732" y="2434455"/>
            <a:ext cx="1056654" cy="2280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782" y="4286251"/>
            <a:ext cx="3746810" cy="211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95625"/>
            <a:ext cx="1243012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0275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17213" y="28575"/>
            <a:ext cx="8384888" cy="609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o-RO" sz="1600" dirty="0" smtClean="0">
                <a:latin typeface="Arial" pitchFamily="34" charset="0"/>
                <a:cs typeface="Arial" pitchFamily="34" charset="0"/>
              </a:rPr>
              <a:t>Training on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recording and reporting weather observations</a:t>
            </a:r>
          </a:p>
          <a:p>
            <a:r>
              <a:rPr lang="en-US" sz="16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IMO required performances: use of the SHIP code to code/decode a ship/shore station</a:t>
            </a:r>
            <a:endParaRPr lang="en-US" sz="16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7517" y="990600"/>
            <a:ext cx="4241145" cy="60960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ro-RO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In-class</a:t>
            </a:r>
            <a:r>
              <a:rPr lang="ro-RO" sz="1400" dirty="0" smtClean="0">
                <a:latin typeface="Arial" pitchFamily="34" charset="0"/>
                <a:cs typeface="Arial" pitchFamily="34" charset="0"/>
              </a:rPr>
              <a:t>: P</a:t>
            </a:r>
            <a:r>
              <a:rPr lang="en-US" sz="1400" dirty="0" err="1" smtClean="0">
                <a:latin typeface="Arial" pitchFamily="34" charset="0"/>
                <a:cs typeface="Arial" pitchFamily="34" charset="0"/>
              </a:rPr>
              <a:t>resentation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 , conversation 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Topic: </a:t>
            </a:r>
            <a:r>
              <a:rPr lang="ro-RO" sz="1400" dirty="0" smtClean="0">
                <a:latin typeface="Arial" pitchFamily="34" charset="0"/>
                <a:cs typeface="Arial" pitchFamily="34" charset="0"/>
              </a:rPr>
              <a:t>the SHIP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synoptic </a:t>
            </a:r>
            <a:r>
              <a:rPr lang="ro-RO" sz="1400" dirty="0" smtClean="0">
                <a:latin typeface="Arial" pitchFamily="34" charset="0"/>
                <a:cs typeface="Arial" pitchFamily="34" charset="0"/>
              </a:rPr>
              <a:t>code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format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ro-RO" sz="1400" dirty="0" smtClean="0">
                <a:latin typeface="Arial" pitchFamily="34" charset="0"/>
                <a:cs typeface="Arial" pitchFamily="34" charset="0"/>
              </a:rPr>
              <a:t>Practical session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s: 1.decoding a SHIP message 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and </a:t>
            </a:r>
            <a:r>
              <a:rPr lang="ro-RO" sz="1400" dirty="0" smtClean="0">
                <a:latin typeface="Arial" pitchFamily="34" charset="0"/>
                <a:cs typeface="Arial" pitchFamily="34" charset="0"/>
              </a:rPr>
              <a:t>writing a text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, 2. transposition of  data (already recorded) in the SHIP format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endParaRPr lang="en-US" sz="1400" dirty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1200"/>
              </a:spcAft>
              <a:buFont typeface="Arial" pitchFamily="34" charset="0"/>
              <a:buNone/>
            </a:pPr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1200"/>
              </a:spcAft>
              <a:buFont typeface="Arial" pitchFamily="34" charset="0"/>
              <a:buNone/>
            </a:pPr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1200"/>
              </a:spcAft>
              <a:buFont typeface="Arial" pitchFamily="34" charset="0"/>
              <a:buNone/>
            </a:pPr>
            <a:endParaRPr lang="en-US" sz="1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19050" y="2901764"/>
            <a:ext cx="4279612" cy="38100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o-RO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Out-of class</a:t>
            </a:r>
            <a:r>
              <a:rPr lang="en-US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ro-RO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Onboard</a:t>
            </a:r>
            <a:r>
              <a:rPr lang="ro-RO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o-RO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ro-RO" sz="1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Rainbow Warrior</a:t>
            </a:r>
            <a:endParaRPr lang="en-US" sz="1400" i="1" dirty="0" smtClean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Q&amp;A session with </a:t>
            </a:r>
            <a:r>
              <a:rPr lang="ro-RO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the 1st deck officer </a:t>
            </a:r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about</a:t>
            </a:r>
            <a:r>
              <a:rPr lang="ro-RO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the computer display, the soft for recording in a SHIP format of the weather data from </a:t>
            </a:r>
            <a:r>
              <a:rPr lang="en-US" sz="1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shipborne</a:t>
            </a:r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instruments, 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transmission system.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endParaRPr lang="en-US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endParaRPr lang="en-US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endParaRPr lang="en-US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endParaRPr lang="en-US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endParaRPr lang="en-US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endParaRPr lang="en-US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85" y="4191000"/>
            <a:ext cx="4034141" cy="1551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5494" y="571500"/>
            <a:ext cx="4898506" cy="55340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5553075" y="5880205"/>
            <a:ext cx="3429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On-line</a:t>
            </a:r>
            <a:r>
              <a:rPr lang="en-US" dirty="0">
                <a:latin typeface="Arial" pitchFamily="34" charset="0"/>
                <a:cs typeface="Arial" pitchFamily="34" charset="0"/>
              </a:rPr>
              <a:t>: </a:t>
            </a:r>
          </a:p>
          <a:p>
            <a:r>
              <a:rPr lang="en-US" sz="16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same topics/applications</a:t>
            </a:r>
          </a:p>
          <a:p>
            <a:r>
              <a:rPr lang="en-US" sz="1400" dirty="0">
                <a:latin typeface="Arial" pitchFamily="34" charset="0"/>
                <a:cs typeface="Arial" pitchFamily="34" charset="0"/>
              </a:rPr>
              <a:t>	Moodle assignments</a:t>
            </a:r>
          </a:p>
        </p:txBody>
      </p:sp>
      <p:cxnSp>
        <p:nvCxnSpPr>
          <p:cNvPr id="10" name="Elbow Connector 9"/>
          <p:cNvCxnSpPr/>
          <p:nvPr/>
        </p:nvCxnSpPr>
        <p:spPr>
          <a:xfrm>
            <a:off x="5543550" y="5648326"/>
            <a:ext cx="914400" cy="914400"/>
          </a:xfrm>
          <a:prstGeom prst="bentConnector3">
            <a:avLst/>
          </a:prstGeom>
          <a:ln w="28575">
            <a:headEnd type="arrow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5150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15400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Students opinions on the extracurricular outdoor training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(Regional Forecast Center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and onboard the 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Rainbow Warrior)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real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and useful hands-on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experiences</a:t>
            </a:r>
            <a:endParaRPr lang="en-US" sz="1400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1400" dirty="0">
                <a:latin typeface="Arial" pitchFamily="34" charset="0"/>
                <a:cs typeface="Arial" pitchFamily="34" charset="0"/>
              </a:rPr>
              <a:t>a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n opportunity to see the work of the port meteorological officer (forecast, drafting the meteorological bulletin, information flow between the ships and the meteorological office)</a:t>
            </a:r>
          </a:p>
          <a:p>
            <a:pPr marL="285750" indent="-285750">
              <a:buFontTx/>
              <a:buChar char="-"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an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opportunity to speak with the 1</a:t>
            </a:r>
            <a:r>
              <a:rPr lang="en-US" sz="1400" baseline="30000" dirty="0">
                <a:latin typeface="Arial" pitchFamily="34" charset="0"/>
                <a:cs typeface="Arial" pitchFamily="34" charset="0"/>
              </a:rPr>
              <a:t>st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 deck officer who shared his experience with making weather observations and transmitting them and with other duties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onboard.</a:t>
            </a:r>
            <a:endParaRPr lang="en-US" sz="1400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Tx/>
              <a:buChar char="-"/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Tx/>
              <a:buChar char="-"/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575" y="1752600"/>
            <a:ext cx="2685257" cy="1953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752600"/>
            <a:ext cx="3657600" cy="19638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745035"/>
            <a:ext cx="5676900" cy="2787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6858000" y="3864022"/>
            <a:ext cx="2133600" cy="2516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latin typeface="Arial" pitchFamily="34" charset="0"/>
                <a:cs typeface="Arial" pitchFamily="34" charset="0"/>
              </a:rPr>
              <a:t>Acknowledgments</a:t>
            </a:r>
          </a:p>
          <a:p>
            <a:endParaRPr lang="en-US" sz="1050" dirty="0">
              <a:latin typeface="Arial" pitchFamily="34" charset="0"/>
              <a:cs typeface="Arial" pitchFamily="34" charset="0"/>
            </a:endParaRPr>
          </a:p>
          <a:p>
            <a:r>
              <a:rPr lang="en-US" sz="1050" dirty="0">
                <a:latin typeface="Arial" pitchFamily="34" charset="0"/>
                <a:cs typeface="Arial" pitchFamily="34" charset="0"/>
              </a:rPr>
              <a:t>We would like to thank the former director of the Regional Forecast Center in Constanta, Romania, Mr. V</a:t>
            </a:r>
            <a:r>
              <a:rPr lang="ro-RO" sz="1050" dirty="0">
                <a:latin typeface="Arial" pitchFamily="34" charset="0"/>
                <a:cs typeface="Arial" pitchFamily="34" charset="0"/>
              </a:rPr>
              <a:t>asile</a:t>
            </a:r>
            <a:r>
              <a:rPr lang="en-US" sz="1050" dirty="0">
                <a:latin typeface="Arial" pitchFamily="34" charset="0"/>
                <a:cs typeface="Arial" pitchFamily="34" charset="0"/>
              </a:rPr>
              <a:t> TORIC</a:t>
            </a:r>
            <a:r>
              <a:rPr lang="ro-RO" sz="1050" dirty="0">
                <a:latin typeface="Arial" pitchFamily="34" charset="0"/>
                <a:cs typeface="Arial" pitchFamily="34" charset="0"/>
              </a:rPr>
              <a:t>Ă</a:t>
            </a:r>
            <a:r>
              <a:rPr lang="en-US" sz="105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050" dirty="0" smtClean="0">
                <a:latin typeface="Arial" pitchFamily="34" charset="0"/>
                <a:cs typeface="Arial" pitchFamily="34" charset="0"/>
              </a:rPr>
              <a:t>and the </a:t>
            </a:r>
            <a:r>
              <a:rPr lang="en-US" sz="1050" i="1" dirty="0">
                <a:latin typeface="Arial" pitchFamily="34" charset="0"/>
                <a:cs typeface="Arial" pitchFamily="34" charset="0"/>
              </a:rPr>
              <a:t>Rainbow Warrior </a:t>
            </a:r>
            <a:r>
              <a:rPr lang="en-US" sz="1050" dirty="0">
                <a:latin typeface="Arial" pitchFamily="34" charset="0"/>
                <a:cs typeface="Arial" pitchFamily="34" charset="0"/>
              </a:rPr>
              <a:t>1</a:t>
            </a:r>
            <a:r>
              <a:rPr lang="en-US" sz="1050" baseline="30000" dirty="0">
                <a:latin typeface="Arial" pitchFamily="34" charset="0"/>
                <a:cs typeface="Arial" pitchFamily="34" charset="0"/>
              </a:rPr>
              <a:t>st</a:t>
            </a:r>
            <a:r>
              <a:rPr lang="en-US" sz="1050" dirty="0">
                <a:latin typeface="Arial" pitchFamily="34" charset="0"/>
                <a:cs typeface="Arial" pitchFamily="34" charset="0"/>
              </a:rPr>
              <a:t> deck officer, Mr. </a:t>
            </a:r>
            <a:r>
              <a:rPr lang="en-US" sz="1050" dirty="0" err="1">
                <a:latin typeface="Arial" pitchFamily="34" charset="0"/>
                <a:cs typeface="Arial" pitchFamily="34" charset="0"/>
              </a:rPr>
              <a:t>Amrit</a:t>
            </a:r>
            <a:r>
              <a:rPr lang="en-US" sz="105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050" dirty="0" smtClean="0">
                <a:latin typeface="Arial" pitchFamily="34" charset="0"/>
                <a:cs typeface="Arial" pitchFamily="34" charset="0"/>
              </a:rPr>
              <a:t>BAKSHI for </a:t>
            </a:r>
            <a:r>
              <a:rPr lang="en-US" sz="1050" dirty="0">
                <a:latin typeface="Arial" pitchFamily="34" charset="0"/>
                <a:cs typeface="Arial" pitchFamily="34" charset="0"/>
              </a:rPr>
              <a:t>the extremely useful </a:t>
            </a:r>
            <a:r>
              <a:rPr lang="en-US" sz="1050" dirty="0" err="1">
                <a:latin typeface="Arial" pitchFamily="34" charset="0"/>
                <a:cs typeface="Arial" pitchFamily="34" charset="0"/>
              </a:rPr>
              <a:t>informations</a:t>
            </a:r>
            <a:r>
              <a:rPr lang="en-US" sz="1050" dirty="0">
                <a:latin typeface="Arial" pitchFamily="34" charset="0"/>
                <a:cs typeface="Arial" pitchFamily="34" charset="0"/>
              </a:rPr>
              <a:t> offered to the students.</a:t>
            </a:r>
          </a:p>
          <a:p>
            <a:r>
              <a:rPr lang="ro-RO" sz="105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ro-RO" sz="1050" dirty="0">
                <a:latin typeface="Arial" pitchFamily="34" charset="0"/>
                <a:cs typeface="Arial" pitchFamily="34" charset="0"/>
              </a:rPr>
              <a:t>a</a:t>
            </a:r>
            <a:r>
              <a:rPr lang="en-US" sz="1050" dirty="0" err="1">
                <a:latin typeface="Arial" pitchFamily="34" charset="0"/>
                <a:cs typeface="Arial" pitchFamily="34" charset="0"/>
              </a:rPr>
              <a:t>ssistance</a:t>
            </a:r>
            <a:r>
              <a:rPr lang="en-US" sz="1050" dirty="0">
                <a:latin typeface="Arial" pitchFamily="34" charset="0"/>
                <a:cs typeface="Arial" pitchFamily="34" charset="0"/>
              </a:rPr>
              <a:t> provided by Mr. Marian M</a:t>
            </a:r>
            <a:r>
              <a:rPr lang="ro-RO" sz="1050" dirty="0">
                <a:latin typeface="Arial" pitchFamily="34" charset="0"/>
                <a:cs typeface="Arial" pitchFamily="34" charset="0"/>
              </a:rPr>
              <a:t>Â</a:t>
            </a:r>
            <a:r>
              <a:rPr lang="en-US" sz="1050" dirty="0">
                <a:latin typeface="Arial" pitchFamily="34" charset="0"/>
                <a:cs typeface="Arial" pitchFamily="34" charset="0"/>
              </a:rPr>
              <a:t>NDRU</a:t>
            </a:r>
            <a:r>
              <a:rPr lang="ro-RO" sz="1050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1050" dirty="0">
                <a:latin typeface="Arial" pitchFamily="34" charset="0"/>
                <a:cs typeface="Arial" pitchFamily="34" charset="0"/>
              </a:rPr>
              <a:t>Greenpeace Romania</a:t>
            </a:r>
            <a:r>
              <a:rPr lang="ro-RO" sz="1050" dirty="0">
                <a:latin typeface="Arial" pitchFamily="34" charset="0"/>
                <a:cs typeface="Arial" pitchFamily="34" charset="0"/>
              </a:rPr>
              <a:t>)</a:t>
            </a:r>
            <a:r>
              <a:rPr lang="en-US" sz="1050" dirty="0">
                <a:latin typeface="Arial" pitchFamily="34" charset="0"/>
                <a:cs typeface="Arial" pitchFamily="34" charset="0"/>
              </a:rPr>
              <a:t> was greatly appreciated. </a:t>
            </a:r>
          </a:p>
        </p:txBody>
      </p:sp>
    </p:spTree>
    <p:extLst>
      <p:ext uri="{BB962C8B-B14F-4D97-AF65-F5344CB8AC3E}">
        <p14:creationId xmlns:p14="http://schemas.microsoft.com/office/powerpoint/2010/main" val="267573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81000" y="228600"/>
            <a:ext cx="8305800" cy="63246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Students opinions on the different types of </a:t>
            </a:r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training in Marine Meteorology</a:t>
            </a:r>
          </a:p>
          <a:p>
            <a:pPr algn="l"/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1600" u="sng" dirty="0" smtClean="0">
                <a:latin typeface="Arial" pitchFamily="34" charset="0"/>
                <a:cs typeface="Arial" pitchFamily="34" charset="0"/>
              </a:rPr>
              <a:t>Before the pandemic</a:t>
            </a:r>
          </a:p>
          <a:p>
            <a:pPr marL="285750" indent="-285750" algn="l">
              <a:buFont typeface="Wingdings" pitchFamily="2" charset="2"/>
              <a:buChar char="§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16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in-class 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training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: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useful for acquiring theoretical knowledge.</a:t>
            </a:r>
            <a:endParaRPr lang="en-US" sz="1600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l">
              <a:buFont typeface="Wingdings" pitchFamily="2" charset="2"/>
              <a:buChar char="§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16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out-of-class</a:t>
            </a:r>
            <a:r>
              <a:rPr lang="en-US" sz="1600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training : “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exciting and different experience”, “a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deeper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understanding of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the way of handling, making, recording and transmitting meteorological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observations”. </a:t>
            </a:r>
          </a:p>
          <a:p>
            <a:pPr algn="l"/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Students’ opinion: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the 2 visits/ trainings at the Forecast Center and onboard a ship to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be included in their laboratory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activities.</a:t>
            </a:r>
          </a:p>
          <a:p>
            <a:pPr algn="l"/>
            <a:r>
              <a:rPr lang="en-US" sz="1600" i="1" dirty="0">
                <a:latin typeface="Arial" pitchFamily="34" charset="0"/>
                <a:cs typeface="Arial" pitchFamily="34" charset="0"/>
              </a:rPr>
              <a:t/>
            </a:r>
            <a:br>
              <a:rPr lang="en-US" sz="1600" i="1" dirty="0">
                <a:latin typeface="Arial" pitchFamily="34" charset="0"/>
                <a:cs typeface="Arial" pitchFamily="34" charset="0"/>
              </a:rPr>
            </a:br>
            <a:r>
              <a:rPr lang="en-US" sz="1600" u="sng" dirty="0" smtClean="0">
                <a:latin typeface="Arial" pitchFamily="34" charset="0"/>
                <a:cs typeface="Arial" pitchFamily="34" charset="0"/>
              </a:rPr>
              <a:t>During the pandemic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- the </a:t>
            </a:r>
            <a:r>
              <a:rPr lang="en-US" sz="16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on-line</a:t>
            </a:r>
            <a:r>
              <a:rPr lang="en-US" sz="16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i="1" dirty="0">
                <a:latin typeface="Arial" pitchFamily="34" charset="0"/>
                <a:cs typeface="Arial" pitchFamily="34" charset="0"/>
              </a:rPr>
              <a:t>training </a:t>
            </a:r>
            <a:endParaRPr lang="en-US" sz="1600" i="1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l">
              <a:buFont typeface="Wingdings" pitchFamily="2" charset="2"/>
              <a:buChar char="§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access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to the </a:t>
            </a:r>
            <a:r>
              <a:rPr lang="en-US" sz="16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online </a:t>
            </a:r>
            <a:r>
              <a:rPr lang="en-US" sz="1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course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Jitsi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conference room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):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easy  </a:t>
            </a:r>
          </a:p>
          <a:p>
            <a:pPr marL="285750" indent="-285750" algn="l">
              <a:buFont typeface="Wingdings" pitchFamily="2" charset="2"/>
              <a:buChar char="§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access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to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16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course </a:t>
            </a:r>
            <a:r>
              <a:rPr lang="en-US" sz="1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material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 :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students could read it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at their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own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pace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285750" indent="-285750" algn="l"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assignments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: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students had enough time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to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prepare their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homeworks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1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Students’ opinion</a:t>
            </a: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would choose blended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learning.</a:t>
            </a:r>
          </a:p>
          <a:p>
            <a:pPr algn="l"/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1600" dirty="0" smtClean="0">
                <a:latin typeface="Arial" pitchFamily="34" charset="0"/>
                <a:cs typeface="Arial" pitchFamily="34" charset="0"/>
              </a:rPr>
              <a:t>----------------------------------------------------------------------------------------------------------------------</a:t>
            </a:r>
          </a:p>
          <a:p>
            <a:pPr algn="l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The challenges I had to face as a the teacher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l"/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l">
              <a:buFont typeface="Wingdings" pitchFamily="2" charset="2"/>
              <a:buChar char="§"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t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o create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a comfortable learning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environment</a:t>
            </a:r>
          </a:p>
          <a:p>
            <a:pPr marL="285750" indent="-285750" algn="l">
              <a:buFont typeface="Wingdings" pitchFamily="2" charset="2"/>
              <a:buChar char="§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to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adapt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in a short time the lectures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to the online system and to the students’ age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(interactive lectures)</a:t>
            </a:r>
          </a:p>
          <a:p>
            <a:pPr marL="285750" indent="-285750" algn="l">
              <a:buFont typeface="Wingdings" pitchFamily="2" charset="2"/>
              <a:buChar char="§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to monitor course attendance</a:t>
            </a:r>
          </a:p>
          <a:p>
            <a:pPr marL="285750" indent="-285750" algn="l">
              <a:buFont typeface="Wingdings" pitchFamily="2" charset="2"/>
              <a:buChar char="§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to prepare and evaluate assignments for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a large number of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students</a:t>
            </a:r>
          </a:p>
          <a:p>
            <a:pPr marL="285750" indent="-285750" algn="l">
              <a:buFont typeface="Wingdings" pitchFamily="2" charset="2"/>
              <a:buChar char="§"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t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o design quizzes (final evaluation tests)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/>
            </a:r>
            <a:br>
              <a:rPr lang="en-US" sz="1600" dirty="0">
                <a:latin typeface="Arial" pitchFamily="34" charset="0"/>
                <a:cs typeface="Arial" pitchFamily="34" charset="0"/>
              </a:rPr>
            </a:b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algn="l"/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1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1600" dirty="0" smtClean="0">
                <a:latin typeface="Arial" pitchFamily="34" charset="0"/>
                <a:cs typeface="Arial" pitchFamily="34" charset="0"/>
              </a:rPr>
            </a:b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909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6735639"/>
              </p:ext>
            </p:extLst>
          </p:nvPr>
        </p:nvGraphicFramePr>
        <p:xfrm>
          <a:off x="762000" y="685800"/>
          <a:ext cx="7772400" cy="5623560"/>
        </p:xfrm>
        <a:graphic>
          <a:graphicData uri="http://schemas.openxmlformats.org/drawingml/2006/table">
            <a:tbl>
              <a:tblPr firstRow="1" firstCol="1" bandRow="1">
                <a:tableStyleId>{22838BEF-8BB2-4498-84A7-C5851F593DF1}</a:tableStyleId>
              </a:tblPr>
              <a:tblGrid>
                <a:gridCol w="3479074"/>
                <a:gridCol w="4293326"/>
              </a:tblGrid>
              <a:tr h="16764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0" i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What would your students be willing to keep from this time on?</a:t>
                      </a:r>
                      <a:endParaRPr lang="en-US" sz="1600" b="0" i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The </a:t>
                      </a:r>
                      <a:r>
                        <a:rPr lang="en-US" sz="1600" b="0" dirty="0" smtClean="0">
                          <a:latin typeface="Arial" pitchFamily="34" charset="0"/>
                          <a:cs typeface="Arial" pitchFamily="34" charset="0"/>
                        </a:rPr>
                        <a:t>access to the 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updated online course material and other additional materials because they </a:t>
                      </a:r>
                      <a:r>
                        <a:rPr lang="en-US" sz="1600" b="0" dirty="0" smtClean="0">
                          <a:latin typeface="Arial" pitchFamily="34" charset="0"/>
                          <a:cs typeface="Arial" pitchFamily="34" charset="0"/>
                        </a:rPr>
                        <a:t>could read them at their own pace.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The individual feed-back</a:t>
                      </a:r>
                      <a:r>
                        <a:rPr lang="en-US" sz="1600" b="0" baseline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they received for their homework/assignments.</a:t>
                      </a:r>
                    </a:p>
                  </a:txBody>
                  <a:tcPr marL="68580" marR="68580" marT="0" marB="0"/>
                </a:tc>
              </a:tr>
              <a:tr h="655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0" i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What </a:t>
                      </a:r>
                      <a:r>
                        <a:rPr lang="en-US" sz="1600" b="0" i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the </a:t>
                      </a:r>
                      <a:r>
                        <a:rPr lang="en-US" sz="1600" b="0" i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students </a:t>
                      </a:r>
                      <a:r>
                        <a:rPr lang="en-US" sz="1600" b="0" i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found </a:t>
                      </a:r>
                      <a:r>
                        <a:rPr lang="en-US" sz="1600" b="0" i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difficult </a:t>
                      </a:r>
                      <a:r>
                        <a:rPr lang="en-US" sz="1600" b="0" i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or unpleasant?</a:t>
                      </a:r>
                      <a:endParaRPr lang="en-US" sz="1600" b="0" i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To stay focused online for 90 minutes (duration of a lecture</a:t>
                      </a:r>
                      <a:r>
                        <a:rPr lang="en-US" sz="1600" b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To talk to their teacher and colleagues only online</a:t>
                      </a:r>
                    </a:p>
                  </a:txBody>
                  <a:tcPr marL="68580" marR="68580" marT="0" marB="0"/>
                </a:tc>
              </a:tr>
              <a:tr h="117348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0" i="1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What did I find difficult</a:t>
                      </a:r>
                      <a:r>
                        <a:rPr lang="en-US" sz="1600" b="0" i="1" baseline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as a teacher?</a:t>
                      </a:r>
                      <a:endParaRPr lang="en-US" sz="1600" b="0" i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0" i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Familiarization with a learning management system (Moodle) in a short time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0" i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Assignments correction and individual feed-back</a:t>
                      </a:r>
                    </a:p>
                  </a:txBody>
                  <a:tcPr marL="68580" marR="68580" marT="0" marB="0"/>
                </a:tc>
              </a:tr>
              <a:tr h="9144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0" i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What do you think can be improved?</a:t>
                      </a:r>
                      <a:endParaRPr lang="en-US" sz="1600" b="0" i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The online sessions</a:t>
                      </a:r>
                      <a:r>
                        <a:rPr lang="en-US" sz="1600" b="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with small groups (already done during f2f training when it proved to be very useful)</a:t>
                      </a:r>
                      <a:endParaRPr lang="en-US" sz="1600" b="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4027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0" i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What were the positive points?</a:t>
                      </a:r>
                      <a:endParaRPr lang="en-US" sz="1600" b="0" i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We </a:t>
                      </a:r>
                      <a:r>
                        <a:rPr lang="en-US" sz="1600" b="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learned about </a:t>
                      </a:r>
                      <a:r>
                        <a:rPr lang="en-US" sz="1600" b="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learning management systems </a:t>
                      </a:r>
                      <a:endParaRPr lang="en-US" sz="1600" b="0" baseline="0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A better structured course </a:t>
                      </a:r>
                      <a:r>
                        <a:rPr lang="en-US" sz="1600" b="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material</a:t>
                      </a:r>
                      <a:endParaRPr lang="en-US" sz="1600" b="0" baseline="0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2128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1470</TotalTime>
  <Words>1060</Words>
  <Application>Microsoft Office PowerPoint</Application>
  <PresentationFormat>On-screen Show (4:3)</PresentationFormat>
  <Paragraphs>163</Paragraphs>
  <Slides>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103</cp:revision>
  <dcterms:created xsi:type="dcterms:W3CDTF">2006-08-16T00:00:00Z</dcterms:created>
  <dcterms:modified xsi:type="dcterms:W3CDTF">2021-09-27T19:28:54Z</dcterms:modified>
</cp:coreProperties>
</file>