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notesMasterIdLst>
    <p:notesMasterId r:id="rId24"/>
  </p:notesMasterIdLst>
  <p:sldIdLst>
    <p:sldId id="257" r:id="rId3"/>
    <p:sldId id="302" r:id="rId4"/>
    <p:sldId id="310" r:id="rId5"/>
    <p:sldId id="307" r:id="rId6"/>
    <p:sldId id="309" r:id="rId7"/>
    <p:sldId id="304" r:id="rId8"/>
    <p:sldId id="319" r:id="rId9"/>
    <p:sldId id="320" r:id="rId10"/>
    <p:sldId id="326" r:id="rId11"/>
    <p:sldId id="325" r:id="rId12"/>
    <p:sldId id="328" r:id="rId13"/>
    <p:sldId id="329" r:id="rId14"/>
    <p:sldId id="330" r:id="rId15"/>
    <p:sldId id="311" r:id="rId16"/>
    <p:sldId id="318" r:id="rId17"/>
    <p:sldId id="313" r:id="rId18"/>
    <p:sldId id="317" r:id="rId19"/>
    <p:sldId id="314" r:id="rId20"/>
    <p:sldId id="315" r:id="rId21"/>
    <p:sldId id="321" r:id="rId22"/>
    <p:sldId id="32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D09B"/>
    <a:srgbClr val="FF9933"/>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0" autoAdjust="0"/>
    <p:restoredTop sz="83147" autoAdjust="0"/>
  </p:normalViewPr>
  <p:slideViewPr>
    <p:cSldViewPr snapToGrid="0">
      <p:cViewPr varScale="1">
        <p:scale>
          <a:sx n="72" d="100"/>
          <a:sy n="72" d="100"/>
        </p:scale>
        <p:origin x="1104" y="58"/>
      </p:cViewPr>
      <p:guideLst/>
    </p:cSldViewPr>
  </p:slideViewPr>
  <p:notesTextViewPr>
    <p:cViewPr>
      <p:scale>
        <a:sx n="1" d="1"/>
        <a:sy n="1" d="1"/>
      </p:scale>
      <p:origin x="0" y="-107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1F209B-AE43-4574-A76B-A096B92B8D53}" type="datetimeFigureOut">
              <a:rPr lang="en-US" smtClean="0"/>
              <a:t>12/2/2025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6BAC09-B889-49A2-B222-B1EB29CD1D54}" type="slidenum">
              <a:rPr lang="en-US" smtClean="0"/>
              <a:t>‹#›</a:t>
            </a:fld>
            <a:endParaRPr lang="en-US"/>
          </a:p>
        </p:txBody>
      </p:sp>
    </p:spTree>
    <p:extLst>
      <p:ext uri="{BB962C8B-B14F-4D97-AF65-F5344CB8AC3E}">
        <p14:creationId xmlns:p14="http://schemas.microsoft.com/office/powerpoint/2010/main" val="530182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Good morning/afternoon, distinguished delegates and colleagues.</a:t>
            </a:r>
          </a:p>
          <a:p>
            <a:pPr>
              <a:spcBef>
                <a:spcPct val="0"/>
              </a:spcBef>
            </a:pPr>
            <a:endParaRPr lang="en-US" altLang="en-US" dirty="0"/>
          </a:p>
          <a:p>
            <a:pPr>
              <a:spcBef>
                <a:spcPct val="0"/>
              </a:spcBef>
            </a:pPr>
            <a:r>
              <a:rPr lang="en-US" altLang="en-US" dirty="0"/>
              <a:t>Today, I will be speaking about successful approaches to securing political support and long-term, sustainable investment in National Meteorological and Hydrological Services. </a:t>
            </a:r>
          </a:p>
          <a:p>
            <a:pPr>
              <a:spcBef>
                <a:spcPct val="0"/>
              </a:spcBef>
            </a:pPr>
            <a:endParaRPr lang="en-US" altLang="en-US" dirty="0"/>
          </a:p>
          <a:p>
            <a:pPr>
              <a:spcBef>
                <a:spcPct val="0"/>
              </a:spcBef>
            </a:pPr>
            <a:r>
              <a:rPr lang="en-US" altLang="en-US" dirty="0"/>
              <a:t>This is not easily done nor straight forward.</a:t>
            </a:r>
            <a:r>
              <a:rPr lang="en-US" altLang="en-US" baseline="0" dirty="0"/>
              <a:t> Not all of us are comfortable to approach a Minister, but there are tools  and devices that you can used to bridge the gap, that may have some value for you</a:t>
            </a:r>
            <a:endParaRPr lang="en-US" altLang="en-US" dirty="0"/>
          </a:p>
          <a:p>
            <a:pPr>
              <a:spcBef>
                <a:spcPct val="0"/>
              </a:spcBef>
            </a:pPr>
            <a:endParaRPr lang="en-US" altLang="en-US" dirty="0"/>
          </a:p>
          <a:p>
            <a:pPr>
              <a:spcBef>
                <a:spcPct val="0"/>
              </a:spcBef>
            </a:pPr>
            <a:r>
              <a:rPr lang="en-US" altLang="en-US" dirty="0"/>
              <a:t>What I will speak to , will explore practical strategies that have proven to be effective in moving the needle</a:t>
            </a:r>
            <a:r>
              <a:rPr lang="en-US" altLang="en-US" baseline="0" dirty="0"/>
              <a:t> in correct direction towards </a:t>
            </a:r>
            <a:r>
              <a:rPr lang="en-US" altLang="en-US" dirty="0"/>
              <a:t>strengthening political buy-in in the environment that we operate</a:t>
            </a:r>
            <a:r>
              <a:rPr lang="en-US" altLang="en-US" baseline="0" dirty="0"/>
              <a:t> in</a:t>
            </a:r>
            <a:endParaRPr lang="en-US" altLang="en-US" dirty="0"/>
          </a:p>
          <a:p>
            <a:pPr>
              <a:spcBef>
                <a:spcPct val="0"/>
              </a:spcBef>
            </a:pPr>
            <a:endParaRPr lang="en-US" altLang="en-US" dirty="0"/>
          </a:p>
          <a:p>
            <a:pPr>
              <a:spcBef>
                <a:spcPct val="0"/>
              </a:spcBef>
            </a:pPr>
            <a:r>
              <a:rPr lang="en-US" altLang="en-US" dirty="0"/>
              <a:t>It is absolutely</a:t>
            </a:r>
            <a:r>
              <a:rPr lang="en-US" altLang="en-US" baseline="0" dirty="0"/>
              <a:t> important to </a:t>
            </a:r>
            <a:r>
              <a:rPr lang="en-US" altLang="en-US" dirty="0"/>
              <a:t>understand what resonates within</a:t>
            </a:r>
            <a:r>
              <a:rPr lang="en-US" altLang="en-US" baseline="0" dirty="0"/>
              <a:t> your political enterprise, not only with politicians, but your political enterprise, which is where there is organized effort—aimed at influencing political decisions, shaping public policy, or gaining and maintaining political power, this could even be the media.  So lets go.</a:t>
            </a: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a:defRPr>
            </a:lvl1pPr>
            <a:lvl2pPr marL="742950" indent="-285750">
              <a:defRPr>
                <a:solidFill>
                  <a:schemeClr val="tx1"/>
                </a:solidFill>
                <a:latin typeface="Aptos"/>
              </a:defRPr>
            </a:lvl2pPr>
            <a:lvl3pPr marL="1143000" indent="-228600">
              <a:defRPr>
                <a:solidFill>
                  <a:schemeClr val="tx1"/>
                </a:solidFill>
                <a:latin typeface="Aptos"/>
              </a:defRPr>
            </a:lvl3pPr>
            <a:lvl4pPr marL="1600200" indent="-228600">
              <a:defRPr>
                <a:solidFill>
                  <a:schemeClr val="tx1"/>
                </a:solidFill>
                <a:latin typeface="Aptos"/>
              </a:defRPr>
            </a:lvl4pPr>
            <a:lvl5pPr marL="2057400" indent="-228600">
              <a:defRPr>
                <a:solidFill>
                  <a:schemeClr val="tx1"/>
                </a:solidFill>
                <a:latin typeface="Aptos"/>
              </a:defRPr>
            </a:lvl5pPr>
            <a:lvl6pPr marL="2514600" indent="-228600" fontAlgn="base">
              <a:spcBef>
                <a:spcPct val="0"/>
              </a:spcBef>
              <a:spcAft>
                <a:spcPct val="0"/>
              </a:spcAft>
              <a:defRPr>
                <a:solidFill>
                  <a:schemeClr val="tx1"/>
                </a:solidFill>
                <a:latin typeface="Aptos"/>
              </a:defRPr>
            </a:lvl6pPr>
            <a:lvl7pPr marL="2971800" indent="-228600" fontAlgn="base">
              <a:spcBef>
                <a:spcPct val="0"/>
              </a:spcBef>
              <a:spcAft>
                <a:spcPct val="0"/>
              </a:spcAft>
              <a:defRPr>
                <a:solidFill>
                  <a:schemeClr val="tx1"/>
                </a:solidFill>
                <a:latin typeface="Aptos"/>
              </a:defRPr>
            </a:lvl7pPr>
            <a:lvl8pPr marL="3429000" indent="-228600" fontAlgn="base">
              <a:spcBef>
                <a:spcPct val="0"/>
              </a:spcBef>
              <a:spcAft>
                <a:spcPct val="0"/>
              </a:spcAft>
              <a:defRPr>
                <a:solidFill>
                  <a:schemeClr val="tx1"/>
                </a:solidFill>
                <a:latin typeface="Aptos"/>
              </a:defRPr>
            </a:lvl8pPr>
            <a:lvl9pPr marL="3886200" indent="-228600" fontAlgn="base">
              <a:spcBef>
                <a:spcPct val="0"/>
              </a:spcBef>
              <a:spcAft>
                <a:spcPct val="0"/>
              </a:spcAft>
              <a:defRPr>
                <a:solidFill>
                  <a:schemeClr val="tx1"/>
                </a:solidFill>
                <a:latin typeface="Apto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033F3E8-5FBE-4149-A6F8-243E2009C984}"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14136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your Chapeau, or should be your Chapeau, and entry point to the political support arena that we</a:t>
            </a:r>
            <a:r>
              <a:rPr lang="en-US" baseline="0" dirty="0"/>
              <a:t> need.</a:t>
            </a:r>
          </a:p>
          <a:p>
            <a:endParaRPr lang="en-US" baseline="0" dirty="0"/>
          </a:p>
          <a:p>
            <a:r>
              <a:rPr lang="en-US" dirty="0"/>
              <a:t> "exposure to extreme weather and climate risks makes your National Meteorological Services core elements of national security, public safety, governments disaster counter-measures, economic stability, and climate preparedness". </a:t>
            </a:r>
          </a:p>
          <a:p>
            <a:endParaRPr lang="en-US" dirty="0"/>
          </a:p>
          <a:p>
            <a:r>
              <a:rPr lang="en-US" dirty="0"/>
              <a:t>Therefore securing political support and long-term investment requires clearly aligning your NMHSs capabilities with national priorities, YES </a:t>
            </a:r>
            <a:r>
              <a:rPr lang="en-US" dirty="0" err="1"/>
              <a:t>YES</a:t>
            </a:r>
            <a:r>
              <a:rPr lang="en-US" dirty="0"/>
              <a:t>,</a:t>
            </a:r>
            <a:r>
              <a:rPr lang="en-US" baseline="0" dirty="0"/>
              <a:t> </a:t>
            </a:r>
            <a:r>
              <a:rPr lang="en-US" dirty="0"/>
              <a:t>we said this many times between yesterday and today,  so</a:t>
            </a:r>
            <a:r>
              <a:rPr lang="en-US" baseline="0" dirty="0"/>
              <a:t> you repeat it until it is believable and become the truth.</a:t>
            </a:r>
          </a:p>
          <a:p>
            <a:endParaRPr lang="en-US" baseline="0" dirty="0"/>
          </a:p>
          <a:p>
            <a:r>
              <a:rPr lang="en-US" baseline="0" dirty="0"/>
              <a:t>You </a:t>
            </a:r>
            <a:r>
              <a:rPr lang="en-US" dirty="0"/>
              <a:t>also need to prove your value through sectoral partnerships to position</a:t>
            </a:r>
            <a:r>
              <a:rPr lang="en-US" baseline="0" dirty="0"/>
              <a:t> your </a:t>
            </a:r>
            <a:r>
              <a:rPr lang="en-US" dirty="0"/>
              <a:t>NMHS  as foundational enablers of climate</a:t>
            </a:r>
            <a:r>
              <a:rPr lang="en-US" baseline="0" dirty="0"/>
              <a:t> adaptation, climate</a:t>
            </a:r>
            <a:r>
              <a:rPr lang="en-US" dirty="0"/>
              <a:t> resilience, disaster preparedness and economic growth.</a:t>
            </a:r>
          </a:p>
          <a:p>
            <a:endParaRPr lang="en-US" dirty="0"/>
          </a:p>
          <a:p>
            <a:r>
              <a:rPr lang="en-US" dirty="0"/>
              <a:t>How do</a:t>
            </a:r>
            <a:r>
              <a:rPr lang="en-US" baseline="0" dirty="0"/>
              <a:t> y</a:t>
            </a:r>
            <a:r>
              <a:rPr lang="en-US" dirty="0"/>
              <a:t>ou do this?</a:t>
            </a:r>
          </a:p>
        </p:txBody>
      </p:sp>
      <p:sp>
        <p:nvSpPr>
          <p:cNvPr id="4" name="Slide Number Placeholder 3"/>
          <p:cNvSpPr>
            <a:spLocks noGrp="1"/>
          </p:cNvSpPr>
          <p:nvPr>
            <p:ph type="sldNum" sz="quarter" idx="10"/>
          </p:nvPr>
        </p:nvSpPr>
        <p:spPr/>
        <p:txBody>
          <a:bodyPr/>
          <a:lstStyle/>
          <a:p>
            <a:fld id="{BC6BAC09-B889-49A2-B222-B1EB29CD1D54}" type="slidenum">
              <a:rPr lang="en-US" smtClean="0"/>
              <a:t>2</a:t>
            </a:fld>
            <a:endParaRPr lang="en-US"/>
          </a:p>
        </p:txBody>
      </p:sp>
    </p:spTree>
    <p:extLst>
      <p:ext uri="{BB962C8B-B14F-4D97-AF65-F5344CB8AC3E}">
        <p14:creationId xmlns:p14="http://schemas.microsoft.com/office/powerpoint/2010/main" val="4220295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my experience, to secure long-term support, as</a:t>
            </a:r>
            <a:r>
              <a:rPr lang="en-US" baseline="0" dirty="0"/>
              <a:t> Directors, you must position your NMHS a </a:t>
            </a:r>
            <a:r>
              <a:rPr lang="en-US" dirty="0"/>
              <a:t>as a national resilience asset, as  a core pillar of national resilience—not simply a forecasting and</a:t>
            </a:r>
            <a:r>
              <a:rPr lang="en-US" baseline="0" dirty="0"/>
              <a:t> warning </a:t>
            </a:r>
            <a:r>
              <a:rPr lang="en-US" dirty="0"/>
              <a:t>provider.</a:t>
            </a:r>
          </a:p>
          <a:p>
            <a:endParaRPr lang="en-US" dirty="0"/>
          </a:p>
          <a:p>
            <a:r>
              <a:rPr lang="en-US" dirty="0"/>
              <a:t>What do I mean by this?</a:t>
            </a:r>
            <a:r>
              <a:rPr lang="en-US" baseline="0" dirty="0"/>
              <a:t> </a:t>
            </a:r>
          </a:p>
          <a:p>
            <a:endParaRPr lang="en-US" baseline="0" dirty="0"/>
          </a:p>
          <a:p>
            <a:r>
              <a:rPr lang="en-US" baseline="0" dirty="0"/>
              <a:t>You need to  </a:t>
            </a:r>
            <a:r>
              <a:rPr lang="en-US" dirty="0"/>
              <a:t>fully embed</a:t>
            </a:r>
            <a:r>
              <a:rPr lang="en-US" baseline="0" dirty="0"/>
              <a:t> your NMHS </a:t>
            </a:r>
            <a:r>
              <a:rPr lang="en-US" dirty="0"/>
              <a:t>in national climate adaptation strategies, disaster risk reduction frameworks, disaster risk  management planning, and national security arrangements.  </a:t>
            </a:r>
          </a:p>
          <a:p>
            <a:endParaRPr lang="en-US" dirty="0"/>
          </a:p>
          <a:p>
            <a:r>
              <a:rPr lang="en-US" dirty="0"/>
              <a:t>This seems like a lot of work. Doesn't it.</a:t>
            </a:r>
          </a:p>
          <a:p>
            <a:endParaRPr lang="en-US" dirty="0"/>
          </a:p>
          <a:p>
            <a:r>
              <a:rPr lang="en-US" baseline="0" dirty="0"/>
              <a:t>But because your aim is to  mo</a:t>
            </a:r>
            <a:r>
              <a:rPr lang="en-US" dirty="0"/>
              <a:t>ve your</a:t>
            </a:r>
            <a:r>
              <a:rPr lang="en-US" baseline="0" dirty="0"/>
              <a:t> NMHS </a:t>
            </a:r>
            <a:r>
              <a:rPr lang="en-US" dirty="0"/>
              <a:t>from being seen as a technical service to being understood as essential national infrastructure—as critical input for key GDP sectors,  </a:t>
            </a:r>
          </a:p>
          <a:p>
            <a:endParaRPr lang="en-US" dirty="0"/>
          </a:p>
          <a:p>
            <a:r>
              <a:rPr lang="en-US" dirty="0"/>
              <a:t>You really need to Frame the NMHSs work around national risks and national goals, such as:</a:t>
            </a:r>
          </a:p>
          <a:p>
            <a:r>
              <a:rPr lang="en-US" dirty="0"/>
              <a:t>Safeguarding critical infrastructure,   </a:t>
            </a:r>
          </a:p>
          <a:p>
            <a:r>
              <a:rPr lang="en-US" dirty="0"/>
              <a:t>Enabling water security and effective flood management, </a:t>
            </a:r>
          </a:p>
          <a:p>
            <a:r>
              <a:rPr lang="en-US" dirty="0"/>
              <a:t>Supporting climate adaptation,  Strengthening National Security</a:t>
            </a:r>
          </a:p>
          <a:p>
            <a:r>
              <a:rPr lang="en-US" dirty="0"/>
              <a:t>And Protecting economic sectors  </a:t>
            </a:r>
          </a:p>
          <a:p>
            <a:endParaRPr lang="en-US" dirty="0"/>
          </a:p>
          <a:p>
            <a:r>
              <a:rPr lang="en-US" dirty="0"/>
              <a:t>And always have a tag line, that</a:t>
            </a:r>
            <a:r>
              <a:rPr lang="en-US" baseline="0" dirty="0"/>
              <a:t> can stand the test of time for example:</a:t>
            </a:r>
          </a:p>
          <a:p>
            <a:endParaRPr lang="en-US" baseline="0" dirty="0"/>
          </a:p>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F9ED5">
                    <a:lumMod val="75000"/>
                  </a:srgbClr>
                </a:solidFill>
                <a:effectLst/>
                <a:uLnTx/>
                <a:uFillTx/>
                <a:latin typeface="Arial" panose="020B0604020202020204" pitchFamily="34" charset="0"/>
                <a:ea typeface="+mn-ea"/>
                <a:cs typeface="Arial" panose="020B0604020202020204" pitchFamily="34" charset="0"/>
              </a:rPr>
              <a:t>We are a frontline defence against climate risk and extreme weather</a:t>
            </a:r>
            <a:r>
              <a:rPr kumimoji="0" lang="en-US" sz="2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t>
            </a:r>
          </a:p>
          <a:p>
            <a:endParaRPr lang="en-US" dirty="0"/>
          </a:p>
          <a:p>
            <a:endParaRPr lang="en-US" dirty="0"/>
          </a:p>
        </p:txBody>
      </p:sp>
      <p:sp>
        <p:nvSpPr>
          <p:cNvPr id="4" name="Slide Number Placeholder 3"/>
          <p:cNvSpPr>
            <a:spLocks noGrp="1"/>
          </p:cNvSpPr>
          <p:nvPr>
            <p:ph type="sldNum" sz="quarter" idx="10"/>
          </p:nvPr>
        </p:nvSpPr>
        <p:spPr/>
        <p:txBody>
          <a:bodyPr/>
          <a:lstStyle/>
          <a:p>
            <a:fld id="{BC6BAC09-B889-49A2-B222-B1EB29CD1D54}" type="slidenum">
              <a:rPr lang="en-US" smtClean="0"/>
              <a:t>3</a:t>
            </a:fld>
            <a:endParaRPr lang="en-US"/>
          </a:p>
        </p:txBody>
      </p:sp>
    </p:spTree>
    <p:extLst>
      <p:ext uri="{BB962C8B-B14F-4D97-AF65-F5344CB8AC3E}">
        <p14:creationId xmlns:p14="http://schemas.microsoft.com/office/powerpoint/2010/main" val="500574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to do that,  you First</a:t>
            </a:r>
            <a:r>
              <a:rPr lang="en-US" baseline="0" dirty="0"/>
              <a:t> </a:t>
            </a:r>
            <a:r>
              <a:rPr lang="en-US" dirty="0"/>
              <a:t>need to demonstrate that your NMHSs is operating in a climate hot spot where impacts driven by climate change across a suite of climate hazards, places your country in a perennial climate crisis. </a:t>
            </a:r>
          </a:p>
          <a:p>
            <a:endParaRPr lang="en-US" dirty="0"/>
          </a:p>
          <a:p>
            <a:endParaRPr lang="en-US" dirty="0"/>
          </a:p>
          <a:p>
            <a:r>
              <a:rPr lang="en-US" dirty="0"/>
              <a:t>You need to show that your  NMHS operational space is an environment, in which the average cost of climate related disasters and impacts are high in terms of direct economic losses to individuals,</a:t>
            </a:r>
            <a:r>
              <a:rPr lang="en-US" baseline="0" dirty="0"/>
              <a:t> </a:t>
            </a:r>
            <a:r>
              <a:rPr lang="en-US" dirty="0"/>
              <a:t>general public and</a:t>
            </a:r>
            <a:r>
              <a:rPr lang="en-US" baseline="0" dirty="0"/>
              <a:t> government infrastructure</a:t>
            </a:r>
          </a:p>
          <a:p>
            <a:endParaRPr lang="en-US" baseline="0" dirty="0"/>
          </a:p>
          <a:p>
            <a:r>
              <a:rPr lang="en-US" baseline="0" dirty="0"/>
              <a:t>You</a:t>
            </a:r>
            <a:r>
              <a:rPr lang="en-US" dirty="0"/>
              <a:t> need to show that vulnerable communities, people housing stocks and climate sensitive sectors including major foreign exchange earners., things that the Prime Minister,</a:t>
            </a:r>
            <a:r>
              <a:rPr lang="en-US" baseline="0" dirty="0"/>
              <a:t> Ministers and Politicians care about and pay attention to, are linked to your daily work. </a:t>
            </a:r>
            <a:r>
              <a:rPr lang="en-US" dirty="0"/>
              <a:t>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C6BAC09-B889-49A2-B222-B1EB29CD1D54}" type="slidenum">
              <a:rPr lang="en-US" smtClean="0"/>
              <a:t>4</a:t>
            </a:fld>
            <a:endParaRPr lang="en-US"/>
          </a:p>
        </p:txBody>
      </p:sp>
    </p:spTree>
    <p:extLst>
      <p:ext uri="{BB962C8B-B14F-4D97-AF65-F5344CB8AC3E}">
        <p14:creationId xmlns:p14="http://schemas.microsoft.com/office/powerpoint/2010/main" val="2907046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a:t>
            </a:r>
            <a:r>
              <a:rPr lang="en-US" baseline="0" dirty="0"/>
              <a:t> need to demonstrate that in this </a:t>
            </a:r>
            <a:r>
              <a:rPr lang="en-US" dirty="0"/>
              <a:t>environment, Your NMHS is the country’s  first line of defense,</a:t>
            </a:r>
            <a:r>
              <a:rPr lang="en-US" baseline="0" dirty="0"/>
              <a:t> as the trigger for early preparedness action, </a:t>
            </a:r>
            <a:r>
              <a:rPr kumimoji="0" lang="en-US" sz="1200" b="0" i="0" u="none" strike="noStrike" kern="1200" cap="none" spc="0" normalizeH="0" baseline="0" noProof="0" dirty="0">
                <a:ln>
                  <a:noFill/>
                </a:ln>
                <a:solidFill>
                  <a:prstClr val="black"/>
                </a:solidFill>
                <a:effectLst/>
                <a:uLnTx/>
                <a:uFillTx/>
                <a:latin typeface="+mn-lt"/>
                <a:ea typeface="+mn-ea"/>
                <a:cs typeface="+mn-cs"/>
              </a:rPr>
              <a:t>as the trigger for anticipatory action, </a:t>
            </a:r>
            <a:r>
              <a:rPr lang="en-US" baseline="0" dirty="0"/>
              <a:t>and the authoritative voice on all things weather, climate and water. </a:t>
            </a:r>
          </a:p>
          <a:p>
            <a:endParaRPr lang="en-US" baseline="0" dirty="0"/>
          </a:p>
          <a:p>
            <a:r>
              <a:rPr lang="en-US" baseline="0" dirty="0"/>
              <a:t>You already know this. Does your Minister or Ministry knows this. Does your PS knows this?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What I am saying is that you need to position or show that Your NMHSs operate like a defensive wall around these hazards, literally as demonstrated on screen, making sure that without you, the losses and damages would be ten-fold.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Provide strong evidence that early warnings and climate intelligence reduce economic losses and save lives </a:t>
            </a:r>
          </a:p>
          <a:p>
            <a:endParaRPr lang="en-US" baseline="0" dirty="0"/>
          </a:p>
          <a:p>
            <a:r>
              <a:rPr lang="en-US" baseline="0" dirty="0"/>
              <a:t>Let me give you an example, one Minister with responsibility public utilities including the Met Office, after 3 to 4years on the job said to us, that he was at a water tank upgrade and opening ceremony on a Saturday and he received a call that flights could not land and that his help was needed.</a:t>
            </a:r>
          </a:p>
          <a:p>
            <a:endParaRPr lang="en-US" baseline="0" dirty="0"/>
          </a:p>
          <a:p>
            <a:r>
              <a:rPr lang="en-US" baseline="0" dirty="0"/>
              <a:t>And he asked why were they calling him, why not call the transport ministry. </a:t>
            </a:r>
          </a:p>
          <a:p>
            <a:endParaRPr lang="en-US" baseline="0" dirty="0"/>
          </a:p>
          <a:p>
            <a:r>
              <a:rPr lang="en-US" baseline="0" dirty="0"/>
              <a:t>He said he was told that it was the Met Office, and he asked what they had to do with this…….then he found out the role the Met Office  in the operations of the airport  and  the safety of aviation operations. </a:t>
            </a:r>
          </a:p>
          <a:p>
            <a:endParaRPr lang="en-US" baseline="0" dirty="0"/>
          </a:p>
          <a:p>
            <a:r>
              <a:rPr lang="en-US" baseline="0" dirty="0"/>
              <a:t>So do not take it for granted that every one knows what you do or where your tentacles connect with their daily jobs or daily activities.</a:t>
            </a:r>
          </a:p>
          <a:p>
            <a:endParaRPr lang="en-US" baseline="0" dirty="0"/>
          </a:p>
        </p:txBody>
      </p:sp>
      <p:sp>
        <p:nvSpPr>
          <p:cNvPr id="4" name="Slide Number Placeholder 3"/>
          <p:cNvSpPr>
            <a:spLocks noGrp="1"/>
          </p:cNvSpPr>
          <p:nvPr>
            <p:ph type="sldNum" sz="quarter" idx="10"/>
          </p:nvPr>
        </p:nvSpPr>
        <p:spPr/>
        <p:txBody>
          <a:bodyPr/>
          <a:lstStyle/>
          <a:p>
            <a:fld id="{BC6BAC09-B889-49A2-B222-B1EB29CD1D54}" type="slidenum">
              <a:rPr lang="en-US" smtClean="0"/>
              <a:t>5</a:t>
            </a:fld>
            <a:endParaRPr lang="en-US"/>
          </a:p>
        </p:txBody>
      </p:sp>
    </p:spTree>
    <p:extLst>
      <p:ext uri="{BB962C8B-B14F-4D97-AF65-F5344CB8AC3E}">
        <p14:creationId xmlns:p14="http://schemas.microsoft.com/office/powerpoint/2010/main" val="1744453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need to embed your NMHSs in national resilience frameworks.  </a:t>
            </a:r>
          </a:p>
          <a:p>
            <a:endParaRPr lang="en-US" dirty="0"/>
          </a:p>
          <a:p>
            <a:r>
              <a:rPr lang="en-US" dirty="0"/>
              <a:t>Your NMHS plays a foundational role in disaster risk reduction. Your early warnings, hazard maps, climate trends, and impact-based forecasts underpin national risk-reduction decisions.</a:t>
            </a:r>
          </a:p>
          <a:p>
            <a:endParaRPr lang="en-US" dirty="0"/>
          </a:p>
          <a:p>
            <a:r>
              <a:rPr lang="en-US" dirty="0"/>
              <a:t>To strengthen national resilience, it is essential that as NMSHs</a:t>
            </a:r>
            <a:r>
              <a:rPr lang="en-US" baseline="0" dirty="0"/>
              <a:t> you are </a:t>
            </a:r>
            <a:r>
              <a:rPr lang="en-US" dirty="0"/>
              <a:t>fully integrated into the planning, governance, and operational frameworks that drive infrastructural development, and climate adaptation. </a:t>
            </a:r>
          </a:p>
          <a:p>
            <a:endParaRPr lang="en-US" dirty="0"/>
          </a:p>
          <a:p>
            <a:r>
              <a:rPr lang="en-US" dirty="0"/>
              <a:t>“You data, hazard projections, and climate intelligence directly inform major infrastructure decisions—from road and bridge construction to housing, drainage, energy systems, and water security projects. And therefore, your NMHS is expected to play a foundational role in disaster risk reduction.</a:t>
            </a:r>
          </a:p>
          <a:p>
            <a:endParaRPr lang="en-US" dirty="0"/>
          </a:p>
          <a:p>
            <a:r>
              <a:rPr lang="en-US" dirty="0"/>
              <a:t>Similarly,  Your early warnings, hazard maps, climate trends, and impact-based forecasts underpin national risk-reduction decisions.</a:t>
            </a:r>
          </a:p>
          <a:p>
            <a:endParaRPr lang="en-US" dirty="0"/>
          </a:p>
          <a:p>
            <a:r>
              <a:rPr lang="en-US" dirty="0"/>
              <a:t>If you agree with this, then you need to ensure that your NMHS science </a:t>
            </a:r>
            <a:r>
              <a:rPr lang="en-US" baseline="0" dirty="0"/>
              <a:t> and knowledge and expertise is integrated </a:t>
            </a:r>
            <a:r>
              <a:rPr lang="en-US" dirty="0"/>
              <a:t>into planning approvals and investment frameworks, to help ensure that infrastructure is climate-ready, future-proof, and capable of withstanding more extreme events. Do not for one minute say this is not your mandate. It is.</a:t>
            </a:r>
          </a:p>
          <a:p>
            <a:endParaRPr lang="en-US" dirty="0"/>
          </a:p>
          <a:p>
            <a:r>
              <a:rPr lang="en-US" dirty="0"/>
              <a:t>This reduces long-term public expenditure on repairs and protects communities and enable governments gets value for more.</a:t>
            </a:r>
          </a:p>
          <a:p>
            <a:endParaRPr lang="en-US" dirty="0"/>
          </a:p>
          <a:p>
            <a:r>
              <a:rPr lang="en-US" dirty="0"/>
              <a:t>But not many of you are involved in the process, even though the</a:t>
            </a:r>
            <a:r>
              <a:rPr lang="en-US" baseline="0" dirty="0"/>
              <a:t> Acts speak toy you.</a:t>
            </a:r>
          </a:p>
          <a:p>
            <a:endParaRPr lang="en-US" baseline="0" dirty="0"/>
          </a:p>
          <a:p>
            <a:r>
              <a:rPr lang="en-US" b="1" baseline="0" dirty="0"/>
              <a:t>Click</a:t>
            </a:r>
          </a:p>
          <a:p>
            <a:endParaRPr lang="en-US" baseline="0" dirty="0"/>
          </a:p>
          <a:p>
            <a:r>
              <a:rPr lang="en-US" baseline="0" dirty="0"/>
              <a:t>Here is an example from Jamaica. Tell me what are your thoughts.:</a:t>
            </a:r>
          </a:p>
          <a:p>
            <a:endParaRPr lang="en-US" baseline="0" dirty="0"/>
          </a:p>
          <a:p>
            <a:r>
              <a:rPr lang="en-US" baseline="0" dirty="0"/>
              <a:t>This is  project for a Sandals Development, which requires an Environmental Impact Assessment to be done.</a:t>
            </a:r>
          </a:p>
          <a:p>
            <a:endParaRPr lang="en-US" baseline="0" dirty="0"/>
          </a:p>
          <a:p>
            <a:r>
              <a:rPr lang="en-US" baseline="0" dirty="0"/>
              <a:t>Look at what are some of what the Assessment contain.</a:t>
            </a:r>
          </a:p>
          <a:p>
            <a:endParaRPr lang="en-US" baseline="0" dirty="0"/>
          </a:p>
          <a:p>
            <a:endParaRPr lang="en-US" baseline="0" dirty="0"/>
          </a:p>
          <a:p>
            <a:r>
              <a:rPr lang="en-US" baseline="0" dirty="0" err="1"/>
              <a:t>Clikc</a:t>
            </a:r>
            <a:r>
              <a:rPr lang="en-US" baseline="0" dirty="0"/>
              <a:t>, </a:t>
            </a:r>
            <a:r>
              <a:rPr lang="en-US" baseline="0" dirty="0" err="1"/>
              <a:t>clikc</a:t>
            </a:r>
            <a:r>
              <a:rPr lang="en-US" baseline="0" dirty="0"/>
              <a:t>, click…. Is this your business.  Who is the expert in this regards on behalf of government.</a:t>
            </a:r>
          </a:p>
          <a:p>
            <a:endParaRPr lang="en-US" baseline="0" dirty="0"/>
          </a:p>
          <a:p>
            <a:r>
              <a:rPr lang="en-US" dirty="0"/>
              <a:t>More importantly contributing to socio-economic development, one of your mandates</a:t>
            </a:r>
            <a:r>
              <a:rPr lang="en-US" baseline="0" dirty="0"/>
              <a:t> and  </a:t>
            </a:r>
            <a:r>
              <a:rPr lang="en-US" dirty="0"/>
              <a:t>Most of you have Environmental agencies with an Act requiring environmental assessments for infrastructural development projects .</a:t>
            </a:r>
          </a:p>
          <a:p>
            <a:endParaRPr lang="en-US" dirty="0"/>
          </a:p>
          <a:p>
            <a:r>
              <a:rPr lang="en-US" dirty="0"/>
              <a:t>So </a:t>
            </a:r>
            <a:r>
              <a:rPr lang="en-US" baseline="0" dirty="0"/>
              <a:t> Evan, what are thoughts on this and others what are your thoughts.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C6BAC09-B889-49A2-B222-B1EB29CD1D54}" type="slidenum">
              <a:rPr lang="en-US" smtClean="0"/>
              <a:t>6</a:t>
            </a:fld>
            <a:endParaRPr lang="en-US"/>
          </a:p>
        </p:txBody>
      </p:sp>
    </p:spTree>
    <p:extLst>
      <p:ext uri="{BB962C8B-B14F-4D97-AF65-F5344CB8AC3E}">
        <p14:creationId xmlns:p14="http://schemas.microsoft.com/office/powerpoint/2010/main" val="468777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Now, To reinforce your NMHS importance, your Service,</a:t>
            </a:r>
            <a:r>
              <a:rPr lang="en-US" baseline="0" dirty="0"/>
              <a:t> your department </a:t>
            </a:r>
            <a:r>
              <a:rPr lang="en-US" dirty="0"/>
              <a:t> needs to be woven into the core operations of key sectors to Strengthen your Whole-of-Government Value by Deepen partnerships and strengthening</a:t>
            </a:r>
            <a:r>
              <a:rPr lang="en-US" baseline="0" dirty="0"/>
              <a:t> your visibility.  </a:t>
            </a:r>
          </a:p>
          <a:p>
            <a:endParaRPr lang="en-US" baseline="0" dirty="0"/>
          </a:p>
          <a:p>
            <a:r>
              <a:rPr lang="en-US" dirty="0"/>
              <a:t>Disaster services rely on you , but so do National Security, the health system, the energy grid, aviation, shipping, agriculture, and water authorities.</a:t>
            </a:r>
          </a:p>
          <a:p>
            <a:endParaRPr lang="en-US" dirty="0"/>
          </a:p>
          <a:p>
            <a:r>
              <a:rPr lang="en-US" dirty="0"/>
              <a:t>If you do not have formal agreements in the form of </a:t>
            </a:r>
            <a:r>
              <a:rPr lang="en-US" dirty="0" err="1"/>
              <a:t>MoUs</a:t>
            </a:r>
            <a:r>
              <a:rPr lang="en-US" dirty="0"/>
              <a:t> with these sectors, think about having these to demonstrate your operational value and ensure that agencies advocate for you at senior levels, because </a:t>
            </a:r>
            <a:r>
              <a:rPr lang="en-US" dirty="0" err="1"/>
              <a:t>MoUs</a:t>
            </a:r>
            <a:r>
              <a:rPr lang="en-US" dirty="0"/>
              <a:t> are signed by senior management and they usually read these </a:t>
            </a:r>
            <a:r>
              <a:rPr lang="en-US" dirty="0" err="1"/>
              <a:t>MoU</a:t>
            </a:r>
            <a:r>
              <a:rPr lang="en-US" dirty="0"/>
              <a:t> before putting their signatures.</a:t>
            </a:r>
          </a:p>
          <a:p>
            <a:endParaRPr lang="en-US" dirty="0"/>
          </a:p>
          <a:p>
            <a:r>
              <a:rPr lang="en-US" dirty="0"/>
              <a:t>So get an </a:t>
            </a:r>
            <a:r>
              <a:rPr lang="en-US" dirty="0" err="1"/>
              <a:t>MoU</a:t>
            </a:r>
            <a:r>
              <a:rPr lang="en-US" dirty="0"/>
              <a:t> with the tourism Ministry, Health, Finance, Energy, Water, agriculture etc. These will reinforce the NMHS value at Cabinet level</a:t>
            </a:r>
          </a:p>
          <a:p>
            <a:endParaRPr lang="en-US" dirty="0"/>
          </a:p>
          <a:p>
            <a:r>
              <a:rPr lang="en-US" dirty="0"/>
              <a:t>The stronger your cross-government,</a:t>
            </a:r>
            <a:r>
              <a:rPr lang="en-US" baseline="0" dirty="0"/>
              <a:t> whole-government </a:t>
            </a:r>
            <a:r>
              <a:rPr lang="en-US" dirty="0"/>
              <a:t>integration, the stronger the political support across the various Ministerial</a:t>
            </a:r>
            <a:r>
              <a:rPr lang="en-US" baseline="0" dirty="0"/>
              <a:t> </a:t>
            </a:r>
            <a:r>
              <a:rPr lang="en-US" dirty="0"/>
              <a:t>portfolios </a:t>
            </a:r>
          </a:p>
          <a:p>
            <a:endParaRPr lang="en-US" dirty="0"/>
          </a:p>
          <a:p>
            <a:r>
              <a:rPr lang="en-US" dirty="0"/>
              <a:t>and </a:t>
            </a:r>
          </a:p>
          <a:p>
            <a:endParaRPr lang="en-US" dirty="0"/>
          </a:p>
          <a:p>
            <a:endParaRPr lang="en-US" dirty="0"/>
          </a:p>
        </p:txBody>
      </p:sp>
      <p:sp>
        <p:nvSpPr>
          <p:cNvPr id="4" name="Slide Number Placeholder 3"/>
          <p:cNvSpPr>
            <a:spLocks noGrp="1"/>
          </p:cNvSpPr>
          <p:nvPr>
            <p:ph type="sldNum" sz="quarter" idx="10"/>
          </p:nvPr>
        </p:nvSpPr>
        <p:spPr/>
        <p:txBody>
          <a:bodyPr/>
          <a:lstStyle/>
          <a:p>
            <a:fld id="{BC6BAC09-B889-49A2-B222-B1EB29CD1D54}" type="slidenum">
              <a:rPr lang="en-US" smtClean="0"/>
              <a:t>7</a:t>
            </a:fld>
            <a:endParaRPr lang="en-US"/>
          </a:p>
        </p:txBody>
      </p:sp>
    </p:spTree>
    <p:extLst>
      <p:ext uri="{BB962C8B-B14F-4D97-AF65-F5344CB8AC3E}">
        <p14:creationId xmlns:p14="http://schemas.microsoft.com/office/powerpoint/2010/main" val="3959065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strong practice for strengthening high-visibility, high-impact partnerships is to </a:t>
            </a:r>
            <a:r>
              <a:rPr lang="en-US" b="1" dirty="0"/>
              <a:t>institutionalize and operationalize platforms</a:t>
            </a:r>
            <a:r>
              <a:rPr lang="en-US" b="1" baseline="0" dirty="0"/>
              <a:t> and devices as </a:t>
            </a:r>
            <a:r>
              <a:rPr lang="en-US" b="1" dirty="0"/>
              <a:t>National Climate Outlook Forums (NCOFs)</a:t>
            </a:r>
            <a:r>
              <a:rPr lang="en-US" dirty="0"/>
              <a:t> and use </a:t>
            </a:r>
            <a:r>
              <a:rPr lang="en-US" b="1" dirty="0"/>
              <a:t>established political channels to elevate their visibility at senior government and Cabinet level</a:t>
            </a:r>
            <a:r>
              <a:rPr lang="en-US" dirty="0"/>
              <a:t>s.</a:t>
            </a:r>
          </a:p>
          <a:p>
            <a:endParaRPr lang="en-US" dirty="0"/>
          </a:p>
          <a:p>
            <a:r>
              <a:rPr lang="en-US" dirty="0"/>
              <a:t>Brand the NCOFs with clear </a:t>
            </a:r>
            <a:r>
              <a:rPr lang="en-US" b="1" dirty="0"/>
              <a:t>logos, messaging, and visual identity</a:t>
            </a:r>
            <a:r>
              <a:rPr lang="en-US" dirty="0"/>
              <a:t> so that each event is recognizably a NMS-led initiative. This ensures that NMS messages stand out prominently in all communication products, media coverage, and stakeholder interactions.</a:t>
            </a:r>
          </a:p>
          <a:p>
            <a:endParaRPr lang="en-US" dirty="0"/>
          </a:p>
          <a:p>
            <a:r>
              <a:rPr lang="en-US" dirty="0"/>
              <a:t>Host the NCOF, </a:t>
            </a:r>
            <a:r>
              <a:rPr lang="en-US" baseline="0" dirty="0"/>
              <a:t> targeting a specific sector and e</a:t>
            </a:r>
            <a:r>
              <a:rPr lang="en-US" dirty="0"/>
              <a:t>ngage your parent Ministry strategically—by</a:t>
            </a:r>
            <a:r>
              <a:rPr lang="en-US" baseline="0" dirty="0"/>
              <a:t> requesting </a:t>
            </a:r>
            <a:r>
              <a:rPr lang="en-US" dirty="0"/>
              <a:t>that your Minister invite the other key sector Minister to attend. </a:t>
            </a:r>
            <a:r>
              <a:rPr lang="en-US" baseline="0" dirty="0"/>
              <a:t> The Minister is a human with jealous eyes that would like his colleague to at a Met event and he is not.</a:t>
            </a:r>
            <a:endParaRPr lang="en-US" dirty="0"/>
          </a:p>
          <a:p>
            <a:endParaRPr lang="en-US" dirty="0"/>
          </a:p>
          <a:p>
            <a:r>
              <a:rPr lang="en-US" dirty="0"/>
              <a:t>So Provide your Minister with a </a:t>
            </a:r>
            <a:r>
              <a:rPr lang="en-US" b="1" dirty="0"/>
              <a:t>concept note, talking points, and a press package</a:t>
            </a:r>
            <a:r>
              <a:rPr lang="en-US" dirty="0"/>
              <a:t> in advance so their office understands the event’s importance and the opportunity it presents to amplify their message. </a:t>
            </a:r>
          </a:p>
          <a:p>
            <a:endParaRPr lang="en-US" dirty="0"/>
          </a:p>
          <a:p>
            <a:r>
              <a:rPr lang="en-US" dirty="0"/>
              <a:t>This approach greatly increases the likelihood that </a:t>
            </a:r>
            <a:r>
              <a:rPr lang="en-US" b="1" dirty="0"/>
              <a:t>more than one Minister</a:t>
            </a:r>
            <a:r>
              <a:rPr lang="en-US" b="0" dirty="0"/>
              <a:t>s</a:t>
            </a:r>
            <a:r>
              <a:rPr lang="en-US" b="0" baseline="0" dirty="0"/>
              <a:t> </a:t>
            </a:r>
            <a:r>
              <a:rPr lang="en-US" dirty="0"/>
              <a:t>will participate in your public events,</a:t>
            </a:r>
            <a:r>
              <a:rPr lang="en-US" baseline="0" dirty="0"/>
              <a:t> thus </a:t>
            </a:r>
            <a:r>
              <a:rPr lang="en-US" dirty="0"/>
              <a:t>strengthening your political visibility,</a:t>
            </a:r>
            <a:r>
              <a:rPr lang="en-US" baseline="0" dirty="0"/>
              <a:t> as you can see on screen. At all of these NCOF we had a Minister or 2 in attendance. </a:t>
            </a:r>
          </a:p>
          <a:p>
            <a:endParaRPr lang="en-US" dirty="0"/>
          </a:p>
          <a:p>
            <a:r>
              <a:rPr lang="en-US" dirty="0"/>
              <a:t>This is important because when Government Ministers sit at the head table with you or speak at the podium, cameras and media attention naturally follow. </a:t>
            </a:r>
          </a:p>
          <a:p>
            <a:endParaRPr lang="en-US" dirty="0"/>
          </a:p>
          <a:p>
            <a:r>
              <a:rPr lang="en-US" dirty="0"/>
              <a:t>By ensuring strong NMS branding and clear value messages throughout the event, the National Met Service benefits from </a:t>
            </a:r>
            <a:r>
              <a:rPr lang="en-US" b="1" dirty="0"/>
              <a:t>high-voltage visibility</a:t>
            </a:r>
            <a:r>
              <a:rPr lang="en-US" dirty="0"/>
              <a:t>—but with Ministers carrying the message on your behalf.</a:t>
            </a:r>
          </a:p>
          <a:p>
            <a:endParaRPr lang="en-US" dirty="0"/>
          </a:p>
          <a:p>
            <a:r>
              <a:rPr lang="en-US" dirty="0"/>
              <a:t>This represents the</a:t>
            </a:r>
            <a:r>
              <a:rPr lang="en-US" baseline="0" dirty="0"/>
              <a:t> critical </a:t>
            </a:r>
            <a:r>
              <a:rPr lang="en-US" dirty="0"/>
              <a:t> top-down component of your political support strategy . </a:t>
            </a:r>
          </a:p>
          <a:p>
            <a:endParaRPr lang="en-US" dirty="0"/>
          </a:p>
          <a:p>
            <a:r>
              <a:rPr lang="en-US" dirty="0"/>
              <a:t>All other aspects of the NCOF—including technical content, stakeholder engagement, and sector collaboration—should be  built through a </a:t>
            </a:r>
            <a:r>
              <a:rPr lang="en-US" b="1" dirty="0"/>
              <a:t>bottom-up approach</a:t>
            </a:r>
            <a:r>
              <a:rPr lang="en-US" dirty="0"/>
              <a:t>, ensuring strong ownership and practical value across the national climate and sectoral user community. So you gain political support from above and</a:t>
            </a:r>
            <a:r>
              <a:rPr lang="en-US" baseline="0" dirty="0"/>
              <a:t>  below.</a:t>
            </a:r>
            <a:endParaRPr lang="en-US" dirty="0"/>
          </a:p>
          <a:p>
            <a:endParaRPr lang="en-US" dirty="0"/>
          </a:p>
        </p:txBody>
      </p:sp>
      <p:sp>
        <p:nvSpPr>
          <p:cNvPr id="4" name="Slide Number Placeholder 3"/>
          <p:cNvSpPr>
            <a:spLocks noGrp="1"/>
          </p:cNvSpPr>
          <p:nvPr>
            <p:ph type="sldNum" sz="quarter" idx="10"/>
          </p:nvPr>
        </p:nvSpPr>
        <p:spPr/>
        <p:txBody>
          <a:bodyPr/>
          <a:lstStyle/>
          <a:p>
            <a:fld id="{056DD6B1-EC45-4D3B-98FB-8E2427233AEF}" type="slidenum">
              <a:rPr lang="en-US" smtClean="0"/>
              <a:t>8</a:t>
            </a:fld>
            <a:endParaRPr lang="en-US"/>
          </a:p>
        </p:txBody>
      </p:sp>
    </p:spTree>
    <p:extLst>
      <p:ext uri="{BB962C8B-B14F-4D97-AF65-F5344CB8AC3E}">
        <p14:creationId xmlns:p14="http://schemas.microsoft.com/office/powerpoint/2010/main" val="570643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“Actively scan the political landscape and the media to identify Ministers, Members of Parliament (MPs), or senior civil servants or media house or personnel who already value climate resilience, disaster management, agriculture, or infrastructure protection. </a:t>
            </a:r>
          </a:p>
          <a:p>
            <a:endParaRPr lang="en-US" dirty="0"/>
          </a:p>
          <a:p>
            <a:r>
              <a:rPr lang="en-US" dirty="0"/>
              <a:t>These individuals are natural champions for the National Meteorological Service.</a:t>
            </a:r>
          </a:p>
          <a:p>
            <a:endParaRPr lang="en-US" dirty="0"/>
          </a:p>
          <a:p>
            <a:r>
              <a:rPr lang="en-US" dirty="0"/>
              <a:t>Engage them with tailored briefings, exclusive insights, and clear evidence of how improved forecasting supports their portfolios. </a:t>
            </a:r>
          </a:p>
          <a:p>
            <a:endParaRPr lang="en-US" dirty="0"/>
          </a:p>
          <a:p>
            <a:r>
              <a:rPr lang="en-US" dirty="0"/>
              <a:t>You</a:t>
            </a:r>
            <a:r>
              <a:rPr lang="en-US" baseline="0" dirty="0"/>
              <a:t> do not have to always speak to the Minister, but you want to get his senior advisor attention,  phone contact and email , you want to get the same for his speech write . You want to write briefs and send it to the advisors and speech writers and communicators.</a:t>
            </a:r>
            <a:r>
              <a:rPr lang="en-US" dirty="0"/>
              <a:t> </a:t>
            </a:r>
          </a:p>
          <a:p>
            <a:endParaRPr lang="en-US" dirty="0"/>
          </a:p>
          <a:p>
            <a:r>
              <a:rPr lang="en-US" dirty="0"/>
              <a:t>When champions feel informed and supported, they become powerful advocates for funding and policy reform.</a:t>
            </a:r>
          </a:p>
          <a:p>
            <a:endParaRPr lang="en-US" dirty="0"/>
          </a:p>
          <a:p>
            <a:r>
              <a:rPr lang="en-US" b="1" dirty="0"/>
              <a:t>Click</a:t>
            </a:r>
          </a:p>
          <a:p>
            <a:endParaRPr lang="en-US" dirty="0"/>
          </a:p>
          <a:p>
            <a:r>
              <a:rPr lang="en-US" dirty="0"/>
              <a:t>Champions matter. A single influential minister can unlock years of funding. But they must feel confident speaking on your behalf. Give them the evidence, the talking points, and the success stories they need to argue for you inside Cabinet.”</a:t>
            </a:r>
          </a:p>
        </p:txBody>
      </p:sp>
      <p:sp>
        <p:nvSpPr>
          <p:cNvPr id="4" name="Slide Number Placeholder 3"/>
          <p:cNvSpPr>
            <a:spLocks noGrp="1"/>
          </p:cNvSpPr>
          <p:nvPr>
            <p:ph type="sldNum" sz="quarter" idx="10"/>
          </p:nvPr>
        </p:nvSpPr>
        <p:spPr/>
        <p:txBody>
          <a:bodyPr/>
          <a:lstStyle/>
          <a:p>
            <a:fld id="{BC6BAC09-B889-49A2-B222-B1EB29CD1D54}" type="slidenum">
              <a:rPr lang="en-US" smtClean="0"/>
              <a:t>9</a:t>
            </a:fld>
            <a:endParaRPr lang="en-US"/>
          </a:p>
        </p:txBody>
      </p:sp>
    </p:spTree>
    <p:extLst>
      <p:ext uri="{BB962C8B-B14F-4D97-AF65-F5344CB8AC3E}">
        <p14:creationId xmlns:p14="http://schemas.microsoft.com/office/powerpoint/2010/main" val="3495405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Storytelling is a critical tool and could be a potent political tool to gain visibility</a:t>
            </a:r>
            <a:r>
              <a:rPr lang="en-US" baseline="0" dirty="0"/>
              <a:t> and support. Here is an example of a compelling story telling, where it was said 3 months ahead that the 2019 dry season was going to be a HARSH one,  and a season when every drop of rainfall and water will count.</a:t>
            </a:r>
          </a:p>
          <a:p>
            <a:endParaRPr lang="en-US" baseline="0" dirty="0"/>
          </a:p>
          <a:p>
            <a:r>
              <a:rPr lang="en-US" dirty="0"/>
              <a:t> Provide the politicians</a:t>
            </a:r>
            <a:r>
              <a:rPr lang="en-US" baseline="0" dirty="0"/>
              <a:t> </a:t>
            </a:r>
            <a:r>
              <a:rPr lang="en-US" dirty="0"/>
              <a:t>with compelling data, compelling</a:t>
            </a:r>
            <a:r>
              <a:rPr lang="en-US" baseline="0" dirty="0"/>
              <a:t> but truthful </a:t>
            </a:r>
            <a:r>
              <a:rPr lang="en-US" dirty="0"/>
              <a:t>visuals, and success stories they can use in parliamentary debates or Cabinet discussions</a:t>
            </a:r>
            <a:r>
              <a:rPr lang="en-US" baseline="0" dirty="0"/>
              <a:t> or tag lines for media interviews</a:t>
            </a:r>
            <a:endParaRPr lang="en-US" dirty="0"/>
          </a:p>
          <a:p>
            <a:endParaRPr lang="en-US" dirty="0"/>
          </a:p>
          <a:p>
            <a:r>
              <a:rPr lang="en-US" dirty="0"/>
              <a:t>When the weather and climate turns on us, people look for a voice they can trust—and that voice must be the NMS. </a:t>
            </a:r>
          </a:p>
          <a:p>
            <a:endParaRPr lang="en-US" dirty="0"/>
          </a:p>
          <a:p>
            <a:r>
              <a:rPr lang="en-US" dirty="0"/>
              <a:t>Every TV briefing, every radio update, every community session or social media post isn’t just information…</a:t>
            </a:r>
          </a:p>
          <a:p>
            <a:endParaRPr lang="en-US" dirty="0"/>
          </a:p>
          <a:p>
            <a:r>
              <a:rPr lang="en-US" dirty="0"/>
              <a:t> it’s visibility. </a:t>
            </a:r>
          </a:p>
          <a:p>
            <a:endParaRPr lang="en-US" dirty="0"/>
          </a:p>
          <a:p>
            <a:r>
              <a:rPr lang="en-US" dirty="0"/>
              <a:t>It’s proof that we’re standing with the nation when it matters most.</a:t>
            </a:r>
          </a:p>
          <a:p>
            <a:endParaRPr lang="en-US" dirty="0"/>
          </a:p>
          <a:p>
            <a:r>
              <a:rPr lang="en-US" b="1" dirty="0"/>
              <a:t>CLICK</a:t>
            </a:r>
          </a:p>
          <a:p>
            <a:endParaRPr lang="en-US" dirty="0"/>
          </a:p>
          <a:p>
            <a:r>
              <a:rPr lang="en-US" dirty="0"/>
              <a:t>And here’s the key: </a:t>
            </a:r>
            <a:r>
              <a:rPr lang="en-US" baseline="0" dirty="0"/>
              <a:t>  P</a:t>
            </a:r>
            <a:r>
              <a:rPr lang="en-US" dirty="0"/>
              <a:t>ublic trust becomes political capital. </a:t>
            </a:r>
          </a:p>
          <a:p>
            <a:endParaRPr lang="en-US" dirty="0"/>
          </a:p>
          <a:p>
            <a:r>
              <a:rPr lang="en-US" dirty="0"/>
              <a:t>When people clearly rely on you —when they say, ‘I listened to Evan or </a:t>
            </a:r>
            <a:r>
              <a:rPr lang="en-US" baseline="0" dirty="0"/>
              <a:t> </a:t>
            </a:r>
            <a:r>
              <a:rPr lang="en-US" baseline="0" dirty="0" err="1"/>
              <a:t>Sabu</a:t>
            </a:r>
            <a:r>
              <a:rPr lang="en-US" baseline="0" dirty="0"/>
              <a:t> from </a:t>
            </a:r>
            <a:r>
              <a:rPr lang="en-US" dirty="0"/>
              <a:t>the Met Service and , and it kept my family safe’—political leaders hear that</a:t>
            </a:r>
          </a:p>
        </p:txBody>
      </p:sp>
      <p:sp>
        <p:nvSpPr>
          <p:cNvPr id="4" name="Slide Number Placeholder 3"/>
          <p:cNvSpPr>
            <a:spLocks noGrp="1"/>
          </p:cNvSpPr>
          <p:nvPr>
            <p:ph type="sldNum" sz="quarter" idx="10"/>
          </p:nvPr>
        </p:nvSpPr>
        <p:spPr/>
        <p:txBody>
          <a:bodyPr/>
          <a:lstStyle/>
          <a:p>
            <a:fld id="{BC6BAC09-B889-49A2-B222-B1EB29CD1D54}" type="slidenum">
              <a:rPr lang="en-US" smtClean="0"/>
              <a:t>10</a:t>
            </a:fld>
            <a:endParaRPr lang="en-US"/>
          </a:p>
        </p:txBody>
      </p:sp>
    </p:spTree>
    <p:extLst>
      <p:ext uri="{BB962C8B-B14F-4D97-AF65-F5344CB8AC3E}">
        <p14:creationId xmlns:p14="http://schemas.microsoft.com/office/powerpoint/2010/main" val="937140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good practice is demonstrating economic return.</a:t>
            </a:r>
          </a:p>
          <a:p>
            <a:endParaRPr lang="en-US" dirty="0"/>
          </a:p>
          <a:p>
            <a:r>
              <a:rPr lang="en-US" dirty="0"/>
              <a:t>Your services deliver measurable economic value. One of the strongest cases for investment is showing avoided losses as we discussed yesterday. </a:t>
            </a:r>
          </a:p>
          <a:p>
            <a:endParaRPr lang="en-US" dirty="0"/>
          </a:p>
          <a:p>
            <a:r>
              <a:rPr lang="en-US" dirty="0"/>
              <a:t>Framing your value in terms of economic efficiency, avoided losses,</a:t>
            </a:r>
            <a:r>
              <a:rPr lang="en-US" baseline="0" dirty="0"/>
              <a:t> </a:t>
            </a:r>
            <a:r>
              <a:rPr lang="en-US" dirty="0"/>
              <a:t> and lives saved creates a compelling argument that investment in the NMHS is an investment in national resilience.</a:t>
            </a:r>
          </a:p>
          <a:p>
            <a:endParaRPr lang="en-US" dirty="0"/>
          </a:p>
          <a:p>
            <a:r>
              <a:rPr lang="en-US" dirty="0"/>
              <a:t>Use clear examples and case studies and reports to demonstrate avoided losses during major flood events or operational savings in for investment. Send a copy to the Ministry of Planning and Ministry of Finance, and</a:t>
            </a:r>
            <a:r>
              <a:rPr lang="en-US" baseline="0" dirty="0"/>
              <a:t> your key GDP Ministries.</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C6BAC09-B889-49A2-B222-B1EB29CD1D54}" type="slidenum">
              <a:rPr lang="en-US" smtClean="0"/>
              <a:t>14</a:t>
            </a:fld>
            <a:endParaRPr lang="en-US"/>
          </a:p>
        </p:txBody>
      </p:sp>
    </p:spTree>
    <p:extLst>
      <p:ext uri="{BB962C8B-B14F-4D97-AF65-F5344CB8AC3E}">
        <p14:creationId xmlns:p14="http://schemas.microsoft.com/office/powerpoint/2010/main" val="1111319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agrometeorological services provide direct, measurable economic benefits to farmers, agribusinesses, and the national economy.</a:t>
            </a:r>
          </a:p>
          <a:p>
            <a:r>
              <a:rPr lang="en-US" dirty="0"/>
              <a:t>If you have no </a:t>
            </a:r>
            <a:r>
              <a:rPr lang="en-US" dirty="0" err="1"/>
              <a:t>agromet</a:t>
            </a:r>
            <a:r>
              <a:rPr lang="en-US" dirty="0"/>
              <a:t> forecasts, create one.</a:t>
            </a:r>
          </a:p>
          <a:p>
            <a:endParaRPr lang="en-US" dirty="0"/>
          </a:p>
          <a:p>
            <a:r>
              <a:rPr lang="en-US" dirty="0"/>
              <a:t>Use CCRIF Interns for the case study. </a:t>
            </a:r>
            <a:r>
              <a:rPr lang="en-US" baseline="0" dirty="0"/>
              <a:t> Staff shortage is not  a problem for this one.</a:t>
            </a:r>
          </a:p>
          <a:p>
            <a:endParaRPr lang="en-US" dirty="0"/>
          </a:p>
          <a:p>
            <a:r>
              <a:rPr lang="en-US" dirty="0"/>
              <a:t>Prepare concise case studies and short reports and share them with the Ministry of Planning, Ministry of Finance, Ministry of Agriculture, and other GDP-critical ministries. </a:t>
            </a:r>
          </a:p>
          <a:p>
            <a:endParaRPr lang="en-US" dirty="0"/>
          </a:p>
          <a:p>
            <a:r>
              <a:rPr lang="en-US" dirty="0"/>
              <a:t>Here we are Demonstrating how weather and climate info</a:t>
            </a:r>
            <a:r>
              <a:rPr lang="en-US" baseline="0" dirty="0"/>
              <a:t> is used by farmers, </a:t>
            </a:r>
            <a:r>
              <a:rPr lang="en-US" dirty="0"/>
              <a:t>annual savings from use and farmers</a:t>
            </a:r>
            <a:r>
              <a:rPr lang="en-US" baseline="0" dirty="0"/>
              <a:t> estimated cost for the services provided. </a:t>
            </a:r>
          </a:p>
          <a:p>
            <a:endParaRPr lang="en-US" baseline="0" dirty="0"/>
          </a:p>
          <a:p>
            <a:r>
              <a:rPr lang="en-US" dirty="0"/>
              <a:t>This shows </a:t>
            </a:r>
            <a:r>
              <a:rPr lang="en-US"/>
              <a:t>savings or avoided </a:t>
            </a:r>
            <a:r>
              <a:rPr lang="en-US" dirty="0"/>
              <a:t>losses,</a:t>
            </a:r>
            <a:r>
              <a:rPr lang="en-US" baseline="0" dirty="0"/>
              <a:t> which can </a:t>
            </a:r>
            <a:r>
              <a:rPr lang="en-US" dirty="0"/>
              <a:t>strengthen political support and positions </a:t>
            </a:r>
            <a:r>
              <a:rPr lang="en-US" dirty="0" err="1"/>
              <a:t>agromet</a:t>
            </a:r>
            <a:r>
              <a:rPr lang="en-US" dirty="0"/>
              <a:t> services as essential national assets for food security and economic stability.</a:t>
            </a:r>
          </a:p>
        </p:txBody>
      </p:sp>
      <p:sp>
        <p:nvSpPr>
          <p:cNvPr id="4" name="Slide Number Placeholder 3"/>
          <p:cNvSpPr>
            <a:spLocks noGrp="1"/>
          </p:cNvSpPr>
          <p:nvPr>
            <p:ph type="sldNum" sz="quarter" idx="10"/>
          </p:nvPr>
        </p:nvSpPr>
        <p:spPr/>
        <p:txBody>
          <a:bodyPr/>
          <a:lstStyle/>
          <a:p>
            <a:fld id="{BC6BAC09-B889-49A2-B222-B1EB29CD1D54}" type="slidenum">
              <a:rPr lang="en-US" smtClean="0"/>
              <a:t>15</a:t>
            </a:fld>
            <a:endParaRPr lang="en-US"/>
          </a:p>
        </p:txBody>
      </p:sp>
    </p:spTree>
    <p:extLst>
      <p:ext uri="{BB962C8B-B14F-4D97-AF65-F5344CB8AC3E}">
        <p14:creationId xmlns:p14="http://schemas.microsoft.com/office/powerpoint/2010/main" val="4101576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trust is one of an NMHSs greatest assets for political support. Your communication must remain clear, consistent, and science-based—especially during high-impact events.  You</a:t>
            </a:r>
            <a:r>
              <a:rPr lang="en-US" baseline="0" dirty="0"/>
              <a:t> need to demonstrate that.  </a:t>
            </a:r>
            <a:r>
              <a:rPr lang="en-US" dirty="0"/>
              <a:t>Proactive media engagement and transparent reporting enhance understanding and credibility.</a:t>
            </a:r>
          </a:p>
          <a:p>
            <a:endParaRPr lang="en-US" dirty="0"/>
          </a:p>
          <a:p>
            <a:r>
              <a:rPr lang="en-US" dirty="0"/>
              <a:t>Every crisis is an opportunity to demonstrate value: your warnings enabled evacuations, protected vulnerable people, and guided emergency and disaster operations.</a:t>
            </a:r>
          </a:p>
          <a:p>
            <a:endParaRPr lang="en-US" dirty="0"/>
          </a:p>
          <a:p>
            <a:r>
              <a:rPr lang="en-US" dirty="0"/>
              <a:t>This is important because maintaining and enhancing public trust builds strong public and political support.</a:t>
            </a:r>
          </a:p>
          <a:p>
            <a:r>
              <a:rPr lang="en-US" dirty="0"/>
              <a:t> </a:t>
            </a:r>
          </a:p>
          <a:p>
            <a:r>
              <a:rPr lang="en-US" dirty="0"/>
              <a:t>Offer post-event policy recommendations.  After a major event.  Prepare a short “After-Action Report” for Cabinet or Parliament. Include practical recommendations: strengthening radar coverage, upgrading forecasting systems, expanding community early warning programs. </a:t>
            </a:r>
          </a:p>
          <a:p>
            <a:endParaRPr lang="en-US" dirty="0"/>
          </a:p>
          <a:p>
            <a:r>
              <a:rPr lang="en-US" dirty="0"/>
              <a:t>This shows leadership and positions the NMS as essential to national climate resilience.</a:t>
            </a:r>
          </a:p>
          <a:p>
            <a:endParaRPr lang="en-US" dirty="0"/>
          </a:p>
        </p:txBody>
      </p:sp>
      <p:sp>
        <p:nvSpPr>
          <p:cNvPr id="4" name="Slide Number Placeholder 3"/>
          <p:cNvSpPr>
            <a:spLocks noGrp="1"/>
          </p:cNvSpPr>
          <p:nvPr>
            <p:ph type="sldNum" sz="quarter" idx="10"/>
          </p:nvPr>
        </p:nvSpPr>
        <p:spPr/>
        <p:txBody>
          <a:bodyPr/>
          <a:lstStyle/>
          <a:p>
            <a:fld id="{BC6BAC09-B889-49A2-B222-B1EB29CD1D54}" type="slidenum">
              <a:rPr lang="en-US" smtClean="0"/>
              <a:t>16</a:t>
            </a:fld>
            <a:endParaRPr lang="en-US"/>
          </a:p>
        </p:txBody>
      </p:sp>
    </p:spTree>
    <p:extLst>
      <p:ext uri="{BB962C8B-B14F-4D97-AF65-F5344CB8AC3E}">
        <p14:creationId xmlns:p14="http://schemas.microsoft.com/office/powerpoint/2010/main" val="3677951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to Use High-Impact Weather Events As Evidence of the NMS’s value.  </a:t>
            </a:r>
          </a:p>
          <a:p>
            <a:endParaRPr lang="en-US" dirty="0"/>
          </a:p>
          <a:p>
            <a:r>
              <a:rPr lang="en-US" dirty="0"/>
              <a:t>We were able to demonstrate that Although the flood caused significant losses, the Met Service’s </a:t>
            </a:r>
            <a:r>
              <a:rPr lang="en-US" dirty="0" err="1"/>
              <a:t>colour</a:t>
            </a:r>
            <a:r>
              <a:rPr lang="en-US" dirty="0"/>
              <a:t>-coded alert messages reduced what could have been far worse impacts.</a:t>
            </a:r>
          </a:p>
          <a:p>
            <a:endParaRPr lang="en-US" dirty="0"/>
          </a:p>
          <a:p>
            <a:r>
              <a:rPr lang="en-US" dirty="0"/>
              <a:t>They Provided Clear, Early Warning That Helped People Prepare. Residents received advance notice, giving them time </a:t>
            </a:r>
            <a:r>
              <a:rPr lang="en-US" dirty="0" err="1"/>
              <a:t>to:move</a:t>
            </a:r>
            <a:r>
              <a:rPr lang="en-US" dirty="0"/>
              <a:t> vehicles to higher ground protect household items avoid travelling during peak flooding monitor rising water levels more closely</a:t>
            </a:r>
          </a:p>
          <a:p>
            <a:endParaRPr lang="en-US" dirty="0"/>
          </a:p>
          <a:p>
            <a:r>
              <a:rPr lang="en-US" dirty="0"/>
              <a:t>They Prompted Immediate Attention Because They Were Easy to Understand</a:t>
            </a:r>
          </a:p>
          <a:p>
            <a:endParaRPr lang="en-US" dirty="0"/>
          </a:p>
          <a:p>
            <a:r>
              <a:rPr lang="en-US" dirty="0"/>
              <a:t>The colour codes (e.g., Yellow, Orange, Red):helped people instantly grasp the severity cut through information overload and encouraged urgent protective action </a:t>
            </a:r>
          </a:p>
          <a:p>
            <a:endParaRPr lang="en-US" dirty="0"/>
          </a:p>
          <a:p>
            <a:r>
              <a:rPr lang="en-US" dirty="0"/>
              <a:t>They Triggered Extensive Media Coverage and Public Awareness</a:t>
            </a:r>
          </a:p>
          <a:p>
            <a:endParaRPr lang="en-US" dirty="0"/>
          </a:p>
          <a:p>
            <a:r>
              <a:rPr lang="en-US" dirty="0"/>
              <a:t>Likely Reduced Total Losses—Even If We Cannot Quantify the Exact Savings and thus Supported Faster Government and Emergency Response</a:t>
            </a:r>
          </a:p>
        </p:txBody>
      </p:sp>
      <p:sp>
        <p:nvSpPr>
          <p:cNvPr id="4" name="Slide Number Placeholder 3"/>
          <p:cNvSpPr>
            <a:spLocks noGrp="1"/>
          </p:cNvSpPr>
          <p:nvPr>
            <p:ph type="sldNum" sz="quarter" idx="10"/>
          </p:nvPr>
        </p:nvSpPr>
        <p:spPr/>
        <p:txBody>
          <a:bodyPr/>
          <a:lstStyle/>
          <a:p>
            <a:fld id="{BC6BAC09-B889-49A2-B222-B1EB29CD1D54}" type="slidenum">
              <a:rPr lang="en-US" smtClean="0"/>
              <a:t>17</a:t>
            </a:fld>
            <a:endParaRPr lang="en-US"/>
          </a:p>
        </p:txBody>
      </p:sp>
    </p:spTree>
    <p:extLst>
      <p:ext uri="{BB962C8B-B14F-4D97-AF65-F5344CB8AC3E}">
        <p14:creationId xmlns:p14="http://schemas.microsoft.com/office/powerpoint/2010/main" val="1481499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Sustaining excellence requires continuous investment in the backbone of our service and</a:t>
            </a:r>
            <a:r>
              <a:rPr lang="en-US" baseline="0" dirty="0"/>
              <a:t> hence political support.</a:t>
            </a:r>
          </a:p>
          <a:p>
            <a:endParaRPr lang="en-US" baseline="0" dirty="0"/>
          </a:p>
          <a:p>
            <a:r>
              <a:rPr lang="en-US" baseline="0" dirty="0"/>
              <a:t>Demonstrating positive results from customer surveys on early warning messages can enable political support by providing clear, credible evidence that the your NMHS is effectively serving the public and protecting lives and property.</a:t>
            </a:r>
          </a:p>
          <a:p>
            <a:endParaRPr lang="en-US" baseline="0" dirty="0"/>
          </a:p>
          <a:p>
            <a:r>
              <a:rPr lang="en-US" baseline="0" dirty="0"/>
              <a:t>As simple as these Survey results are they  show that the public values and trusts the early warnings, reinforcing the NMHS’s reputation as a reliable, essential service. </a:t>
            </a:r>
          </a:p>
          <a:p>
            <a:endParaRPr lang="en-US" baseline="0" dirty="0"/>
          </a:p>
          <a:p>
            <a:r>
              <a:rPr lang="en-US" baseline="0" dirty="0"/>
              <a:t>Politicians are more likely to support agencies that have strong public backing based on tangible Evidence of Impact. </a:t>
            </a:r>
          </a:p>
          <a:p>
            <a:endParaRPr lang="en-US" baseline="0" dirty="0"/>
          </a:p>
          <a:p>
            <a:r>
              <a:rPr lang="en-US" b="1" baseline="0" dirty="0"/>
              <a:t>Click</a:t>
            </a:r>
          </a:p>
          <a:p>
            <a:endParaRPr lang="en-US" baseline="0" dirty="0"/>
          </a:p>
          <a:p>
            <a:r>
              <a:rPr lang="en-US" baseline="0" dirty="0"/>
              <a:t>Quantifiable feedback—such as high satisfaction ratings demonstrates that the NMHS’s work is making a real difference in community safety and preparedness and  enhances Accountability and Transparency. </a:t>
            </a:r>
          </a:p>
          <a:p>
            <a:endParaRPr lang="en-US" baseline="0" dirty="0"/>
          </a:p>
          <a:p>
            <a:r>
              <a:rPr lang="en-US" baseline="0" dirty="0"/>
              <a:t>By Sharing survey data publicly or with decision-makers it  signals that the NMHS is transparent and accountable, boosting confidence among political leaders. </a:t>
            </a:r>
          </a:p>
          <a:p>
            <a:endParaRPr lang="en-US" baseline="0" dirty="0"/>
          </a:p>
          <a:p>
            <a:r>
              <a:rPr lang="en-US" baseline="0" dirty="0"/>
              <a:t>S0 Modernization is not just about technology — it is also about culture, communication, and readiness for a demanding public</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BC6BAC09-B889-49A2-B222-B1EB29CD1D54}" type="slidenum">
              <a:rPr lang="en-US" smtClean="0"/>
              <a:t>18</a:t>
            </a:fld>
            <a:endParaRPr lang="en-US"/>
          </a:p>
        </p:txBody>
      </p:sp>
    </p:spTree>
    <p:extLst>
      <p:ext uri="{BB962C8B-B14F-4D97-AF65-F5344CB8AC3E}">
        <p14:creationId xmlns:p14="http://schemas.microsoft.com/office/powerpoint/2010/main" val="2087392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Similarly, demonstrating verification of accurate public weather forecasts is one of the strongest ways to secure political support because it translates technical performance into credible, measurable proof of national value.</a:t>
            </a:r>
          </a:p>
          <a:p>
            <a:endParaRPr lang="en-US" dirty="0"/>
          </a:p>
          <a:p>
            <a:r>
              <a:rPr lang="en-US" dirty="0"/>
              <a:t>Forecast</a:t>
            </a:r>
            <a:r>
              <a:rPr lang="en-US" baseline="0" dirty="0"/>
              <a:t> verification made public :</a:t>
            </a:r>
          </a:p>
          <a:p>
            <a:r>
              <a:rPr lang="en-US" baseline="0" dirty="0"/>
              <a:t>Shows the NMHS is Delivering on Its Core Mandate,.  Politicians need confidence that the NMHS is doing what it is funded to do. That is providing high quality , reliable forecast</a:t>
            </a:r>
          </a:p>
          <a:p>
            <a:endParaRPr lang="en-US" baseline="0" dirty="0"/>
          </a:p>
          <a:p>
            <a:r>
              <a:rPr lang="en-US" baseline="0" dirty="0"/>
              <a:t>Translates Technical Capability into Public Safety Outcomes:  When verification shows that forecasts were correct, ministers can confidently tell the public: “We acted on good science, and that science protected communities. ”This builds political legitimacy and reinforces the value of the NMHS as a public safety asset.</a:t>
            </a:r>
          </a:p>
          <a:p>
            <a:endParaRPr lang="en-US" baseline="0" dirty="0"/>
          </a:p>
          <a:p>
            <a:r>
              <a:rPr lang="en-US" baseline="0" dirty="0"/>
              <a:t>Verification results Strengthens Government Accountability Narratives:  Politicians want to point to services that work. Verified forecast performance gives them a clear success story: For example “Accuracy improved 15% since the new radar upgrade and the </a:t>
            </a:r>
            <a:r>
              <a:rPr lang="en-US" baseline="0" dirty="0" err="1"/>
              <a:t>Autonauts</a:t>
            </a:r>
            <a:r>
              <a:rPr lang="en-US" baseline="0" dirty="0"/>
              <a:t> were purchased. </a:t>
            </a:r>
          </a:p>
          <a:p>
            <a:endParaRPr lang="en-US" baseline="0" dirty="0"/>
          </a:p>
          <a:p>
            <a:r>
              <a:rPr lang="en-US" baseline="0" dirty="0"/>
              <a:t>This is clean politically attractive message backed by evidence. They would love that.</a:t>
            </a:r>
          </a:p>
          <a:p>
            <a:endParaRPr lang="en-US" baseline="0" dirty="0"/>
          </a:p>
          <a:p>
            <a:r>
              <a:rPr lang="en-US" dirty="0"/>
              <a:t>Finally, verification Builds Public Trust, Which Politicians Respond To because High trust from the public creates pressure for political leaders to sustain or increase support for the service. When the public believes the forecasts are accurate, the government has strong incentive to maintain funding for a well-performing agency.</a:t>
            </a:r>
          </a:p>
        </p:txBody>
      </p:sp>
      <p:sp>
        <p:nvSpPr>
          <p:cNvPr id="4" name="Slide Number Placeholder 3"/>
          <p:cNvSpPr>
            <a:spLocks noGrp="1"/>
          </p:cNvSpPr>
          <p:nvPr>
            <p:ph type="sldNum" sz="quarter" idx="10"/>
          </p:nvPr>
        </p:nvSpPr>
        <p:spPr/>
        <p:txBody>
          <a:bodyPr/>
          <a:lstStyle/>
          <a:p>
            <a:fld id="{BC6BAC09-B889-49A2-B222-B1EB29CD1D54}" type="slidenum">
              <a:rPr lang="en-US" smtClean="0"/>
              <a:t>19</a:t>
            </a:fld>
            <a:endParaRPr lang="en-US"/>
          </a:p>
        </p:txBody>
      </p:sp>
    </p:spTree>
    <p:extLst>
      <p:ext uri="{BB962C8B-B14F-4D97-AF65-F5344CB8AC3E}">
        <p14:creationId xmlns:p14="http://schemas.microsoft.com/office/powerpoint/2010/main" val="30354388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Across and around the floods, heatwaves, tropical</a:t>
            </a:r>
            <a:r>
              <a:rPr lang="en-US" baseline="0" dirty="0"/>
              <a:t> storms and hurricanes your National Met service </a:t>
            </a:r>
            <a:r>
              <a:rPr lang="en-US" dirty="0"/>
              <a:t>stands at the front line of national climate adaptation and resilience.</a:t>
            </a:r>
          </a:p>
          <a:p>
            <a:endParaRPr lang="en-US" dirty="0"/>
          </a:p>
          <a:p>
            <a:r>
              <a:rPr lang="en-US" dirty="0"/>
              <a:t>Your science protects lives. Your services strengthen industries. Your  forecasts safeguard the nation’s future. </a:t>
            </a:r>
          </a:p>
          <a:p>
            <a:endParaRPr lang="en-US" dirty="0"/>
          </a:p>
          <a:p>
            <a:r>
              <a:rPr lang="en-US" dirty="0"/>
              <a:t>But resilience is not automatic—it is built through foresight, partnership, and sustained advocacy . </a:t>
            </a:r>
          </a:p>
          <a:p>
            <a:endParaRPr lang="en-US" dirty="0"/>
          </a:p>
          <a:p>
            <a:r>
              <a:rPr lang="en-US" dirty="0"/>
              <a:t>As the climate risk grows around us, one thing remains constant,</a:t>
            </a:r>
            <a:r>
              <a:rPr lang="en-US" baseline="0" dirty="0"/>
              <a:t> all of our countries </a:t>
            </a:r>
            <a:r>
              <a:rPr lang="en-US" dirty="0"/>
              <a:t>depends on a world-class national meteorological service</a:t>
            </a:r>
          </a:p>
          <a:p>
            <a:endParaRPr lang="en-US" dirty="0"/>
          </a:p>
          <a:p>
            <a:r>
              <a:rPr lang="en-US" dirty="0"/>
              <a:t>.Ensure</a:t>
            </a:r>
            <a:r>
              <a:rPr lang="en-US" baseline="0" dirty="0"/>
              <a:t> that your NMHS </a:t>
            </a:r>
            <a:r>
              <a:rPr lang="en-US" dirty="0"/>
              <a:t>remains relevant</a:t>
            </a:r>
            <a:r>
              <a:rPr lang="en-US" baseline="0" dirty="0"/>
              <a:t>  by using political pipelines to sustain support and to protect the future of your NMHS. </a:t>
            </a:r>
            <a:endParaRPr lang="en-US" dirty="0"/>
          </a:p>
        </p:txBody>
      </p:sp>
      <p:sp>
        <p:nvSpPr>
          <p:cNvPr id="4" name="Slide Number Placeholder 3"/>
          <p:cNvSpPr>
            <a:spLocks noGrp="1"/>
          </p:cNvSpPr>
          <p:nvPr>
            <p:ph type="sldNum" sz="quarter" idx="10"/>
          </p:nvPr>
        </p:nvSpPr>
        <p:spPr/>
        <p:txBody>
          <a:bodyPr/>
          <a:lstStyle/>
          <a:p>
            <a:fld id="{BC6BAC09-B889-49A2-B222-B1EB29CD1D54}" type="slidenum">
              <a:rPr lang="en-US" smtClean="0"/>
              <a:t>20</a:t>
            </a:fld>
            <a:endParaRPr lang="en-US"/>
          </a:p>
        </p:txBody>
      </p:sp>
    </p:spTree>
    <p:extLst>
      <p:ext uri="{BB962C8B-B14F-4D97-AF65-F5344CB8AC3E}">
        <p14:creationId xmlns:p14="http://schemas.microsoft.com/office/powerpoint/2010/main" val="3697335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ACC09337-932E-DF18-5552-8A10A7DDC8CC}"/>
              </a:ext>
            </a:extLst>
          </p:cNvPr>
          <p:cNvSpPr>
            <a:spLocks noGrp="1"/>
          </p:cNvSpPr>
          <p:nvPr>
            <p:ph type="title"/>
          </p:nvPr>
        </p:nvSpPr>
        <p:spPr>
          <a:xfrm>
            <a:off x="838200" y="755543"/>
            <a:ext cx="10515600" cy="1325563"/>
          </a:xfrm>
          <a:prstGeom prst="rect">
            <a:avLst/>
          </a:prstGeom>
        </p:spPr>
        <p:txBody>
          <a:bodyPr rtlCol="0">
            <a:normAutofit/>
          </a:bodyPr>
          <a:lstStyle>
            <a:lvl1pPr>
              <a:defRPr b="1">
                <a:solidFill>
                  <a:srgbClr val="005BAA"/>
                </a:solidFill>
              </a:defRPr>
            </a:lvl1pPr>
          </a:lstStyle>
          <a:p>
            <a:r>
              <a:rPr lang="en-GB" dirty="0"/>
              <a:t>Cover – Insert title</a:t>
            </a:r>
            <a:endParaRPr lang="en-FR" dirty="0"/>
          </a:p>
        </p:txBody>
      </p:sp>
      <p:sp>
        <p:nvSpPr>
          <p:cNvPr id="7" name="Text Placeholder 2">
            <a:extLst>
              <a:ext uri="{FF2B5EF4-FFF2-40B4-BE49-F238E27FC236}">
                <a16:creationId xmlns:a16="http://schemas.microsoft.com/office/drawing/2014/main"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3364498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3C0AB1-DC1A-370D-2DBC-7F636C925F8D}"/>
              </a:ext>
            </a:extLst>
          </p:cNvPr>
          <p:cNvSpPr>
            <a:spLocks noGrp="1"/>
          </p:cNvSpPr>
          <p:nvPr>
            <p:ph type="ctrTitle"/>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US"/>
              <a:t>Click to edit Master title style</a:t>
            </a:r>
            <a:endParaRPr lang="en-FR" dirty="0"/>
          </a:p>
        </p:txBody>
      </p:sp>
      <p:sp>
        <p:nvSpPr>
          <p:cNvPr id="6" name="Subtitle 2">
            <a:extLst>
              <a:ext uri="{FF2B5EF4-FFF2-40B4-BE49-F238E27FC236}">
                <a16:creationId xmlns:a16="http://schemas.microsoft.com/office/drawing/2014/main"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1476453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4C69AE-3299-1F59-997F-1709C1DD7A81}"/>
              </a:ext>
            </a:extLst>
          </p:cNvPr>
          <p:cNvSpPr>
            <a:spLocks noGrp="1"/>
          </p:cNvSpPr>
          <p:nvPr>
            <p:ph type="title"/>
          </p:nvPr>
        </p:nvSpPr>
        <p:spPr>
          <a:xfrm>
            <a:off x="838200" y="660902"/>
            <a:ext cx="10515600" cy="1325563"/>
          </a:xfrm>
          <a:prstGeom prst="rect">
            <a:avLst/>
          </a:prstGeom>
        </p:spPr>
        <p:txBody>
          <a:bodyPr/>
          <a:lstStyle>
            <a:lvl1pPr algn="l">
              <a:defRPr/>
            </a:lvl1pPr>
          </a:lstStyle>
          <a:p>
            <a:r>
              <a:rPr lang="en-US"/>
              <a:t>Click to edit Master title style</a:t>
            </a:r>
            <a:endParaRPr lang="en-FR" dirty="0"/>
          </a:p>
        </p:txBody>
      </p:sp>
      <p:sp>
        <p:nvSpPr>
          <p:cNvPr id="9" name="Text Placeholder 2">
            <a:extLst>
              <a:ext uri="{FF2B5EF4-FFF2-40B4-BE49-F238E27FC236}">
                <a16:creationId xmlns:a16="http://schemas.microsoft.com/office/drawing/2014/main" id="{4EDA0CF7-60D6-4B86-6F50-ECF55C6DBF3C}"/>
              </a:ext>
            </a:extLst>
          </p:cNvPr>
          <p:cNvSpPr>
            <a:spLocks noGrp="1"/>
          </p:cNvSpPr>
          <p:nvPr>
            <p:ph type="body" idx="1"/>
          </p:nvPr>
        </p:nvSpPr>
        <p:spPr>
          <a:xfrm>
            <a:off x="838200" y="2195584"/>
            <a:ext cx="10515600" cy="1500187"/>
          </a:xfrm>
          <a:prstGeom prst="rect">
            <a:avLst/>
          </a:prstGeom>
        </p:spPr>
        <p:txBody>
          <a:bodyPr/>
          <a:lstStyle>
            <a:lvl1pPr marL="0" indent="0">
              <a:buNone/>
              <a:defRPr sz="2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2458288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cientific Slide with Graph/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E3AAD9ED-75F1-0289-7EF5-74AB2DFDDAFE}"/>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FR" noProof="0"/>
          </a:p>
        </p:txBody>
      </p:sp>
      <p:sp>
        <p:nvSpPr>
          <p:cNvPr id="8" name="Text Placeholder 2">
            <a:extLst>
              <a:ext uri="{FF2B5EF4-FFF2-40B4-BE49-F238E27FC236}">
                <a16:creationId xmlns:a16="http://schemas.microsoft.com/office/drawing/2014/main" id="{332C05C5-F63A-53B8-E6BB-6E73E6E74904}"/>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rgbClr val="005BA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9" name="Content Placeholder 3">
            <a:extLst>
              <a:ext uri="{FF2B5EF4-FFF2-40B4-BE49-F238E27FC236}">
                <a16:creationId xmlns:a16="http://schemas.microsoft.com/office/drawing/2014/main" id="{759AFEE7-E5E4-8C50-6361-BB9205652ADC}"/>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2742400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7684-9640-7B9F-691F-3B5A26663162}"/>
              </a:ext>
            </a:extLst>
          </p:cNvPr>
          <p:cNvSpPr>
            <a:spLocks noGrp="1"/>
          </p:cNvSpPr>
          <p:nvPr>
            <p:ph type="title"/>
          </p:nvPr>
        </p:nvSpPr>
        <p:spPr>
          <a:xfrm>
            <a:off x="839788" y="365125"/>
            <a:ext cx="10515600" cy="1325563"/>
          </a:xfrm>
          <a:prstGeom prst="rect">
            <a:avLst/>
          </a:prstGeom>
        </p:spPr>
        <p:txBody>
          <a:bodyPr/>
          <a:lstStyle>
            <a:lvl1pPr>
              <a:defRPr b="1">
                <a:solidFill>
                  <a:srgbClr val="005BAA"/>
                </a:solidFill>
              </a:defRPr>
            </a:lvl1pPr>
          </a:lstStyle>
          <a:p>
            <a:r>
              <a:rPr lang="en-GB" dirty="0"/>
              <a:t>Click to edit Master title style</a:t>
            </a:r>
            <a:endParaRPr lang="en-FR" dirty="0"/>
          </a:p>
        </p:txBody>
      </p:sp>
      <p:sp>
        <p:nvSpPr>
          <p:cNvPr id="3" name="Text Placeholder 2">
            <a:extLst>
              <a:ext uri="{FF2B5EF4-FFF2-40B4-BE49-F238E27FC236}">
                <a16:creationId xmlns:a16="http://schemas.microsoft.com/office/drawing/2014/main" id="{5E45FF9C-C20C-490B-6F06-81BD2D8FB7A6}"/>
              </a:ext>
            </a:extLst>
          </p:cNvPr>
          <p:cNvSpPr>
            <a:spLocks noGrp="1"/>
          </p:cNvSpPr>
          <p:nvPr>
            <p:ph type="body" idx="1"/>
          </p:nvPr>
        </p:nvSpPr>
        <p:spPr>
          <a:xfrm>
            <a:off x="839788" y="1681163"/>
            <a:ext cx="5157787"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64569EF0-726B-80A7-9DCD-6896F352D9AE}"/>
              </a:ext>
            </a:extLst>
          </p:cNvPr>
          <p:cNvSpPr>
            <a:spLocks noGrp="1"/>
          </p:cNvSpPr>
          <p:nvPr>
            <p:ph sz="half" idx="2"/>
          </p:nvPr>
        </p:nvSpPr>
        <p:spPr>
          <a:xfrm>
            <a:off x="839788" y="2505075"/>
            <a:ext cx="5157787"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
        <p:nvSpPr>
          <p:cNvPr id="5" name="Text Placeholder 4">
            <a:extLst>
              <a:ext uri="{FF2B5EF4-FFF2-40B4-BE49-F238E27FC236}">
                <a16:creationId xmlns:a16="http://schemas.microsoft.com/office/drawing/2014/main" id="{614901CD-B4D9-4C0A-A8C1-D42233A2E284}"/>
              </a:ext>
            </a:extLst>
          </p:cNvPr>
          <p:cNvSpPr>
            <a:spLocks noGrp="1"/>
          </p:cNvSpPr>
          <p:nvPr>
            <p:ph type="body" sz="quarter" idx="3"/>
          </p:nvPr>
        </p:nvSpPr>
        <p:spPr>
          <a:xfrm>
            <a:off x="6172200" y="1681163"/>
            <a:ext cx="5183188"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BD05A26A-1F4A-80E3-3CF1-B5AF98EE4D3C}"/>
              </a:ext>
            </a:extLst>
          </p:cNvPr>
          <p:cNvSpPr>
            <a:spLocks noGrp="1"/>
          </p:cNvSpPr>
          <p:nvPr>
            <p:ph sz="quarter" idx="4"/>
          </p:nvPr>
        </p:nvSpPr>
        <p:spPr>
          <a:xfrm>
            <a:off x="6172200" y="2505075"/>
            <a:ext cx="5183188"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Tree>
    <p:extLst>
      <p:ext uri="{BB962C8B-B14F-4D97-AF65-F5344CB8AC3E}">
        <p14:creationId xmlns:p14="http://schemas.microsoft.com/office/powerpoint/2010/main" val="1051627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3" name="CuadroTexto 3"/>
          <p:cNvSpPr txBox="1">
            <a:spLocks noChangeArrowheads="1"/>
          </p:cNvSpPr>
          <p:nvPr userDrawn="1"/>
        </p:nvSpPr>
        <p:spPr bwMode="auto">
          <a:xfrm>
            <a:off x="3824288" y="4572000"/>
            <a:ext cx="4543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a:defRPr>
            </a:lvl1pPr>
            <a:lvl2pPr marL="742950" indent="-285750">
              <a:defRPr>
                <a:solidFill>
                  <a:schemeClr val="tx1"/>
                </a:solidFill>
                <a:latin typeface="Aptos"/>
              </a:defRPr>
            </a:lvl2pPr>
            <a:lvl3pPr marL="1143000" indent="-228600">
              <a:defRPr>
                <a:solidFill>
                  <a:schemeClr val="tx1"/>
                </a:solidFill>
                <a:latin typeface="Aptos"/>
              </a:defRPr>
            </a:lvl3pPr>
            <a:lvl4pPr marL="1600200" indent="-228600">
              <a:defRPr>
                <a:solidFill>
                  <a:schemeClr val="tx1"/>
                </a:solidFill>
                <a:latin typeface="Aptos"/>
              </a:defRPr>
            </a:lvl4pPr>
            <a:lvl5pPr marL="2057400" indent="-228600">
              <a:defRPr>
                <a:solidFill>
                  <a:schemeClr val="tx1"/>
                </a:solidFill>
                <a:latin typeface="Aptos"/>
              </a:defRPr>
            </a:lvl5pPr>
            <a:lvl6pPr marL="2514600" indent="-228600" fontAlgn="base">
              <a:spcBef>
                <a:spcPct val="0"/>
              </a:spcBef>
              <a:spcAft>
                <a:spcPct val="0"/>
              </a:spcAft>
              <a:defRPr>
                <a:solidFill>
                  <a:schemeClr val="tx1"/>
                </a:solidFill>
                <a:latin typeface="Aptos"/>
              </a:defRPr>
            </a:lvl6pPr>
            <a:lvl7pPr marL="2971800" indent="-228600" fontAlgn="base">
              <a:spcBef>
                <a:spcPct val="0"/>
              </a:spcBef>
              <a:spcAft>
                <a:spcPct val="0"/>
              </a:spcAft>
              <a:defRPr>
                <a:solidFill>
                  <a:schemeClr val="tx1"/>
                </a:solidFill>
                <a:latin typeface="Aptos"/>
              </a:defRPr>
            </a:lvl7pPr>
            <a:lvl8pPr marL="3429000" indent="-228600" fontAlgn="base">
              <a:spcBef>
                <a:spcPct val="0"/>
              </a:spcBef>
              <a:spcAft>
                <a:spcPct val="0"/>
              </a:spcAft>
              <a:defRPr>
                <a:solidFill>
                  <a:schemeClr val="tx1"/>
                </a:solidFill>
                <a:latin typeface="Aptos"/>
              </a:defRPr>
            </a:lvl8pPr>
            <a:lvl9pPr marL="3886200" indent="-228600" fontAlgn="base">
              <a:spcBef>
                <a:spcPct val="0"/>
              </a:spcBef>
              <a:spcAft>
                <a:spcPct val="0"/>
              </a:spcAft>
              <a:defRPr>
                <a:solidFill>
                  <a:schemeClr val="tx1"/>
                </a:solidFill>
                <a:latin typeface="Aptos"/>
              </a:defRPr>
            </a:lvl9p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en-US" altLang="en-US" sz="3200" b="0" i="0" u="none" strike="noStrike" kern="1200" cap="none" spc="0" normalizeH="0" baseline="30000" noProof="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rPr>
              <a:t>wmo.int</a:t>
            </a:r>
          </a:p>
        </p:txBody>
      </p:sp>
      <p:sp>
        <p:nvSpPr>
          <p:cNvPr id="7" name="Title 1">
            <a:extLst>
              <a:ext uri="{FF2B5EF4-FFF2-40B4-BE49-F238E27FC236}">
                <a16:creationId xmlns:a16="http://schemas.microsoft.com/office/drawing/2014/main" id="{4C3EAE96-DCE0-88A1-D4B1-3E38DC1986D1}"/>
              </a:ext>
            </a:extLst>
          </p:cNvPr>
          <p:cNvSpPr>
            <a:spLocks noGrp="1"/>
          </p:cNvSpPr>
          <p:nvPr>
            <p:ph type="title"/>
          </p:nvPr>
        </p:nvSpPr>
        <p:spPr>
          <a:xfrm>
            <a:off x="0" y="2103437"/>
            <a:ext cx="12192000" cy="1325563"/>
          </a:xfrm>
          <a:prstGeom prst="rect">
            <a:avLst/>
          </a:prstGeom>
        </p:spPr>
        <p:txBody>
          <a:bodyPr/>
          <a:lstStyle>
            <a:lvl1pPr>
              <a:defRPr>
                <a:solidFill>
                  <a:srgbClr val="005BAA"/>
                </a:solidFill>
              </a:defRPr>
            </a:lvl1pPr>
          </a:lstStyle>
          <a:p>
            <a:r>
              <a:rPr lang="en-US"/>
              <a:t>Click to edit Master title style</a:t>
            </a:r>
            <a:endParaRPr lang="en-FR" dirty="0"/>
          </a:p>
        </p:txBody>
      </p:sp>
    </p:spTree>
    <p:extLst>
      <p:ext uri="{BB962C8B-B14F-4D97-AF65-F5344CB8AC3E}">
        <p14:creationId xmlns:p14="http://schemas.microsoft.com/office/powerpoint/2010/main" val="1497762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4427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ver/Title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B796776-E13E-EE70-1024-61D0E54893B0}"/>
              </a:ext>
            </a:extLst>
          </p:cNvPr>
          <p:cNvSpPr>
            <a:spLocks noGrp="1"/>
          </p:cNvSpPr>
          <p:nvPr>
            <p:ph type="title"/>
          </p:nvPr>
        </p:nvSpPr>
        <p:spPr>
          <a:xfrm>
            <a:off x="838200" y="755543"/>
            <a:ext cx="10515600" cy="1325563"/>
          </a:xfrm>
          <a:prstGeom prst="rect">
            <a:avLst/>
          </a:prstGeom>
        </p:spPr>
        <p:txBody>
          <a:bodyPr rtlCol="0">
            <a:normAutofit/>
          </a:bodyPr>
          <a:lstStyle>
            <a:lvl1pPr>
              <a:defRPr b="1">
                <a:solidFill>
                  <a:schemeClr val="bg1"/>
                </a:solidFill>
              </a:defRPr>
            </a:lvl1pPr>
          </a:lstStyle>
          <a:p>
            <a:r>
              <a:rPr lang="en-GB" dirty="0"/>
              <a:t>Cover – Insert title</a:t>
            </a:r>
            <a:endParaRPr lang="en-FR" dirty="0"/>
          </a:p>
        </p:txBody>
      </p:sp>
      <p:sp>
        <p:nvSpPr>
          <p:cNvPr id="5" name="Text Placeholder 2">
            <a:extLst>
              <a:ext uri="{FF2B5EF4-FFF2-40B4-BE49-F238E27FC236}">
                <a16:creationId xmlns:a16="http://schemas.microsoft.com/office/drawing/2014/main" id="{93A33BDE-5827-B978-8782-68D8565EB7BF}"/>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solidFill>
                  <a:schemeClr val="bg1"/>
                </a:solidFill>
              </a:defRPr>
            </a:lvl1pPr>
            <a:lvl2pPr algn="ctr">
              <a:defRPr sz="2800">
                <a:solidFill>
                  <a:schemeClr val="bg1"/>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3245649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3637AC-ADC8-93B9-85DF-F33A355184CA}"/>
              </a:ext>
            </a:extLst>
          </p:cNvPr>
          <p:cNvSpPr>
            <a:spLocks noGrp="1"/>
          </p:cNvSpPr>
          <p:nvPr>
            <p:ph type="ctrTitle"/>
          </p:nvPr>
        </p:nvSpPr>
        <p:spPr>
          <a:xfrm>
            <a:off x="1524000" y="1122363"/>
            <a:ext cx="9144000" cy="685172"/>
          </a:xfrm>
          <a:prstGeom prst="rect">
            <a:avLst/>
          </a:prstGeom>
        </p:spPr>
        <p:txBody>
          <a:bodyPr anchor="b">
            <a:noAutofit/>
          </a:bodyPr>
          <a:lstStyle>
            <a:lvl1pPr algn="l">
              <a:defRPr sz="4400" b="1">
                <a:solidFill>
                  <a:schemeClr val="bg1"/>
                </a:solidFill>
              </a:defRPr>
            </a:lvl1pPr>
          </a:lstStyle>
          <a:p>
            <a:r>
              <a:rPr lang="en-US"/>
              <a:t>Click to edit Master title style</a:t>
            </a:r>
            <a:endParaRPr lang="en-FR" dirty="0"/>
          </a:p>
        </p:txBody>
      </p:sp>
      <p:sp>
        <p:nvSpPr>
          <p:cNvPr id="5" name="Subtitle 2">
            <a:extLst>
              <a:ext uri="{FF2B5EF4-FFF2-40B4-BE49-F238E27FC236}">
                <a16:creationId xmlns:a16="http://schemas.microsoft.com/office/drawing/2014/main" id="{7BA7D7FA-A6C1-15E9-248F-222403659FBB}"/>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1290740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3590D3C-988E-2567-60EB-0A4602CD3C1B}"/>
              </a:ext>
            </a:extLst>
          </p:cNvPr>
          <p:cNvSpPr>
            <a:spLocks noGrp="1"/>
          </p:cNvSpPr>
          <p:nvPr>
            <p:ph type="title"/>
          </p:nvPr>
        </p:nvSpPr>
        <p:spPr>
          <a:xfrm>
            <a:off x="838200" y="660902"/>
            <a:ext cx="10515600" cy="1325563"/>
          </a:xfrm>
          <a:prstGeom prst="rect">
            <a:avLst/>
          </a:prstGeom>
        </p:spPr>
        <p:txBody>
          <a:bodyPr/>
          <a:lstStyle>
            <a:lvl1pPr algn="l">
              <a:defRPr b="1"/>
            </a:lvl1pPr>
          </a:lstStyle>
          <a:p>
            <a:r>
              <a:rPr lang="en-US"/>
              <a:t>Click to edit Master title style</a:t>
            </a:r>
            <a:endParaRPr lang="en-FR" dirty="0"/>
          </a:p>
        </p:txBody>
      </p:sp>
      <p:sp>
        <p:nvSpPr>
          <p:cNvPr id="9" name="Text Placeholder 2">
            <a:extLst>
              <a:ext uri="{FF2B5EF4-FFF2-40B4-BE49-F238E27FC236}">
                <a16:creationId xmlns:a16="http://schemas.microsoft.com/office/drawing/2014/main" id="{40E4EEFA-0995-9CCD-6D7F-70B9EBD45C0E}"/>
              </a:ext>
            </a:extLst>
          </p:cNvPr>
          <p:cNvSpPr>
            <a:spLocks noGrp="1"/>
          </p:cNvSpPr>
          <p:nvPr>
            <p:ph type="body" idx="1"/>
          </p:nvPr>
        </p:nvSpPr>
        <p:spPr>
          <a:xfrm>
            <a:off x="838200" y="2195584"/>
            <a:ext cx="10515600" cy="1500187"/>
          </a:xfrm>
          <a:prstGeom prst="rect">
            <a:avLst/>
          </a:prstGeom>
        </p:spPr>
        <p:txBody>
          <a:bodyPr/>
          <a:lstStyle>
            <a:lvl1pPr marL="0" indent="0" algn="l">
              <a:buNone/>
              <a:defRPr sz="2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259950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cientific Slide with Graph/Ima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CD4D1A9-9F6B-C561-7AC4-05C86FF1A42B}"/>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FR" noProof="0"/>
          </a:p>
        </p:txBody>
      </p:sp>
      <p:sp>
        <p:nvSpPr>
          <p:cNvPr id="9" name="Text Placeholder 2">
            <a:extLst>
              <a:ext uri="{FF2B5EF4-FFF2-40B4-BE49-F238E27FC236}">
                <a16:creationId xmlns:a16="http://schemas.microsoft.com/office/drawing/2014/main" id="{F7FCF368-AB64-5FEB-A4ED-1837EE8E806B}"/>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Content Placeholder 3">
            <a:extLst>
              <a:ext uri="{FF2B5EF4-FFF2-40B4-BE49-F238E27FC236}">
                <a16:creationId xmlns:a16="http://schemas.microsoft.com/office/drawing/2014/main" id="{633C1AC0-3A73-603A-A859-24A89A5E3991}"/>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1145540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hank you Slide">
    <p:spTree>
      <p:nvGrpSpPr>
        <p:cNvPr id="1" name=""/>
        <p:cNvGrpSpPr/>
        <p:nvPr/>
      </p:nvGrpSpPr>
      <p:grpSpPr>
        <a:xfrm>
          <a:off x="0" y="0"/>
          <a:ext cx="0" cy="0"/>
          <a:chOff x="0" y="0"/>
          <a:chExt cx="0" cy="0"/>
        </a:xfrm>
      </p:grpSpPr>
      <p:sp>
        <p:nvSpPr>
          <p:cNvPr id="3" name="CuadroTexto 3"/>
          <p:cNvSpPr txBox="1">
            <a:spLocks noChangeArrowheads="1"/>
          </p:cNvSpPr>
          <p:nvPr userDrawn="1"/>
        </p:nvSpPr>
        <p:spPr bwMode="auto">
          <a:xfrm>
            <a:off x="3959225" y="4346575"/>
            <a:ext cx="4541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a:defRPr>
            </a:lvl1pPr>
            <a:lvl2pPr marL="742950" indent="-285750">
              <a:defRPr>
                <a:solidFill>
                  <a:schemeClr val="tx1"/>
                </a:solidFill>
                <a:latin typeface="Aptos"/>
              </a:defRPr>
            </a:lvl2pPr>
            <a:lvl3pPr marL="1143000" indent="-228600">
              <a:defRPr>
                <a:solidFill>
                  <a:schemeClr val="tx1"/>
                </a:solidFill>
                <a:latin typeface="Aptos"/>
              </a:defRPr>
            </a:lvl3pPr>
            <a:lvl4pPr marL="1600200" indent="-228600">
              <a:defRPr>
                <a:solidFill>
                  <a:schemeClr val="tx1"/>
                </a:solidFill>
                <a:latin typeface="Aptos"/>
              </a:defRPr>
            </a:lvl4pPr>
            <a:lvl5pPr marL="2057400" indent="-228600">
              <a:defRPr>
                <a:solidFill>
                  <a:schemeClr val="tx1"/>
                </a:solidFill>
                <a:latin typeface="Aptos"/>
              </a:defRPr>
            </a:lvl5pPr>
            <a:lvl6pPr marL="2514600" indent="-228600" fontAlgn="base">
              <a:spcBef>
                <a:spcPct val="0"/>
              </a:spcBef>
              <a:spcAft>
                <a:spcPct val="0"/>
              </a:spcAft>
              <a:defRPr>
                <a:solidFill>
                  <a:schemeClr val="tx1"/>
                </a:solidFill>
                <a:latin typeface="Aptos"/>
              </a:defRPr>
            </a:lvl6pPr>
            <a:lvl7pPr marL="2971800" indent="-228600" fontAlgn="base">
              <a:spcBef>
                <a:spcPct val="0"/>
              </a:spcBef>
              <a:spcAft>
                <a:spcPct val="0"/>
              </a:spcAft>
              <a:defRPr>
                <a:solidFill>
                  <a:schemeClr val="tx1"/>
                </a:solidFill>
                <a:latin typeface="Aptos"/>
              </a:defRPr>
            </a:lvl7pPr>
            <a:lvl8pPr marL="3429000" indent="-228600" fontAlgn="base">
              <a:spcBef>
                <a:spcPct val="0"/>
              </a:spcBef>
              <a:spcAft>
                <a:spcPct val="0"/>
              </a:spcAft>
              <a:defRPr>
                <a:solidFill>
                  <a:schemeClr val="tx1"/>
                </a:solidFill>
                <a:latin typeface="Aptos"/>
              </a:defRPr>
            </a:lvl8pPr>
            <a:lvl9pPr marL="3886200" indent="-228600" fontAlgn="base">
              <a:spcBef>
                <a:spcPct val="0"/>
              </a:spcBef>
              <a:spcAft>
                <a:spcPct val="0"/>
              </a:spcAft>
              <a:defRPr>
                <a:solidFill>
                  <a:schemeClr val="tx1"/>
                </a:solidFill>
                <a:latin typeface="Aptos"/>
              </a:defRPr>
            </a:lvl9p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en-US" altLang="en-US" sz="3200" b="0" i="0" u="none" strike="noStrike" kern="1200" cap="none" spc="0" normalizeH="0" baseline="30000" noProof="0">
                <a:ln>
                  <a:noFill/>
                </a:ln>
                <a:solidFill>
                  <a:prstClr val="white"/>
                </a:solidFill>
                <a:effectLst/>
                <a:uLnTx/>
                <a:uFillTx/>
                <a:latin typeface="Arial" panose="020B0604020202020204" pitchFamily="34" charset="0"/>
                <a:ea typeface="Verdana" panose="020B0604030504040204" pitchFamily="34" charset="0"/>
                <a:cs typeface="Arial" panose="020B0604020202020204" pitchFamily="34" charset="0"/>
              </a:rPr>
              <a:t>wmo.int</a:t>
            </a:r>
          </a:p>
        </p:txBody>
      </p:sp>
      <p:sp>
        <p:nvSpPr>
          <p:cNvPr id="7" name="Title 1">
            <a:extLst>
              <a:ext uri="{FF2B5EF4-FFF2-40B4-BE49-F238E27FC236}">
                <a16:creationId xmlns:a16="http://schemas.microsoft.com/office/drawing/2014/main" id="{FBC293F6-E8B6-92CA-8DD3-F46267F22654}"/>
              </a:ext>
            </a:extLst>
          </p:cNvPr>
          <p:cNvSpPr>
            <a:spLocks noGrp="1"/>
          </p:cNvSpPr>
          <p:nvPr>
            <p:ph type="title"/>
          </p:nvPr>
        </p:nvSpPr>
        <p:spPr>
          <a:xfrm>
            <a:off x="133564" y="2103437"/>
            <a:ext cx="12192000" cy="1325563"/>
          </a:xfrm>
          <a:prstGeom prst="rect">
            <a:avLst/>
          </a:prstGeom>
        </p:spPr>
        <p:txBody>
          <a:bodyPr/>
          <a:lstStyle>
            <a:lvl1pPr>
              <a:defRPr b="1">
                <a:solidFill>
                  <a:schemeClr val="bg1"/>
                </a:solidFill>
              </a:defRPr>
            </a:lvl1pPr>
          </a:lstStyle>
          <a:p>
            <a:r>
              <a:rPr lang="en-US"/>
              <a:t>Click to edit Master title style</a:t>
            </a:r>
            <a:endParaRPr lang="en-FR" dirty="0"/>
          </a:p>
        </p:txBody>
      </p:sp>
    </p:spTree>
    <p:extLst>
      <p:ext uri="{BB962C8B-B14F-4D97-AF65-F5344CB8AC3E}">
        <p14:creationId xmlns:p14="http://schemas.microsoft.com/office/powerpoint/2010/main" val="3582650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8055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95909B-B283-480B-8487-C0453553499D}"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F1E778-C8F4-4DCC-AB4E-741F940CD766}" type="slidenum">
              <a:rPr lang="en-US" smtClean="0"/>
              <a:t>‹#›</a:t>
            </a:fld>
            <a:endParaRPr lang="en-US"/>
          </a:p>
        </p:txBody>
      </p:sp>
    </p:spTree>
    <p:extLst>
      <p:ext uri="{BB962C8B-B14F-4D97-AF65-F5344CB8AC3E}">
        <p14:creationId xmlns:p14="http://schemas.microsoft.com/office/powerpoint/2010/main" val="2356154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ACC09337-932E-DF18-5552-8A10A7DDC8CC}"/>
              </a:ext>
            </a:extLst>
          </p:cNvPr>
          <p:cNvSpPr>
            <a:spLocks noGrp="1"/>
          </p:cNvSpPr>
          <p:nvPr>
            <p:ph type="title"/>
          </p:nvPr>
        </p:nvSpPr>
        <p:spPr>
          <a:xfrm>
            <a:off x="838200" y="755543"/>
            <a:ext cx="10515600" cy="1325563"/>
          </a:xfrm>
          <a:prstGeom prst="rect">
            <a:avLst/>
          </a:prstGeom>
        </p:spPr>
        <p:txBody>
          <a:bodyPr rtlCol="0">
            <a:normAutofit/>
          </a:bodyPr>
          <a:lstStyle>
            <a:lvl1pPr>
              <a:defRPr b="1">
                <a:solidFill>
                  <a:srgbClr val="005BAA"/>
                </a:solidFill>
              </a:defRPr>
            </a:lvl1pPr>
          </a:lstStyle>
          <a:p>
            <a:r>
              <a:rPr lang="en-GB" dirty="0"/>
              <a:t>Cover – Insert title</a:t>
            </a:r>
            <a:endParaRPr lang="en-FR" dirty="0"/>
          </a:p>
        </p:txBody>
      </p:sp>
      <p:sp>
        <p:nvSpPr>
          <p:cNvPr id="7" name="Text Placeholder 2">
            <a:extLst>
              <a:ext uri="{FF2B5EF4-FFF2-40B4-BE49-F238E27FC236}">
                <a16:creationId xmlns:a16="http://schemas.microsoft.com/office/drawing/2014/main"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3231908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3C0AB1-DC1A-370D-2DBC-7F636C925F8D}"/>
              </a:ext>
            </a:extLst>
          </p:cNvPr>
          <p:cNvSpPr>
            <a:spLocks noGrp="1"/>
          </p:cNvSpPr>
          <p:nvPr>
            <p:ph type="ctrTitle"/>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US"/>
              <a:t>Click to edit Master title style</a:t>
            </a:r>
            <a:endParaRPr lang="en-FR" dirty="0"/>
          </a:p>
        </p:txBody>
      </p:sp>
      <p:sp>
        <p:nvSpPr>
          <p:cNvPr id="6" name="Subtitle 2">
            <a:extLst>
              <a:ext uri="{FF2B5EF4-FFF2-40B4-BE49-F238E27FC236}">
                <a16:creationId xmlns:a16="http://schemas.microsoft.com/office/drawing/2014/main"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2180507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4C69AE-3299-1F59-997F-1709C1DD7A81}"/>
              </a:ext>
            </a:extLst>
          </p:cNvPr>
          <p:cNvSpPr>
            <a:spLocks noGrp="1"/>
          </p:cNvSpPr>
          <p:nvPr>
            <p:ph type="title"/>
          </p:nvPr>
        </p:nvSpPr>
        <p:spPr>
          <a:xfrm>
            <a:off x="838200" y="660902"/>
            <a:ext cx="10515600" cy="1325563"/>
          </a:xfrm>
          <a:prstGeom prst="rect">
            <a:avLst/>
          </a:prstGeom>
        </p:spPr>
        <p:txBody>
          <a:bodyPr/>
          <a:lstStyle>
            <a:lvl1pPr algn="l">
              <a:defRPr/>
            </a:lvl1pPr>
          </a:lstStyle>
          <a:p>
            <a:r>
              <a:rPr lang="en-US"/>
              <a:t>Click to edit Master title style</a:t>
            </a:r>
            <a:endParaRPr lang="en-FR" dirty="0"/>
          </a:p>
        </p:txBody>
      </p:sp>
      <p:sp>
        <p:nvSpPr>
          <p:cNvPr id="9" name="Text Placeholder 2">
            <a:extLst>
              <a:ext uri="{FF2B5EF4-FFF2-40B4-BE49-F238E27FC236}">
                <a16:creationId xmlns:a16="http://schemas.microsoft.com/office/drawing/2014/main" id="{4EDA0CF7-60D6-4B86-6F50-ECF55C6DBF3C}"/>
              </a:ext>
            </a:extLst>
          </p:cNvPr>
          <p:cNvSpPr>
            <a:spLocks noGrp="1"/>
          </p:cNvSpPr>
          <p:nvPr>
            <p:ph type="body" idx="1"/>
          </p:nvPr>
        </p:nvSpPr>
        <p:spPr>
          <a:xfrm>
            <a:off x="838200" y="2195584"/>
            <a:ext cx="10515600" cy="1500187"/>
          </a:xfrm>
          <a:prstGeom prst="rect">
            <a:avLst/>
          </a:prstGeom>
        </p:spPr>
        <p:txBody>
          <a:bodyPr/>
          <a:lstStyle>
            <a:lvl1pPr marL="0" indent="0">
              <a:buNone/>
              <a:defRPr sz="2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4712154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cientific Slide with Graph/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E3AAD9ED-75F1-0289-7EF5-74AB2DFDDAFE}"/>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FR" noProof="0"/>
          </a:p>
        </p:txBody>
      </p:sp>
      <p:sp>
        <p:nvSpPr>
          <p:cNvPr id="8" name="Text Placeholder 2">
            <a:extLst>
              <a:ext uri="{FF2B5EF4-FFF2-40B4-BE49-F238E27FC236}">
                <a16:creationId xmlns:a16="http://schemas.microsoft.com/office/drawing/2014/main" id="{332C05C5-F63A-53B8-E6BB-6E73E6E74904}"/>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rgbClr val="005BA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9" name="Content Placeholder 3">
            <a:extLst>
              <a:ext uri="{FF2B5EF4-FFF2-40B4-BE49-F238E27FC236}">
                <a16:creationId xmlns:a16="http://schemas.microsoft.com/office/drawing/2014/main" id="{759AFEE7-E5E4-8C50-6361-BB9205652ADC}"/>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2551833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7684-9640-7B9F-691F-3B5A26663162}"/>
              </a:ext>
            </a:extLst>
          </p:cNvPr>
          <p:cNvSpPr>
            <a:spLocks noGrp="1"/>
          </p:cNvSpPr>
          <p:nvPr>
            <p:ph type="title"/>
          </p:nvPr>
        </p:nvSpPr>
        <p:spPr>
          <a:xfrm>
            <a:off x="839788" y="365125"/>
            <a:ext cx="10515600" cy="1325563"/>
          </a:xfrm>
          <a:prstGeom prst="rect">
            <a:avLst/>
          </a:prstGeom>
        </p:spPr>
        <p:txBody>
          <a:bodyPr/>
          <a:lstStyle>
            <a:lvl1pPr>
              <a:defRPr b="1">
                <a:solidFill>
                  <a:srgbClr val="005BAA"/>
                </a:solidFill>
              </a:defRPr>
            </a:lvl1pPr>
          </a:lstStyle>
          <a:p>
            <a:r>
              <a:rPr lang="en-GB" dirty="0"/>
              <a:t>Click to edit Master title style</a:t>
            </a:r>
            <a:endParaRPr lang="en-FR" dirty="0"/>
          </a:p>
        </p:txBody>
      </p:sp>
      <p:sp>
        <p:nvSpPr>
          <p:cNvPr id="3" name="Text Placeholder 2">
            <a:extLst>
              <a:ext uri="{FF2B5EF4-FFF2-40B4-BE49-F238E27FC236}">
                <a16:creationId xmlns:a16="http://schemas.microsoft.com/office/drawing/2014/main" id="{5E45FF9C-C20C-490B-6F06-81BD2D8FB7A6}"/>
              </a:ext>
            </a:extLst>
          </p:cNvPr>
          <p:cNvSpPr>
            <a:spLocks noGrp="1"/>
          </p:cNvSpPr>
          <p:nvPr>
            <p:ph type="body" idx="1"/>
          </p:nvPr>
        </p:nvSpPr>
        <p:spPr>
          <a:xfrm>
            <a:off x="839788" y="1681163"/>
            <a:ext cx="5157787"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64569EF0-726B-80A7-9DCD-6896F352D9AE}"/>
              </a:ext>
            </a:extLst>
          </p:cNvPr>
          <p:cNvSpPr>
            <a:spLocks noGrp="1"/>
          </p:cNvSpPr>
          <p:nvPr>
            <p:ph sz="half" idx="2"/>
          </p:nvPr>
        </p:nvSpPr>
        <p:spPr>
          <a:xfrm>
            <a:off x="839788" y="2505075"/>
            <a:ext cx="5157787"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
        <p:nvSpPr>
          <p:cNvPr id="5" name="Text Placeholder 4">
            <a:extLst>
              <a:ext uri="{FF2B5EF4-FFF2-40B4-BE49-F238E27FC236}">
                <a16:creationId xmlns:a16="http://schemas.microsoft.com/office/drawing/2014/main" id="{614901CD-B4D9-4C0A-A8C1-D42233A2E284}"/>
              </a:ext>
            </a:extLst>
          </p:cNvPr>
          <p:cNvSpPr>
            <a:spLocks noGrp="1"/>
          </p:cNvSpPr>
          <p:nvPr>
            <p:ph type="body" sz="quarter" idx="3"/>
          </p:nvPr>
        </p:nvSpPr>
        <p:spPr>
          <a:xfrm>
            <a:off x="6172200" y="1681163"/>
            <a:ext cx="5183188"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BD05A26A-1F4A-80E3-3CF1-B5AF98EE4D3C}"/>
              </a:ext>
            </a:extLst>
          </p:cNvPr>
          <p:cNvSpPr>
            <a:spLocks noGrp="1"/>
          </p:cNvSpPr>
          <p:nvPr>
            <p:ph sz="quarter" idx="4"/>
          </p:nvPr>
        </p:nvSpPr>
        <p:spPr>
          <a:xfrm>
            <a:off x="6172200" y="2505075"/>
            <a:ext cx="5183188"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Tree>
    <p:extLst>
      <p:ext uri="{BB962C8B-B14F-4D97-AF65-F5344CB8AC3E}">
        <p14:creationId xmlns:p14="http://schemas.microsoft.com/office/powerpoint/2010/main" val="7809382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3" name="CuadroTexto 3"/>
          <p:cNvSpPr txBox="1">
            <a:spLocks noChangeArrowheads="1"/>
          </p:cNvSpPr>
          <p:nvPr userDrawn="1"/>
        </p:nvSpPr>
        <p:spPr bwMode="auto">
          <a:xfrm>
            <a:off x="3824288" y="4572000"/>
            <a:ext cx="4543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a:defRPr>
            </a:lvl1pPr>
            <a:lvl2pPr marL="742950" indent="-285750">
              <a:defRPr>
                <a:solidFill>
                  <a:schemeClr val="tx1"/>
                </a:solidFill>
                <a:latin typeface="Aptos"/>
              </a:defRPr>
            </a:lvl2pPr>
            <a:lvl3pPr marL="1143000" indent="-228600">
              <a:defRPr>
                <a:solidFill>
                  <a:schemeClr val="tx1"/>
                </a:solidFill>
                <a:latin typeface="Aptos"/>
              </a:defRPr>
            </a:lvl3pPr>
            <a:lvl4pPr marL="1600200" indent="-228600">
              <a:defRPr>
                <a:solidFill>
                  <a:schemeClr val="tx1"/>
                </a:solidFill>
                <a:latin typeface="Aptos"/>
              </a:defRPr>
            </a:lvl4pPr>
            <a:lvl5pPr marL="2057400" indent="-228600">
              <a:defRPr>
                <a:solidFill>
                  <a:schemeClr val="tx1"/>
                </a:solidFill>
                <a:latin typeface="Aptos"/>
              </a:defRPr>
            </a:lvl5pPr>
            <a:lvl6pPr marL="2514600" indent="-228600" fontAlgn="base">
              <a:spcBef>
                <a:spcPct val="0"/>
              </a:spcBef>
              <a:spcAft>
                <a:spcPct val="0"/>
              </a:spcAft>
              <a:defRPr>
                <a:solidFill>
                  <a:schemeClr val="tx1"/>
                </a:solidFill>
                <a:latin typeface="Aptos"/>
              </a:defRPr>
            </a:lvl6pPr>
            <a:lvl7pPr marL="2971800" indent="-228600" fontAlgn="base">
              <a:spcBef>
                <a:spcPct val="0"/>
              </a:spcBef>
              <a:spcAft>
                <a:spcPct val="0"/>
              </a:spcAft>
              <a:defRPr>
                <a:solidFill>
                  <a:schemeClr val="tx1"/>
                </a:solidFill>
                <a:latin typeface="Aptos"/>
              </a:defRPr>
            </a:lvl7pPr>
            <a:lvl8pPr marL="3429000" indent="-228600" fontAlgn="base">
              <a:spcBef>
                <a:spcPct val="0"/>
              </a:spcBef>
              <a:spcAft>
                <a:spcPct val="0"/>
              </a:spcAft>
              <a:defRPr>
                <a:solidFill>
                  <a:schemeClr val="tx1"/>
                </a:solidFill>
                <a:latin typeface="Aptos"/>
              </a:defRPr>
            </a:lvl8pPr>
            <a:lvl9pPr marL="3886200" indent="-228600" fontAlgn="base">
              <a:spcBef>
                <a:spcPct val="0"/>
              </a:spcBef>
              <a:spcAft>
                <a:spcPct val="0"/>
              </a:spcAft>
              <a:defRPr>
                <a:solidFill>
                  <a:schemeClr val="tx1"/>
                </a:solidFill>
                <a:latin typeface="Aptos"/>
              </a:defRPr>
            </a:lvl9p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en-US" altLang="en-US" sz="3200" b="0" i="0" u="none" strike="noStrike" kern="1200" cap="none" spc="0" normalizeH="0" baseline="30000" noProof="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rPr>
              <a:t>wmo.int</a:t>
            </a:r>
          </a:p>
        </p:txBody>
      </p:sp>
      <p:sp>
        <p:nvSpPr>
          <p:cNvPr id="7" name="Title 1">
            <a:extLst>
              <a:ext uri="{FF2B5EF4-FFF2-40B4-BE49-F238E27FC236}">
                <a16:creationId xmlns:a16="http://schemas.microsoft.com/office/drawing/2014/main" id="{4C3EAE96-DCE0-88A1-D4B1-3E38DC1986D1}"/>
              </a:ext>
            </a:extLst>
          </p:cNvPr>
          <p:cNvSpPr>
            <a:spLocks noGrp="1"/>
          </p:cNvSpPr>
          <p:nvPr>
            <p:ph type="title"/>
          </p:nvPr>
        </p:nvSpPr>
        <p:spPr>
          <a:xfrm>
            <a:off x="0" y="2103437"/>
            <a:ext cx="12192000" cy="1325563"/>
          </a:xfrm>
          <a:prstGeom prst="rect">
            <a:avLst/>
          </a:prstGeom>
        </p:spPr>
        <p:txBody>
          <a:bodyPr/>
          <a:lstStyle>
            <a:lvl1pPr>
              <a:defRPr>
                <a:solidFill>
                  <a:srgbClr val="005BAA"/>
                </a:solidFill>
              </a:defRPr>
            </a:lvl1pPr>
          </a:lstStyle>
          <a:p>
            <a:r>
              <a:rPr lang="en-US"/>
              <a:t>Click to edit Master title style</a:t>
            </a:r>
            <a:endParaRPr lang="en-FR" dirty="0"/>
          </a:p>
        </p:txBody>
      </p:sp>
    </p:spTree>
    <p:extLst>
      <p:ext uri="{BB962C8B-B14F-4D97-AF65-F5344CB8AC3E}">
        <p14:creationId xmlns:p14="http://schemas.microsoft.com/office/powerpoint/2010/main" val="36251344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2564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ver/Title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B796776-E13E-EE70-1024-61D0E54893B0}"/>
              </a:ext>
            </a:extLst>
          </p:cNvPr>
          <p:cNvSpPr>
            <a:spLocks noGrp="1"/>
          </p:cNvSpPr>
          <p:nvPr>
            <p:ph type="title"/>
          </p:nvPr>
        </p:nvSpPr>
        <p:spPr>
          <a:xfrm>
            <a:off x="838200" y="755543"/>
            <a:ext cx="10515600" cy="1325563"/>
          </a:xfrm>
          <a:prstGeom prst="rect">
            <a:avLst/>
          </a:prstGeom>
        </p:spPr>
        <p:txBody>
          <a:bodyPr rtlCol="0">
            <a:normAutofit/>
          </a:bodyPr>
          <a:lstStyle>
            <a:lvl1pPr>
              <a:defRPr b="1">
                <a:solidFill>
                  <a:schemeClr val="bg1"/>
                </a:solidFill>
              </a:defRPr>
            </a:lvl1pPr>
          </a:lstStyle>
          <a:p>
            <a:r>
              <a:rPr lang="en-GB" dirty="0"/>
              <a:t>Cover – Insert title</a:t>
            </a:r>
            <a:endParaRPr lang="en-FR" dirty="0"/>
          </a:p>
        </p:txBody>
      </p:sp>
      <p:sp>
        <p:nvSpPr>
          <p:cNvPr id="5" name="Text Placeholder 2">
            <a:extLst>
              <a:ext uri="{FF2B5EF4-FFF2-40B4-BE49-F238E27FC236}">
                <a16:creationId xmlns:a16="http://schemas.microsoft.com/office/drawing/2014/main" id="{93A33BDE-5827-B978-8782-68D8565EB7BF}"/>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solidFill>
                  <a:schemeClr val="bg1"/>
                </a:solidFill>
              </a:defRPr>
            </a:lvl1pPr>
            <a:lvl2pPr algn="ctr">
              <a:defRPr sz="2800">
                <a:solidFill>
                  <a:schemeClr val="bg1"/>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20252854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3637AC-ADC8-93B9-85DF-F33A355184CA}"/>
              </a:ext>
            </a:extLst>
          </p:cNvPr>
          <p:cNvSpPr>
            <a:spLocks noGrp="1"/>
          </p:cNvSpPr>
          <p:nvPr>
            <p:ph type="ctrTitle"/>
          </p:nvPr>
        </p:nvSpPr>
        <p:spPr>
          <a:xfrm>
            <a:off x="1524000" y="1122363"/>
            <a:ext cx="9144000" cy="685172"/>
          </a:xfrm>
          <a:prstGeom prst="rect">
            <a:avLst/>
          </a:prstGeom>
        </p:spPr>
        <p:txBody>
          <a:bodyPr anchor="b">
            <a:noAutofit/>
          </a:bodyPr>
          <a:lstStyle>
            <a:lvl1pPr algn="l">
              <a:defRPr sz="4400" b="1">
                <a:solidFill>
                  <a:schemeClr val="bg1"/>
                </a:solidFill>
              </a:defRPr>
            </a:lvl1pPr>
          </a:lstStyle>
          <a:p>
            <a:r>
              <a:rPr lang="en-US"/>
              <a:t>Click to edit Master title style</a:t>
            </a:r>
            <a:endParaRPr lang="en-FR" dirty="0"/>
          </a:p>
        </p:txBody>
      </p:sp>
      <p:sp>
        <p:nvSpPr>
          <p:cNvPr id="5" name="Subtitle 2">
            <a:extLst>
              <a:ext uri="{FF2B5EF4-FFF2-40B4-BE49-F238E27FC236}">
                <a16:creationId xmlns:a16="http://schemas.microsoft.com/office/drawing/2014/main" id="{7BA7D7FA-A6C1-15E9-248F-222403659FBB}"/>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3669944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3590D3C-988E-2567-60EB-0A4602CD3C1B}"/>
              </a:ext>
            </a:extLst>
          </p:cNvPr>
          <p:cNvSpPr>
            <a:spLocks noGrp="1"/>
          </p:cNvSpPr>
          <p:nvPr>
            <p:ph type="title"/>
          </p:nvPr>
        </p:nvSpPr>
        <p:spPr>
          <a:xfrm>
            <a:off x="838200" y="660902"/>
            <a:ext cx="10515600" cy="1325563"/>
          </a:xfrm>
          <a:prstGeom prst="rect">
            <a:avLst/>
          </a:prstGeom>
        </p:spPr>
        <p:txBody>
          <a:bodyPr/>
          <a:lstStyle>
            <a:lvl1pPr algn="l">
              <a:defRPr b="1"/>
            </a:lvl1pPr>
          </a:lstStyle>
          <a:p>
            <a:r>
              <a:rPr lang="en-US"/>
              <a:t>Click to edit Master title style</a:t>
            </a:r>
            <a:endParaRPr lang="en-FR" dirty="0"/>
          </a:p>
        </p:txBody>
      </p:sp>
      <p:sp>
        <p:nvSpPr>
          <p:cNvPr id="9" name="Text Placeholder 2">
            <a:extLst>
              <a:ext uri="{FF2B5EF4-FFF2-40B4-BE49-F238E27FC236}">
                <a16:creationId xmlns:a16="http://schemas.microsoft.com/office/drawing/2014/main" id="{40E4EEFA-0995-9CCD-6D7F-70B9EBD45C0E}"/>
              </a:ext>
            </a:extLst>
          </p:cNvPr>
          <p:cNvSpPr>
            <a:spLocks noGrp="1"/>
          </p:cNvSpPr>
          <p:nvPr>
            <p:ph type="body" idx="1"/>
          </p:nvPr>
        </p:nvSpPr>
        <p:spPr>
          <a:xfrm>
            <a:off x="838200" y="2195584"/>
            <a:ext cx="10515600" cy="1500187"/>
          </a:xfrm>
          <a:prstGeom prst="rect">
            <a:avLst/>
          </a:prstGeom>
        </p:spPr>
        <p:txBody>
          <a:bodyPr/>
          <a:lstStyle>
            <a:lvl1pPr marL="0" indent="0" algn="l">
              <a:buNone/>
              <a:defRPr sz="2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41566546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cientific Slide with Graph/Ima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CD4D1A9-9F6B-C561-7AC4-05C86FF1A42B}"/>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FR" noProof="0"/>
          </a:p>
        </p:txBody>
      </p:sp>
      <p:sp>
        <p:nvSpPr>
          <p:cNvPr id="9" name="Text Placeholder 2">
            <a:extLst>
              <a:ext uri="{FF2B5EF4-FFF2-40B4-BE49-F238E27FC236}">
                <a16:creationId xmlns:a16="http://schemas.microsoft.com/office/drawing/2014/main" id="{F7FCF368-AB64-5FEB-A4ED-1837EE8E806B}"/>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Content Placeholder 3">
            <a:extLst>
              <a:ext uri="{FF2B5EF4-FFF2-40B4-BE49-F238E27FC236}">
                <a16:creationId xmlns:a16="http://schemas.microsoft.com/office/drawing/2014/main" id="{633C1AC0-3A73-603A-A859-24A89A5E3991}"/>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5692154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hank you Slide">
    <p:spTree>
      <p:nvGrpSpPr>
        <p:cNvPr id="1" name=""/>
        <p:cNvGrpSpPr/>
        <p:nvPr/>
      </p:nvGrpSpPr>
      <p:grpSpPr>
        <a:xfrm>
          <a:off x="0" y="0"/>
          <a:ext cx="0" cy="0"/>
          <a:chOff x="0" y="0"/>
          <a:chExt cx="0" cy="0"/>
        </a:xfrm>
      </p:grpSpPr>
      <p:sp>
        <p:nvSpPr>
          <p:cNvPr id="3" name="CuadroTexto 3"/>
          <p:cNvSpPr txBox="1">
            <a:spLocks noChangeArrowheads="1"/>
          </p:cNvSpPr>
          <p:nvPr userDrawn="1"/>
        </p:nvSpPr>
        <p:spPr bwMode="auto">
          <a:xfrm>
            <a:off x="3959225" y="4346575"/>
            <a:ext cx="4541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a:defRPr>
            </a:lvl1pPr>
            <a:lvl2pPr marL="742950" indent="-285750">
              <a:defRPr>
                <a:solidFill>
                  <a:schemeClr val="tx1"/>
                </a:solidFill>
                <a:latin typeface="Aptos"/>
              </a:defRPr>
            </a:lvl2pPr>
            <a:lvl3pPr marL="1143000" indent="-228600">
              <a:defRPr>
                <a:solidFill>
                  <a:schemeClr val="tx1"/>
                </a:solidFill>
                <a:latin typeface="Aptos"/>
              </a:defRPr>
            </a:lvl3pPr>
            <a:lvl4pPr marL="1600200" indent="-228600">
              <a:defRPr>
                <a:solidFill>
                  <a:schemeClr val="tx1"/>
                </a:solidFill>
                <a:latin typeface="Aptos"/>
              </a:defRPr>
            </a:lvl4pPr>
            <a:lvl5pPr marL="2057400" indent="-228600">
              <a:defRPr>
                <a:solidFill>
                  <a:schemeClr val="tx1"/>
                </a:solidFill>
                <a:latin typeface="Aptos"/>
              </a:defRPr>
            </a:lvl5pPr>
            <a:lvl6pPr marL="2514600" indent="-228600" fontAlgn="base">
              <a:spcBef>
                <a:spcPct val="0"/>
              </a:spcBef>
              <a:spcAft>
                <a:spcPct val="0"/>
              </a:spcAft>
              <a:defRPr>
                <a:solidFill>
                  <a:schemeClr val="tx1"/>
                </a:solidFill>
                <a:latin typeface="Aptos"/>
              </a:defRPr>
            </a:lvl6pPr>
            <a:lvl7pPr marL="2971800" indent="-228600" fontAlgn="base">
              <a:spcBef>
                <a:spcPct val="0"/>
              </a:spcBef>
              <a:spcAft>
                <a:spcPct val="0"/>
              </a:spcAft>
              <a:defRPr>
                <a:solidFill>
                  <a:schemeClr val="tx1"/>
                </a:solidFill>
                <a:latin typeface="Aptos"/>
              </a:defRPr>
            </a:lvl7pPr>
            <a:lvl8pPr marL="3429000" indent="-228600" fontAlgn="base">
              <a:spcBef>
                <a:spcPct val="0"/>
              </a:spcBef>
              <a:spcAft>
                <a:spcPct val="0"/>
              </a:spcAft>
              <a:defRPr>
                <a:solidFill>
                  <a:schemeClr val="tx1"/>
                </a:solidFill>
                <a:latin typeface="Aptos"/>
              </a:defRPr>
            </a:lvl8pPr>
            <a:lvl9pPr marL="3886200" indent="-228600" fontAlgn="base">
              <a:spcBef>
                <a:spcPct val="0"/>
              </a:spcBef>
              <a:spcAft>
                <a:spcPct val="0"/>
              </a:spcAft>
              <a:defRPr>
                <a:solidFill>
                  <a:schemeClr val="tx1"/>
                </a:solidFill>
                <a:latin typeface="Aptos"/>
              </a:defRPr>
            </a:lvl9p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en-US" altLang="en-US" sz="3200" b="0" i="0" u="none" strike="noStrike" kern="1200" cap="none" spc="0" normalizeH="0" baseline="30000" noProof="0">
                <a:ln>
                  <a:noFill/>
                </a:ln>
                <a:solidFill>
                  <a:prstClr val="white"/>
                </a:solidFill>
                <a:effectLst/>
                <a:uLnTx/>
                <a:uFillTx/>
                <a:latin typeface="Arial" panose="020B0604020202020204" pitchFamily="34" charset="0"/>
                <a:ea typeface="Verdana" panose="020B0604030504040204" pitchFamily="34" charset="0"/>
                <a:cs typeface="Arial" panose="020B0604020202020204" pitchFamily="34" charset="0"/>
              </a:rPr>
              <a:t>wmo.int</a:t>
            </a:r>
          </a:p>
        </p:txBody>
      </p:sp>
      <p:sp>
        <p:nvSpPr>
          <p:cNvPr id="7" name="Title 1">
            <a:extLst>
              <a:ext uri="{FF2B5EF4-FFF2-40B4-BE49-F238E27FC236}">
                <a16:creationId xmlns:a16="http://schemas.microsoft.com/office/drawing/2014/main" id="{FBC293F6-E8B6-92CA-8DD3-F46267F22654}"/>
              </a:ext>
            </a:extLst>
          </p:cNvPr>
          <p:cNvSpPr>
            <a:spLocks noGrp="1"/>
          </p:cNvSpPr>
          <p:nvPr>
            <p:ph type="title"/>
          </p:nvPr>
        </p:nvSpPr>
        <p:spPr>
          <a:xfrm>
            <a:off x="133564" y="2103437"/>
            <a:ext cx="12192000" cy="1325563"/>
          </a:xfrm>
          <a:prstGeom prst="rect">
            <a:avLst/>
          </a:prstGeom>
        </p:spPr>
        <p:txBody>
          <a:bodyPr/>
          <a:lstStyle>
            <a:lvl1pPr>
              <a:defRPr b="1">
                <a:solidFill>
                  <a:schemeClr val="bg1"/>
                </a:solidFill>
              </a:defRPr>
            </a:lvl1pPr>
          </a:lstStyle>
          <a:p>
            <a:r>
              <a:rPr lang="en-US"/>
              <a:t>Click to edit Master title style</a:t>
            </a:r>
            <a:endParaRPr lang="en-FR" dirty="0"/>
          </a:p>
        </p:txBody>
      </p:sp>
    </p:spTree>
    <p:extLst>
      <p:ext uri="{BB962C8B-B14F-4D97-AF65-F5344CB8AC3E}">
        <p14:creationId xmlns:p14="http://schemas.microsoft.com/office/powerpoint/2010/main" val="5937204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84034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TT"/>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TT"/>
          </a:p>
        </p:txBody>
      </p:sp>
      <p:sp>
        <p:nvSpPr>
          <p:cNvPr id="4" name="Date Placeholder 3"/>
          <p:cNvSpPr>
            <a:spLocks noGrp="1"/>
          </p:cNvSpPr>
          <p:nvPr>
            <p:ph type="dt" sz="half" idx="10"/>
          </p:nvPr>
        </p:nvSpPr>
        <p:spPr>
          <a:xfrm>
            <a:off x="0" y="0"/>
            <a:ext cx="0" cy="0"/>
          </a:xfrm>
        </p:spPr>
        <p:txBody>
          <a:bodyPr/>
          <a:lstStyle>
            <a:lvl1pPr eaLnBrk="1" fontAlgn="auto" hangingPunct="1">
              <a:spcBef>
                <a:spcPts val="0"/>
              </a:spcBef>
              <a:spcAft>
                <a:spcPts val="0"/>
              </a:spcAft>
              <a:defRPr>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A231581-3A8D-44F1-8789-5FB54AE1E972}" type="datetimeFigureOut">
              <a:rPr kumimoji="0" lang="en-TT"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02/12/2025</a:t>
            </a:fld>
            <a:endParaRPr kumimoji="0" lang="en-TT"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Footer Placeholder 4"/>
          <p:cNvSpPr>
            <a:spLocks noGrp="1"/>
          </p:cNvSpPr>
          <p:nvPr>
            <p:ph type="ftr" sz="quarter" idx="11"/>
          </p:nvPr>
        </p:nvSpPr>
        <p:spPr>
          <a:xfrm>
            <a:off x="0" y="0"/>
            <a:ext cx="0" cy="0"/>
          </a:xfrm>
        </p:spPr>
        <p:txBody>
          <a:bodyPr/>
          <a:lstStyle>
            <a:lvl1pPr eaLnBrk="1" fontAlgn="auto" hangingPunct="1">
              <a:spcBef>
                <a:spcPts val="0"/>
              </a:spcBef>
              <a:spcAft>
                <a:spcPts val="0"/>
              </a:spcAft>
              <a:defRPr>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T"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Slide Number Placeholder 5"/>
          <p:cNvSpPr>
            <a:spLocks noGrp="1"/>
          </p:cNvSpPr>
          <p:nvPr>
            <p:ph type="sldNum" sz="quarter" idx="12"/>
          </p:nvPr>
        </p:nvSpPr>
        <p:spPr>
          <a:xfrm>
            <a:off x="0" y="0"/>
            <a:ext cx="0" cy="0"/>
          </a:xfrm>
        </p:spPr>
        <p:txBody>
          <a:bodyPr/>
          <a:lstStyle>
            <a:lvl1pPr eaLnBrk="1" fontAlgn="auto" hangingPunct="1">
              <a:spcBef>
                <a:spcPts val="0"/>
              </a:spcBef>
              <a:spcAft>
                <a:spcPts val="0"/>
              </a:spcAft>
              <a:defRPr>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1B54B88-49B2-4A84-91FE-0BC30CD0788C}" type="slidenum">
              <a:rPr kumimoji="0" lang="en-TT"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TT"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1118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0" y="3478213"/>
            <a:ext cx="12192000" cy="337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836613" y="2203450"/>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WMO PPT Style #2</a:t>
            </a:r>
            <a:endParaRPr lang="LID4096" altLang="en-US"/>
          </a:p>
        </p:txBody>
      </p:sp>
    </p:spTree>
    <p:extLst>
      <p:ext uri="{BB962C8B-B14F-4D97-AF65-F5344CB8AC3E}">
        <p14:creationId xmlns:p14="http://schemas.microsoft.com/office/powerpoint/2010/main" val="12485912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90" r:id="rId14"/>
  </p:sldLayoutIdLst>
  <p:txStyles>
    <p:titleStyle>
      <a:lvl1pPr algn="ctr" rtl="0" fontAlgn="base">
        <a:lnSpc>
          <a:spcPct val="90000"/>
        </a:lnSpc>
        <a:spcBef>
          <a:spcPct val="0"/>
        </a:spcBef>
        <a:spcAft>
          <a:spcPct val="0"/>
        </a:spcAft>
        <a:defRPr sz="4400" b="1" kern="1200">
          <a:solidFill>
            <a:srgbClr val="005BAA"/>
          </a:solidFill>
          <a:latin typeface="Arial" panose="020B0604020202020204" pitchFamily="34" charset="0"/>
          <a:ea typeface="+mj-ea"/>
          <a:cs typeface="Arial" panose="020B0604020202020204" pitchFamily="34" charset="0"/>
        </a:defRPr>
      </a:lvl1pPr>
      <a:lvl2pPr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2pPr>
      <a:lvl3pPr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3pPr>
      <a:lvl4pPr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4pPr>
      <a:lvl5pPr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5pPr>
      <a:lvl6pPr marL="457200"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6pPr>
      <a:lvl7pPr marL="914400"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7pPr>
      <a:lvl8pPr marL="1371600"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8pPr>
      <a:lvl9pPr marL="1828800"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9pPr>
    </p:titleStyle>
    <p:bodyStyle>
      <a:lvl1pPr marL="228600" indent="-228600" algn="ctr"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ctr"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0" y="3478213"/>
            <a:ext cx="12192000" cy="337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836613" y="2203450"/>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WMO PPT Style #2</a:t>
            </a:r>
            <a:endParaRPr lang="LID4096" altLang="en-US"/>
          </a:p>
        </p:txBody>
      </p:sp>
    </p:spTree>
    <p:extLst>
      <p:ext uri="{BB962C8B-B14F-4D97-AF65-F5344CB8AC3E}">
        <p14:creationId xmlns:p14="http://schemas.microsoft.com/office/powerpoint/2010/main" val="77473720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ctr" rtl="0" fontAlgn="base">
        <a:lnSpc>
          <a:spcPct val="90000"/>
        </a:lnSpc>
        <a:spcBef>
          <a:spcPct val="0"/>
        </a:spcBef>
        <a:spcAft>
          <a:spcPct val="0"/>
        </a:spcAft>
        <a:defRPr sz="4400" b="1" kern="1200">
          <a:solidFill>
            <a:srgbClr val="005BAA"/>
          </a:solidFill>
          <a:latin typeface="Arial" panose="020B0604020202020204" pitchFamily="34" charset="0"/>
          <a:ea typeface="+mj-ea"/>
          <a:cs typeface="Arial" panose="020B0604020202020204" pitchFamily="34" charset="0"/>
        </a:defRPr>
      </a:lvl1pPr>
      <a:lvl2pPr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2pPr>
      <a:lvl3pPr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3pPr>
      <a:lvl4pPr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4pPr>
      <a:lvl5pPr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5pPr>
      <a:lvl6pPr marL="457200"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6pPr>
      <a:lvl7pPr marL="914400"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7pPr>
      <a:lvl8pPr marL="1371600"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8pPr>
      <a:lvl9pPr marL="1828800"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9pPr>
    </p:titleStyle>
    <p:bodyStyle>
      <a:lvl1pPr marL="228600" indent="-228600" algn="ctr"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ctr"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notesSlide" Target="../notesSlides/notesSlide5.xml"/><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image" Target="../media/image4.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41.emf"/><Relationship Id="rId7" Type="http://schemas.openxmlformats.org/officeDocument/2006/relationships/image" Target="../media/image45.png"/><Relationship Id="rId2" Type="http://schemas.openxmlformats.org/officeDocument/2006/relationships/image" Target="../media/image40.emf"/><Relationship Id="rId1" Type="http://schemas.openxmlformats.org/officeDocument/2006/relationships/slideLayout" Target="../slideLayouts/slideLayout14.xml"/><Relationship Id="rId6" Type="http://schemas.openxmlformats.org/officeDocument/2006/relationships/image" Target="../media/image44.emf"/><Relationship Id="rId5" Type="http://schemas.openxmlformats.org/officeDocument/2006/relationships/image" Target="../media/image43.emf"/><Relationship Id="rId4" Type="http://schemas.openxmlformats.org/officeDocument/2006/relationships/image" Target="../media/image42.emf"/></Relationships>
</file>

<file path=ppt/slides/_rels/slide12.xml.rels><?xml version="1.0" encoding="UTF-8" standalone="yes"?>
<Relationships xmlns="http://schemas.openxmlformats.org/package/2006/relationships"><Relationship Id="rId3" Type="http://schemas.openxmlformats.org/officeDocument/2006/relationships/image" Target="../media/image47.emf"/><Relationship Id="rId7" Type="http://schemas.openxmlformats.org/officeDocument/2006/relationships/image" Target="../media/image51.png"/><Relationship Id="rId2" Type="http://schemas.openxmlformats.org/officeDocument/2006/relationships/image" Target="../media/image46.emf"/><Relationship Id="rId1" Type="http://schemas.openxmlformats.org/officeDocument/2006/relationships/slideLayout" Target="../slideLayouts/slideLayout14.xml"/><Relationship Id="rId6" Type="http://schemas.openxmlformats.org/officeDocument/2006/relationships/image" Target="../media/image50.emf"/><Relationship Id="rId5" Type="http://schemas.openxmlformats.org/officeDocument/2006/relationships/image" Target="../media/image49.emf"/><Relationship Id="rId4" Type="http://schemas.openxmlformats.org/officeDocument/2006/relationships/image" Target="../media/image48.emf"/></Relationships>
</file>

<file path=ppt/slides/_rels/slide13.xml.rels><?xml version="1.0" encoding="UTF-8" standalone="yes"?>
<Relationships xmlns="http://schemas.openxmlformats.org/package/2006/relationships"><Relationship Id="rId3" Type="http://schemas.openxmlformats.org/officeDocument/2006/relationships/image" Target="../media/image53.emf"/><Relationship Id="rId7" Type="http://schemas.openxmlformats.org/officeDocument/2006/relationships/image" Target="../media/image57.emf"/><Relationship Id="rId2" Type="http://schemas.openxmlformats.org/officeDocument/2006/relationships/image" Target="../media/image52.emf"/><Relationship Id="rId1" Type="http://schemas.openxmlformats.org/officeDocument/2006/relationships/slideLayout" Target="../slideLayouts/slideLayout14.xml"/><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4.emf"/></Relationships>
</file>

<file path=ppt/slides/_rels/slide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1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1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FE9F23-CEB0-369E-621E-8AD9DD122FD7}"/>
              </a:ext>
            </a:extLst>
          </p:cNvPr>
          <p:cNvSpPr>
            <a:spLocks noGrp="1"/>
          </p:cNvSpPr>
          <p:nvPr>
            <p:ph type="title"/>
          </p:nvPr>
        </p:nvSpPr>
        <p:spPr>
          <a:xfrm>
            <a:off x="322263" y="1504950"/>
            <a:ext cx="11687175" cy="2679700"/>
          </a:xfrm>
        </p:spPr>
        <p:txBody>
          <a:bodyPr rtlCol="0">
            <a:normAutofit fontScale="90000"/>
          </a:bodyPr>
          <a:lstStyle/>
          <a:p>
            <a:pPr fontAlgn="auto">
              <a:spcAft>
                <a:spcPts val="0"/>
              </a:spcAft>
              <a:defRPr/>
            </a:pPr>
            <a:br>
              <a:rPr lang="en-US" sz="3600" dirty="0">
                <a:solidFill>
                  <a:srgbClr val="005BAA"/>
                </a:solidFill>
              </a:rPr>
            </a:br>
            <a:br>
              <a:rPr lang="en-US" sz="3600" dirty="0">
                <a:solidFill>
                  <a:srgbClr val="005BAA"/>
                </a:solidFill>
              </a:rPr>
            </a:br>
            <a:br>
              <a:rPr lang="en-US" sz="3600" dirty="0">
                <a:solidFill>
                  <a:srgbClr val="005BAA"/>
                </a:solidFill>
              </a:rPr>
            </a:br>
            <a:br>
              <a:rPr lang="en-US" sz="3600" dirty="0">
                <a:solidFill>
                  <a:srgbClr val="005BAA"/>
                </a:solidFill>
              </a:rPr>
            </a:br>
            <a:r>
              <a:rPr lang="en-US" sz="3600" dirty="0">
                <a:solidFill>
                  <a:srgbClr val="005BAA"/>
                </a:solidFill>
              </a:rPr>
              <a:t>Leadership and Management Workshop</a:t>
            </a:r>
            <a:br>
              <a:rPr lang="en-US" sz="3600" dirty="0">
                <a:solidFill>
                  <a:srgbClr val="005BAA"/>
                </a:solidFill>
              </a:rPr>
            </a:br>
            <a:r>
              <a:rPr lang="en-US" sz="3600" dirty="0">
                <a:solidFill>
                  <a:srgbClr val="005BAA"/>
                </a:solidFill>
              </a:rPr>
              <a:t>for Senior Management of</a:t>
            </a:r>
            <a:br>
              <a:rPr lang="en-US" sz="3600" dirty="0">
                <a:solidFill>
                  <a:srgbClr val="005BAA"/>
                </a:solidFill>
              </a:rPr>
            </a:br>
            <a:r>
              <a:rPr lang="en-US" sz="3600" dirty="0">
                <a:solidFill>
                  <a:srgbClr val="005BAA"/>
                </a:solidFill>
              </a:rPr>
              <a:t>RA III and IV Caribbean Members</a:t>
            </a:r>
            <a:br>
              <a:rPr lang="en-US" dirty="0">
                <a:solidFill>
                  <a:srgbClr val="005BAA"/>
                </a:solidFill>
              </a:rPr>
            </a:br>
            <a:br>
              <a:rPr lang="en-US" dirty="0">
                <a:solidFill>
                  <a:srgbClr val="005BAA"/>
                </a:solidFill>
              </a:rPr>
            </a:br>
            <a:r>
              <a:rPr lang="en-US" dirty="0">
                <a:solidFill>
                  <a:srgbClr val="005BAA"/>
                </a:solidFill>
              </a:rPr>
              <a:t>Successful Approaches to Assure Political Support and Sustainable Investment in NMHS</a:t>
            </a:r>
            <a:br>
              <a:rPr lang="en-US" sz="4000" b="0" dirty="0">
                <a:solidFill>
                  <a:srgbClr val="005BAA"/>
                </a:solidFill>
              </a:rPr>
            </a:br>
            <a:br>
              <a:rPr lang="en-US" sz="4000" dirty="0">
                <a:solidFill>
                  <a:srgbClr val="005BAA"/>
                </a:solidFill>
              </a:rPr>
            </a:br>
            <a:r>
              <a:rPr lang="en-US" b="0" dirty="0">
                <a:solidFill>
                  <a:srgbClr val="005BAA"/>
                </a:solidFill>
              </a:rPr>
              <a:t>Kenneth Kerr</a:t>
            </a:r>
            <a:br>
              <a:rPr lang="en-US" dirty="0">
                <a:solidFill>
                  <a:srgbClr val="005BAA"/>
                </a:solidFill>
              </a:rPr>
            </a:br>
            <a:br>
              <a:rPr lang="en-US" dirty="0">
                <a:solidFill>
                  <a:srgbClr val="005BAA"/>
                </a:solidFill>
              </a:rPr>
            </a:br>
            <a:br>
              <a:rPr lang="en-US" dirty="0">
                <a:solidFill>
                  <a:srgbClr val="005BAA"/>
                </a:solidFill>
              </a:rPr>
            </a:br>
            <a:r>
              <a:rPr lang="en-US" sz="2400" b="0" dirty="0">
                <a:solidFill>
                  <a:srgbClr val="005BAA"/>
                </a:solidFill>
              </a:rPr>
              <a:t>Port of Spain, Trinidad and Tobago</a:t>
            </a:r>
            <a:br>
              <a:rPr lang="en-US" sz="2400" b="0" dirty="0">
                <a:solidFill>
                  <a:srgbClr val="005BAA"/>
                </a:solidFill>
              </a:rPr>
            </a:br>
            <a:r>
              <a:rPr lang="en-US" sz="2400" b="0" dirty="0">
                <a:solidFill>
                  <a:srgbClr val="005BAA"/>
                </a:solidFill>
              </a:rPr>
              <a:t>1-5 December 2025</a:t>
            </a:r>
            <a:endParaRPr lang="en-US" b="0" dirty="0"/>
          </a:p>
        </p:txBody>
      </p:sp>
    </p:spTree>
    <p:extLst>
      <p:ext uri="{BB962C8B-B14F-4D97-AF65-F5344CB8AC3E}">
        <p14:creationId xmlns:p14="http://schemas.microsoft.com/office/powerpoint/2010/main" val="3852618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8931" y="365360"/>
            <a:ext cx="9144000" cy="685172"/>
          </a:xfrm>
        </p:spPr>
        <p:txBody>
          <a:bodyPr/>
          <a:lstStyle/>
          <a:p>
            <a:pPr algn="ctr"/>
            <a:r>
              <a:rPr lang="en-US" dirty="0"/>
              <a:t>NMHS Chapeau</a:t>
            </a:r>
          </a:p>
        </p:txBody>
      </p:sp>
      <p:sp>
        <p:nvSpPr>
          <p:cNvPr id="3" name="Subtitle 2"/>
          <p:cNvSpPr>
            <a:spLocks noGrp="1"/>
          </p:cNvSpPr>
          <p:nvPr>
            <p:ph type="subTitle" idx="1"/>
          </p:nvPr>
        </p:nvSpPr>
        <p:spPr>
          <a:xfrm>
            <a:off x="502170" y="1269458"/>
            <a:ext cx="11407515" cy="4801558"/>
          </a:xfrm>
        </p:spPr>
        <p:txBody>
          <a:bodyPr/>
          <a:lstStyle/>
          <a:p>
            <a:r>
              <a:rPr lang="en-US" b="1" dirty="0"/>
              <a:t>Exposure to extreme weather and climate risks makes our NMHSs essential to national security, public safety, disaster readiness, economic stability, and long-term climate planning</a:t>
            </a:r>
          </a:p>
          <a:p>
            <a:endParaRPr lang="en-US" dirty="0"/>
          </a:p>
          <a:p>
            <a:r>
              <a:rPr lang="en-US" dirty="0"/>
              <a:t>To </a:t>
            </a:r>
            <a:r>
              <a:rPr lang="en-US" b="1" dirty="0"/>
              <a:t>secure political commitment and sustained investment</a:t>
            </a:r>
            <a:r>
              <a:rPr lang="en-US" dirty="0"/>
              <a:t>, NMHSs must:</a:t>
            </a:r>
          </a:p>
          <a:p>
            <a:pPr>
              <a:buFont typeface="Arial" panose="020B0604020202020204" pitchFamily="34" charset="0"/>
              <a:buChar char="•"/>
            </a:pPr>
            <a:r>
              <a:rPr lang="en-US" b="1" dirty="0"/>
              <a:t>Align — </a:t>
            </a:r>
            <a:r>
              <a:rPr lang="en-US" dirty="0"/>
              <a:t>Make sure the NMHS’s work matches the country’s priorities</a:t>
            </a:r>
          </a:p>
          <a:p>
            <a:pPr>
              <a:buFont typeface="Arial" panose="020B0604020202020204" pitchFamily="34" charset="0"/>
              <a:buChar char="•"/>
            </a:pPr>
            <a:r>
              <a:rPr lang="en-US" b="1" dirty="0"/>
              <a:t>Prove — </a:t>
            </a:r>
            <a:r>
              <a:rPr lang="en-US" dirty="0"/>
              <a:t>Show real value through partnerships and results</a:t>
            </a:r>
          </a:p>
          <a:p>
            <a:pPr>
              <a:buFont typeface="Arial" panose="020B0604020202020204" pitchFamily="34" charset="0"/>
              <a:buChar char="•"/>
            </a:pPr>
            <a:r>
              <a:rPr lang="en-US" b="1" dirty="0"/>
              <a:t>Enable — </a:t>
            </a:r>
            <a:r>
              <a:rPr lang="en-US" dirty="0"/>
              <a:t>Position the NMHS as essential for climate adaptation, resilience, disaster readiness, and economic stability</a:t>
            </a:r>
            <a:endParaRPr lang="en-US" b="1" dirty="0"/>
          </a:p>
          <a:p>
            <a:endParaRPr lang="en-US" dirty="0"/>
          </a:p>
          <a:p>
            <a:pPr algn="ctr"/>
            <a:r>
              <a:rPr lang="en-US" b="1" dirty="0">
                <a:solidFill>
                  <a:schemeClr val="accent4">
                    <a:lumMod val="75000"/>
                  </a:schemeClr>
                </a:solidFill>
              </a:rPr>
              <a:t>HOW DO WE DO THIS? </a:t>
            </a:r>
          </a:p>
        </p:txBody>
      </p:sp>
    </p:spTree>
    <p:extLst>
      <p:ext uri="{BB962C8B-B14F-4D97-AF65-F5344CB8AC3E}">
        <p14:creationId xmlns:p14="http://schemas.microsoft.com/office/powerpoint/2010/main" val="2371715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4491" y="1663908"/>
            <a:ext cx="9573718" cy="573636"/>
          </a:xfrm>
        </p:spPr>
        <p:txBody>
          <a:bodyPr/>
          <a:lstStyle/>
          <a:p>
            <a:r>
              <a:rPr lang="en-US" sz="2400" dirty="0"/>
              <a:t>1. Position the NMHS as a National Resilience Asset</a:t>
            </a:r>
          </a:p>
        </p:txBody>
      </p:sp>
      <p:sp>
        <p:nvSpPr>
          <p:cNvPr id="3" name="Subtitle 2"/>
          <p:cNvSpPr>
            <a:spLocks noGrp="1"/>
          </p:cNvSpPr>
          <p:nvPr>
            <p:ph type="subTitle" idx="1"/>
          </p:nvPr>
        </p:nvSpPr>
        <p:spPr>
          <a:xfrm>
            <a:off x="864432" y="2323476"/>
            <a:ext cx="11127699" cy="2563318"/>
          </a:xfrm>
        </p:spPr>
        <p:txBody>
          <a:bodyPr/>
          <a:lstStyle/>
          <a:p>
            <a:r>
              <a:rPr lang="en-US" dirty="0"/>
              <a:t>Frame the NMHSs work around high-risk climate economy and national goals:</a:t>
            </a:r>
          </a:p>
          <a:p>
            <a:pPr marL="342900" indent="-342900">
              <a:buFont typeface="Arial" panose="020B0604020202020204" pitchFamily="34" charset="0"/>
              <a:buChar char="•"/>
            </a:pPr>
            <a:r>
              <a:rPr lang="en-US" dirty="0"/>
              <a:t>Safeguarding critical infrastructure</a:t>
            </a:r>
          </a:p>
          <a:p>
            <a:pPr marL="342900" indent="-342900">
              <a:buFont typeface="Arial" panose="020B0604020202020204" pitchFamily="34" charset="0"/>
              <a:buChar char="•"/>
            </a:pPr>
            <a:r>
              <a:rPr lang="en-US" dirty="0"/>
              <a:t>Support climate adaptation</a:t>
            </a:r>
          </a:p>
          <a:p>
            <a:pPr marL="342900" indent="-342900">
              <a:buFont typeface="Arial" panose="020B0604020202020204" pitchFamily="34" charset="0"/>
              <a:buChar char="•"/>
            </a:pPr>
            <a:r>
              <a:rPr lang="en-US" dirty="0"/>
              <a:t>Strengthening National Security</a:t>
            </a:r>
          </a:p>
          <a:p>
            <a:pPr marL="342900" indent="-342900">
              <a:buFont typeface="Arial" panose="020B0604020202020204" pitchFamily="34" charset="0"/>
              <a:buChar char="•"/>
            </a:pPr>
            <a:r>
              <a:rPr lang="en-US" dirty="0"/>
              <a:t>Protecting economic sectors (agriculture, water , aviation, maritime)</a:t>
            </a:r>
          </a:p>
          <a:p>
            <a:pPr marL="342900" indent="-342900">
              <a:buFont typeface="Arial" panose="020B0604020202020204" pitchFamily="34" charset="0"/>
              <a:buChar char="•"/>
            </a:pPr>
            <a:endParaRPr lang="en-US" dirty="0"/>
          </a:p>
          <a:p>
            <a:r>
              <a:rPr lang="en-US" dirty="0"/>
              <a:t>Have a key message: </a:t>
            </a:r>
          </a:p>
          <a:p>
            <a:r>
              <a:rPr lang="en-US" b="1" dirty="0">
                <a:solidFill>
                  <a:schemeClr val="accent4">
                    <a:lumMod val="75000"/>
                  </a:schemeClr>
                </a:solidFill>
              </a:rPr>
              <a:t>We are a frontline defence against climate risk and extreme weather</a:t>
            </a:r>
            <a:r>
              <a:rPr lang="en-US" b="1" dirty="0">
                <a:solidFill>
                  <a:srgbClr val="C00000"/>
                </a:solidFill>
              </a:rPr>
              <a:t>????</a:t>
            </a:r>
          </a:p>
        </p:txBody>
      </p:sp>
      <p:sp>
        <p:nvSpPr>
          <p:cNvPr id="4" name="Rectangle 3"/>
          <p:cNvSpPr/>
          <p:nvPr/>
        </p:nvSpPr>
        <p:spPr>
          <a:xfrm>
            <a:off x="277318" y="208268"/>
            <a:ext cx="11624872" cy="1200329"/>
          </a:xfrm>
          <a:prstGeom prst="rect">
            <a:avLst/>
          </a:prstGeom>
        </p:spPr>
        <p:txBody>
          <a:bodyPr wrap="square">
            <a:spAutoFit/>
          </a:bodyPr>
          <a:lstStyle/>
          <a:p>
            <a:pPr algn="ctr"/>
            <a:r>
              <a:rPr lang="en-US" sz="3600" b="1" dirty="0">
                <a:solidFill>
                  <a:srgbClr val="005BAA"/>
                </a:solidFill>
                <a:latin typeface="Arial" panose="020B0604020202020204" pitchFamily="34" charset="0"/>
                <a:ea typeface="+mj-ea"/>
                <a:cs typeface="Arial" panose="020B0604020202020204" pitchFamily="34" charset="0"/>
              </a:rPr>
              <a:t>Key Approaches to Secure </a:t>
            </a:r>
          </a:p>
          <a:p>
            <a:pPr algn="ctr"/>
            <a:r>
              <a:rPr lang="en-US" sz="3600" b="1" dirty="0">
                <a:solidFill>
                  <a:srgbClr val="005BAA"/>
                </a:solidFill>
                <a:latin typeface="Arial" panose="020B0604020202020204" pitchFamily="34" charset="0"/>
                <a:ea typeface="+mj-ea"/>
                <a:cs typeface="Arial" panose="020B0604020202020204" pitchFamily="34" charset="0"/>
              </a:rPr>
              <a:t>Political Support &amp; Sustainable Investment</a:t>
            </a:r>
            <a:endParaRPr lang="en-US" sz="3600" dirty="0"/>
          </a:p>
        </p:txBody>
      </p:sp>
    </p:spTree>
    <p:extLst>
      <p:ext uri="{BB962C8B-B14F-4D97-AF65-F5344CB8AC3E}">
        <p14:creationId xmlns:p14="http://schemas.microsoft.com/office/powerpoint/2010/main" val="2694757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2;p39"/>
          <p:cNvSpPr txBox="1">
            <a:spLocks noGrp="1"/>
          </p:cNvSpPr>
          <p:nvPr>
            <p:ph type="ctrTitle"/>
          </p:nvPr>
        </p:nvSpPr>
        <p:spPr>
          <a:xfrm>
            <a:off x="916899" y="99232"/>
            <a:ext cx="10625528" cy="1146748"/>
          </a:xfrm>
          <a:prstGeom prst="rect">
            <a:avLst/>
          </a:prstGeom>
          <a:noFill/>
          <a:ln>
            <a:noFill/>
          </a:ln>
        </p:spPr>
        <p:txBody>
          <a:bodyPr spcFirstLastPara="1" vert="horz" wrap="square" lIns="121900" tIns="121900" rIns="121900" bIns="121900" numCol="1" anchor="t" anchorCtr="0" compatLnSpc="1">
            <a:prstTxWarp prst="textNoShape">
              <a:avLst/>
            </a:prstTxWarp>
            <a:noAutofit/>
          </a:bodyPr>
          <a:lstStyle/>
          <a:p>
            <a:pPr algn="ctr"/>
            <a:r>
              <a:rPr lang="en-US" sz="4000" dirty="0">
                <a:solidFill>
                  <a:schemeClr val="accent4">
                    <a:lumMod val="75000"/>
                  </a:schemeClr>
                </a:solidFill>
                <a:ea typeface="Poppins"/>
                <a:sym typeface="Poppins"/>
              </a:rPr>
              <a:t>NMHSs Operational Environment</a:t>
            </a:r>
            <a:br>
              <a:rPr lang="en-US" sz="4000" b="0" dirty="0">
                <a:solidFill>
                  <a:schemeClr val="accent4">
                    <a:lumMod val="75000"/>
                  </a:schemeClr>
                </a:solidFill>
                <a:ea typeface="Poppins"/>
                <a:sym typeface="Poppins"/>
              </a:rPr>
            </a:br>
            <a:r>
              <a:rPr lang="en-US" sz="3600" b="0" dirty="0">
                <a:solidFill>
                  <a:schemeClr val="accent4">
                    <a:lumMod val="75000"/>
                  </a:schemeClr>
                </a:solidFill>
                <a:ea typeface="Poppins"/>
                <a:sym typeface="Poppins"/>
              </a:rPr>
              <a:t>People, Communities, Sectors Face </a:t>
            </a:r>
            <a:br>
              <a:rPr lang="en-US" sz="3600" b="0" dirty="0">
                <a:solidFill>
                  <a:schemeClr val="accent4">
                    <a:lumMod val="75000"/>
                  </a:schemeClr>
                </a:solidFill>
                <a:ea typeface="Poppins"/>
                <a:sym typeface="Poppins"/>
              </a:rPr>
            </a:br>
            <a:r>
              <a:rPr lang="en-US" sz="4800" dirty="0">
                <a:solidFill>
                  <a:schemeClr val="accent4">
                    <a:lumMod val="75000"/>
                  </a:schemeClr>
                </a:solidFill>
                <a:latin typeface="Poppins"/>
                <a:ea typeface="Poppins"/>
                <a:cs typeface="Poppins"/>
                <a:sym typeface="Poppins"/>
              </a:rPr>
              <a:t>A CLIMATE CRISIS!</a:t>
            </a:r>
            <a:endParaRPr sz="4800" dirty="0">
              <a:solidFill>
                <a:schemeClr val="accent4">
                  <a:lumMod val="75000"/>
                </a:schemeClr>
              </a:solidFill>
              <a:latin typeface="Poppins"/>
              <a:ea typeface="Poppins"/>
              <a:cs typeface="Poppins"/>
              <a:sym typeface="Poppins"/>
            </a:endParaRPr>
          </a:p>
        </p:txBody>
      </p:sp>
      <p:pic>
        <p:nvPicPr>
          <p:cNvPr id="6" name="Google Shape;166;p39"/>
          <p:cNvPicPr preferRelativeResize="0"/>
          <p:nvPr/>
        </p:nvPicPr>
        <p:blipFill rotWithShape="1">
          <a:blip r:embed="rId3">
            <a:alphaModFix/>
          </a:blip>
          <a:srcRect/>
          <a:stretch/>
        </p:blipFill>
        <p:spPr>
          <a:xfrm rot="21302382">
            <a:off x="7084074" y="4606978"/>
            <a:ext cx="2474756" cy="2353337"/>
          </a:xfrm>
          <a:prstGeom prst="rect">
            <a:avLst/>
          </a:prstGeom>
          <a:noFill/>
          <a:ln>
            <a:noFill/>
          </a:ln>
        </p:spPr>
      </p:pic>
      <p:pic>
        <p:nvPicPr>
          <p:cNvPr id="7" name="Google Shape;169;p39"/>
          <p:cNvPicPr preferRelativeResize="0"/>
          <p:nvPr/>
        </p:nvPicPr>
        <p:blipFill rotWithShape="1">
          <a:blip r:embed="rId4">
            <a:alphaModFix/>
          </a:blip>
          <a:srcRect/>
          <a:stretch/>
        </p:blipFill>
        <p:spPr>
          <a:xfrm rot="271773">
            <a:off x="4556063" y="4643042"/>
            <a:ext cx="2705099" cy="2344889"/>
          </a:xfrm>
          <a:prstGeom prst="rect">
            <a:avLst/>
          </a:prstGeom>
          <a:noFill/>
          <a:ln>
            <a:noFill/>
          </a:ln>
        </p:spPr>
      </p:pic>
      <p:pic>
        <p:nvPicPr>
          <p:cNvPr id="9" name="Google Shape;175;p39"/>
          <p:cNvPicPr preferRelativeResize="0"/>
          <p:nvPr/>
        </p:nvPicPr>
        <p:blipFill rotWithShape="1">
          <a:blip r:embed="rId5">
            <a:alphaModFix/>
          </a:blip>
          <a:srcRect/>
          <a:stretch/>
        </p:blipFill>
        <p:spPr>
          <a:xfrm rot="353671">
            <a:off x="2524354" y="2066421"/>
            <a:ext cx="2705100" cy="2331117"/>
          </a:xfrm>
          <a:prstGeom prst="rect">
            <a:avLst/>
          </a:prstGeom>
          <a:noFill/>
          <a:ln>
            <a:noFill/>
          </a:ln>
        </p:spPr>
      </p:pic>
      <p:pic>
        <p:nvPicPr>
          <p:cNvPr id="11" name="Google Shape;181;p39"/>
          <p:cNvPicPr preferRelativeResize="0"/>
          <p:nvPr/>
        </p:nvPicPr>
        <p:blipFill rotWithShape="1">
          <a:blip r:embed="rId6">
            <a:alphaModFix/>
          </a:blip>
          <a:srcRect/>
          <a:stretch/>
        </p:blipFill>
        <p:spPr>
          <a:xfrm rot="423461">
            <a:off x="-53692" y="4196130"/>
            <a:ext cx="2331119" cy="2331118"/>
          </a:xfrm>
          <a:prstGeom prst="rect">
            <a:avLst/>
          </a:prstGeom>
          <a:noFill/>
          <a:ln>
            <a:noFill/>
          </a:ln>
        </p:spPr>
      </p:pic>
      <p:pic>
        <p:nvPicPr>
          <p:cNvPr id="12" name="Google Shape;184;p39"/>
          <p:cNvPicPr preferRelativeResize="0"/>
          <p:nvPr/>
        </p:nvPicPr>
        <p:blipFill rotWithShape="1">
          <a:blip r:embed="rId7">
            <a:alphaModFix/>
          </a:blip>
          <a:srcRect/>
          <a:stretch/>
        </p:blipFill>
        <p:spPr>
          <a:xfrm rot="287568">
            <a:off x="2255136" y="4442766"/>
            <a:ext cx="2352688" cy="2344889"/>
          </a:xfrm>
          <a:prstGeom prst="rect">
            <a:avLst/>
          </a:prstGeom>
          <a:noFill/>
          <a:ln>
            <a:noFill/>
          </a:ln>
        </p:spPr>
      </p:pic>
      <p:pic>
        <p:nvPicPr>
          <p:cNvPr id="13" name="Google Shape;187;p39"/>
          <p:cNvPicPr preferRelativeResize="0"/>
          <p:nvPr/>
        </p:nvPicPr>
        <p:blipFill rotWithShape="1">
          <a:blip r:embed="rId8">
            <a:alphaModFix/>
          </a:blip>
          <a:srcRect/>
          <a:stretch/>
        </p:blipFill>
        <p:spPr>
          <a:xfrm rot="21295482">
            <a:off x="5107973" y="2128510"/>
            <a:ext cx="2846550" cy="2331115"/>
          </a:xfrm>
          <a:prstGeom prst="rect">
            <a:avLst/>
          </a:prstGeom>
          <a:noFill/>
          <a:ln>
            <a:noFill/>
          </a:ln>
        </p:spPr>
      </p:pic>
      <p:pic>
        <p:nvPicPr>
          <p:cNvPr id="15" name="Google Shape;191;p39"/>
          <p:cNvPicPr preferRelativeResize="0"/>
          <p:nvPr/>
        </p:nvPicPr>
        <p:blipFill rotWithShape="1">
          <a:blip r:embed="rId9">
            <a:alphaModFix/>
          </a:blip>
          <a:srcRect/>
          <a:stretch/>
        </p:blipFill>
        <p:spPr>
          <a:xfrm rot="21340358">
            <a:off x="-9677" y="1963438"/>
            <a:ext cx="2568645" cy="2023104"/>
          </a:xfrm>
          <a:prstGeom prst="rect">
            <a:avLst/>
          </a:prstGeom>
          <a:noFill/>
          <a:ln>
            <a:noFill/>
          </a:ln>
        </p:spPr>
      </p:pic>
      <p:pic>
        <p:nvPicPr>
          <p:cNvPr id="16" name="Picture 15"/>
          <p:cNvPicPr>
            <a:picLocks noChangeAspect="1"/>
          </p:cNvPicPr>
          <p:nvPr/>
        </p:nvPicPr>
        <p:blipFill>
          <a:blip r:embed="rId10"/>
          <a:stretch>
            <a:fillRect/>
          </a:stretch>
        </p:blipFill>
        <p:spPr>
          <a:xfrm rot="21262957">
            <a:off x="9486569" y="5051467"/>
            <a:ext cx="3062774" cy="1808356"/>
          </a:xfrm>
          <a:prstGeom prst="rect">
            <a:avLst/>
          </a:prstGeom>
        </p:spPr>
      </p:pic>
      <p:pic>
        <p:nvPicPr>
          <p:cNvPr id="10" name="Google Shape;178;p39"/>
          <p:cNvPicPr preferRelativeResize="0"/>
          <p:nvPr/>
        </p:nvPicPr>
        <p:blipFill rotWithShape="1">
          <a:blip r:embed="rId11">
            <a:alphaModFix/>
          </a:blip>
          <a:srcRect/>
          <a:stretch/>
        </p:blipFill>
        <p:spPr>
          <a:xfrm rot="257987">
            <a:off x="7667832" y="2156251"/>
            <a:ext cx="2474204" cy="2284491"/>
          </a:xfrm>
          <a:prstGeom prst="rect">
            <a:avLst/>
          </a:prstGeom>
          <a:noFill/>
          <a:ln>
            <a:noFill/>
          </a:ln>
        </p:spPr>
      </p:pic>
      <p:pic>
        <p:nvPicPr>
          <p:cNvPr id="8" name="Google Shape;172;p39"/>
          <p:cNvPicPr preferRelativeResize="0"/>
          <p:nvPr/>
        </p:nvPicPr>
        <p:blipFill rotWithShape="1">
          <a:blip r:embed="rId12">
            <a:alphaModFix/>
          </a:blip>
          <a:srcRect b="4867"/>
          <a:stretch/>
        </p:blipFill>
        <p:spPr>
          <a:xfrm rot="244755">
            <a:off x="9594176" y="2688333"/>
            <a:ext cx="2576735" cy="2320848"/>
          </a:xfrm>
          <a:prstGeom prst="rect">
            <a:avLst/>
          </a:prstGeom>
          <a:noFill/>
          <a:ln>
            <a:noFill/>
          </a:ln>
        </p:spPr>
      </p:pic>
    </p:spTree>
    <p:extLst>
      <p:ext uri="{BB962C8B-B14F-4D97-AF65-F5344CB8AC3E}">
        <p14:creationId xmlns:p14="http://schemas.microsoft.com/office/powerpoint/2010/main" val="3158741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2;p39"/>
          <p:cNvSpPr txBox="1">
            <a:spLocks noGrp="1"/>
          </p:cNvSpPr>
          <p:nvPr>
            <p:ph type="ctrTitle"/>
          </p:nvPr>
        </p:nvSpPr>
        <p:spPr>
          <a:xfrm>
            <a:off x="916899" y="0"/>
            <a:ext cx="10625528" cy="1146748"/>
          </a:xfrm>
          <a:prstGeom prst="rect">
            <a:avLst/>
          </a:prstGeom>
          <a:noFill/>
          <a:ln>
            <a:noFill/>
          </a:ln>
        </p:spPr>
        <p:txBody>
          <a:bodyPr spcFirstLastPara="1" vert="horz" wrap="square" lIns="121900" tIns="121900" rIns="121900" bIns="121900" numCol="1" anchor="t" anchorCtr="0" compatLnSpc="1">
            <a:prstTxWarp prst="textNoShape">
              <a:avLst/>
            </a:prstTxWarp>
            <a:noAutofit/>
          </a:bodyPr>
          <a:lstStyle/>
          <a:p>
            <a:pPr algn="ctr"/>
            <a:r>
              <a:rPr lang="en-US" sz="4000" u="sng" dirty="0">
                <a:solidFill>
                  <a:srgbClr val="C00000"/>
                </a:solidFill>
                <a:ea typeface="Poppins"/>
                <a:sym typeface="Poppins"/>
              </a:rPr>
              <a:t>NMHS is Country's First Line of Defence</a:t>
            </a:r>
            <a:br>
              <a:rPr lang="en-US" sz="4000" dirty="0">
                <a:solidFill>
                  <a:srgbClr val="C00000"/>
                </a:solidFill>
                <a:ea typeface="Poppins"/>
                <a:sym typeface="Poppins"/>
              </a:rPr>
            </a:br>
            <a:endParaRPr sz="4800" dirty="0">
              <a:solidFill>
                <a:srgbClr val="C00000"/>
              </a:solidFill>
              <a:latin typeface="Poppins"/>
              <a:ea typeface="Poppins"/>
              <a:cs typeface="Poppins"/>
              <a:sym typeface="Poppins"/>
            </a:endParaRPr>
          </a:p>
        </p:txBody>
      </p:sp>
      <p:pic>
        <p:nvPicPr>
          <p:cNvPr id="6" name="Google Shape;166;p39"/>
          <p:cNvPicPr preferRelativeResize="0"/>
          <p:nvPr/>
        </p:nvPicPr>
        <p:blipFill rotWithShape="1">
          <a:blip r:embed="rId3">
            <a:alphaModFix/>
          </a:blip>
          <a:srcRect/>
          <a:stretch/>
        </p:blipFill>
        <p:spPr>
          <a:xfrm rot="21302382">
            <a:off x="6307730" y="3201435"/>
            <a:ext cx="1806152" cy="1820451"/>
          </a:xfrm>
          <a:prstGeom prst="rect">
            <a:avLst/>
          </a:prstGeom>
          <a:noFill/>
          <a:ln>
            <a:noFill/>
          </a:ln>
        </p:spPr>
      </p:pic>
      <p:pic>
        <p:nvPicPr>
          <p:cNvPr id="7" name="Google Shape;169;p39"/>
          <p:cNvPicPr preferRelativeResize="0"/>
          <p:nvPr/>
        </p:nvPicPr>
        <p:blipFill rotWithShape="1">
          <a:blip r:embed="rId4">
            <a:alphaModFix/>
          </a:blip>
          <a:srcRect/>
          <a:stretch/>
        </p:blipFill>
        <p:spPr>
          <a:xfrm rot="271773">
            <a:off x="3851821" y="4195322"/>
            <a:ext cx="2183645" cy="1642294"/>
          </a:xfrm>
          <a:prstGeom prst="rect">
            <a:avLst/>
          </a:prstGeom>
          <a:noFill/>
          <a:ln>
            <a:noFill/>
          </a:ln>
        </p:spPr>
      </p:pic>
      <p:pic>
        <p:nvPicPr>
          <p:cNvPr id="9" name="Google Shape;175;p39"/>
          <p:cNvPicPr preferRelativeResize="0"/>
          <p:nvPr/>
        </p:nvPicPr>
        <p:blipFill rotWithShape="1">
          <a:blip r:embed="rId5">
            <a:alphaModFix/>
          </a:blip>
          <a:srcRect/>
          <a:stretch/>
        </p:blipFill>
        <p:spPr>
          <a:xfrm rot="353671">
            <a:off x="2812352" y="4959598"/>
            <a:ext cx="2084518" cy="1886879"/>
          </a:xfrm>
          <a:prstGeom prst="rect">
            <a:avLst/>
          </a:prstGeom>
          <a:noFill/>
          <a:ln>
            <a:noFill/>
          </a:ln>
        </p:spPr>
      </p:pic>
      <p:pic>
        <p:nvPicPr>
          <p:cNvPr id="11" name="Google Shape;181;p39"/>
          <p:cNvPicPr preferRelativeResize="0"/>
          <p:nvPr/>
        </p:nvPicPr>
        <p:blipFill rotWithShape="1">
          <a:blip r:embed="rId6">
            <a:alphaModFix/>
          </a:blip>
          <a:srcRect/>
          <a:stretch/>
        </p:blipFill>
        <p:spPr>
          <a:xfrm rot="423461">
            <a:off x="3326278" y="3171051"/>
            <a:ext cx="1768655" cy="1928650"/>
          </a:xfrm>
          <a:prstGeom prst="rect">
            <a:avLst/>
          </a:prstGeom>
          <a:noFill/>
          <a:ln>
            <a:noFill/>
          </a:ln>
        </p:spPr>
      </p:pic>
      <p:pic>
        <p:nvPicPr>
          <p:cNvPr id="12" name="Google Shape;184;p39"/>
          <p:cNvPicPr preferRelativeResize="0"/>
          <p:nvPr/>
        </p:nvPicPr>
        <p:blipFill rotWithShape="1">
          <a:blip r:embed="rId7">
            <a:alphaModFix/>
          </a:blip>
          <a:srcRect/>
          <a:stretch/>
        </p:blipFill>
        <p:spPr>
          <a:xfrm rot="287568">
            <a:off x="3848788" y="4782600"/>
            <a:ext cx="1870309" cy="1929086"/>
          </a:xfrm>
          <a:prstGeom prst="rect">
            <a:avLst/>
          </a:prstGeom>
          <a:noFill/>
          <a:ln>
            <a:noFill/>
          </a:ln>
        </p:spPr>
      </p:pic>
      <p:pic>
        <p:nvPicPr>
          <p:cNvPr id="13" name="Google Shape;187;p39"/>
          <p:cNvPicPr preferRelativeResize="0"/>
          <p:nvPr/>
        </p:nvPicPr>
        <p:blipFill rotWithShape="1">
          <a:blip r:embed="rId8">
            <a:alphaModFix/>
          </a:blip>
          <a:srcRect/>
          <a:stretch/>
        </p:blipFill>
        <p:spPr>
          <a:xfrm rot="21295482">
            <a:off x="5122716" y="4841393"/>
            <a:ext cx="2261234" cy="1493681"/>
          </a:xfrm>
          <a:prstGeom prst="rect">
            <a:avLst/>
          </a:prstGeom>
          <a:noFill/>
          <a:ln>
            <a:noFill/>
          </a:ln>
        </p:spPr>
      </p:pic>
      <p:pic>
        <p:nvPicPr>
          <p:cNvPr id="15" name="Google Shape;191;p39"/>
          <p:cNvPicPr preferRelativeResize="0"/>
          <p:nvPr/>
        </p:nvPicPr>
        <p:blipFill rotWithShape="1">
          <a:blip r:embed="rId9">
            <a:alphaModFix/>
          </a:blip>
          <a:srcRect/>
          <a:stretch/>
        </p:blipFill>
        <p:spPr>
          <a:xfrm rot="1340917">
            <a:off x="7872275" y="3255137"/>
            <a:ext cx="2225720" cy="1861181"/>
          </a:xfrm>
          <a:prstGeom prst="rect">
            <a:avLst/>
          </a:prstGeom>
          <a:noFill/>
          <a:ln>
            <a:noFill/>
          </a:ln>
        </p:spPr>
      </p:pic>
      <p:pic>
        <p:nvPicPr>
          <p:cNvPr id="10" name="Google Shape;178;p39"/>
          <p:cNvPicPr preferRelativeResize="0"/>
          <p:nvPr/>
        </p:nvPicPr>
        <p:blipFill rotWithShape="1">
          <a:blip r:embed="rId10">
            <a:alphaModFix/>
          </a:blip>
          <a:srcRect/>
          <a:stretch/>
        </p:blipFill>
        <p:spPr>
          <a:xfrm rot="257987">
            <a:off x="4851776" y="3259077"/>
            <a:ext cx="1666150" cy="1440052"/>
          </a:xfrm>
          <a:prstGeom prst="rect">
            <a:avLst/>
          </a:prstGeom>
          <a:noFill/>
          <a:ln>
            <a:noFill/>
          </a:ln>
        </p:spPr>
      </p:pic>
      <p:pic>
        <p:nvPicPr>
          <p:cNvPr id="8" name="Google Shape;172;p39"/>
          <p:cNvPicPr preferRelativeResize="0"/>
          <p:nvPr/>
        </p:nvPicPr>
        <p:blipFill rotWithShape="1">
          <a:blip r:embed="rId11">
            <a:alphaModFix/>
          </a:blip>
          <a:srcRect b="4867"/>
          <a:stretch/>
        </p:blipFill>
        <p:spPr>
          <a:xfrm rot="244755">
            <a:off x="5713454" y="5079037"/>
            <a:ext cx="1815097" cy="1571899"/>
          </a:xfrm>
          <a:prstGeom prst="rect">
            <a:avLst/>
          </a:prstGeom>
          <a:noFill/>
          <a:ln>
            <a:noFill/>
          </a:ln>
        </p:spPr>
      </p:pic>
      <p:sp>
        <p:nvSpPr>
          <p:cNvPr id="2" name="Rectangle 1"/>
          <p:cNvSpPr/>
          <p:nvPr/>
        </p:nvSpPr>
        <p:spPr>
          <a:xfrm>
            <a:off x="229278" y="850781"/>
            <a:ext cx="11596060" cy="830997"/>
          </a:xfrm>
          <a:prstGeom prst="rect">
            <a:avLst/>
          </a:prstGeom>
        </p:spPr>
        <p:txBody>
          <a:bodyPr wrap="none">
            <a:spAutoFit/>
          </a:bodyPr>
          <a:lstStyle/>
          <a:p>
            <a:r>
              <a:rPr lang="en-US" sz="2400" b="1" dirty="0">
                <a:solidFill>
                  <a:prstClr val="black"/>
                </a:solidFill>
                <a:latin typeface="Arial" panose="020B0604020202020204" pitchFamily="34" charset="0"/>
                <a:cs typeface="Arial" panose="020B0604020202020204" pitchFamily="34" charset="0"/>
              </a:rPr>
              <a:t>Your NMHS works at the frontline of these risks. </a:t>
            </a:r>
            <a:r>
              <a:rPr lang="en-US" sz="2400" b="1" dirty="0">
                <a:latin typeface="Arial" panose="020B0604020202020204" pitchFamily="34" charset="0"/>
                <a:cs typeface="Arial" panose="020B0604020202020204" pitchFamily="34" charset="0"/>
              </a:rPr>
              <a:t>Provide strong evidence that </a:t>
            </a:r>
          </a:p>
          <a:p>
            <a:r>
              <a:rPr lang="en-US" sz="2400" b="1" dirty="0">
                <a:latin typeface="Arial" panose="020B0604020202020204" pitchFamily="34" charset="0"/>
                <a:cs typeface="Arial" panose="020B0604020202020204" pitchFamily="34" charset="0"/>
              </a:rPr>
              <a:t>EWS &amp; climate intelligence reduce economic losses and save lives </a:t>
            </a:r>
          </a:p>
        </p:txBody>
      </p:sp>
      <p:pic>
        <p:nvPicPr>
          <p:cNvPr id="3" name="Picture 2"/>
          <p:cNvPicPr>
            <a:picLocks noChangeAspect="1"/>
          </p:cNvPicPr>
          <p:nvPr/>
        </p:nvPicPr>
        <p:blipFill>
          <a:blip r:embed="rId12"/>
          <a:stretch>
            <a:fillRect/>
          </a:stretch>
        </p:blipFill>
        <p:spPr>
          <a:xfrm>
            <a:off x="40977" y="1814062"/>
            <a:ext cx="3741744" cy="1341236"/>
          </a:xfrm>
          <a:prstGeom prst="rect">
            <a:avLst/>
          </a:prstGeom>
        </p:spPr>
      </p:pic>
      <p:pic>
        <p:nvPicPr>
          <p:cNvPr id="5" name="Picture 4"/>
          <p:cNvPicPr>
            <a:picLocks noChangeAspect="1"/>
          </p:cNvPicPr>
          <p:nvPr/>
        </p:nvPicPr>
        <p:blipFill>
          <a:blip r:embed="rId13"/>
          <a:stretch>
            <a:fillRect/>
          </a:stretch>
        </p:blipFill>
        <p:spPr>
          <a:xfrm>
            <a:off x="-22350" y="4043090"/>
            <a:ext cx="3419141" cy="2814910"/>
          </a:xfrm>
          <a:prstGeom prst="rect">
            <a:avLst/>
          </a:prstGeom>
        </p:spPr>
      </p:pic>
      <p:pic>
        <p:nvPicPr>
          <p:cNvPr id="14" name="Picture 13"/>
          <p:cNvPicPr>
            <a:picLocks noChangeAspect="1"/>
          </p:cNvPicPr>
          <p:nvPr/>
        </p:nvPicPr>
        <p:blipFill>
          <a:blip r:embed="rId14"/>
          <a:stretch>
            <a:fillRect/>
          </a:stretch>
        </p:blipFill>
        <p:spPr>
          <a:xfrm>
            <a:off x="3792489" y="1772364"/>
            <a:ext cx="3894157" cy="1588908"/>
          </a:xfrm>
          <a:prstGeom prst="rect">
            <a:avLst/>
          </a:prstGeom>
        </p:spPr>
      </p:pic>
      <p:pic>
        <p:nvPicPr>
          <p:cNvPr id="17" name="Picture 16"/>
          <p:cNvPicPr>
            <a:picLocks noChangeAspect="1"/>
          </p:cNvPicPr>
          <p:nvPr/>
        </p:nvPicPr>
        <p:blipFill>
          <a:blip r:embed="rId15"/>
          <a:stretch>
            <a:fillRect/>
          </a:stretch>
        </p:blipFill>
        <p:spPr>
          <a:xfrm>
            <a:off x="7598205" y="1715952"/>
            <a:ext cx="2619375" cy="1743075"/>
          </a:xfrm>
          <a:prstGeom prst="rect">
            <a:avLst/>
          </a:prstGeom>
        </p:spPr>
      </p:pic>
      <p:pic>
        <p:nvPicPr>
          <p:cNvPr id="18" name="Picture 17"/>
          <p:cNvPicPr>
            <a:picLocks noChangeAspect="1"/>
          </p:cNvPicPr>
          <p:nvPr/>
        </p:nvPicPr>
        <p:blipFill>
          <a:blip r:embed="rId16"/>
          <a:stretch>
            <a:fillRect/>
          </a:stretch>
        </p:blipFill>
        <p:spPr>
          <a:xfrm>
            <a:off x="7495574" y="4936122"/>
            <a:ext cx="2333625" cy="1962150"/>
          </a:xfrm>
          <a:prstGeom prst="rect">
            <a:avLst/>
          </a:prstGeom>
        </p:spPr>
      </p:pic>
      <p:pic>
        <p:nvPicPr>
          <p:cNvPr id="19" name="Picture 18"/>
          <p:cNvPicPr>
            <a:picLocks noChangeAspect="1"/>
          </p:cNvPicPr>
          <p:nvPr/>
        </p:nvPicPr>
        <p:blipFill>
          <a:blip r:embed="rId17"/>
          <a:stretch>
            <a:fillRect/>
          </a:stretch>
        </p:blipFill>
        <p:spPr>
          <a:xfrm>
            <a:off x="10028219" y="3406425"/>
            <a:ext cx="2163781" cy="1529697"/>
          </a:xfrm>
          <a:prstGeom prst="rect">
            <a:avLst/>
          </a:prstGeom>
        </p:spPr>
      </p:pic>
      <p:pic>
        <p:nvPicPr>
          <p:cNvPr id="20" name="Picture 19"/>
          <p:cNvPicPr>
            <a:picLocks noChangeAspect="1"/>
          </p:cNvPicPr>
          <p:nvPr/>
        </p:nvPicPr>
        <p:blipFill>
          <a:blip r:embed="rId18"/>
          <a:stretch>
            <a:fillRect/>
          </a:stretch>
        </p:blipFill>
        <p:spPr>
          <a:xfrm>
            <a:off x="30989" y="3124081"/>
            <a:ext cx="3759393" cy="1042520"/>
          </a:xfrm>
          <a:prstGeom prst="rect">
            <a:avLst/>
          </a:prstGeom>
        </p:spPr>
      </p:pic>
      <p:pic>
        <p:nvPicPr>
          <p:cNvPr id="21" name="Picture 20"/>
          <p:cNvPicPr>
            <a:picLocks noChangeAspect="1"/>
          </p:cNvPicPr>
          <p:nvPr/>
        </p:nvPicPr>
        <p:blipFill>
          <a:blip r:embed="rId19"/>
          <a:stretch>
            <a:fillRect/>
          </a:stretch>
        </p:blipFill>
        <p:spPr>
          <a:xfrm>
            <a:off x="10607331" y="1612745"/>
            <a:ext cx="1373589" cy="1783346"/>
          </a:xfrm>
          <a:prstGeom prst="rect">
            <a:avLst/>
          </a:prstGeom>
        </p:spPr>
      </p:pic>
      <p:pic>
        <p:nvPicPr>
          <p:cNvPr id="23" name="Picture 22"/>
          <p:cNvPicPr>
            <a:picLocks noChangeAspect="1"/>
          </p:cNvPicPr>
          <p:nvPr/>
        </p:nvPicPr>
        <p:blipFill>
          <a:blip r:embed="rId20"/>
          <a:stretch>
            <a:fillRect/>
          </a:stretch>
        </p:blipFill>
        <p:spPr>
          <a:xfrm>
            <a:off x="9829199" y="5007204"/>
            <a:ext cx="2408129" cy="1962320"/>
          </a:xfrm>
          <a:prstGeom prst="rect">
            <a:avLst/>
          </a:prstGeom>
        </p:spPr>
      </p:pic>
    </p:spTree>
    <p:extLst>
      <p:ext uri="{BB962C8B-B14F-4D97-AF65-F5344CB8AC3E}">
        <p14:creationId xmlns:p14="http://schemas.microsoft.com/office/powerpoint/2010/main" val="3261855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4833" y="67456"/>
            <a:ext cx="11937167" cy="794479"/>
          </a:xfrm>
        </p:spPr>
        <p:txBody>
          <a:bodyPr/>
          <a:lstStyle/>
          <a:p>
            <a:r>
              <a:rPr lang="en-US" sz="3800" dirty="0"/>
              <a:t>Embed NMHS in National Resilience Frameworks</a:t>
            </a:r>
            <a:endParaRPr lang="en-US" dirty="0"/>
          </a:p>
        </p:txBody>
      </p:sp>
      <p:sp>
        <p:nvSpPr>
          <p:cNvPr id="3" name="Subtitle 2"/>
          <p:cNvSpPr>
            <a:spLocks noGrp="1"/>
          </p:cNvSpPr>
          <p:nvPr>
            <p:ph type="subTitle" idx="1"/>
          </p:nvPr>
        </p:nvSpPr>
        <p:spPr>
          <a:xfrm>
            <a:off x="322029" y="1069142"/>
            <a:ext cx="4801514" cy="4958955"/>
          </a:xfrm>
        </p:spPr>
        <p:txBody>
          <a:bodyPr/>
          <a:lstStyle/>
          <a:p>
            <a:r>
              <a:rPr lang="en-US" sz="2200" dirty="0"/>
              <a:t>Integrate NMHS into planning, governance, and operations that shape:</a:t>
            </a:r>
          </a:p>
          <a:p>
            <a:pPr marL="342900" indent="-342900">
              <a:buFont typeface="Arial" panose="020B0604020202020204" pitchFamily="34" charset="0"/>
              <a:buChar char="•"/>
            </a:pPr>
            <a:r>
              <a:rPr lang="en-US" sz="2200" b="1" dirty="0"/>
              <a:t>Infrastructural development  National security and disaster resilience</a:t>
            </a:r>
          </a:p>
          <a:p>
            <a:pPr marL="342900" indent="-342900">
              <a:buFont typeface="Arial" panose="020B0604020202020204" pitchFamily="34" charset="0"/>
              <a:buChar char="•"/>
            </a:pPr>
            <a:r>
              <a:rPr lang="en-US" sz="2200" dirty="0">
                <a:solidFill>
                  <a:srgbClr val="0070C0"/>
                </a:solidFill>
              </a:rPr>
              <a:t>National disaster risk reduction strategy</a:t>
            </a:r>
          </a:p>
          <a:p>
            <a:pPr marL="342900" indent="-342900">
              <a:buFont typeface="Arial" panose="020B0604020202020204" pitchFamily="34" charset="0"/>
              <a:buChar char="•"/>
            </a:pPr>
            <a:r>
              <a:rPr lang="en-US" sz="2200" dirty="0"/>
              <a:t>National climate risk assessments</a:t>
            </a:r>
          </a:p>
          <a:p>
            <a:pPr marL="342900" indent="-342900">
              <a:buFont typeface="Arial" panose="020B0604020202020204" pitchFamily="34" charset="0"/>
              <a:buChar char="•"/>
            </a:pPr>
            <a:r>
              <a:rPr lang="en-US" sz="2200" dirty="0">
                <a:solidFill>
                  <a:srgbClr val="0070C0"/>
                </a:solidFill>
              </a:rPr>
              <a:t>National emergency management and hazard readiness plans</a:t>
            </a:r>
          </a:p>
          <a:p>
            <a:pPr marL="342900" indent="-342900">
              <a:buFont typeface="Arial" panose="020B0604020202020204" pitchFamily="34" charset="0"/>
              <a:buChar char="•"/>
            </a:pPr>
            <a:r>
              <a:rPr lang="en-US" sz="2200" b="1" dirty="0"/>
              <a:t>Critical infrastructure protection</a:t>
            </a:r>
          </a:p>
          <a:p>
            <a:endParaRPr lang="en-US" sz="2200" dirty="0"/>
          </a:p>
        </p:txBody>
      </p:sp>
      <p:pic>
        <p:nvPicPr>
          <p:cNvPr id="4" name="Picture 3"/>
          <p:cNvPicPr>
            <a:picLocks noChangeAspect="1"/>
          </p:cNvPicPr>
          <p:nvPr/>
        </p:nvPicPr>
        <p:blipFill>
          <a:blip r:embed="rId3"/>
          <a:stretch>
            <a:fillRect/>
          </a:stretch>
        </p:blipFill>
        <p:spPr>
          <a:xfrm>
            <a:off x="5941653" y="969655"/>
            <a:ext cx="6748167" cy="3868159"/>
          </a:xfrm>
          <a:prstGeom prst="rect">
            <a:avLst/>
          </a:prstGeom>
        </p:spPr>
      </p:pic>
      <p:pic>
        <p:nvPicPr>
          <p:cNvPr id="5" name="Picture 4"/>
          <p:cNvPicPr>
            <a:picLocks noChangeAspect="1"/>
          </p:cNvPicPr>
          <p:nvPr/>
        </p:nvPicPr>
        <p:blipFill>
          <a:blip r:embed="rId4"/>
          <a:stretch>
            <a:fillRect/>
          </a:stretch>
        </p:blipFill>
        <p:spPr>
          <a:xfrm>
            <a:off x="4955707" y="1856698"/>
            <a:ext cx="7475780" cy="3497333"/>
          </a:xfrm>
          <a:prstGeom prst="rect">
            <a:avLst/>
          </a:prstGeom>
        </p:spPr>
      </p:pic>
      <p:sp>
        <p:nvSpPr>
          <p:cNvPr id="7" name="Rectangle 6"/>
          <p:cNvSpPr/>
          <p:nvPr/>
        </p:nvSpPr>
        <p:spPr>
          <a:xfrm>
            <a:off x="6223416" y="3609753"/>
            <a:ext cx="5397970" cy="3349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5"/>
          <a:stretch>
            <a:fillRect/>
          </a:stretch>
        </p:blipFill>
        <p:spPr>
          <a:xfrm>
            <a:off x="5941653" y="3548620"/>
            <a:ext cx="8734187" cy="3149891"/>
          </a:xfrm>
          <a:prstGeom prst="rect">
            <a:avLst/>
          </a:prstGeom>
        </p:spPr>
      </p:pic>
      <p:pic>
        <p:nvPicPr>
          <p:cNvPr id="9" name="Picture 8"/>
          <p:cNvPicPr>
            <a:picLocks noChangeAspect="1"/>
          </p:cNvPicPr>
          <p:nvPr/>
        </p:nvPicPr>
        <p:blipFill>
          <a:blip r:embed="rId6"/>
          <a:stretch>
            <a:fillRect/>
          </a:stretch>
        </p:blipFill>
        <p:spPr>
          <a:xfrm>
            <a:off x="5035433" y="704175"/>
            <a:ext cx="7075775" cy="2199559"/>
          </a:xfrm>
          <a:prstGeom prst="rect">
            <a:avLst/>
          </a:prstGeom>
        </p:spPr>
      </p:pic>
      <p:pic>
        <p:nvPicPr>
          <p:cNvPr id="10" name="Picture 9"/>
          <p:cNvPicPr>
            <a:picLocks noChangeAspect="1"/>
          </p:cNvPicPr>
          <p:nvPr/>
        </p:nvPicPr>
        <p:blipFill>
          <a:blip r:embed="rId7"/>
          <a:stretch>
            <a:fillRect/>
          </a:stretch>
        </p:blipFill>
        <p:spPr>
          <a:xfrm>
            <a:off x="5079417" y="2845415"/>
            <a:ext cx="7544454" cy="2560542"/>
          </a:xfrm>
          <a:prstGeom prst="rect">
            <a:avLst/>
          </a:prstGeom>
        </p:spPr>
      </p:pic>
      <p:pic>
        <p:nvPicPr>
          <p:cNvPr id="11" name="Picture 10"/>
          <p:cNvPicPr>
            <a:picLocks noChangeAspect="1"/>
          </p:cNvPicPr>
          <p:nvPr/>
        </p:nvPicPr>
        <p:blipFill>
          <a:blip r:embed="rId8"/>
          <a:stretch>
            <a:fillRect/>
          </a:stretch>
        </p:blipFill>
        <p:spPr>
          <a:xfrm>
            <a:off x="5054202" y="786279"/>
            <a:ext cx="7159763" cy="4879797"/>
          </a:xfrm>
          <a:prstGeom prst="rect">
            <a:avLst/>
          </a:prstGeom>
        </p:spPr>
      </p:pic>
    </p:spTree>
    <p:extLst>
      <p:ext uri="{BB962C8B-B14F-4D97-AF65-F5344CB8AC3E}">
        <p14:creationId xmlns:p14="http://schemas.microsoft.com/office/powerpoint/2010/main" val="167357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1" presetClass="exit" presetSubtype="0" fill="hold" nodeType="withEffect">
                                  <p:stCondLst>
                                    <p:cond delay="0"/>
                                  </p:stCondLst>
                                  <p:childTnLst>
                                    <p:set>
                                      <p:cBhvr>
                                        <p:cTn id="22" dur="1" fill="hold">
                                          <p:stCondLst>
                                            <p:cond delay="0"/>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771994"/>
          </a:xfrm>
        </p:spPr>
        <p:txBody>
          <a:bodyPr/>
          <a:lstStyle/>
          <a:p>
            <a:r>
              <a:rPr lang="en-US" sz="3800" dirty="0"/>
              <a:t>Strengthen High-Visibility, High-Impact Partnerships</a:t>
            </a:r>
          </a:p>
        </p:txBody>
      </p:sp>
      <p:sp>
        <p:nvSpPr>
          <p:cNvPr id="3" name="Subtitle 2"/>
          <p:cNvSpPr>
            <a:spLocks noGrp="1"/>
          </p:cNvSpPr>
          <p:nvPr>
            <p:ph type="subTitle" idx="1"/>
          </p:nvPr>
        </p:nvSpPr>
        <p:spPr>
          <a:xfrm>
            <a:off x="791852" y="900909"/>
            <a:ext cx="10807830" cy="4104723"/>
          </a:xfrm>
        </p:spPr>
        <p:txBody>
          <a:bodyPr/>
          <a:lstStyle/>
          <a:p>
            <a:r>
              <a:rPr lang="en-US" b="1" dirty="0">
                <a:solidFill>
                  <a:srgbClr val="C00000"/>
                </a:solidFill>
              </a:rPr>
              <a:t>Strengthen your Whole-of-Government Value </a:t>
            </a:r>
            <a:r>
              <a:rPr lang="en-US" dirty="0"/>
              <a:t>by </a:t>
            </a:r>
            <a:r>
              <a:rPr lang="en-US" b="1" dirty="0">
                <a:solidFill>
                  <a:srgbClr val="0070C0"/>
                </a:solidFill>
              </a:rPr>
              <a:t>Deepening partnerships and strengthening your visibility </a:t>
            </a:r>
          </a:p>
          <a:p>
            <a:r>
              <a:rPr lang="en-US" dirty="0"/>
              <a:t>Demonstrate that many critical systems depend on the NMHS:</a:t>
            </a:r>
          </a:p>
          <a:p>
            <a:pPr marL="342900" indent="-342900">
              <a:buFont typeface="Arial" panose="020B0604020202020204" pitchFamily="34" charset="0"/>
              <a:buChar char="•"/>
            </a:pPr>
            <a:r>
              <a:rPr lang="en-US" dirty="0"/>
              <a:t>Disaster Management</a:t>
            </a:r>
          </a:p>
          <a:p>
            <a:pPr marL="342900" indent="-342900">
              <a:buFont typeface="Arial" panose="020B0604020202020204" pitchFamily="34" charset="0"/>
              <a:buChar char="•"/>
            </a:pPr>
            <a:r>
              <a:rPr lang="en-US" dirty="0"/>
              <a:t>National Security</a:t>
            </a:r>
          </a:p>
          <a:p>
            <a:pPr marL="342900" indent="-342900">
              <a:buFont typeface="Arial" panose="020B0604020202020204" pitchFamily="34" charset="0"/>
              <a:buChar char="•"/>
            </a:pPr>
            <a:r>
              <a:rPr lang="en-US" dirty="0"/>
              <a:t>Health (heatwaves)</a:t>
            </a:r>
          </a:p>
          <a:p>
            <a:pPr marL="342900" indent="-342900">
              <a:buFont typeface="Arial" panose="020B0604020202020204" pitchFamily="34" charset="0"/>
              <a:buChar char="•"/>
            </a:pPr>
            <a:r>
              <a:rPr lang="en-US" dirty="0"/>
              <a:t>Transport (aviation/maritime safety)</a:t>
            </a:r>
          </a:p>
          <a:p>
            <a:pPr marL="342900" indent="-342900">
              <a:buFont typeface="Arial" panose="020B0604020202020204" pitchFamily="34" charset="0"/>
              <a:buChar char="•"/>
            </a:pPr>
            <a:r>
              <a:rPr lang="en-US" dirty="0"/>
              <a:t>Energy and electricity </a:t>
            </a:r>
          </a:p>
          <a:p>
            <a:pPr marL="342900" indent="-342900">
              <a:buFont typeface="Arial" panose="020B0604020202020204" pitchFamily="34" charset="0"/>
              <a:buChar char="•"/>
            </a:pPr>
            <a:r>
              <a:rPr lang="en-US" dirty="0"/>
              <a:t>Water management and agriculture</a:t>
            </a:r>
          </a:p>
        </p:txBody>
      </p:sp>
      <p:sp>
        <p:nvSpPr>
          <p:cNvPr id="4" name="Rectangle 3"/>
          <p:cNvSpPr/>
          <p:nvPr/>
        </p:nvSpPr>
        <p:spPr>
          <a:xfrm>
            <a:off x="1916457" y="5287358"/>
            <a:ext cx="10465632" cy="424732"/>
          </a:xfrm>
          <a:prstGeom prst="rect">
            <a:avLst/>
          </a:prstGeom>
        </p:spPr>
        <p:txBody>
          <a:bodyPr wrap="square">
            <a:spAutoFit/>
          </a:bodyPr>
          <a:lstStyle/>
          <a:p>
            <a:pPr lvl="0" fontAlgn="base">
              <a:lnSpc>
                <a:spcPct val="90000"/>
              </a:lnSpc>
              <a:spcBef>
                <a:spcPts val="1000"/>
              </a:spcBef>
              <a:spcAft>
                <a:spcPct val="0"/>
              </a:spcAft>
            </a:pPr>
            <a:r>
              <a:rPr lang="en-US" sz="2400" b="1" dirty="0">
                <a:solidFill>
                  <a:srgbClr val="C00000"/>
                </a:solidFill>
                <a:latin typeface="Arial" panose="020B0604020202020204" pitchFamily="34" charset="0"/>
                <a:cs typeface="Arial" panose="020B0604020202020204" pitchFamily="34" charset="0"/>
              </a:rPr>
              <a:t>These will reinforce the NMHS value at Cabinet level</a:t>
            </a:r>
          </a:p>
        </p:txBody>
      </p:sp>
      <p:sp>
        <p:nvSpPr>
          <p:cNvPr id="5" name="Oval 4"/>
          <p:cNvSpPr/>
          <p:nvPr/>
        </p:nvSpPr>
        <p:spPr>
          <a:xfrm>
            <a:off x="8649093" y="2069183"/>
            <a:ext cx="3360656" cy="29364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Formal Agreements in the form of MOUs to Demonstrate  operational value </a:t>
            </a:r>
          </a:p>
        </p:txBody>
      </p:sp>
    </p:spTree>
    <p:extLst>
      <p:ext uri="{BB962C8B-B14F-4D97-AF65-F5344CB8AC3E}">
        <p14:creationId xmlns:p14="http://schemas.microsoft.com/office/powerpoint/2010/main" val="894872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758" y="1092554"/>
            <a:ext cx="3853674" cy="2167691"/>
          </a:xfrm>
          <a:prstGeom prst="rect">
            <a:avLst/>
          </a:prstGeom>
        </p:spPr>
      </p:pic>
      <p:pic>
        <p:nvPicPr>
          <p:cNvPr id="7" name="Picture 6"/>
          <p:cNvPicPr>
            <a:picLocks noChangeAspect="1"/>
          </p:cNvPicPr>
          <p:nvPr/>
        </p:nvPicPr>
        <p:blipFill>
          <a:blip r:embed="rId4"/>
          <a:stretch>
            <a:fillRect/>
          </a:stretch>
        </p:blipFill>
        <p:spPr>
          <a:xfrm>
            <a:off x="8190255" y="1557196"/>
            <a:ext cx="3796010" cy="1759984"/>
          </a:xfrm>
          <a:prstGeom prst="rect">
            <a:avLst/>
          </a:prstGeom>
        </p:spPr>
      </p:pic>
      <p:pic>
        <p:nvPicPr>
          <p:cNvPr id="9" name="Picture 8"/>
          <p:cNvPicPr>
            <a:picLocks noChangeAspect="1"/>
          </p:cNvPicPr>
          <p:nvPr/>
        </p:nvPicPr>
        <p:blipFill>
          <a:blip r:embed="rId5"/>
          <a:stretch>
            <a:fillRect/>
          </a:stretch>
        </p:blipFill>
        <p:spPr>
          <a:xfrm>
            <a:off x="4402861" y="4049981"/>
            <a:ext cx="3586960" cy="2390722"/>
          </a:xfrm>
          <a:prstGeom prst="rect">
            <a:avLst/>
          </a:prstGeom>
        </p:spPr>
      </p:pic>
      <p:pic>
        <p:nvPicPr>
          <p:cNvPr id="10" name="Picture 9"/>
          <p:cNvPicPr>
            <a:picLocks noChangeAspect="1"/>
          </p:cNvPicPr>
          <p:nvPr/>
        </p:nvPicPr>
        <p:blipFill>
          <a:blip r:embed="rId6"/>
          <a:stretch>
            <a:fillRect/>
          </a:stretch>
        </p:blipFill>
        <p:spPr>
          <a:xfrm>
            <a:off x="4488593" y="1179136"/>
            <a:ext cx="3586960" cy="2389813"/>
          </a:xfrm>
          <a:prstGeom prst="rect">
            <a:avLst/>
          </a:prstGeom>
        </p:spPr>
      </p:pic>
      <p:pic>
        <p:nvPicPr>
          <p:cNvPr id="11" name="Picture 10"/>
          <p:cNvPicPr>
            <a:picLocks noChangeAspect="1"/>
          </p:cNvPicPr>
          <p:nvPr/>
        </p:nvPicPr>
        <p:blipFill>
          <a:blip r:embed="rId7"/>
          <a:stretch>
            <a:fillRect/>
          </a:stretch>
        </p:blipFill>
        <p:spPr>
          <a:xfrm>
            <a:off x="207080" y="5222893"/>
            <a:ext cx="3890821" cy="1409505"/>
          </a:xfrm>
          <a:prstGeom prst="rect">
            <a:avLst/>
          </a:prstGeom>
        </p:spPr>
      </p:pic>
      <p:sp>
        <p:nvSpPr>
          <p:cNvPr id="14" name="TextBox 13"/>
          <p:cNvSpPr txBox="1"/>
          <p:nvPr/>
        </p:nvSpPr>
        <p:spPr>
          <a:xfrm>
            <a:off x="594702" y="3260245"/>
            <a:ext cx="3579730" cy="646331"/>
          </a:xfrm>
          <a:prstGeom prst="rect">
            <a:avLst/>
          </a:prstGeom>
          <a:noFill/>
        </p:spPr>
        <p:txBody>
          <a:bodyPr wrap="square" rtlCol="0">
            <a:spAutoFit/>
          </a:bodyPr>
          <a:lstStyle/>
          <a:p>
            <a:r>
              <a:rPr lang="en-US" b="1" dirty="0">
                <a:solidFill>
                  <a:srgbClr val="FF0000"/>
                </a:solidFill>
                <a:latin typeface="Arial" panose="020B0604020202020204" pitchFamily="34" charset="0"/>
                <a:cs typeface="Arial" panose="020B0604020202020204" pitchFamily="34" charset="0"/>
              </a:rPr>
              <a:t>Minister of Public Utilities </a:t>
            </a:r>
          </a:p>
          <a:p>
            <a:r>
              <a:rPr lang="en-US" b="1" dirty="0">
                <a:solidFill>
                  <a:srgbClr val="FF0000"/>
                </a:solidFill>
                <a:latin typeface="Arial" panose="020B0604020202020204" pitchFamily="34" charset="0"/>
                <a:cs typeface="Arial" panose="020B0604020202020204" pitchFamily="34" charset="0"/>
              </a:rPr>
              <a:t>(</a:t>
            </a:r>
            <a:r>
              <a:rPr lang="en-US" sz="1400" b="1" dirty="0">
                <a:solidFill>
                  <a:srgbClr val="FF0000"/>
                </a:solidFill>
                <a:latin typeface="Arial" panose="020B0604020202020204" pitchFamily="34" charset="0"/>
                <a:cs typeface="Arial" panose="020B0604020202020204" pitchFamily="34" charset="0"/>
              </a:rPr>
              <a:t>Water, Electricity, Meteorology)</a:t>
            </a:r>
          </a:p>
        </p:txBody>
      </p:sp>
      <p:sp>
        <p:nvSpPr>
          <p:cNvPr id="16" name="TextBox 15"/>
          <p:cNvSpPr txBox="1"/>
          <p:nvPr/>
        </p:nvSpPr>
        <p:spPr>
          <a:xfrm>
            <a:off x="4919570" y="3596676"/>
            <a:ext cx="2396531" cy="307777"/>
          </a:xfrm>
          <a:prstGeom prst="rect">
            <a:avLst/>
          </a:prstGeom>
          <a:noFill/>
        </p:spPr>
        <p:txBody>
          <a:bodyPr wrap="square" rtlCol="0">
            <a:spAutoFit/>
          </a:bodyPr>
          <a:lstStyle/>
          <a:p>
            <a:r>
              <a:rPr lang="en-US" sz="1400" b="1" dirty="0">
                <a:solidFill>
                  <a:srgbClr val="0070C0"/>
                </a:solidFill>
                <a:latin typeface="Arial Black" panose="020B0A04020102020204" pitchFamily="34" charset="0"/>
              </a:rPr>
              <a:t>Minister of Agriculture</a:t>
            </a:r>
          </a:p>
        </p:txBody>
      </p:sp>
      <p:sp>
        <p:nvSpPr>
          <p:cNvPr id="17" name="TextBox 16"/>
          <p:cNvSpPr txBox="1"/>
          <p:nvPr/>
        </p:nvSpPr>
        <p:spPr>
          <a:xfrm>
            <a:off x="8543519" y="1017662"/>
            <a:ext cx="1300683" cy="523220"/>
          </a:xfrm>
          <a:prstGeom prst="rect">
            <a:avLst/>
          </a:prstGeom>
          <a:noFill/>
        </p:spPr>
        <p:txBody>
          <a:bodyPr wrap="square" rtlCol="0">
            <a:spAutoFit/>
          </a:bodyPr>
          <a:lstStyle/>
          <a:p>
            <a:r>
              <a:rPr lang="en-US" sz="1400" b="1" dirty="0">
                <a:solidFill>
                  <a:srgbClr val="FF0000"/>
                </a:solidFill>
                <a:latin typeface="Arial Black" panose="020B0A04020102020204" pitchFamily="34" charset="0"/>
              </a:rPr>
              <a:t>Minister </a:t>
            </a:r>
          </a:p>
          <a:p>
            <a:r>
              <a:rPr lang="en-US" sz="1400" b="1" dirty="0">
                <a:solidFill>
                  <a:srgbClr val="FF0000"/>
                </a:solidFill>
                <a:latin typeface="Arial Black" panose="020B0A04020102020204" pitchFamily="34" charset="0"/>
              </a:rPr>
              <a:t>of Health</a:t>
            </a:r>
          </a:p>
        </p:txBody>
      </p:sp>
      <p:sp>
        <p:nvSpPr>
          <p:cNvPr id="18" name="TextBox 17"/>
          <p:cNvSpPr txBox="1"/>
          <p:nvPr/>
        </p:nvSpPr>
        <p:spPr>
          <a:xfrm>
            <a:off x="10780135" y="1016977"/>
            <a:ext cx="1300683" cy="523220"/>
          </a:xfrm>
          <a:prstGeom prst="rect">
            <a:avLst/>
          </a:prstGeom>
          <a:noFill/>
        </p:spPr>
        <p:txBody>
          <a:bodyPr wrap="square" rtlCol="0">
            <a:spAutoFit/>
          </a:bodyPr>
          <a:lstStyle/>
          <a:p>
            <a:r>
              <a:rPr lang="en-US" sz="1400" b="1" dirty="0">
                <a:solidFill>
                  <a:srgbClr val="FF0000"/>
                </a:solidFill>
                <a:latin typeface="Arial Black" panose="020B0A04020102020204" pitchFamily="34" charset="0"/>
              </a:rPr>
              <a:t>Minister </a:t>
            </a:r>
          </a:p>
          <a:p>
            <a:r>
              <a:rPr lang="en-US" sz="1400" b="1" dirty="0">
                <a:solidFill>
                  <a:srgbClr val="FF0000"/>
                </a:solidFill>
                <a:latin typeface="Arial Black" panose="020B0A04020102020204" pitchFamily="34" charset="0"/>
              </a:rPr>
              <a:t>of Utilities</a:t>
            </a:r>
          </a:p>
        </p:txBody>
      </p:sp>
      <p:sp>
        <p:nvSpPr>
          <p:cNvPr id="20" name="TextBox 19"/>
          <p:cNvSpPr txBox="1"/>
          <p:nvPr/>
        </p:nvSpPr>
        <p:spPr>
          <a:xfrm>
            <a:off x="55011" y="4299563"/>
            <a:ext cx="3814290" cy="923330"/>
          </a:xfrm>
          <a:prstGeom prst="rect">
            <a:avLst/>
          </a:prstGeom>
          <a:noFill/>
        </p:spPr>
        <p:txBody>
          <a:bodyPr wrap="square" rtlCol="0">
            <a:spAutoFit/>
          </a:bodyPr>
          <a:lstStyle/>
          <a:p>
            <a:pPr algn="ctr"/>
            <a:r>
              <a:rPr lang="en-US" b="1" dirty="0">
                <a:solidFill>
                  <a:srgbClr val="0070C0"/>
                </a:solidFill>
                <a:latin typeface="Arial" panose="020B0604020202020204" pitchFamily="34" charset="0"/>
                <a:cs typeface="Arial" panose="020B0604020202020204" pitchFamily="34" charset="0"/>
              </a:rPr>
              <a:t>Another </a:t>
            </a:r>
          </a:p>
          <a:p>
            <a:pPr algn="ctr"/>
            <a:r>
              <a:rPr lang="en-US" b="1" dirty="0">
                <a:solidFill>
                  <a:srgbClr val="0070C0"/>
                </a:solidFill>
                <a:latin typeface="Arial" panose="020B0604020202020204" pitchFamily="34" charset="0"/>
                <a:cs typeface="Arial" panose="020B0604020202020204" pitchFamily="34" charset="0"/>
              </a:rPr>
              <a:t>Minister of Public Utilities</a:t>
            </a:r>
          </a:p>
          <a:p>
            <a:pPr algn="ctr"/>
            <a:r>
              <a:rPr lang="en-US" b="1" dirty="0">
                <a:solidFill>
                  <a:srgbClr val="0070C0"/>
                </a:solidFill>
                <a:latin typeface="Arial" panose="020B0604020202020204" pitchFamily="34" charset="0"/>
                <a:cs typeface="Arial" panose="020B0604020202020204" pitchFamily="34" charset="0"/>
              </a:rPr>
              <a:t>(</a:t>
            </a:r>
            <a:r>
              <a:rPr lang="en-US" sz="1400" b="1" dirty="0">
                <a:solidFill>
                  <a:srgbClr val="0070C0"/>
                </a:solidFill>
                <a:latin typeface="Arial" panose="020B0604020202020204" pitchFamily="34" charset="0"/>
                <a:cs typeface="Arial" panose="020B0604020202020204" pitchFamily="34" charset="0"/>
              </a:rPr>
              <a:t>Water, Electricity, Meteorology)</a:t>
            </a:r>
          </a:p>
        </p:txBody>
      </p:sp>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94781" y="3583411"/>
            <a:ext cx="3586959" cy="2390722"/>
          </a:xfrm>
          <a:prstGeom prst="rect">
            <a:avLst/>
          </a:prstGeom>
        </p:spPr>
      </p:pic>
      <p:sp>
        <p:nvSpPr>
          <p:cNvPr id="21" name="TextBox 20"/>
          <p:cNvSpPr txBox="1"/>
          <p:nvPr/>
        </p:nvSpPr>
        <p:spPr>
          <a:xfrm>
            <a:off x="9884462" y="6104380"/>
            <a:ext cx="2454484" cy="523220"/>
          </a:xfrm>
          <a:prstGeom prst="rect">
            <a:avLst/>
          </a:prstGeom>
          <a:noFill/>
        </p:spPr>
        <p:txBody>
          <a:bodyPr wrap="square" rtlCol="0">
            <a:spAutoFit/>
          </a:bodyPr>
          <a:lstStyle/>
          <a:p>
            <a:r>
              <a:rPr lang="en-US" sz="1400" b="1" dirty="0">
                <a:solidFill>
                  <a:srgbClr val="0070C0"/>
                </a:solidFill>
                <a:latin typeface="Arial Black" panose="020B0A04020102020204" pitchFamily="34" charset="0"/>
              </a:rPr>
              <a:t>Minister’s Utilities &amp;</a:t>
            </a:r>
          </a:p>
          <a:p>
            <a:r>
              <a:rPr lang="en-US" sz="1400" b="1" dirty="0">
                <a:solidFill>
                  <a:srgbClr val="0070C0"/>
                </a:solidFill>
                <a:latin typeface="Arial Black" panose="020B0A04020102020204" pitchFamily="34" charset="0"/>
              </a:rPr>
              <a:t> National Security</a:t>
            </a:r>
          </a:p>
        </p:txBody>
      </p:sp>
      <p:sp>
        <p:nvSpPr>
          <p:cNvPr id="22" name="Title 1"/>
          <p:cNvSpPr txBox="1">
            <a:spLocks/>
          </p:cNvSpPr>
          <p:nvPr/>
        </p:nvSpPr>
        <p:spPr bwMode="auto">
          <a:xfrm>
            <a:off x="21836" y="142503"/>
            <a:ext cx="12192000" cy="771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fontAlgn="base">
              <a:lnSpc>
                <a:spcPct val="90000"/>
              </a:lnSpc>
              <a:spcBef>
                <a:spcPct val="0"/>
              </a:spcBef>
              <a:spcAft>
                <a:spcPct val="0"/>
              </a:spcAft>
              <a:defRPr sz="4400" b="1" kern="1200">
                <a:solidFill>
                  <a:srgbClr val="005BAA"/>
                </a:solidFill>
                <a:latin typeface="Arial" panose="020B0604020202020204" pitchFamily="34" charset="0"/>
                <a:ea typeface="+mj-ea"/>
                <a:cs typeface="Arial" panose="020B0604020202020204" pitchFamily="34" charset="0"/>
              </a:defRPr>
            </a:lvl1pPr>
            <a:lvl2pPr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2pPr>
            <a:lvl3pPr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3pPr>
            <a:lvl4pPr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4pPr>
            <a:lvl5pPr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5pPr>
            <a:lvl6pPr marL="457200"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6pPr>
            <a:lvl7pPr marL="914400"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7pPr>
            <a:lvl8pPr marL="1371600"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8pPr>
            <a:lvl9pPr marL="1828800" algn="ctr" rtl="0" fontAlgn="base">
              <a:lnSpc>
                <a:spcPct val="90000"/>
              </a:lnSpc>
              <a:spcBef>
                <a:spcPct val="0"/>
              </a:spcBef>
              <a:spcAft>
                <a:spcPct val="0"/>
              </a:spcAft>
              <a:defRPr sz="4400" b="1">
                <a:solidFill>
                  <a:srgbClr val="005BAA"/>
                </a:solidFill>
                <a:latin typeface="Arial" panose="020B0604020202020204" pitchFamily="34" charset="0"/>
                <a:cs typeface="Arial" panose="020B0604020202020204" pitchFamily="34" charset="0"/>
              </a:defRPr>
            </a:lvl9pPr>
          </a:lstStyle>
          <a:p>
            <a:r>
              <a:rPr lang="en-US" sz="3400" dirty="0"/>
              <a:t>Use Political Pipelines to  Strengthen Visibility &amp; High-Impact Partnerships</a:t>
            </a:r>
          </a:p>
        </p:txBody>
      </p:sp>
      <p:sp>
        <p:nvSpPr>
          <p:cNvPr id="23" name="TextBox 22"/>
          <p:cNvSpPr txBox="1"/>
          <p:nvPr/>
        </p:nvSpPr>
        <p:spPr>
          <a:xfrm>
            <a:off x="5381042" y="6370788"/>
            <a:ext cx="2454484" cy="523220"/>
          </a:xfrm>
          <a:prstGeom prst="rect">
            <a:avLst/>
          </a:prstGeom>
          <a:noFill/>
        </p:spPr>
        <p:txBody>
          <a:bodyPr wrap="square" rtlCol="0">
            <a:spAutoFit/>
          </a:bodyPr>
          <a:lstStyle/>
          <a:p>
            <a:r>
              <a:rPr lang="en-US" sz="1400" b="1" dirty="0">
                <a:solidFill>
                  <a:srgbClr val="FF0000"/>
                </a:solidFill>
                <a:latin typeface="Arial Black" panose="020B0A04020102020204" pitchFamily="34" charset="0"/>
              </a:rPr>
              <a:t>Minister’s Utilities &amp;</a:t>
            </a:r>
          </a:p>
          <a:p>
            <a:r>
              <a:rPr lang="en-US" sz="1400" b="1" dirty="0">
                <a:solidFill>
                  <a:srgbClr val="FF0000"/>
                </a:solidFill>
                <a:latin typeface="Arial Black" panose="020B0A04020102020204" pitchFamily="34" charset="0"/>
              </a:rPr>
              <a:t> National Security</a:t>
            </a:r>
          </a:p>
        </p:txBody>
      </p:sp>
    </p:spTree>
    <p:extLst>
      <p:ext uri="{BB962C8B-B14F-4D97-AF65-F5344CB8AC3E}">
        <p14:creationId xmlns:p14="http://schemas.microsoft.com/office/powerpoint/2010/main" val="216378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9051" y="-127262"/>
            <a:ext cx="10308210" cy="771994"/>
          </a:xfrm>
        </p:spPr>
        <p:txBody>
          <a:bodyPr/>
          <a:lstStyle/>
          <a:p>
            <a:r>
              <a:rPr lang="en-US" sz="3800" dirty="0"/>
              <a:t>Use Champions and Storytelling</a:t>
            </a:r>
          </a:p>
        </p:txBody>
      </p:sp>
      <p:sp>
        <p:nvSpPr>
          <p:cNvPr id="3" name="Subtitle 2"/>
          <p:cNvSpPr>
            <a:spLocks noGrp="1"/>
          </p:cNvSpPr>
          <p:nvPr>
            <p:ph type="subTitle" idx="1"/>
          </p:nvPr>
        </p:nvSpPr>
        <p:spPr>
          <a:xfrm>
            <a:off x="184245" y="914065"/>
            <a:ext cx="9689910" cy="2709416"/>
          </a:xfrm>
        </p:spPr>
        <p:txBody>
          <a:bodyPr/>
          <a:lstStyle/>
          <a:p>
            <a:pPr marL="342900" indent="-342900">
              <a:buFont typeface="Arial" panose="020B0604020202020204" pitchFamily="34" charset="0"/>
              <a:buChar char="•"/>
            </a:pPr>
            <a:r>
              <a:rPr lang="en-US" dirty="0"/>
              <a:t>Identify and empower political allies as  NMS </a:t>
            </a:r>
            <a:r>
              <a:rPr lang="en-US" b="1" dirty="0">
                <a:solidFill>
                  <a:srgbClr val="FF0000"/>
                </a:solidFill>
              </a:rPr>
              <a:t>natural champions</a:t>
            </a:r>
            <a:endParaRPr lang="en-US" dirty="0"/>
          </a:p>
          <a:p>
            <a:pPr marL="342900" indent="-342900">
              <a:buFont typeface="Arial" panose="020B0604020202020204" pitchFamily="34" charset="0"/>
              <a:buChar char="•"/>
            </a:pPr>
            <a:r>
              <a:rPr lang="en-US" dirty="0"/>
              <a:t>Tell human-centered stories about NMS impact</a:t>
            </a:r>
          </a:p>
          <a:p>
            <a:pPr marL="342900" indent="-342900">
              <a:buFont typeface="Arial" panose="020B0604020202020204" pitchFamily="34" charset="0"/>
              <a:buChar char="•"/>
            </a:pPr>
            <a:r>
              <a:rPr lang="en-US" dirty="0"/>
              <a:t>Invite Ministers or MPs to field visits</a:t>
            </a:r>
          </a:p>
          <a:p>
            <a:pPr marL="342900" indent="-342900">
              <a:buFont typeface="Arial" panose="020B0604020202020204" pitchFamily="34" charset="0"/>
              <a:buChar char="•"/>
            </a:pPr>
            <a:r>
              <a:rPr lang="en-US" dirty="0"/>
              <a:t>Use media and public platforms</a:t>
            </a:r>
          </a:p>
          <a:p>
            <a:r>
              <a:rPr lang="en-US" dirty="0"/>
              <a:t>When champions feel informed and supported, they become powerful advocates for funding and policy reform</a:t>
            </a:r>
          </a:p>
        </p:txBody>
      </p:sp>
      <p:sp>
        <p:nvSpPr>
          <p:cNvPr id="5" name="Rectangle 4"/>
          <p:cNvSpPr/>
          <p:nvPr/>
        </p:nvSpPr>
        <p:spPr>
          <a:xfrm>
            <a:off x="326120" y="3623481"/>
            <a:ext cx="7193796" cy="2308324"/>
          </a:xfrm>
          <a:prstGeom prst="rect">
            <a:avLst/>
          </a:prstGeom>
        </p:spPr>
        <p:txBody>
          <a:bodyPr wrap="square">
            <a:spAutoFit/>
          </a:bodyPr>
          <a:lstStyle/>
          <a:p>
            <a:pPr lvl="0"/>
            <a:r>
              <a:rPr lang="en-US" sz="2400" b="1" dirty="0">
                <a:solidFill>
                  <a:srgbClr val="0070C0"/>
                </a:solidFill>
                <a:latin typeface="Arial" panose="020B0604020202020204" pitchFamily="34" charset="0"/>
                <a:cs typeface="Arial" panose="020B0604020202020204" pitchFamily="34" charset="0"/>
              </a:rPr>
              <a:t>Champions matter:</a:t>
            </a:r>
          </a:p>
          <a:p>
            <a:pPr lvl="0"/>
            <a:r>
              <a:rPr lang="en-US" sz="2400" b="1" dirty="0">
                <a:solidFill>
                  <a:srgbClr val="0070C0"/>
                </a:solidFill>
                <a:latin typeface="Arial" panose="020B0604020202020204" pitchFamily="34" charset="0"/>
                <a:cs typeface="Arial" panose="020B0604020202020204" pitchFamily="34" charset="0"/>
              </a:rPr>
              <a:t>A single influential minister can unlock years of funding. But they must feel confident speaking on your behalf. Give them the evidence, the talking points, and the success stories they need to argue for you inside &amp; outside Cabinet</a:t>
            </a:r>
          </a:p>
        </p:txBody>
      </p:sp>
      <p:pic>
        <p:nvPicPr>
          <p:cNvPr id="6" name="Picture 5"/>
          <p:cNvPicPr>
            <a:picLocks noChangeAspect="1"/>
          </p:cNvPicPr>
          <p:nvPr/>
        </p:nvPicPr>
        <p:blipFill>
          <a:blip r:embed="rId3"/>
          <a:stretch>
            <a:fillRect/>
          </a:stretch>
        </p:blipFill>
        <p:spPr>
          <a:xfrm>
            <a:off x="9722487" y="402608"/>
            <a:ext cx="2312446" cy="3083261"/>
          </a:xfrm>
          <a:prstGeom prst="rect">
            <a:avLst/>
          </a:prstGeom>
        </p:spPr>
      </p:pic>
      <p:pic>
        <p:nvPicPr>
          <p:cNvPr id="7" name="Picture 6"/>
          <p:cNvPicPr>
            <a:picLocks noChangeAspect="1"/>
          </p:cNvPicPr>
          <p:nvPr/>
        </p:nvPicPr>
        <p:blipFill>
          <a:blip r:embed="rId4"/>
          <a:stretch>
            <a:fillRect/>
          </a:stretch>
        </p:blipFill>
        <p:spPr>
          <a:xfrm rot="1316701">
            <a:off x="7634016" y="3869142"/>
            <a:ext cx="4340101" cy="2153570"/>
          </a:xfrm>
          <a:prstGeom prst="rect">
            <a:avLst/>
          </a:prstGeom>
        </p:spPr>
      </p:pic>
    </p:spTree>
    <p:extLst>
      <p:ext uri="{BB962C8B-B14F-4D97-AF65-F5344CB8AC3E}">
        <p14:creationId xmlns:p14="http://schemas.microsoft.com/office/powerpoint/2010/main" val="321073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 y="0"/>
            <a:ext cx="2320186" cy="3125337"/>
          </a:xfrm>
          <a:prstGeom prst="rect">
            <a:avLst/>
          </a:prstGeom>
        </p:spPr>
      </p:pic>
      <p:pic>
        <p:nvPicPr>
          <p:cNvPr id="5" name="Picture 4"/>
          <p:cNvPicPr>
            <a:picLocks noChangeAspect="1"/>
          </p:cNvPicPr>
          <p:nvPr/>
        </p:nvPicPr>
        <p:blipFill>
          <a:blip r:embed="rId4"/>
          <a:stretch>
            <a:fillRect/>
          </a:stretch>
        </p:blipFill>
        <p:spPr>
          <a:xfrm>
            <a:off x="2238301" y="1073598"/>
            <a:ext cx="2331661" cy="3095793"/>
          </a:xfrm>
          <a:prstGeom prst="rect">
            <a:avLst/>
          </a:prstGeom>
        </p:spPr>
      </p:pic>
      <p:pic>
        <p:nvPicPr>
          <p:cNvPr id="6" name="Picture 5"/>
          <p:cNvPicPr>
            <a:picLocks noChangeAspect="1"/>
          </p:cNvPicPr>
          <p:nvPr/>
        </p:nvPicPr>
        <p:blipFill>
          <a:blip r:embed="rId5"/>
          <a:stretch>
            <a:fillRect/>
          </a:stretch>
        </p:blipFill>
        <p:spPr>
          <a:xfrm>
            <a:off x="4569962" y="1063044"/>
            <a:ext cx="2410868" cy="3106347"/>
          </a:xfrm>
          <a:prstGeom prst="rect">
            <a:avLst/>
          </a:prstGeom>
        </p:spPr>
      </p:pic>
      <p:pic>
        <p:nvPicPr>
          <p:cNvPr id="7" name="Picture 6"/>
          <p:cNvPicPr>
            <a:picLocks noChangeAspect="1"/>
          </p:cNvPicPr>
          <p:nvPr/>
        </p:nvPicPr>
        <p:blipFill>
          <a:blip r:embed="rId6"/>
          <a:stretch>
            <a:fillRect/>
          </a:stretch>
        </p:blipFill>
        <p:spPr>
          <a:xfrm>
            <a:off x="6980832" y="1073598"/>
            <a:ext cx="2545306" cy="3106347"/>
          </a:xfrm>
          <a:prstGeom prst="rect">
            <a:avLst/>
          </a:prstGeom>
        </p:spPr>
      </p:pic>
      <p:pic>
        <p:nvPicPr>
          <p:cNvPr id="8" name="Picture 7"/>
          <p:cNvPicPr>
            <a:picLocks noChangeAspect="1"/>
          </p:cNvPicPr>
          <p:nvPr/>
        </p:nvPicPr>
        <p:blipFill>
          <a:blip r:embed="rId7"/>
          <a:stretch>
            <a:fillRect/>
          </a:stretch>
        </p:blipFill>
        <p:spPr>
          <a:xfrm>
            <a:off x="9526139" y="462321"/>
            <a:ext cx="2715904" cy="3817951"/>
          </a:xfrm>
          <a:prstGeom prst="rect">
            <a:avLst/>
          </a:prstGeom>
        </p:spPr>
      </p:pic>
      <p:sp>
        <p:nvSpPr>
          <p:cNvPr id="9" name="Rectangle 8"/>
          <p:cNvSpPr/>
          <p:nvPr/>
        </p:nvSpPr>
        <p:spPr>
          <a:xfrm>
            <a:off x="3763607" y="-124920"/>
            <a:ext cx="5187639" cy="1323439"/>
          </a:xfrm>
          <a:prstGeom prst="rect">
            <a:avLst/>
          </a:prstGeom>
        </p:spPr>
        <p:txBody>
          <a:bodyPr wrap="none">
            <a:spAutoFit/>
          </a:bodyPr>
          <a:lstStyle/>
          <a:p>
            <a:r>
              <a:rPr lang="en-US" sz="3800" b="1" dirty="0">
                <a:solidFill>
                  <a:srgbClr val="005BAA"/>
                </a:solidFill>
                <a:latin typeface="Arial" panose="020B0604020202020204" pitchFamily="34" charset="0"/>
                <a:ea typeface="+mj-ea"/>
                <a:cs typeface="Arial" panose="020B0604020202020204" pitchFamily="34" charset="0"/>
              </a:rPr>
              <a:t>Storytelling is Critical</a:t>
            </a:r>
          </a:p>
          <a:p>
            <a:pPr algn="ctr"/>
            <a:r>
              <a:rPr lang="en-US" dirty="0"/>
              <a:t> </a:t>
            </a:r>
            <a:r>
              <a:rPr lang="en-US" sz="2400" b="1" u="sng" dirty="0">
                <a:solidFill>
                  <a:schemeClr val="accent4">
                    <a:lumMod val="60000"/>
                    <a:lumOff val="40000"/>
                  </a:schemeClr>
                </a:solidFill>
                <a:latin typeface="Arial" panose="020B0604020202020204" pitchFamily="34" charset="0"/>
                <a:cs typeface="Arial" panose="020B0604020202020204" pitchFamily="34" charset="0"/>
              </a:rPr>
              <a:t>It is Political Visibility</a:t>
            </a:r>
          </a:p>
          <a:p>
            <a:endParaRPr lang="en-US" dirty="0"/>
          </a:p>
        </p:txBody>
      </p:sp>
      <p:sp>
        <p:nvSpPr>
          <p:cNvPr id="10" name="Rectangle 9"/>
          <p:cNvSpPr/>
          <p:nvPr/>
        </p:nvSpPr>
        <p:spPr>
          <a:xfrm>
            <a:off x="266107" y="4334630"/>
            <a:ext cx="6714723" cy="523220"/>
          </a:xfrm>
          <a:prstGeom prst="rect">
            <a:avLst/>
          </a:prstGeom>
        </p:spPr>
        <p:txBody>
          <a:bodyPr wrap="none">
            <a:spAutoFit/>
          </a:bodyPr>
          <a:lstStyle/>
          <a:p>
            <a:r>
              <a:rPr lang="en-US" sz="2800" b="1" u="sng" dirty="0">
                <a:solidFill>
                  <a:srgbClr val="C00000"/>
                </a:solidFill>
                <a:latin typeface="Arial" panose="020B0604020202020204" pitchFamily="34" charset="0"/>
                <a:cs typeface="Arial" panose="020B0604020202020204" pitchFamily="34" charset="0"/>
              </a:rPr>
              <a:t>Public Trust Becomes Political Capital</a:t>
            </a:r>
          </a:p>
        </p:txBody>
      </p:sp>
      <p:sp>
        <p:nvSpPr>
          <p:cNvPr id="12" name="Rectangle 11"/>
          <p:cNvSpPr/>
          <p:nvPr/>
        </p:nvSpPr>
        <p:spPr>
          <a:xfrm>
            <a:off x="7077" y="2229439"/>
            <a:ext cx="2231223" cy="457199"/>
          </a:xfrm>
          <a:prstGeom prst="rect">
            <a:avLst/>
          </a:prstGeom>
          <a:solidFill>
            <a:srgbClr val="FBD09B"/>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r>
              <a:rPr lang="en-US" sz="1600" dirty="0">
                <a:solidFill>
                  <a:prstClr val="black"/>
                </a:solidFill>
                <a:latin typeface="Arial" panose="020B0604020202020204" pitchFamily="34" charset="0"/>
                <a:cs typeface="Arial" panose="020B0604020202020204" pitchFamily="34" charset="0"/>
              </a:rPr>
              <a:t>Season 2016 to be</a:t>
            </a:r>
          </a:p>
        </p:txBody>
      </p:sp>
      <p:sp>
        <p:nvSpPr>
          <p:cNvPr id="14" name="Rectangle 13"/>
          <p:cNvSpPr/>
          <p:nvPr/>
        </p:nvSpPr>
        <p:spPr>
          <a:xfrm rot="366864">
            <a:off x="5128968" y="5359566"/>
            <a:ext cx="6377146" cy="1107996"/>
          </a:xfrm>
          <a:prstGeom prst="rect">
            <a:avLst/>
          </a:prstGeom>
        </p:spPr>
        <p:txBody>
          <a:bodyPr wrap="square">
            <a:spAutoFit/>
          </a:bodyPr>
          <a:lstStyle/>
          <a:p>
            <a:r>
              <a:rPr lang="en-US" sz="2200" b="1" dirty="0">
                <a:solidFill>
                  <a:srgbClr val="0070C0"/>
                </a:solidFill>
                <a:latin typeface="Arial" panose="020B0604020202020204" pitchFamily="34" charset="0"/>
                <a:ea typeface="Calibri" panose="020F0502020204030204" pitchFamily="34" charset="0"/>
                <a:cs typeface="Arial" panose="020B0604020202020204" pitchFamily="34" charset="0"/>
              </a:rPr>
              <a:t>When People Publicly State They Rely on NMHS Guidance to Stay Safe</a:t>
            </a:r>
          </a:p>
          <a:p>
            <a:r>
              <a:rPr lang="en-US" sz="2200" b="1" dirty="0">
                <a:solidFill>
                  <a:srgbClr val="C00000"/>
                </a:solidFill>
                <a:latin typeface="Arial" panose="020B0604020202020204" pitchFamily="34" charset="0"/>
                <a:ea typeface="Calibri" panose="020F0502020204030204" pitchFamily="34" charset="0"/>
                <a:cs typeface="Arial" panose="020B0604020202020204" pitchFamily="34" charset="0"/>
              </a:rPr>
              <a:t>Political Leaders Pay Attention</a:t>
            </a:r>
            <a:endParaRPr lang="en-US" sz="22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581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95696" y="13365"/>
            <a:ext cx="4452440" cy="2096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9692" y="25401"/>
            <a:ext cx="4453709" cy="2084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241558"/>
            <a:ext cx="4424136" cy="2178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3001" y="4572001"/>
            <a:ext cx="4466409"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95697" y="4572001"/>
            <a:ext cx="4452439"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97600" y="2241558"/>
            <a:ext cx="4445000" cy="2178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5523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1" y="0"/>
            <a:ext cx="4173437"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1" y="2451464"/>
            <a:ext cx="4214803" cy="1987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9313" y="2362200"/>
            <a:ext cx="4738688" cy="2077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00201" y="4594576"/>
            <a:ext cx="4214803" cy="2187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98370" y="4587200"/>
            <a:ext cx="4662487" cy="219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9314" y="1"/>
            <a:ext cx="4738687" cy="224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2105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5539" y="67694"/>
            <a:ext cx="4305146" cy="2251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0485" y="67694"/>
            <a:ext cx="4390505" cy="229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1369" y="4740561"/>
            <a:ext cx="4448224"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1370" y="2438400"/>
            <a:ext cx="4379619"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08239" y="4680524"/>
            <a:ext cx="4305146" cy="2177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8240" y="2452310"/>
            <a:ext cx="4292445" cy="2043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4286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6466" y="148003"/>
            <a:ext cx="9144000" cy="685172"/>
          </a:xfrm>
        </p:spPr>
        <p:txBody>
          <a:bodyPr/>
          <a:lstStyle/>
          <a:p>
            <a:r>
              <a:rPr lang="en-US" dirty="0"/>
              <a:t>Demonstrate Economic Return</a:t>
            </a:r>
          </a:p>
        </p:txBody>
      </p:sp>
      <p:sp>
        <p:nvSpPr>
          <p:cNvPr id="4" name="Rectangle 1"/>
          <p:cNvSpPr>
            <a:spLocks noGrp="1" noChangeArrowheads="1"/>
          </p:cNvSpPr>
          <p:nvPr>
            <p:ph type="subTitle" idx="1"/>
          </p:nvPr>
        </p:nvSpPr>
        <p:spPr bwMode="auto">
          <a:xfrm>
            <a:off x="6011056" y="1069978"/>
            <a:ext cx="6180944" cy="2677656"/>
          </a:xfrm>
          <a:prstGeom prst="rect">
            <a:avLst/>
          </a:prstGeom>
          <a:solidFill>
            <a:srgbClr val="0070C0"/>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b="1" i="0" u="none" strike="noStrike" cap="none" normalizeH="0" baseline="0" dirty="0">
                <a:ln>
                  <a:noFill/>
                </a:ln>
                <a:solidFill>
                  <a:schemeClr val="bg1"/>
                </a:solidFill>
                <a:effectLst/>
              </a:rPr>
              <a:t>Demonstrate</a:t>
            </a:r>
            <a:r>
              <a:rPr kumimoji="0" lang="en-US" altLang="en-US" b="1" i="0" u="none" strike="noStrike" cap="none" normalizeH="0" dirty="0">
                <a:ln>
                  <a:noFill/>
                </a:ln>
                <a:solidFill>
                  <a:schemeClr val="bg1"/>
                </a:solidFill>
                <a:effectLst/>
              </a:rPr>
              <a:t>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1" i="0" u="none" strike="noStrike" cap="none" normalizeH="0" baseline="0" dirty="0">
                <a:ln>
                  <a:noFill/>
                </a:ln>
                <a:solidFill>
                  <a:schemeClr val="bg1"/>
                </a:solidFill>
                <a:effectLst/>
              </a:rPr>
              <a:t>Productivity gains across agriculture, energy, transport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1" i="0" u="none" strike="noStrike" cap="none" normalizeH="0" baseline="0" dirty="0">
                <a:ln>
                  <a:noFill/>
                </a:ln>
                <a:solidFill>
                  <a:schemeClr val="bg1"/>
                </a:solidFill>
                <a:effectLst/>
              </a:rPr>
              <a:t>Forecast accuracy enables efficiency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1" i="0" u="none" strike="noStrike" cap="none" normalizeH="0" baseline="0" dirty="0">
                <a:ln>
                  <a:noFill/>
                </a:ln>
                <a:solidFill>
                  <a:schemeClr val="bg1"/>
                </a:solidFill>
                <a:effectLst/>
              </a:rPr>
              <a:t>Avoided and reduced losses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1" i="0" u="none" strike="noStrike" cap="none" normalizeH="0" baseline="0" dirty="0">
                <a:ln>
                  <a:noFill/>
                </a:ln>
                <a:solidFill>
                  <a:schemeClr val="bg1"/>
                </a:solidFill>
                <a:effectLst/>
              </a:rPr>
              <a:t>Case study examples of economic impact</a:t>
            </a:r>
          </a:p>
        </p:txBody>
      </p:sp>
      <p:pic>
        <p:nvPicPr>
          <p:cNvPr id="5" name="Picture 4"/>
          <p:cNvPicPr>
            <a:picLocks noChangeAspect="1"/>
          </p:cNvPicPr>
          <p:nvPr/>
        </p:nvPicPr>
        <p:blipFill>
          <a:blip r:embed="rId3"/>
          <a:stretch>
            <a:fillRect/>
          </a:stretch>
        </p:blipFill>
        <p:spPr>
          <a:xfrm>
            <a:off x="729523" y="958523"/>
            <a:ext cx="5281533" cy="3020271"/>
          </a:xfrm>
          <a:prstGeom prst="rect">
            <a:avLst/>
          </a:prstGeom>
        </p:spPr>
      </p:pic>
      <p:pic>
        <p:nvPicPr>
          <p:cNvPr id="6" name="Picture 5"/>
          <p:cNvPicPr>
            <a:picLocks noChangeAspect="1"/>
          </p:cNvPicPr>
          <p:nvPr/>
        </p:nvPicPr>
        <p:blipFill>
          <a:blip r:embed="rId4"/>
          <a:stretch>
            <a:fillRect/>
          </a:stretch>
        </p:blipFill>
        <p:spPr>
          <a:xfrm>
            <a:off x="227353" y="3872982"/>
            <a:ext cx="8339526" cy="1028789"/>
          </a:xfrm>
          <a:prstGeom prst="rect">
            <a:avLst/>
          </a:prstGeom>
        </p:spPr>
      </p:pic>
      <p:pic>
        <p:nvPicPr>
          <p:cNvPr id="7" name="Picture 6"/>
          <p:cNvPicPr>
            <a:picLocks noChangeAspect="1"/>
          </p:cNvPicPr>
          <p:nvPr/>
        </p:nvPicPr>
        <p:blipFill>
          <a:blip r:embed="rId5"/>
          <a:stretch>
            <a:fillRect/>
          </a:stretch>
        </p:blipFill>
        <p:spPr>
          <a:xfrm>
            <a:off x="227354" y="4967266"/>
            <a:ext cx="8414476" cy="1684166"/>
          </a:xfrm>
          <a:prstGeom prst="rect">
            <a:avLst/>
          </a:prstGeom>
        </p:spPr>
      </p:pic>
    </p:spTree>
    <p:extLst>
      <p:ext uri="{BB962C8B-B14F-4D97-AF65-F5344CB8AC3E}">
        <p14:creationId xmlns:p14="http://schemas.microsoft.com/office/powerpoint/2010/main" val="2716596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6466" y="148003"/>
            <a:ext cx="9144000" cy="685172"/>
          </a:xfrm>
        </p:spPr>
        <p:txBody>
          <a:bodyPr/>
          <a:lstStyle/>
          <a:p>
            <a:r>
              <a:rPr lang="en-US" dirty="0"/>
              <a:t>Demonstrate Economic Return</a:t>
            </a:r>
          </a:p>
        </p:txBody>
      </p:sp>
      <p:pic>
        <p:nvPicPr>
          <p:cNvPr id="9" name="Picture 8"/>
          <p:cNvPicPr>
            <a:picLocks noChangeAspect="1"/>
          </p:cNvPicPr>
          <p:nvPr/>
        </p:nvPicPr>
        <p:blipFill>
          <a:blip r:embed="rId3"/>
          <a:stretch>
            <a:fillRect/>
          </a:stretch>
        </p:blipFill>
        <p:spPr>
          <a:xfrm>
            <a:off x="472190" y="996169"/>
            <a:ext cx="4721902" cy="2980787"/>
          </a:xfrm>
          <a:prstGeom prst="rect">
            <a:avLst/>
          </a:prstGeom>
        </p:spPr>
      </p:pic>
      <p:pic>
        <p:nvPicPr>
          <p:cNvPr id="10" name="Picture 9"/>
          <p:cNvPicPr>
            <a:picLocks noChangeAspect="1"/>
          </p:cNvPicPr>
          <p:nvPr/>
        </p:nvPicPr>
        <p:blipFill>
          <a:blip r:embed="rId4"/>
          <a:stretch>
            <a:fillRect/>
          </a:stretch>
        </p:blipFill>
        <p:spPr>
          <a:xfrm>
            <a:off x="6562048" y="1068187"/>
            <a:ext cx="3980856" cy="2836752"/>
          </a:xfrm>
          <a:prstGeom prst="rect">
            <a:avLst/>
          </a:prstGeom>
        </p:spPr>
      </p:pic>
      <p:pic>
        <p:nvPicPr>
          <p:cNvPr id="11" name="Picture 10"/>
          <p:cNvPicPr>
            <a:picLocks noChangeAspect="1"/>
          </p:cNvPicPr>
          <p:nvPr/>
        </p:nvPicPr>
        <p:blipFill>
          <a:blip r:embed="rId5"/>
          <a:stretch>
            <a:fillRect/>
          </a:stretch>
        </p:blipFill>
        <p:spPr>
          <a:xfrm>
            <a:off x="349058" y="4209036"/>
            <a:ext cx="4403425" cy="2574014"/>
          </a:xfrm>
          <a:prstGeom prst="rect">
            <a:avLst/>
          </a:prstGeom>
        </p:spPr>
      </p:pic>
      <p:pic>
        <p:nvPicPr>
          <p:cNvPr id="12" name="Picture 11"/>
          <p:cNvPicPr>
            <a:picLocks noChangeAspect="1"/>
          </p:cNvPicPr>
          <p:nvPr/>
        </p:nvPicPr>
        <p:blipFill>
          <a:blip r:embed="rId6"/>
          <a:stretch>
            <a:fillRect/>
          </a:stretch>
        </p:blipFill>
        <p:spPr>
          <a:xfrm>
            <a:off x="6488720" y="4137018"/>
            <a:ext cx="4054184" cy="2718049"/>
          </a:xfrm>
          <a:prstGeom prst="rect">
            <a:avLst/>
          </a:prstGeom>
        </p:spPr>
      </p:pic>
    </p:spTree>
    <p:extLst>
      <p:ext uri="{BB962C8B-B14F-4D97-AF65-F5344CB8AC3E}">
        <p14:creationId xmlns:p14="http://schemas.microsoft.com/office/powerpoint/2010/main" val="195484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3284" y="55046"/>
            <a:ext cx="11592394" cy="685172"/>
          </a:xfrm>
        </p:spPr>
        <p:txBody>
          <a:bodyPr/>
          <a:lstStyle/>
          <a:p>
            <a:r>
              <a:rPr lang="en-US" sz="3600" dirty="0"/>
              <a:t>Demonstrate Strengthened Public Trust &amp; Visibility</a:t>
            </a:r>
          </a:p>
        </p:txBody>
      </p:sp>
      <p:sp>
        <p:nvSpPr>
          <p:cNvPr id="4" name="Rectangle 1"/>
          <p:cNvSpPr>
            <a:spLocks noGrp="1" noChangeArrowheads="1"/>
          </p:cNvSpPr>
          <p:nvPr>
            <p:ph type="subTitle" idx="1"/>
          </p:nvPr>
        </p:nvSpPr>
        <p:spPr bwMode="auto">
          <a:xfrm>
            <a:off x="5373975" y="833175"/>
            <a:ext cx="6235907" cy="2308324"/>
          </a:xfrm>
          <a:prstGeom prst="rect">
            <a:avLst/>
          </a:prstGeom>
          <a:solidFill>
            <a:schemeClr val="bg1">
              <a:lumMod val="5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b="1" i="0" u="none" strike="noStrike" cap="none" normalizeH="0" baseline="0" dirty="0">
                <a:ln>
                  <a:noFill/>
                </a:ln>
                <a:solidFill>
                  <a:schemeClr val="bg1"/>
                </a:solidFill>
                <a:effectLst/>
              </a:rPr>
              <a:t>Demonstrate</a:t>
            </a:r>
            <a:r>
              <a:rPr kumimoji="0" lang="en-US" altLang="en-US" b="1" i="0" u="none" strike="noStrike" cap="none" normalizeH="0" dirty="0">
                <a:ln>
                  <a:noFill/>
                </a:ln>
                <a:solidFill>
                  <a:schemeClr val="bg1"/>
                </a:solidFill>
                <a:effectLst/>
              </a:rPr>
              <a:t> :</a:t>
            </a:r>
          </a:p>
          <a:p>
            <a:pPr marL="342900" lvl="0" indent="-342900" eaLnBrk="0" hangingPunct="0">
              <a:lnSpc>
                <a:spcPct val="100000"/>
              </a:lnSpc>
              <a:spcBef>
                <a:spcPct val="0"/>
              </a:spcBef>
              <a:buFont typeface="Arial" panose="020B0604020202020204" pitchFamily="34" charset="0"/>
              <a:buChar char="•"/>
            </a:pPr>
            <a:r>
              <a:rPr lang="en-US" altLang="en-US" b="1" dirty="0">
                <a:solidFill>
                  <a:schemeClr val="bg1"/>
                </a:solidFill>
              </a:rPr>
              <a:t>Positive Public Perception</a:t>
            </a:r>
          </a:p>
          <a:p>
            <a:pPr marL="342900" lvl="0" indent="-342900" eaLnBrk="0" hangingPunct="0">
              <a:lnSpc>
                <a:spcPct val="100000"/>
              </a:lnSpc>
              <a:spcBef>
                <a:spcPct val="0"/>
              </a:spcBef>
              <a:buFont typeface="Arial" panose="020B0604020202020204" pitchFamily="34" charset="0"/>
              <a:buChar char="•"/>
            </a:pPr>
            <a:r>
              <a:rPr lang="en-US" altLang="en-US" b="1" dirty="0">
                <a:solidFill>
                  <a:schemeClr val="bg1"/>
                </a:solidFill>
              </a:rPr>
              <a:t>Reach</a:t>
            </a:r>
          </a:p>
          <a:p>
            <a:pPr marL="342900" lvl="0" indent="-342900" eaLnBrk="0" hangingPunct="0">
              <a:lnSpc>
                <a:spcPct val="100000"/>
              </a:lnSpc>
              <a:spcBef>
                <a:spcPct val="0"/>
              </a:spcBef>
              <a:buFont typeface="Arial" panose="020B0604020202020204" pitchFamily="34" charset="0"/>
              <a:buChar char="•"/>
            </a:pPr>
            <a:r>
              <a:rPr lang="en-US" altLang="en-US" b="1" dirty="0">
                <a:solidFill>
                  <a:schemeClr val="bg1"/>
                </a:solidFill>
              </a:rPr>
              <a:t>Effectiveness of the Alert System</a:t>
            </a:r>
          </a:p>
          <a:p>
            <a:pPr marL="342900" lvl="0" indent="-342900" eaLnBrk="0" hangingPunct="0">
              <a:lnSpc>
                <a:spcPct val="100000"/>
              </a:lnSpc>
              <a:spcBef>
                <a:spcPct val="0"/>
              </a:spcBef>
              <a:buFont typeface="Arial" panose="020B0604020202020204" pitchFamily="34" charset="0"/>
              <a:buChar char="•"/>
            </a:pPr>
            <a:r>
              <a:rPr kumimoji="0" lang="en-US" altLang="en-US" b="1" i="0" u="none" strike="noStrike" cap="none" normalizeH="0" baseline="0" dirty="0">
                <a:ln>
                  <a:noFill/>
                </a:ln>
                <a:solidFill>
                  <a:schemeClr val="bg1"/>
                </a:solidFill>
                <a:effectLst/>
              </a:rPr>
              <a:t>Case study of</a:t>
            </a:r>
            <a:r>
              <a:rPr kumimoji="0" lang="en-US" altLang="en-US" b="1" i="0" u="none" strike="noStrike" cap="none" normalizeH="0" dirty="0">
                <a:ln>
                  <a:noFill/>
                </a:ln>
                <a:solidFill>
                  <a:schemeClr val="bg1"/>
                </a:solidFill>
                <a:effectLst/>
              </a:rPr>
              <a:t> social&amp; economic  impacts</a:t>
            </a:r>
            <a:endParaRPr kumimoji="0" lang="en-US" altLang="en-US" b="1" i="0" u="none" strike="noStrike" cap="none" normalizeH="0" baseline="0" dirty="0">
              <a:ln>
                <a:noFill/>
              </a:ln>
              <a:solidFill>
                <a:schemeClr val="bg1"/>
              </a:solidFill>
              <a:effectLst/>
            </a:endParaRPr>
          </a:p>
        </p:txBody>
      </p:sp>
      <p:pic>
        <p:nvPicPr>
          <p:cNvPr id="3" name="Picture 2"/>
          <p:cNvPicPr>
            <a:picLocks noChangeAspect="1"/>
          </p:cNvPicPr>
          <p:nvPr/>
        </p:nvPicPr>
        <p:blipFill>
          <a:blip r:embed="rId3"/>
          <a:stretch>
            <a:fillRect/>
          </a:stretch>
        </p:blipFill>
        <p:spPr>
          <a:xfrm>
            <a:off x="233284" y="833175"/>
            <a:ext cx="5065105" cy="5215356"/>
          </a:xfrm>
          <a:prstGeom prst="rect">
            <a:avLst/>
          </a:prstGeom>
        </p:spPr>
      </p:pic>
      <p:pic>
        <p:nvPicPr>
          <p:cNvPr id="8" name="Picture 7"/>
          <p:cNvPicPr>
            <a:picLocks noChangeAspect="1"/>
          </p:cNvPicPr>
          <p:nvPr/>
        </p:nvPicPr>
        <p:blipFill>
          <a:blip r:embed="rId4"/>
          <a:stretch>
            <a:fillRect/>
          </a:stretch>
        </p:blipFill>
        <p:spPr>
          <a:xfrm>
            <a:off x="5298389" y="3341420"/>
            <a:ext cx="6753478" cy="2287385"/>
          </a:xfrm>
          <a:prstGeom prst="rect">
            <a:avLst/>
          </a:prstGeom>
        </p:spPr>
      </p:pic>
      <p:sp>
        <p:nvSpPr>
          <p:cNvPr id="5" name="Rectangle 4"/>
          <p:cNvSpPr/>
          <p:nvPr/>
        </p:nvSpPr>
        <p:spPr>
          <a:xfrm>
            <a:off x="5454896" y="6048531"/>
            <a:ext cx="6271269" cy="461665"/>
          </a:xfrm>
          <a:prstGeom prst="rect">
            <a:avLst/>
          </a:prstGeom>
        </p:spPr>
        <p:txBody>
          <a:bodyPr wrap="none">
            <a:spAutoFit/>
          </a:bodyPr>
          <a:lstStyle/>
          <a:p>
            <a:pPr lvl="0"/>
            <a:r>
              <a:rPr lang="en-US" sz="2400" b="1" dirty="0">
                <a:solidFill>
                  <a:srgbClr val="C00000"/>
                </a:solidFill>
                <a:latin typeface="Arial" panose="020B0604020202020204" pitchFamily="34" charset="0"/>
                <a:cs typeface="Arial" panose="020B0604020202020204" pitchFamily="34" charset="0"/>
              </a:rPr>
              <a:t>Offer post-event policy recommendations</a:t>
            </a:r>
          </a:p>
        </p:txBody>
      </p:sp>
    </p:spTree>
    <p:extLst>
      <p:ext uri="{BB962C8B-B14F-4D97-AF65-F5344CB8AC3E}">
        <p14:creationId xmlns:p14="http://schemas.microsoft.com/office/powerpoint/2010/main" val="3535850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7161" y="148003"/>
            <a:ext cx="11429999" cy="685172"/>
          </a:xfrm>
        </p:spPr>
        <p:txBody>
          <a:bodyPr/>
          <a:lstStyle/>
          <a:p>
            <a:r>
              <a:rPr lang="en-US" dirty="0"/>
              <a:t>Demonstrate Economic &amp; Social  Return</a:t>
            </a:r>
          </a:p>
        </p:txBody>
      </p:sp>
      <p:pic>
        <p:nvPicPr>
          <p:cNvPr id="9" name="Picture 8"/>
          <p:cNvPicPr>
            <a:picLocks noChangeAspect="1"/>
          </p:cNvPicPr>
          <p:nvPr/>
        </p:nvPicPr>
        <p:blipFill>
          <a:blip r:embed="rId3"/>
          <a:stretch>
            <a:fillRect/>
          </a:stretch>
        </p:blipFill>
        <p:spPr>
          <a:xfrm>
            <a:off x="258501" y="1996624"/>
            <a:ext cx="4912475" cy="4699416"/>
          </a:xfrm>
          <a:prstGeom prst="rect">
            <a:avLst/>
          </a:prstGeom>
        </p:spPr>
      </p:pic>
      <p:pic>
        <p:nvPicPr>
          <p:cNvPr id="10" name="Picture 9"/>
          <p:cNvPicPr>
            <a:picLocks noChangeAspect="1"/>
          </p:cNvPicPr>
          <p:nvPr/>
        </p:nvPicPr>
        <p:blipFill>
          <a:blip r:embed="rId4"/>
          <a:stretch>
            <a:fillRect/>
          </a:stretch>
        </p:blipFill>
        <p:spPr>
          <a:xfrm>
            <a:off x="5686643" y="955794"/>
            <a:ext cx="6382303" cy="1798476"/>
          </a:xfrm>
          <a:prstGeom prst="rect">
            <a:avLst/>
          </a:prstGeom>
        </p:spPr>
      </p:pic>
      <p:sp>
        <p:nvSpPr>
          <p:cNvPr id="11" name="Rectangle 10"/>
          <p:cNvSpPr/>
          <p:nvPr/>
        </p:nvSpPr>
        <p:spPr>
          <a:xfrm>
            <a:off x="5285898" y="2993409"/>
            <a:ext cx="6783048" cy="3970318"/>
          </a:xfrm>
          <a:prstGeom prst="rect">
            <a:avLst/>
          </a:prstGeom>
        </p:spPr>
        <p:txBody>
          <a:bodyPr wrap="square">
            <a:spAutoFit/>
          </a:bodyPr>
          <a:lstStyle/>
          <a:p>
            <a:pPr marL="342900" indent="-342900">
              <a:buFont typeface="Arial" panose="020B0604020202020204" pitchFamily="34" charset="0"/>
              <a:buChar char="•"/>
            </a:pPr>
            <a:r>
              <a:rPr lang="en-US" sz="2100" dirty="0">
                <a:latin typeface="Arial" panose="020B0604020202020204" pitchFamily="34" charset="0"/>
                <a:cs typeface="Arial" panose="020B0604020202020204" pitchFamily="34" charset="0"/>
              </a:rPr>
              <a:t>Colour-coded alert messages reduced what could have been far worse impacts</a:t>
            </a:r>
          </a:p>
          <a:p>
            <a:pPr marL="342900" indent="-342900">
              <a:buFont typeface="Arial" panose="020B0604020202020204" pitchFamily="34" charset="0"/>
              <a:buChar char="•"/>
            </a:pPr>
            <a:endParaRPr lang="en-US" sz="21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100" dirty="0">
                <a:latin typeface="Arial" panose="020B0604020202020204" pitchFamily="34" charset="0"/>
                <a:cs typeface="Arial" panose="020B0604020202020204" pitchFamily="34" charset="0"/>
              </a:rPr>
              <a:t>Colour-coded alerts provided clear, early warning that helped people prepare</a:t>
            </a:r>
          </a:p>
          <a:p>
            <a:pPr marL="342900" indent="-342900">
              <a:buFont typeface="Arial" panose="020B0604020202020204" pitchFamily="34" charset="0"/>
              <a:buChar char="•"/>
            </a:pPr>
            <a:endParaRPr lang="en-US" sz="21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100" dirty="0">
                <a:latin typeface="Arial" panose="020B0604020202020204" pitchFamily="34" charset="0"/>
                <a:cs typeface="Arial" panose="020B0604020202020204" pitchFamily="34" charset="0"/>
              </a:rPr>
              <a:t>Triggered extensive media coverage and public awareness</a:t>
            </a:r>
          </a:p>
          <a:p>
            <a:pPr marL="342900" indent="-342900">
              <a:buFont typeface="Arial" panose="020B0604020202020204" pitchFamily="34" charset="0"/>
              <a:buChar char="•"/>
            </a:pPr>
            <a:endParaRPr lang="en-US" sz="21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100" dirty="0">
                <a:latin typeface="Arial" panose="020B0604020202020204" pitchFamily="34" charset="0"/>
                <a:cs typeface="Arial" panose="020B0604020202020204" pitchFamily="34" charset="0"/>
              </a:rPr>
              <a:t>Supported faster government and emergency response</a:t>
            </a:r>
          </a:p>
          <a:p>
            <a:pPr marL="342900" indent="-342900">
              <a:buFont typeface="Arial" panose="020B0604020202020204" pitchFamily="34" charset="0"/>
              <a:buChar char="•"/>
            </a:pPr>
            <a:endParaRPr lang="en-US" sz="2100" dirty="0">
              <a:latin typeface="Arial" panose="020B0604020202020204" pitchFamily="34" charset="0"/>
              <a:cs typeface="Arial" panose="020B0604020202020204" pitchFamily="34" charset="0"/>
            </a:endParaRPr>
          </a:p>
        </p:txBody>
      </p:sp>
      <p:sp>
        <p:nvSpPr>
          <p:cNvPr id="3" name="Rectangle 2"/>
          <p:cNvSpPr/>
          <p:nvPr/>
        </p:nvSpPr>
        <p:spPr>
          <a:xfrm>
            <a:off x="258501" y="955794"/>
            <a:ext cx="5123727" cy="830997"/>
          </a:xfrm>
          <a:prstGeom prst="rect">
            <a:avLst/>
          </a:prstGeom>
        </p:spPr>
        <p:txBody>
          <a:bodyPr wrap="square">
            <a:spAutoFit/>
          </a:bodyPr>
          <a:lstStyle/>
          <a:p>
            <a:r>
              <a:rPr lang="en-US" sz="2400" b="1" dirty="0">
                <a:solidFill>
                  <a:srgbClr val="C00000"/>
                </a:solidFill>
                <a:latin typeface="Arial" panose="020B0604020202020204" pitchFamily="34" charset="0"/>
                <a:cs typeface="Arial" panose="020B0604020202020204" pitchFamily="34" charset="0"/>
              </a:rPr>
              <a:t>Use High-Impact Weather Events As Evidence of the NMS’s value</a:t>
            </a:r>
          </a:p>
        </p:txBody>
      </p:sp>
      <p:sp>
        <p:nvSpPr>
          <p:cNvPr id="4" name="Rounded Rectangle 3"/>
          <p:cNvSpPr/>
          <p:nvPr/>
        </p:nvSpPr>
        <p:spPr>
          <a:xfrm>
            <a:off x="5636871" y="955793"/>
            <a:ext cx="6432075" cy="444743"/>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8691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695" y="0"/>
            <a:ext cx="11894696" cy="685172"/>
          </a:xfrm>
        </p:spPr>
        <p:txBody>
          <a:bodyPr/>
          <a:lstStyle/>
          <a:p>
            <a:r>
              <a:rPr lang="en-US" sz="3400" dirty="0"/>
              <a:t>Demonstrate Services Excellence &amp; Public Satisfaction</a:t>
            </a:r>
          </a:p>
        </p:txBody>
      </p:sp>
      <p:sp>
        <p:nvSpPr>
          <p:cNvPr id="4" name="Rectangle 1"/>
          <p:cNvSpPr>
            <a:spLocks noGrp="1" noChangeArrowheads="1"/>
          </p:cNvSpPr>
          <p:nvPr>
            <p:ph type="subTitle" idx="1"/>
          </p:nvPr>
        </p:nvSpPr>
        <p:spPr bwMode="auto">
          <a:xfrm>
            <a:off x="168015" y="1035646"/>
            <a:ext cx="7802382" cy="3046988"/>
          </a:xfrm>
          <a:prstGeom prst="rect">
            <a:avLst/>
          </a:prstGeom>
          <a:solidFill>
            <a:srgbClr val="0070C0"/>
          </a:solidFill>
          <a:ln>
            <a:noFill/>
          </a:ln>
          <a:effectLst/>
        </p:spPr>
        <p:txBody>
          <a:bodyPr vert="horz" wrap="square" lIns="91440" tIns="45720" rIns="91440" bIns="45720" numCol="1" anchor="ctr" anchorCtr="0" compatLnSpc="1">
            <a:prstTxWarp prst="textNoShape">
              <a:avLst/>
            </a:prstTxWarp>
            <a:spAutoFit/>
          </a:bodyPr>
          <a:lstStyle/>
          <a:p>
            <a:pPr lvl="0" eaLnBrk="0" hangingPunct="0">
              <a:lnSpc>
                <a:spcPct val="100000"/>
              </a:lnSpc>
              <a:spcBef>
                <a:spcPct val="0"/>
              </a:spcBef>
            </a:pPr>
            <a:r>
              <a:rPr lang="en-US" altLang="en-US" b="1" dirty="0">
                <a:solidFill>
                  <a:schemeClr val="bg1"/>
                </a:solidFill>
              </a:rPr>
              <a:t>Customer satisfaction surveys :</a:t>
            </a:r>
          </a:p>
          <a:p>
            <a:pPr marL="342900" lvl="0" indent="-342900" eaLnBrk="0" hangingPunct="0">
              <a:lnSpc>
                <a:spcPct val="100000"/>
              </a:lnSpc>
              <a:spcBef>
                <a:spcPct val="0"/>
              </a:spcBef>
              <a:buFont typeface="Arial" panose="020B0604020202020204" pitchFamily="34" charset="0"/>
              <a:buChar char="•"/>
            </a:pPr>
            <a:r>
              <a:rPr lang="en-US" altLang="en-US" b="1" dirty="0">
                <a:solidFill>
                  <a:schemeClr val="bg1"/>
                </a:solidFill>
              </a:rPr>
              <a:t>Demonstrate excellence in service</a:t>
            </a:r>
          </a:p>
          <a:p>
            <a:pPr marL="342900" lvl="0" indent="-342900" eaLnBrk="0" hangingPunct="0">
              <a:lnSpc>
                <a:spcPct val="100000"/>
              </a:lnSpc>
              <a:spcBef>
                <a:spcPct val="0"/>
              </a:spcBef>
              <a:buFont typeface="Arial" panose="020B0604020202020204" pitchFamily="34" charset="0"/>
              <a:buChar char="•"/>
            </a:pPr>
            <a:r>
              <a:rPr lang="en-US" altLang="en-US" b="1" dirty="0">
                <a:solidFill>
                  <a:schemeClr val="bg1"/>
                </a:solidFill>
              </a:rPr>
              <a:t>Provide clear, credible evidence NMHS is effectively serving the public</a:t>
            </a:r>
          </a:p>
          <a:p>
            <a:pPr marL="342900" lvl="0" indent="-342900" eaLnBrk="0" hangingPunct="0">
              <a:lnSpc>
                <a:spcPct val="100000"/>
              </a:lnSpc>
              <a:spcBef>
                <a:spcPct val="0"/>
              </a:spcBef>
              <a:buFont typeface="Arial" panose="020B0604020202020204" pitchFamily="34" charset="0"/>
              <a:buChar char="•"/>
            </a:pPr>
            <a:r>
              <a:rPr lang="en-US" altLang="en-US" b="1" dirty="0">
                <a:solidFill>
                  <a:schemeClr val="bg1"/>
                </a:solidFill>
              </a:rPr>
              <a:t>Show public values and trusts EWS, reinforcing the NMHS’s reputation</a:t>
            </a:r>
          </a:p>
          <a:p>
            <a:pPr marL="342900" lvl="0" indent="-342900" eaLnBrk="0" hangingPunct="0">
              <a:lnSpc>
                <a:spcPct val="100000"/>
              </a:lnSpc>
              <a:spcBef>
                <a:spcPct val="0"/>
              </a:spcBef>
              <a:buFont typeface="Arial" panose="020B0604020202020204" pitchFamily="34" charset="0"/>
              <a:buChar char="•"/>
            </a:pPr>
            <a:r>
              <a:rPr lang="en-US" altLang="en-US" b="1" dirty="0">
                <a:solidFill>
                  <a:schemeClr val="bg1"/>
                </a:solidFill>
              </a:rPr>
              <a:t>Tangible Evidence of Impact</a:t>
            </a:r>
          </a:p>
          <a:p>
            <a:pPr marL="342900" lvl="0" indent="-342900" eaLnBrk="0" hangingPunct="0">
              <a:lnSpc>
                <a:spcPct val="100000"/>
              </a:lnSpc>
              <a:spcBef>
                <a:spcPct val="0"/>
              </a:spcBef>
              <a:buFont typeface="Arial" panose="020B0604020202020204" pitchFamily="34" charset="0"/>
              <a:buChar char="•"/>
            </a:pPr>
            <a:r>
              <a:rPr lang="en-US" altLang="en-US" b="1" dirty="0">
                <a:solidFill>
                  <a:schemeClr val="bg1"/>
                </a:solidFill>
              </a:rPr>
              <a:t>Transparency and accountable</a:t>
            </a:r>
          </a:p>
        </p:txBody>
      </p:sp>
      <p:pic>
        <p:nvPicPr>
          <p:cNvPr id="5" name="Picture 4"/>
          <p:cNvPicPr>
            <a:picLocks noChangeAspect="1"/>
          </p:cNvPicPr>
          <p:nvPr/>
        </p:nvPicPr>
        <p:blipFill>
          <a:blip r:embed="rId3"/>
          <a:stretch>
            <a:fillRect/>
          </a:stretch>
        </p:blipFill>
        <p:spPr>
          <a:xfrm>
            <a:off x="8195072" y="785791"/>
            <a:ext cx="3471820" cy="4584631"/>
          </a:xfrm>
          <a:prstGeom prst="rect">
            <a:avLst/>
          </a:prstGeom>
        </p:spPr>
      </p:pic>
      <p:sp>
        <p:nvSpPr>
          <p:cNvPr id="6" name="Rectangle 5"/>
          <p:cNvSpPr/>
          <p:nvPr/>
        </p:nvSpPr>
        <p:spPr>
          <a:xfrm>
            <a:off x="220475" y="4215122"/>
            <a:ext cx="6360207" cy="1569660"/>
          </a:xfrm>
          <a:prstGeom prst="rect">
            <a:avLst/>
          </a:prstGeom>
        </p:spPr>
        <p:txBody>
          <a:bodyPr wrap="square">
            <a:spAutoFit/>
          </a:bodyPr>
          <a:lstStyle/>
          <a:p>
            <a:pPr lvl="0" eaLnBrk="0" fontAlgn="base" hangingPunct="0">
              <a:spcBef>
                <a:spcPct val="0"/>
              </a:spcBef>
              <a:spcAft>
                <a:spcPct val="0"/>
              </a:spcAft>
            </a:pPr>
            <a:r>
              <a:rPr lang="en-US" altLang="en-US" sz="2400" b="1" dirty="0">
                <a:latin typeface="Arial" panose="020B0604020202020204" pitchFamily="34" charset="0"/>
                <a:cs typeface="Arial" panose="020B0604020202020204" pitchFamily="34" charset="0"/>
              </a:rPr>
              <a:t>Modernization is not just about technology— it is also about culture, communication, and readiness for a demanding public</a:t>
            </a:r>
          </a:p>
        </p:txBody>
      </p:sp>
      <p:pic>
        <p:nvPicPr>
          <p:cNvPr id="7" name="Picture 6"/>
          <p:cNvPicPr>
            <a:picLocks noChangeAspect="1"/>
          </p:cNvPicPr>
          <p:nvPr/>
        </p:nvPicPr>
        <p:blipFill>
          <a:blip r:embed="rId4"/>
          <a:stretch>
            <a:fillRect/>
          </a:stretch>
        </p:blipFill>
        <p:spPr>
          <a:xfrm>
            <a:off x="6153462" y="3270128"/>
            <a:ext cx="5948597" cy="3478142"/>
          </a:xfrm>
          <a:prstGeom prst="rect">
            <a:avLst/>
          </a:prstGeom>
        </p:spPr>
      </p:pic>
    </p:spTree>
    <p:extLst>
      <p:ext uri="{BB962C8B-B14F-4D97-AF65-F5344CB8AC3E}">
        <p14:creationId xmlns:p14="http://schemas.microsoft.com/office/powerpoint/2010/main" val="299420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695" y="0"/>
            <a:ext cx="11894696" cy="685172"/>
          </a:xfrm>
        </p:spPr>
        <p:txBody>
          <a:bodyPr/>
          <a:lstStyle/>
          <a:p>
            <a:r>
              <a:rPr lang="en-US" sz="3400" dirty="0"/>
              <a:t>Forecast Verification Strengthens Political Support</a:t>
            </a:r>
          </a:p>
        </p:txBody>
      </p:sp>
      <p:pic>
        <p:nvPicPr>
          <p:cNvPr id="3" name="Picture 2"/>
          <p:cNvPicPr>
            <a:picLocks noChangeAspect="1"/>
          </p:cNvPicPr>
          <p:nvPr/>
        </p:nvPicPr>
        <p:blipFill>
          <a:blip r:embed="rId3"/>
          <a:stretch>
            <a:fillRect/>
          </a:stretch>
        </p:blipFill>
        <p:spPr>
          <a:xfrm>
            <a:off x="577121" y="970749"/>
            <a:ext cx="4452079" cy="3378528"/>
          </a:xfrm>
          <a:prstGeom prst="rect">
            <a:avLst/>
          </a:prstGeom>
        </p:spPr>
      </p:pic>
      <p:pic>
        <p:nvPicPr>
          <p:cNvPr id="8" name="Picture 7"/>
          <p:cNvPicPr>
            <a:picLocks noChangeAspect="1"/>
          </p:cNvPicPr>
          <p:nvPr/>
        </p:nvPicPr>
        <p:blipFill>
          <a:blip r:embed="rId4"/>
          <a:stretch>
            <a:fillRect/>
          </a:stretch>
        </p:blipFill>
        <p:spPr>
          <a:xfrm>
            <a:off x="5350015" y="880808"/>
            <a:ext cx="4056314" cy="1346823"/>
          </a:xfrm>
          <a:prstGeom prst="rect">
            <a:avLst/>
          </a:prstGeom>
        </p:spPr>
      </p:pic>
      <p:pic>
        <p:nvPicPr>
          <p:cNvPr id="9" name="Picture 8"/>
          <p:cNvPicPr>
            <a:picLocks noChangeAspect="1"/>
          </p:cNvPicPr>
          <p:nvPr/>
        </p:nvPicPr>
        <p:blipFill>
          <a:blip r:embed="rId5"/>
          <a:stretch>
            <a:fillRect/>
          </a:stretch>
        </p:blipFill>
        <p:spPr>
          <a:xfrm>
            <a:off x="7853371" y="2309081"/>
            <a:ext cx="4264410" cy="3139925"/>
          </a:xfrm>
          <a:prstGeom prst="rect">
            <a:avLst/>
          </a:prstGeom>
        </p:spPr>
      </p:pic>
      <p:sp>
        <p:nvSpPr>
          <p:cNvPr id="10" name="Rectangle 9"/>
          <p:cNvSpPr/>
          <p:nvPr/>
        </p:nvSpPr>
        <p:spPr>
          <a:xfrm>
            <a:off x="464695" y="4537419"/>
            <a:ext cx="7809876" cy="1323439"/>
          </a:xfrm>
          <a:prstGeom prst="rect">
            <a:avLst/>
          </a:prstGeom>
        </p:spPr>
        <p:txBody>
          <a:bodyPr wrap="square">
            <a:spAutoFit/>
          </a:bodyPr>
          <a:lstStyle/>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Shows the NMHS is Delivering on Its Core Mandate</a:t>
            </a: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Translates Technical Capability into Public Safety Outcomes</a:t>
            </a: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Strengthens Government Accountability Narratives</a:t>
            </a: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Builds Public Trust, Which Politicians Respond To</a:t>
            </a:r>
          </a:p>
        </p:txBody>
      </p:sp>
    </p:spTree>
    <p:extLst>
      <p:ext uri="{BB962C8B-B14F-4D97-AF65-F5344CB8AC3E}">
        <p14:creationId xmlns:p14="http://schemas.microsoft.com/office/powerpoint/2010/main" val="1053332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2639" y="-234315"/>
            <a:ext cx="10877266" cy="1754505"/>
          </a:xfrm>
        </p:spPr>
        <p:txBody>
          <a:bodyPr/>
          <a:lstStyle/>
          <a:p>
            <a:br>
              <a:rPr lang="en-US" dirty="0"/>
            </a:br>
            <a:br>
              <a:rPr lang="en-US" dirty="0"/>
            </a:br>
            <a:r>
              <a:rPr lang="en-US" dirty="0"/>
              <a:t>Protecting Your NMHSs Future </a:t>
            </a:r>
            <a:br>
              <a:rPr lang="en-US" dirty="0"/>
            </a:br>
            <a:endParaRPr lang="en-US" dirty="0"/>
          </a:p>
        </p:txBody>
      </p:sp>
      <p:sp>
        <p:nvSpPr>
          <p:cNvPr id="3" name="Subtitle 2"/>
          <p:cNvSpPr>
            <a:spLocks noGrp="1"/>
          </p:cNvSpPr>
          <p:nvPr>
            <p:ph type="subTitle" idx="1"/>
          </p:nvPr>
        </p:nvSpPr>
        <p:spPr>
          <a:xfrm>
            <a:off x="862624" y="1520190"/>
            <a:ext cx="10713492" cy="3840734"/>
          </a:xfrm>
          <a:solidFill>
            <a:schemeClr val="tx1">
              <a:lumMod val="95000"/>
              <a:lumOff val="5000"/>
            </a:schemeClr>
          </a:solidFill>
        </p:spPr>
        <p:txBody>
          <a:bodyPr/>
          <a:lstStyle/>
          <a:p>
            <a:pPr marL="342900" indent="-342900">
              <a:buFont typeface="Arial" panose="020B0604020202020204" pitchFamily="34" charset="0"/>
              <a:buChar char="•"/>
            </a:pPr>
            <a:r>
              <a:rPr lang="en-US" dirty="0">
                <a:solidFill>
                  <a:schemeClr val="bg1"/>
                </a:solidFill>
              </a:rPr>
              <a:t>Caribbean National Meteorological Services stand at the front line of national climate adaptation and resilience</a:t>
            </a:r>
          </a:p>
          <a:p>
            <a:pPr marL="342900" indent="-342900">
              <a:buFont typeface="Arial" panose="020B0604020202020204" pitchFamily="34" charset="0"/>
              <a:buChar char="•"/>
            </a:pPr>
            <a:endParaRPr lang="en-US" dirty="0">
              <a:solidFill>
                <a:schemeClr val="bg1"/>
              </a:solidFill>
            </a:endParaRPr>
          </a:p>
          <a:p>
            <a:pPr marL="342900" indent="-342900">
              <a:buFont typeface="Arial" panose="020B0604020202020204" pitchFamily="34" charset="0"/>
              <a:buChar char="•"/>
            </a:pPr>
            <a:r>
              <a:rPr lang="en-US" dirty="0">
                <a:solidFill>
                  <a:schemeClr val="bg1"/>
                </a:solidFill>
              </a:rPr>
              <a:t>National Met Services needs political support to be resilient</a:t>
            </a:r>
          </a:p>
          <a:p>
            <a:pPr marL="342900" indent="-342900">
              <a:buFont typeface="Arial" panose="020B0604020202020204" pitchFamily="34" charset="0"/>
              <a:buChar char="•"/>
            </a:pPr>
            <a:endParaRPr lang="en-US" dirty="0">
              <a:solidFill>
                <a:schemeClr val="bg1"/>
              </a:solidFill>
            </a:endParaRPr>
          </a:p>
          <a:p>
            <a:pPr marL="342900" indent="-342900">
              <a:buFont typeface="Arial" panose="020B0604020202020204" pitchFamily="34" charset="0"/>
              <a:buChar char="•"/>
            </a:pPr>
            <a:r>
              <a:rPr lang="en-US" dirty="0">
                <a:solidFill>
                  <a:schemeClr val="bg1"/>
                </a:solidFill>
              </a:rPr>
              <a:t>Resilience is not automatic—it is built through foresight, partnership, sustained advocacy using political pipelines</a:t>
            </a:r>
          </a:p>
          <a:p>
            <a:pPr marL="342900" indent="-342900">
              <a:buFont typeface="Arial" panose="020B0604020202020204" pitchFamily="34" charset="0"/>
              <a:buChar char="•"/>
            </a:pPr>
            <a:endParaRPr lang="en-US" dirty="0">
              <a:solidFill>
                <a:schemeClr val="bg1"/>
              </a:solidFill>
            </a:endParaRPr>
          </a:p>
          <a:p>
            <a:pPr marL="342900" indent="-342900">
              <a:buFont typeface="Arial" panose="020B0604020202020204" pitchFamily="34" charset="0"/>
              <a:buChar char="•"/>
            </a:pPr>
            <a:r>
              <a:rPr lang="en-US" dirty="0">
                <a:solidFill>
                  <a:schemeClr val="bg1"/>
                </a:solidFill>
              </a:rPr>
              <a:t>Ensure that your NMHS remains relevant  by using political pipelines  </a:t>
            </a:r>
          </a:p>
        </p:txBody>
      </p:sp>
    </p:spTree>
    <p:extLst>
      <p:ext uri="{BB962C8B-B14F-4D97-AF65-F5344CB8AC3E}">
        <p14:creationId xmlns:p14="http://schemas.microsoft.com/office/powerpoint/2010/main" val="1866740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26860" y="1958454"/>
            <a:ext cx="9144000" cy="3213254"/>
          </a:xfrm>
        </p:spPr>
        <p:txBody>
          <a:bodyPr/>
          <a:lstStyle/>
          <a:p>
            <a:r>
              <a:rPr lang="en-US" dirty="0"/>
              <a:t>What are your thoughts?</a:t>
            </a:r>
            <a:br>
              <a:rPr lang="en-US" dirty="0"/>
            </a:br>
            <a:br>
              <a:rPr lang="en-US" dirty="0"/>
            </a:br>
            <a:r>
              <a:rPr lang="en-US" dirty="0"/>
              <a:t>Lets have a discussion!</a:t>
            </a:r>
            <a:br>
              <a:rPr lang="en-US" dirty="0"/>
            </a:br>
            <a:br>
              <a:rPr lang="en-US" dirty="0"/>
            </a:br>
            <a:endParaRPr lang="en-US" dirty="0"/>
          </a:p>
        </p:txBody>
      </p:sp>
    </p:spTree>
    <p:extLst>
      <p:ext uri="{BB962C8B-B14F-4D97-AF65-F5344CB8AC3E}">
        <p14:creationId xmlns:p14="http://schemas.microsoft.com/office/powerpoint/2010/main" val="237642779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1111</TotalTime>
  <Words>4034</Words>
  <Application>Microsoft Office PowerPoint</Application>
  <PresentationFormat>Widescreen</PresentationFormat>
  <Paragraphs>358</Paragraphs>
  <Slides>21</Slides>
  <Notes>17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Aptos</vt:lpstr>
      <vt:lpstr>Arial</vt:lpstr>
      <vt:lpstr>Arial Black</vt:lpstr>
      <vt:lpstr>Calibri</vt:lpstr>
      <vt:lpstr>Poppins</vt:lpstr>
      <vt:lpstr>Custom Design</vt:lpstr>
      <vt:lpstr>1_Custom Design</vt:lpstr>
      <vt:lpstr>    Leadership and Management Workshop for Senior Management of RA III and IV Caribbean Members  Successful Approaches to Assure Political Support and Sustainable Investment in NMHS  Kenneth Kerr   Port of Spain, Trinidad and Tobago 1-5 December 2025</vt:lpstr>
      <vt:lpstr>NMHS Chapeau</vt:lpstr>
      <vt:lpstr>1. Position the NMHS as a National Resilience Asset</vt:lpstr>
      <vt:lpstr>NMHSs Operational Environment People, Communities, Sectors Face  A CLIMATE CRISIS!</vt:lpstr>
      <vt:lpstr>NMHS is Country's First Line of Defence </vt:lpstr>
      <vt:lpstr>Embed NMHS in National Resilience Frameworks</vt:lpstr>
      <vt:lpstr>Strengthen High-Visibility, High-Impact Partnerships</vt:lpstr>
      <vt:lpstr>PowerPoint Presentation</vt:lpstr>
      <vt:lpstr>Use Champions and Storytelling</vt:lpstr>
      <vt:lpstr>PowerPoint Presentation</vt:lpstr>
      <vt:lpstr>PowerPoint Presentation</vt:lpstr>
      <vt:lpstr>PowerPoint Presentation</vt:lpstr>
      <vt:lpstr>PowerPoint Presentation</vt:lpstr>
      <vt:lpstr>Demonstrate Economic Return</vt:lpstr>
      <vt:lpstr>Demonstrate Economic Return</vt:lpstr>
      <vt:lpstr>Demonstrate Strengthened Public Trust &amp; Visibility</vt:lpstr>
      <vt:lpstr>Demonstrate Economic &amp; Social  Return</vt:lpstr>
      <vt:lpstr>Demonstrate Services Excellence &amp; Public Satisfaction</vt:lpstr>
      <vt:lpstr>Forecast Verification Strengthens Political Support</vt:lpstr>
      <vt:lpstr>  Protecting Your NMHSs Future  </vt:lpstr>
      <vt:lpstr>What are your thoughts?  Lets have a discussion!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and Management Workshop for Senior Management of RA III and IV Caribbean Members  Best Practices in Budgeting and Human Resource Management for Caribbean National Meteorological &amp; Hydrometeorological Services  Kenneth Kerr   Port of Spain, Trinidad and Tobago 1-5 December 2025</dc:title>
  <dc:creator>Kenneth Kerr</dc:creator>
  <cp:lastModifiedBy>Glendell De Souza</cp:lastModifiedBy>
  <cp:revision>226</cp:revision>
  <dcterms:created xsi:type="dcterms:W3CDTF">2025-12-01T05:34:21Z</dcterms:created>
  <dcterms:modified xsi:type="dcterms:W3CDTF">2025-12-02T17:27:35Z</dcterms:modified>
</cp:coreProperties>
</file>