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1A_79724402.xml" ContentType="application/vnd.ms-powerpoint.comments+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6"/>
  </p:sldMasterIdLst>
  <p:notesMasterIdLst>
    <p:notesMasterId r:id="rId36"/>
  </p:notesMasterIdLst>
  <p:sldIdLst>
    <p:sldId id="256" r:id="rId7"/>
    <p:sldId id="257" r:id="rId8"/>
    <p:sldId id="258" r:id="rId9"/>
    <p:sldId id="289" r:id="rId10"/>
    <p:sldId id="2147375598" r:id="rId11"/>
    <p:sldId id="260" r:id="rId12"/>
    <p:sldId id="264" r:id="rId13"/>
    <p:sldId id="261" r:id="rId14"/>
    <p:sldId id="262" r:id="rId15"/>
    <p:sldId id="263" r:id="rId16"/>
    <p:sldId id="265" r:id="rId17"/>
    <p:sldId id="278" r:id="rId18"/>
    <p:sldId id="266" r:id="rId19"/>
    <p:sldId id="279" r:id="rId20"/>
    <p:sldId id="267" r:id="rId21"/>
    <p:sldId id="276" r:id="rId22"/>
    <p:sldId id="268" r:id="rId23"/>
    <p:sldId id="269" r:id="rId24"/>
    <p:sldId id="280" r:id="rId25"/>
    <p:sldId id="281" r:id="rId26"/>
    <p:sldId id="282" r:id="rId27"/>
    <p:sldId id="284" r:id="rId28"/>
    <p:sldId id="283" r:id="rId29"/>
    <p:sldId id="287" r:id="rId30"/>
    <p:sldId id="285" r:id="rId31"/>
    <p:sldId id="286" r:id="rId32"/>
    <p:sldId id="2147375599" r:id="rId33"/>
    <p:sldId id="288" r:id="rId34"/>
    <p:sldId id="259" r:id="rId35"/>
  </p:sldIdLst>
  <p:sldSz cx="12192000" cy="6858000"/>
  <p:notesSz cx="6858000" cy="9144000"/>
  <p:defaultTex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50A716-25FF-497D-3E05-FFF3A60D6774}" name="Xiao Zhou" initials="XZ" userId="S::xzhou@wmo.int::b0d11b23-14a6-47fa-a7e1-08e646a7e7f9" providerId="AD"/>
  <p188:author id="{739BF442-FB8A-838D-F85D-90A3A4BF6CC8}" name="Haley Anderson" initials="HA" userId="a40e9e046d6fa5d6"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49C1D7-DA7A-7997-09E8-F50152D81886}" v="425" dt="2025-12-01T13:46:55.913"/>
    <p1510:client id="{CAF774F1-B3CB-4352-B9E5-7C61D9EE37A7}" v="60" dt="2025-12-01T09:49:06.5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1911" autoAdjust="0"/>
  </p:normalViewPr>
  <p:slideViewPr>
    <p:cSldViewPr snapToGrid="0">
      <p:cViewPr varScale="1">
        <p:scale>
          <a:sx n="104" d="100"/>
          <a:sy n="104" d="100"/>
        </p:scale>
        <p:origin x="83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comments/modernComment_11A_79724402.xml><?xml version="1.0" encoding="utf-8"?>
<p188:cmLst xmlns:a="http://schemas.openxmlformats.org/drawingml/2006/main" xmlns:r="http://schemas.openxmlformats.org/officeDocument/2006/relationships" xmlns:p188="http://schemas.microsoft.com/office/powerpoint/2018/8/main">
  <p188:cm id="{0B745F87-79E1-4D60-9FAE-FA703657CB67}" authorId="{E250A716-25FF-497D-3E05-FFF3A60D6774}" created="2025-12-01T13:33:17.747">
    <ac:txMkLst xmlns:ac="http://schemas.microsoft.com/office/drawing/2013/main/command">
      <pc:docMk xmlns:pc="http://schemas.microsoft.com/office/powerpoint/2013/main/command"/>
      <pc:sldMk xmlns:pc="http://schemas.microsoft.com/office/powerpoint/2013/main/command" cId="2037531650" sldId="282"/>
      <ac:spMk id="3" creationId="{D2F29D43-8858-2073-5CBC-11391668343A}"/>
      <ac:txMk cp="179" len="46">
        <ac:context len="250" hash="2365908691"/>
      </ac:txMk>
    </ac:txMkLst>
    <p188:pos x="7456025" y="1977341"/>
    <p188:txBody>
      <a:bodyPr/>
      <a:lstStyle/>
      <a:p>
        <a:r>
          <a:rPr lang="en-US"/>
          <a:t>this can be incorporated with the list of critical functions?</a:t>
        </a:r>
      </a:p>
    </p188:txBody>
  </p188:cm>
</p188:cmLst>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4E82D8-8E27-4A50-8EE3-5E37A8928B0E}" type="doc">
      <dgm:prSet loTypeId="urn:microsoft.com/office/officeart/2005/8/layout/vList5" loCatId="list" qsTypeId="urn:microsoft.com/office/officeart/2005/8/quickstyle/simple1" qsCatId="simple" csTypeId="urn:microsoft.com/office/officeart/2005/8/colors/accent1_3" csCatId="accent1" phldr="1"/>
      <dgm:spPr/>
      <dgm:t>
        <a:bodyPr/>
        <a:lstStyle/>
        <a:p>
          <a:endParaRPr lang="en-GB"/>
        </a:p>
      </dgm:t>
    </dgm:pt>
    <dgm:pt modelId="{BBFF7F84-2148-4534-9D03-C10D8C623772}">
      <dgm:prSet custT="1"/>
      <dgm:spPr/>
      <dgm:t>
        <a:bodyPr/>
        <a:lstStyle/>
        <a:p>
          <a:r>
            <a:rPr lang="en-US" sz="2000">
              <a:latin typeface="Aptos" panose="020B0004020202020204" pitchFamily="34" charset="0"/>
            </a:rPr>
            <a:t>Members share BCM </a:t>
          </a:r>
          <a:r>
            <a:rPr lang="en-US" sz="2000" b="1">
              <a:latin typeface="Aptos" panose="020B0004020202020204" pitchFamily="34" charset="0"/>
            </a:rPr>
            <a:t>good practices </a:t>
          </a:r>
          <a:r>
            <a:rPr lang="en-US" sz="2000">
              <a:latin typeface="Aptos" panose="020B0004020202020204" pitchFamily="34" charset="0"/>
            </a:rPr>
            <a:t>and </a:t>
          </a:r>
          <a:r>
            <a:rPr lang="en-US" sz="2000" b="1">
              <a:latin typeface="Aptos" panose="020B0004020202020204" pitchFamily="34" charset="0"/>
            </a:rPr>
            <a:t>lessons learned</a:t>
          </a:r>
          <a:endParaRPr lang="en-GB" sz="2000" b="1">
            <a:latin typeface="Aptos" panose="020B0004020202020204" pitchFamily="34" charset="0"/>
          </a:endParaRPr>
        </a:p>
      </dgm:t>
    </dgm:pt>
    <dgm:pt modelId="{1194890F-0446-4459-8CC9-1811952BB41E}" type="parTrans" cxnId="{B780ADF9-AEF9-42CA-94D0-1955F2779B7D}">
      <dgm:prSet/>
      <dgm:spPr/>
      <dgm:t>
        <a:bodyPr/>
        <a:lstStyle/>
        <a:p>
          <a:endParaRPr lang="en-GB" sz="2000">
            <a:latin typeface="Aptos" panose="020B0004020202020204" pitchFamily="34" charset="0"/>
          </a:endParaRPr>
        </a:p>
      </dgm:t>
    </dgm:pt>
    <dgm:pt modelId="{4160EC58-D7BD-4770-AC72-727D174E43A7}" type="sibTrans" cxnId="{B780ADF9-AEF9-42CA-94D0-1955F2779B7D}">
      <dgm:prSet/>
      <dgm:spPr/>
      <dgm:t>
        <a:bodyPr/>
        <a:lstStyle/>
        <a:p>
          <a:endParaRPr lang="en-GB" sz="2000">
            <a:latin typeface="Aptos" panose="020B0004020202020204" pitchFamily="34" charset="0"/>
          </a:endParaRPr>
        </a:p>
      </dgm:t>
    </dgm:pt>
    <dgm:pt modelId="{7C49C862-2E2D-4D0E-8F59-B257E640BA72}">
      <dgm:prSet custT="1"/>
      <dgm:spPr/>
      <dgm:t>
        <a:bodyPr/>
        <a:lstStyle/>
        <a:p>
          <a:r>
            <a:rPr lang="en-US" sz="2000">
              <a:latin typeface="Aptos" panose="020B0004020202020204" pitchFamily="34" charset="0"/>
            </a:rPr>
            <a:t>RAs include BCM into the </a:t>
          </a:r>
          <a:r>
            <a:rPr lang="en-US" sz="2000" b="1">
              <a:latin typeface="Aptos" panose="020B0004020202020204" pitchFamily="34" charset="0"/>
            </a:rPr>
            <a:t>workplan</a:t>
          </a:r>
          <a:r>
            <a:rPr lang="en-US" sz="2000">
              <a:latin typeface="Aptos" panose="020B0004020202020204" pitchFamily="34" charset="0"/>
            </a:rPr>
            <a:t> of </a:t>
          </a:r>
          <a:r>
            <a:rPr lang="en-US" sz="2000" b="1">
              <a:latin typeface="Aptos" panose="020B0004020202020204" pitchFamily="34" charset="0"/>
            </a:rPr>
            <a:t>WMO Regional Training Centers</a:t>
          </a:r>
          <a:endParaRPr lang="en-GB" sz="2000" b="1">
            <a:latin typeface="Aptos" panose="020B0004020202020204" pitchFamily="34" charset="0"/>
          </a:endParaRPr>
        </a:p>
      </dgm:t>
    </dgm:pt>
    <dgm:pt modelId="{610EFD12-C0EB-4FD7-839C-3B3090C56F0E}" type="parTrans" cxnId="{50CE5A58-934B-428A-8BDA-A40A9F56325C}">
      <dgm:prSet/>
      <dgm:spPr/>
      <dgm:t>
        <a:bodyPr/>
        <a:lstStyle/>
        <a:p>
          <a:endParaRPr lang="en-GB" sz="2000">
            <a:latin typeface="Aptos" panose="020B0004020202020204" pitchFamily="34" charset="0"/>
          </a:endParaRPr>
        </a:p>
      </dgm:t>
    </dgm:pt>
    <dgm:pt modelId="{F0A34047-141C-4CF2-AC4C-D4096BF9CC5E}" type="sibTrans" cxnId="{50CE5A58-934B-428A-8BDA-A40A9F56325C}">
      <dgm:prSet/>
      <dgm:spPr/>
      <dgm:t>
        <a:bodyPr/>
        <a:lstStyle/>
        <a:p>
          <a:endParaRPr lang="en-GB" sz="2000">
            <a:latin typeface="Aptos" panose="020B0004020202020204" pitchFamily="34" charset="0"/>
          </a:endParaRPr>
        </a:p>
      </dgm:t>
    </dgm:pt>
    <dgm:pt modelId="{C802E546-08F3-4590-BF4F-8C75968C103C}">
      <dgm:prSet custT="1"/>
      <dgm:spPr/>
      <dgm:t>
        <a:bodyPr/>
        <a:lstStyle/>
        <a:p>
          <a:r>
            <a:rPr lang="en-US" sz="2000">
              <a:latin typeface="Aptos" panose="020B0004020202020204" pitchFamily="34" charset="0"/>
            </a:rPr>
            <a:t>Explore to form a </a:t>
          </a:r>
          <a:r>
            <a:rPr lang="en-US" sz="2000" b="1">
              <a:latin typeface="Aptos" panose="020B0004020202020204" pitchFamily="34" charset="0"/>
            </a:rPr>
            <a:t>peer-to-peer assistance mechanism</a:t>
          </a:r>
          <a:r>
            <a:rPr lang="en-US" sz="2000">
              <a:latin typeface="Aptos" panose="020B0004020202020204" pitchFamily="34" charset="0"/>
            </a:rPr>
            <a:t> between Members</a:t>
          </a:r>
          <a:endParaRPr lang="en-GB" sz="2000">
            <a:latin typeface="Aptos" panose="020B0004020202020204" pitchFamily="34" charset="0"/>
          </a:endParaRPr>
        </a:p>
      </dgm:t>
    </dgm:pt>
    <dgm:pt modelId="{15B79DE3-AA1D-47D2-B233-85B2EB8A89F0}" type="parTrans" cxnId="{A1A33278-9199-4E4C-BC55-D0EE53BA6FD9}">
      <dgm:prSet/>
      <dgm:spPr/>
      <dgm:t>
        <a:bodyPr/>
        <a:lstStyle/>
        <a:p>
          <a:endParaRPr lang="en-GB" sz="2000">
            <a:latin typeface="Aptos" panose="020B0004020202020204" pitchFamily="34" charset="0"/>
          </a:endParaRPr>
        </a:p>
      </dgm:t>
    </dgm:pt>
    <dgm:pt modelId="{366479F3-F99A-44BB-AE2C-AFCB12A95E0F}" type="sibTrans" cxnId="{A1A33278-9199-4E4C-BC55-D0EE53BA6FD9}">
      <dgm:prSet/>
      <dgm:spPr/>
      <dgm:t>
        <a:bodyPr/>
        <a:lstStyle/>
        <a:p>
          <a:endParaRPr lang="en-GB" sz="2000">
            <a:latin typeface="Aptos" panose="020B0004020202020204" pitchFamily="34" charset="0"/>
          </a:endParaRPr>
        </a:p>
      </dgm:t>
    </dgm:pt>
    <dgm:pt modelId="{A7603DA4-E61A-4E24-9D24-D35EC1BF32BA}">
      <dgm:prSet custT="1"/>
      <dgm:spPr/>
      <dgm:t>
        <a:bodyPr/>
        <a:lstStyle/>
        <a:p>
          <a:r>
            <a:rPr lang="en-US" sz="2000" dirty="0">
              <a:latin typeface="Aptos" panose="020B0004020202020204" pitchFamily="34" charset="0"/>
            </a:rPr>
            <a:t>Hopefully list BCM into </a:t>
          </a:r>
          <a:r>
            <a:rPr lang="en-US" sz="2000" b="1" dirty="0">
              <a:latin typeface="Aptos" panose="020B0004020202020204" pitchFamily="34" charset="0"/>
            </a:rPr>
            <a:t>WMO QMS </a:t>
          </a:r>
          <a:r>
            <a:rPr lang="en-US" sz="2000" dirty="0">
              <a:latin typeface="Aptos" panose="020B0004020202020204" pitchFamily="34" charset="0"/>
            </a:rPr>
            <a:t>and </a:t>
          </a:r>
          <a:r>
            <a:rPr lang="en-US" sz="2000" b="1" dirty="0">
              <a:latin typeface="Aptos" panose="020B0004020202020204" pitchFamily="34" charset="0"/>
            </a:rPr>
            <a:t>competency framework </a:t>
          </a:r>
          <a:endParaRPr lang="en-GB" sz="2000" b="1" dirty="0">
            <a:latin typeface="Aptos" panose="020B0004020202020204" pitchFamily="34" charset="0"/>
          </a:endParaRPr>
        </a:p>
      </dgm:t>
    </dgm:pt>
    <dgm:pt modelId="{3EF2AAA1-D43A-4053-9F49-99EBE6833FF1}" type="parTrans" cxnId="{BDD234AF-B1F6-4D2C-B1EE-4DED0EEBBD29}">
      <dgm:prSet/>
      <dgm:spPr/>
      <dgm:t>
        <a:bodyPr/>
        <a:lstStyle/>
        <a:p>
          <a:endParaRPr lang="en-GB" sz="2000">
            <a:latin typeface="Aptos" panose="020B0004020202020204" pitchFamily="34" charset="0"/>
          </a:endParaRPr>
        </a:p>
      </dgm:t>
    </dgm:pt>
    <dgm:pt modelId="{E8375DE2-F49F-4AC9-8202-61866E034A2E}" type="sibTrans" cxnId="{BDD234AF-B1F6-4D2C-B1EE-4DED0EEBBD29}">
      <dgm:prSet/>
      <dgm:spPr/>
      <dgm:t>
        <a:bodyPr/>
        <a:lstStyle/>
        <a:p>
          <a:endParaRPr lang="en-GB" sz="2000">
            <a:latin typeface="Aptos" panose="020B0004020202020204" pitchFamily="34" charset="0"/>
          </a:endParaRPr>
        </a:p>
      </dgm:t>
    </dgm:pt>
    <dgm:pt modelId="{5D6CA495-DACB-4EC5-9ABA-C3D821C1EFB0}">
      <dgm:prSet custT="1"/>
      <dgm:spPr/>
      <dgm:t>
        <a:bodyPr/>
        <a:lstStyle/>
        <a:p>
          <a:r>
            <a:rPr lang="en-US" sz="2000" kern="1200" dirty="0">
              <a:solidFill>
                <a:prstClr val="white"/>
              </a:solidFill>
              <a:latin typeface="Aptos" panose="020B0004020202020204" pitchFamily="34" charset="0"/>
              <a:ea typeface="+mn-ea"/>
              <a:cs typeface="+mn-cs"/>
            </a:rPr>
            <a:t>Task Team on BCM under SC-DRR </a:t>
          </a:r>
          <a:r>
            <a:rPr lang="en-US" sz="2000" b="1" kern="1200" dirty="0">
              <a:solidFill>
                <a:prstClr val="white"/>
              </a:solidFill>
              <a:latin typeface="Aptos" panose="020B0004020202020204" pitchFamily="34" charset="0"/>
              <a:ea typeface="+mn-ea"/>
              <a:cs typeface="+mn-cs"/>
            </a:rPr>
            <a:t>drafts training materials</a:t>
          </a:r>
          <a:endParaRPr lang="en-GB" sz="2000" b="1" kern="1200" dirty="0">
            <a:solidFill>
              <a:prstClr val="white"/>
            </a:solidFill>
            <a:latin typeface="Aptos" panose="020B0004020202020204" pitchFamily="34" charset="0"/>
            <a:ea typeface="+mn-ea"/>
            <a:cs typeface="+mn-cs"/>
          </a:endParaRPr>
        </a:p>
      </dgm:t>
    </dgm:pt>
    <dgm:pt modelId="{FE818818-5446-459F-B485-9D8EC87D480B}" type="parTrans" cxnId="{1A6E8DD6-0D28-406F-8A34-E0244F681331}">
      <dgm:prSet/>
      <dgm:spPr/>
      <dgm:t>
        <a:bodyPr/>
        <a:lstStyle/>
        <a:p>
          <a:endParaRPr lang="en-GB"/>
        </a:p>
      </dgm:t>
    </dgm:pt>
    <dgm:pt modelId="{10FF5AEE-F63F-413B-9C09-DDA1627A3BA9}" type="sibTrans" cxnId="{1A6E8DD6-0D28-406F-8A34-E0244F681331}">
      <dgm:prSet/>
      <dgm:spPr/>
      <dgm:t>
        <a:bodyPr/>
        <a:lstStyle/>
        <a:p>
          <a:endParaRPr lang="en-GB"/>
        </a:p>
      </dgm:t>
    </dgm:pt>
    <dgm:pt modelId="{458531D8-C73C-44BB-B100-FB03B725BC29}">
      <dgm:prSet custT="1"/>
      <dgm:spPr/>
      <dgm:t>
        <a:bodyPr/>
        <a:lstStyle/>
        <a:p>
          <a:r>
            <a:rPr lang="en-US" sz="2000" b="1" kern="1200" dirty="0">
              <a:solidFill>
                <a:prstClr val="white"/>
              </a:solidFill>
              <a:latin typeface="Aptos" panose="020B0004020202020204" pitchFamily="34" charset="0"/>
              <a:ea typeface="+mn-ea"/>
              <a:cs typeface="+mn-cs"/>
            </a:rPr>
            <a:t>EC-75, SERCOM-3, EC-78</a:t>
          </a:r>
          <a:endParaRPr lang="en-GB" sz="2000" b="1" kern="1200" dirty="0">
            <a:solidFill>
              <a:prstClr val="white"/>
            </a:solidFill>
            <a:latin typeface="Aptos" panose="020B0004020202020204" pitchFamily="34" charset="0"/>
            <a:ea typeface="+mn-ea"/>
            <a:cs typeface="+mn-cs"/>
          </a:endParaRPr>
        </a:p>
      </dgm:t>
    </dgm:pt>
    <dgm:pt modelId="{C7454425-3E5B-4824-9AEA-7A3A04B6D3FB}" type="parTrans" cxnId="{CC1B31E6-A07C-4E53-972E-A1A5AC17F66E}">
      <dgm:prSet/>
      <dgm:spPr/>
      <dgm:t>
        <a:bodyPr/>
        <a:lstStyle/>
        <a:p>
          <a:endParaRPr lang="en-GB"/>
        </a:p>
      </dgm:t>
    </dgm:pt>
    <dgm:pt modelId="{51377E28-3191-4A7A-876E-A68FDE375C49}" type="sibTrans" cxnId="{CC1B31E6-A07C-4E53-972E-A1A5AC17F66E}">
      <dgm:prSet/>
      <dgm:spPr/>
      <dgm:t>
        <a:bodyPr/>
        <a:lstStyle/>
        <a:p>
          <a:endParaRPr lang="en-GB"/>
        </a:p>
      </dgm:t>
    </dgm:pt>
    <dgm:pt modelId="{D3A69BFF-5AC4-43AE-A678-EA97F7FA92C5}" type="pres">
      <dgm:prSet presAssocID="{B44E82D8-8E27-4A50-8EE3-5E37A8928B0E}" presName="Name0" presStyleCnt="0">
        <dgm:presLayoutVars>
          <dgm:dir/>
          <dgm:animLvl val="lvl"/>
          <dgm:resizeHandles val="exact"/>
        </dgm:presLayoutVars>
      </dgm:prSet>
      <dgm:spPr/>
    </dgm:pt>
    <dgm:pt modelId="{A65ABAB8-72A2-4656-BBD4-99101E489C25}" type="pres">
      <dgm:prSet presAssocID="{458531D8-C73C-44BB-B100-FB03B725BC29}" presName="linNode" presStyleCnt="0"/>
      <dgm:spPr/>
    </dgm:pt>
    <dgm:pt modelId="{CF0CC479-8487-4535-9414-3F682C7852EB}" type="pres">
      <dgm:prSet presAssocID="{458531D8-C73C-44BB-B100-FB03B725BC29}" presName="parentText" presStyleLbl="node1" presStyleIdx="0" presStyleCnt="6">
        <dgm:presLayoutVars>
          <dgm:chMax val="1"/>
          <dgm:bulletEnabled val="1"/>
        </dgm:presLayoutVars>
      </dgm:prSet>
      <dgm:spPr/>
    </dgm:pt>
    <dgm:pt modelId="{38215E6C-88B8-425A-9C88-16AA16DD7B04}" type="pres">
      <dgm:prSet presAssocID="{51377E28-3191-4A7A-876E-A68FDE375C49}" presName="sp" presStyleCnt="0"/>
      <dgm:spPr/>
    </dgm:pt>
    <dgm:pt modelId="{D0B2FC79-4E7B-4EFB-8A0B-6F21654D141B}" type="pres">
      <dgm:prSet presAssocID="{5D6CA495-DACB-4EC5-9ABA-C3D821C1EFB0}" presName="linNode" presStyleCnt="0"/>
      <dgm:spPr/>
    </dgm:pt>
    <dgm:pt modelId="{50F2D594-7111-4F3D-B9AE-E52FF97FED1F}" type="pres">
      <dgm:prSet presAssocID="{5D6CA495-DACB-4EC5-9ABA-C3D821C1EFB0}" presName="parentText" presStyleLbl="node1" presStyleIdx="1" presStyleCnt="6">
        <dgm:presLayoutVars>
          <dgm:chMax val="1"/>
          <dgm:bulletEnabled val="1"/>
        </dgm:presLayoutVars>
      </dgm:prSet>
      <dgm:spPr/>
    </dgm:pt>
    <dgm:pt modelId="{79468074-AA59-47F5-89D3-F12B1D70EECE}" type="pres">
      <dgm:prSet presAssocID="{10FF5AEE-F63F-413B-9C09-DDA1627A3BA9}" presName="sp" presStyleCnt="0"/>
      <dgm:spPr/>
    </dgm:pt>
    <dgm:pt modelId="{56F4826B-5AE1-4DFB-AEE2-A79AB6A70600}" type="pres">
      <dgm:prSet presAssocID="{BBFF7F84-2148-4534-9D03-C10D8C623772}" presName="linNode" presStyleCnt="0"/>
      <dgm:spPr/>
    </dgm:pt>
    <dgm:pt modelId="{7AAAE939-1151-41C7-B919-90B9C37AF8CE}" type="pres">
      <dgm:prSet presAssocID="{BBFF7F84-2148-4534-9D03-C10D8C623772}" presName="parentText" presStyleLbl="node1" presStyleIdx="2" presStyleCnt="6">
        <dgm:presLayoutVars>
          <dgm:chMax val="1"/>
          <dgm:bulletEnabled val="1"/>
        </dgm:presLayoutVars>
      </dgm:prSet>
      <dgm:spPr/>
    </dgm:pt>
    <dgm:pt modelId="{A0B4A2CD-6E5E-458D-997C-09C864DE87B4}" type="pres">
      <dgm:prSet presAssocID="{4160EC58-D7BD-4770-AC72-727D174E43A7}" presName="sp" presStyleCnt="0"/>
      <dgm:spPr/>
    </dgm:pt>
    <dgm:pt modelId="{1F4B33E4-86D7-4858-B9A4-A5FA4A777237}" type="pres">
      <dgm:prSet presAssocID="{7C49C862-2E2D-4D0E-8F59-B257E640BA72}" presName="linNode" presStyleCnt="0"/>
      <dgm:spPr/>
    </dgm:pt>
    <dgm:pt modelId="{EA139F68-EE34-4ACF-9F98-3032AA491CC3}" type="pres">
      <dgm:prSet presAssocID="{7C49C862-2E2D-4D0E-8F59-B257E640BA72}" presName="parentText" presStyleLbl="node1" presStyleIdx="3" presStyleCnt="6">
        <dgm:presLayoutVars>
          <dgm:chMax val="1"/>
          <dgm:bulletEnabled val="1"/>
        </dgm:presLayoutVars>
      </dgm:prSet>
      <dgm:spPr/>
    </dgm:pt>
    <dgm:pt modelId="{BC0AF462-D4A4-4E8F-BC8E-1B8B3F4BB7A2}" type="pres">
      <dgm:prSet presAssocID="{F0A34047-141C-4CF2-AC4C-D4096BF9CC5E}" presName="sp" presStyleCnt="0"/>
      <dgm:spPr/>
    </dgm:pt>
    <dgm:pt modelId="{BDC5D8C0-B291-43C8-8BA3-A395F0A7D2D6}" type="pres">
      <dgm:prSet presAssocID="{C802E546-08F3-4590-BF4F-8C75968C103C}" presName="linNode" presStyleCnt="0"/>
      <dgm:spPr/>
    </dgm:pt>
    <dgm:pt modelId="{25EC29A1-368D-4C97-81C1-C9E920B95826}" type="pres">
      <dgm:prSet presAssocID="{C802E546-08F3-4590-BF4F-8C75968C103C}" presName="parentText" presStyleLbl="node1" presStyleIdx="4" presStyleCnt="6">
        <dgm:presLayoutVars>
          <dgm:chMax val="1"/>
          <dgm:bulletEnabled val="1"/>
        </dgm:presLayoutVars>
      </dgm:prSet>
      <dgm:spPr/>
    </dgm:pt>
    <dgm:pt modelId="{42F8369A-F196-4102-8C33-FA07DB90C1EE}" type="pres">
      <dgm:prSet presAssocID="{366479F3-F99A-44BB-AE2C-AFCB12A95E0F}" presName="sp" presStyleCnt="0"/>
      <dgm:spPr/>
    </dgm:pt>
    <dgm:pt modelId="{BFDCBC4F-52BB-42B3-8552-983B75F58D2C}" type="pres">
      <dgm:prSet presAssocID="{A7603DA4-E61A-4E24-9D24-D35EC1BF32BA}" presName="linNode" presStyleCnt="0"/>
      <dgm:spPr/>
    </dgm:pt>
    <dgm:pt modelId="{E35EEA11-183E-4877-893F-2CA9B80D9B81}" type="pres">
      <dgm:prSet presAssocID="{A7603DA4-E61A-4E24-9D24-D35EC1BF32BA}" presName="parentText" presStyleLbl="node1" presStyleIdx="5" presStyleCnt="6">
        <dgm:presLayoutVars>
          <dgm:chMax val="1"/>
          <dgm:bulletEnabled val="1"/>
        </dgm:presLayoutVars>
      </dgm:prSet>
      <dgm:spPr/>
    </dgm:pt>
  </dgm:ptLst>
  <dgm:cxnLst>
    <dgm:cxn modelId="{A1A33278-9199-4E4C-BC55-D0EE53BA6FD9}" srcId="{B44E82D8-8E27-4A50-8EE3-5E37A8928B0E}" destId="{C802E546-08F3-4590-BF4F-8C75968C103C}" srcOrd="4" destOrd="0" parTransId="{15B79DE3-AA1D-47D2-B233-85B2EB8A89F0}" sibTransId="{366479F3-F99A-44BB-AE2C-AFCB12A95E0F}"/>
    <dgm:cxn modelId="{50CE5A58-934B-428A-8BDA-A40A9F56325C}" srcId="{B44E82D8-8E27-4A50-8EE3-5E37A8928B0E}" destId="{7C49C862-2E2D-4D0E-8F59-B257E640BA72}" srcOrd="3" destOrd="0" parTransId="{610EFD12-C0EB-4FD7-839C-3B3090C56F0E}" sibTransId="{F0A34047-141C-4CF2-AC4C-D4096BF9CC5E}"/>
    <dgm:cxn modelId="{91C6FF8B-DA56-43DC-A510-BF39855FE2EA}" type="presOf" srcId="{7C49C862-2E2D-4D0E-8F59-B257E640BA72}" destId="{EA139F68-EE34-4ACF-9F98-3032AA491CC3}" srcOrd="0" destOrd="0" presId="urn:microsoft.com/office/officeart/2005/8/layout/vList5"/>
    <dgm:cxn modelId="{044E28A1-8A00-4D3E-A9CD-3D360E81621B}" type="presOf" srcId="{458531D8-C73C-44BB-B100-FB03B725BC29}" destId="{CF0CC479-8487-4535-9414-3F682C7852EB}" srcOrd="0" destOrd="0" presId="urn:microsoft.com/office/officeart/2005/8/layout/vList5"/>
    <dgm:cxn modelId="{3DE9E8A5-B9F5-46E5-9567-1B35B76CA872}" type="presOf" srcId="{B44E82D8-8E27-4A50-8EE3-5E37A8928B0E}" destId="{D3A69BFF-5AC4-43AE-A678-EA97F7FA92C5}" srcOrd="0" destOrd="0" presId="urn:microsoft.com/office/officeart/2005/8/layout/vList5"/>
    <dgm:cxn modelId="{BDD234AF-B1F6-4D2C-B1EE-4DED0EEBBD29}" srcId="{B44E82D8-8E27-4A50-8EE3-5E37A8928B0E}" destId="{A7603DA4-E61A-4E24-9D24-D35EC1BF32BA}" srcOrd="5" destOrd="0" parTransId="{3EF2AAA1-D43A-4053-9F49-99EBE6833FF1}" sibTransId="{E8375DE2-F49F-4AC9-8202-61866E034A2E}"/>
    <dgm:cxn modelId="{7C40A4CB-9F12-4F5B-94F8-4A3110DA7399}" type="presOf" srcId="{C802E546-08F3-4590-BF4F-8C75968C103C}" destId="{25EC29A1-368D-4C97-81C1-C9E920B95826}" srcOrd="0" destOrd="0" presId="urn:microsoft.com/office/officeart/2005/8/layout/vList5"/>
    <dgm:cxn modelId="{1A6E8DD6-0D28-406F-8A34-E0244F681331}" srcId="{B44E82D8-8E27-4A50-8EE3-5E37A8928B0E}" destId="{5D6CA495-DACB-4EC5-9ABA-C3D821C1EFB0}" srcOrd="1" destOrd="0" parTransId="{FE818818-5446-459F-B485-9D8EC87D480B}" sibTransId="{10FF5AEE-F63F-413B-9C09-DDA1627A3BA9}"/>
    <dgm:cxn modelId="{0D4053DE-7651-4E0F-A411-BC8DCF69E425}" type="presOf" srcId="{A7603DA4-E61A-4E24-9D24-D35EC1BF32BA}" destId="{E35EEA11-183E-4877-893F-2CA9B80D9B81}" srcOrd="0" destOrd="0" presId="urn:microsoft.com/office/officeart/2005/8/layout/vList5"/>
    <dgm:cxn modelId="{CC1B31E6-A07C-4E53-972E-A1A5AC17F66E}" srcId="{B44E82D8-8E27-4A50-8EE3-5E37A8928B0E}" destId="{458531D8-C73C-44BB-B100-FB03B725BC29}" srcOrd="0" destOrd="0" parTransId="{C7454425-3E5B-4824-9AEA-7A3A04B6D3FB}" sibTransId="{51377E28-3191-4A7A-876E-A68FDE375C49}"/>
    <dgm:cxn modelId="{E23832EF-8E10-417A-BDD8-BD08941692F5}" type="presOf" srcId="{5D6CA495-DACB-4EC5-9ABA-C3D821C1EFB0}" destId="{50F2D594-7111-4F3D-B9AE-E52FF97FED1F}" srcOrd="0" destOrd="0" presId="urn:microsoft.com/office/officeart/2005/8/layout/vList5"/>
    <dgm:cxn modelId="{3C5679F1-1C49-40DC-A4D7-7A3A36FF278D}" type="presOf" srcId="{BBFF7F84-2148-4534-9D03-C10D8C623772}" destId="{7AAAE939-1151-41C7-B919-90B9C37AF8CE}" srcOrd="0" destOrd="0" presId="urn:microsoft.com/office/officeart/2005/8/layout/vList5"/>
    <dgm:cxn modelId="{B780ADF9-AEF9-42CA-94D0-1955F2779B7D}" srcId="{B44E82D8-8E27-4A50-8EE3-5E37A8928B0E}" destId="{BBFF7F84-2148-4534-9D03-C10D8C623772}" srcOrd="2" destOrd="0" parTransId="{1194890F-0446-4459-8CC9-1811952BB41E}" sibTransId="{4160EC58-D7BD-4770-AC72-727D174E43A7}"/>
    <dgm:cxn modelId="{94F93F94-B6E7-4441-80CD-D24E208E6E44}" type="presParOf" srcId="{D3A69BFF-5AC4-43AE-A678-EA97F7FA92C5}" destId="{A65ABAB8-72A2-4656-BBD4-99101E489C25}" srcOrd="0" destOrd="0" presId="urn:microsoft.com/office/officeart/2005/8/layout/vList5"/>
    <dgm:cxn modelId="{8EA65341-A454-4AC5-8846-33D7A4EB61F0}" type="presParOf" srcId="{A65ABAB8-72A2-4656-BBD4-99101E489C25}" destId="{CF0CC479-8487-4535-9414-3F682C7852EB}" srcOrd="0" destOrd="0" presId="urn:microsoft.com/office/officeart/2005/8/layout/vList5"/>
    <dgm:cxn modelId="{C28DD9D5-729C-4C14-B3C0-8936780A6C24}" type="presParOf" srcId="{D3A69BFF-5AC4-43AE-A678-EA97F7FA92C5}" destId="{38215E6C-88B8-425A-9C88-16AA16DD7B04}" srcOrd="1" destOrd="0" presId="urn:microsoft.com/office/officeart/2005/8/layout/vList5"/>
    <dgm:cxn modelId="{DDFFE7BC-7A95-4983-9B3A-3B9B032FEE5F}" type="presParOf" srcId="{D3A69BFF-5AC4-43AE-A678-EA97F7FA92C5}" destId="{D0B2FC79-4E7B-4EFB-8A0B-6F21654D141B}" srcOrd="2" destOrd="0" presId="urn:microsoft.com/office/officeart/2005/8/layout/vList5"/>
    <dgm:cxn modelId="{8D602258-B69F-4FE1-AE94-E252C1200E04}" type="presParOf" srcId="{D0B2FC79-4E7B-4EFB-8A0B-6F21654D141B}" destId="{50F2D594-7111-4F3D-B9AE-E52FF97FED1F}" srcOrd="0" destOrd="0" presId="urn:microsoft.com/office/officeart/2005/8/layout/vList5"/>
    <dgm:cxn modelId="{083F5F8A-1567-4E75-935F-8413CF36C600}" type="presParOf" srcId="{D3A69BFF-5AC4-43AE-A678-EA97F7FA92C5}" destId="{79468074-AA59-47F5-89D3-F12B1D70EECE}" srcOrd="3" destOrd="0" presId="urn:microsoft.com/office/officeart/2005/8/layout/vList5"/>
    <dgm:cxn modelId="{E84ADE5A-095D-4853-9005-7ED044440C36}" type="presParOf" srcId="{D3A69BFF-5AC4-43AE-A678-EA97F7FA92C5}" destId="{56F4826B-5AE1-4DFB-AEE2-A79AB6A70600}" srcOrd="4" destOrd="0" presId="urn:microsoft.com/office/officeart/2005/8/layout/vList5"/>
    <dgm:cxn modelId="{8073FC9B-DD1D-496B-BCBA-B8824EA615C2}" type="presParOf" srcId="{56F4826B-5AE1-4DFB-AEE2-A79AB6A70600}" destId="{7AAAE939-1151-41C7-B919-90B9C37AF8CE}" srcOrd="0" destOrd="0" presId="urn:microsoft.com/office/officeart/2005/8/layout/vList5"/>
    <dgm:cxn modelId="{81CB3138-2C3E-4D18-B5F2-175FE4D00FC1}" type="presParOf" srcId="{D3A69BFF-5AC4-43AE-A678-EA97F7FA92C5}" destId="{A0B4A2CD-6E5E-458D-997C-09C864DE87B4}" srcOrd="5" destOrd="0" presId="urn:microsoft.com/office/officeart/2005/8/layout/vList5"/>
    <dgm:cxn modelId="{4AE60006-6725-4886-8EF7-E616BAB9A6FC}" type="presParOf" srcId="{D3A69BFF-5AC4-43AE-A678-EA97F7FA92C5}" destId="{1F4B33E4-86D7-4858-B9A4-A5FA4A777237}" srcOrd="6" destOrd="0" presId="urn:microsoft.com/office/officeart/2005/8/layout/vList5"/>
    <dgm:cxn modelId="{06A3AD80-9CF2-48A1-BCE5-179F8A5FDE7A}" type="presParOf" srcId="{1F4B33E4-86D7-4858-B9A4-A5FA4A777237}" destId="{EA139F68-EE34-4ACF-9F98-3032AA491CC3}" srcOrd="0" destOrd="0" presId="urn:microsoft.com/office/officeart/2005/8/layout/vList5"/>
    <dgm:cxn modelId="{5BD5A84F-81C8-496C-8ED0-EFAB96185A29}" type="presParOf" srcId="{D3A69BFF-5AC4-43AE-A678-EA97F7FA92C5}" destId="{BC0AF462-D4A4-4E8F-BC8E-1B8B3F4BB7A2}" srcOrd="7" destOrd="0" presId="urn:microsoft.com/office/officeart/2005/8/layout/vList5"/>
    <dgm:cxn modelId="{7DA5E940-8973-46F6-B107-DD2882C2169C}" type="presParOf" srcId="{D3A69BFF-5AC4-43AE-A678-EA97F7FA92C5}" destId="{BDC5D8C0-B291-43C8-8BA3-A395F0A7D2D6}" srcOrd="8" destOrd="0" presId="urn:microsoft.com/office/officeart/2005/8/layout/vList5"/>
    <dgm:cxn modelId="{22C023D2-1B58-4E14-B461-BD34BD708341}" type="presParOf" srcId="{BDC5D8C0-B291-43C8-8BA3-A395F0A7D2D6}" destId="{25EC29A1-368D-4C97-81C1-C9E920B95826}" srcOrd="0" destOrd="0" presId="urn:microsoft.com/office/officeart/2005/8/layout/vList5"/>
    <dgm:cxn modelId="{BBCBCE6F-5493-4CDC-9AAC-94373A871D08}" type="presParOf" srcId="{D3A69BFF-5AC4-43AE-A678-EA97F7FA92C5}" destId="{42F8369A-F196-4102-8C33-FA07DB90C1EE}" srcOrd="9" destOrd="0" presId="urn:microsoft.com/office/officeart/2005/8/layout/vList5"/>
    <dgm:cxn modelId="{FF19C79E-C7DD-4CA3-9F2E-19C0D908DBC8}" type="presParOf" srcId="{D3A69BFF-5AC4-43AE-A678-EA97F7FA92C5}" destId="{BFDCBC4F-52BB-42B3-8552-983B75F58D2C}" srcOrd="10" destOrd="0" presId="urn:microsoft.com/office/officeart/2005/8/layout/vList5"/>
    <dgm:cxn modelId="{F5AFA2F7-B66A-4F59-8880-EA6E488EEFA3}" type="presParOf" srcId="{BFDCBC4F-52BB-42B3-8552-983B75F58D2C}" destId="{E35EEA11-183E-4877-893F-2CA9B80D9B81}"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0CC479-8487-4535-9414-3F682C7852EB}">
      <dsp:nvSpPr>
        <dsp:cNvPr id="0" name=""/>
        <dsp:cNvSpPr/>
      </dsp:nvSpPr>
      <dsp:spPr>
        <a:xfrm>
          <a:off x="3163001" y="1462"/>
          <a:ext cx="3558376" cy="851598"/>
        </a:xfrm>
        <a:prstGeom prst="round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prstClr val="white"/>
              </a:solidFill>
              <a:latin typeface="Aptos" panose="020B0004020202020204" pitchFamily="34" charset="0"/>
              <a:ea typeface="+mn-ea"/>
              <a:cs typeface="+mn-cs"/>
            </a:rPr>
            <a:t>EC-75, SERCOM-3, EC-78</a:t>
          </a:r>
          <a:endParaRPr lang="en-GB" sz="2000" b="1" kern="1200" dirty="0">
            <a:solidFill>
              <a:prstClr val="white"/>
            </a:solidFill>
            <a:latin typeface="Aptos" panose="020B0004020202020204" pitchFamily="34" charset="0"/>
            <a:ea typeface="+mn-ea"/>
            <a:cs typeface="+mn-cs"/>
          </a:endParaRPr>
        </a:p>
      </dsp:txBody>
      <dsp:txXfrm>
        <a:off x="3204573" y="43034"/>
        <a:ext cx="3475232" cy="768454"/>
      </dsp:txXfrm>
    </dsp:sp>
    <dsp:sp modelId="{50F2D594-7111-4F3D-B9AE-E52FF97FED1F}">
      <dsp:nvSpPr>
        <dsp:cNvPr id="0" name=""/>
        <dsp:cNvSpPr/>
      </dsp:nvSpPr>
      <dsp:spPr>
        <a:xfrm>
          <a:off x="3163001" y="895640"/>
          <a:ext cx="3558376" cy="851598"/>
        </a:xfrm>
        <a:prstGeom prst="roundRect">
          <a:avLst/>
        </a:prstGeom>
        <a:solidFill>
          <a:schemeClr val="accent1">
            <a:shade val="80000"/>
            <a:hueOff val="109120"/>
            <a:satOff val="-11378"/>
            <a:lumOff val="764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prstClr val="white"/>
              </a:solidFill>
              <a:latin typeface="Aptos" panose="020B0004020202020204" pitchFamily="34" charset="0"/>
              <a:ea typeface="+mn-ea"/>
              <a:cs typeface="+mn-cs"/>
            </a:rPr>
            <a:t>Task Team on BCM under SC-DRR </a:t>
          </a:r>
          <a:r>
            <a:rPr lang="en-US" sz="2000" b="1" kern="1200" dirty="0">
              <a:solidFill>
                <a:prstClr val="white"/>
              </a:solidFill>
              <a:latin typeface="Aptos" panose="020B0004020202020204" pitchFamily="34" charset="0"/>
              <a:ea typeface="+mn-ea"/>
              <a:cs typeface="+mn-cs"/>
            </a:rPr>
            <a:t>drafts training materials</a:t>
          </a:r>
          <a:endParaRPr lang="en-GB" sz="2000" b="1" kern="1200" dirty="0">
            <a:solidFill>
              <a:prstClr val="white"/>
            </a:solidFill>
            <a:latin typeface="Aptos" panose="020B0004020202020204" pitchFamily="34" charset="0"/>
            <a:ea typeface="+mn-ea"/>
            <a:cs typeface="+mn-cs"/>
          </a:endParaRPr>
        </a:p>
      </dsp:txBody>
      <dsp:txXfrm>
        <a:off x="3204573" y="937212"/>
        <a:ext cx="3475232" cy="768454"/>
      </dsp:txXfrm>
    </dsp:sp>
    <dsp:sp modelId="{7AAAE939-1151-41C7-B919-90B9C37AF8CE}">
      <dsp:nvSpPr>
        <dsp:cNvPr id="0" name=""/>
        <dsp:cNvSpPr/>
      </dsp:nvSpPr>
      <dsp:spPr>
        <a:xfrm>
          <a:off x="3163001" y="1789818"/>
          <a:ext cx="3558376" cy="851598"/>
        </a:xfrm>
        <a:prstGeom prst="roundRect">
          <a:avLst/>
        </a:prstGeom>
        <a:solidFill>
          <a:schemeClr val="accent1">
            <a:shade val="80000"/>
            <a:hueOff val="218239"/>
            <a:satOff val="-22757"/>
            <a:lumOff val="1528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latin typeface="Aptos" panose="020B0004020202020204" pitchFamily="34" charset="0"/>
            </a:rPr>
            <a:t>Members share BCM </a:t>
          </a:r>
          <a:r>
            <a:rPr lang="en-US" sz="2000" b="1" kern="1200">
              <a:latin typeface="Aptos" panose="020B0004020202020204" pitchFamily="34" charset="0"/>
            </a:rPr>
            <a:t>good practices </a:t>
          </a:r>
          <a:r>
            <a:rPr lang="en-US" sz="2000" kern="1200">
              <a:latin typeface="Aptos" panose="020B0004020202020204" pitchFamily="34" charset="0"/>
            </a:rPr>
            <a:t>and </a:t>
          </a:r>
          <a:r>
            <a:rPr lang="en-US" sz="2000" b="1" kern="1200">
              <a:latin typeface="Aptos" panose="020B0004020202020204" pitchFamily="34" charset="0"/>
            </a:rPr>
            <a:t>lessons learned</a:t>
          </a:r>
          <a:endParaRPr lang="en-GB" sz="2000" b="1" kern="1200">
            <a:latin typeface="Aptos" panose="020B0004020202020204" pitchFamily="34" charset="0"/>
          </a:endParaRPr>
        </a:p>
      </dsp:txBody>
      <dsp:txXfrm>
        <a:off x="3204573" y="1831390"/>
        <a:ext cx="3475232" cy="768454"/>
      </dsp:txXfrm>
    </dsp:sp>
    <dsp:sp modelId="{EA139F68-EE34-4ACF-9F98-3032AA491CC3}">
      <dsp:nvSpPr>
        <dsp:cNvPr id="0" name=""/>
        <dsp:cNvSpPr/>
      </dsp:nvSpPr>
      <dsp:spPr>
        <a:xfrm>
          <a:off x="3163001" y="2683996"/>
          <a:ext cx="3558376" cy="851598"/>
        </a:xfrm>
        <a:prstGeom prst="roundRect">
          <a:avLst/>
        </a:prstGeom>
        <a:solidFill>
          <a:schemeClr val="accent1">
            <a:shade val="80000"/>
            <a:hueOff val="327359"/>
            <a:satOff val="-34135"/>
            <a:lumOff val="2293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latin typeface="Aptos" panose="020B0004020202020204" pitchFamily="34" charset="0"/>
            </a:rPr>
            <a:t>RAs include BCM into the </a:t>
          </a:r>
          <a:r>
            <a:rPr lang="en-US" sz="2000" b="1" kern="1200">
              <a:latin typeface="Aptos" panose="020B0004020202020204" pitchFamily="34" charset="0"/>
            </a:rPr>
            <a:t>workplan</a:t>
          </a:r>
          <a:r>
            <a:rPr lang="en-US" sz="2000" kern="1200">
              <a:latin typeface="Aptos" panose="020B0004020202020204" pitchFamily="34" charset="0"/>
            </a:rPr>
            <a:t> of </a:t>
          </a:r>
          <a:r>
            <a:rPr lang="en-US" sz="2000" b="1" kern="1200">
              <a:latin typeface="Aptos" panose="020B0004020202020204" pitchFamily="34" charset="0"/>
            </a:rPr>
            <a:t>WMO Regional Training Centers</a:t>
          </a:r>
          <a:endParaRPr lang="en-GB" sz="2000" b="1" kern="1200">
            <a:latin typeface="Aptos" panose="020B0004020202020204" pitchFamily="34" charset="0"/>
          </a:endParaRPr>
        </a:p>
      </dsp:txBody>
      <dsp:txXfrm>
        <a:off x="3204573" y="2725568"/>
        <a:ext cx="3475232" cy="768454"/>
      </dsp:txXfrm>
    </dsp:sp>
    <dsp:sp modelId="{25EC29A1-368D-4C97-81C1-C9E920B95826}">
      <dsp:nvSpPr>
        <dsp:cNvPr id="0" name=""/>
        <dsp:cNvSpPr/>
      </dsp:nvSpPr>
      <dsp:spPr>
        <a:xfrm>
          <a:off x="3163001" y="3578175"/>
          <a:ext cx="3558376" cy="851598"/>
        </a:xfrm>
        <a:prstGeom prst="roundRect">
          <a:avLst/>
        </a:prstGeom>
        <a:solidFill>
          <a:schemeClr val="accent1">
            <a:shade val="80000"/>
            <a:hueOff val="436479"/>
            <a:satOff val="-45514"/>
            <a:lumOff val="3057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latin typeface="Aptos" panose="020B0004020202020204" pitchFamily="34" charset="0"/>
            </a:rPr>
            <a:t>Explore to form a </a:t>
          </a:r>
          <a:r>
            <a:rPr lang="en-US" sz="2000" b="1" kern="1200">
              <a:latin typeface="Aptos" panose="020B0004020202020204" pitchFamily="34" charset="0"/>
            </a:rPr>
            <a:t>peer-to-peer assistance mechanism</a:t>
          </a:r>
          <a:r>
            <a:rPr lang="en-US" sz="2000" kern="1200">
              <a:latin typeface="Aptos" panose="020B0004020202020204" pitchFamily="34" charset="0"/>
            </a:rPr>
            <a:t> between Members</a:t>
          </a:r>
          <a:endParaRPr lang="en-GB" sz="2000" kern="1200">
            <a:latin typeface="Aptos" panose="020B0004020202020204" pitchFamily="34" charset="0"/>
          </a:endParaRPr>
        </a:p>
      </dsp:txBody>
      <dsp:txXfrm>
        <a:off x="3204573" y="3619747"/>
        <a:ext cx="3475232" cy="768454"/>
      </dsp:txXfrm>
    </dsp:sp>
    <dsp:sp modelId="{E35EEA11-183E-4877-893F-2CA9B80D9B81}">
      <dsp:nvSpPr>
        <dsp:cNvPr id="0" name=""/>
        <dsp:cNvSpPr/>
      </dsp:nvSpPr>
      <dsp:spPr>
        <a:xfrm>
          <a:off x="3163001" y="4472353"/>
          <a:ext cx="3558376" cy="851598"/>
        </a:xfrm>
        <a:prstGeom prst="roundRect">
          <a:avLst/>
        </a:prstGeom>
        <a:solidFill>
          <a:schemeClr val="accent1">
            <a:shade val="80000"/>
            <a:hueOff val="545598"/>
            <a:satOff val="-56892"/>
            <a:lumOff val="3822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ptos" panose="020B0004020202020204" pitchFamily="34" charset="0"/>
            </a:rPr>
            <a:t>Hopefully list BCM into </a:t>
          </a:r>
          <a:r>
            <a:rPr lang="en-US" sz="2000" b="1" kern="1200" dirty="0">
              <a:latin typeface="Aptos" panose="020B0004020202020204" pitchFamily="34" charset="0"/>
            </a:rPr>
            <a:t>WMO QMS </a:t>
          </a:r>
          <a:r>
            <a:rPr lang="en-US" sz="2000" kern="1200" dirty="0">
              <a:latin typeface="Aptos" panose="020B0004020202020204" pitchFamily="34" charset="0"/>
            </a:rPr>
            <a:t>and </a:t>
          </a:r>
          <a:r>
            <a:rPr lang="en-US" sz="2000" b="1" kern="1200" dirty="0">
              <a:latin typeface="Aptos" panose="020B0004020202020204" pitchFamily="34" charset="0"/>
            </a:rPr>
            <a:t>competency framework </a:t>
          </a:r>
          <a:endParaRPr lang="en-GB" sz="2000" b="1" kern="1200" dirty="0">
            <a:latin typeface="Aptos" panose="020B0004020202020204" pitchFamily="34" charset="0"/>
          </a:endParaRPr>
        </a:p>
      </dsp:txBody>
      <dsp:txXfrm>
        <a:off x="3204573" y="4513925"/>
        <a:ext cx="3475232" cy="76845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58F178-9DFC-4089-8857-E32C67312BFE}" type="datetimeFigureOut">
              <a:rPr lang="en-TT" smtClean="0"/>
              <a:t>01/12/2025</a:t>
            </a:fld>
            <a:endParaRPr lang="en-T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670EBB-C2D5-463E-B7B1-B8637FB860E0}" type="slidenum">
              <a:rPr lang="en-TT" smtClean="0"/>
              <a:t>‹#›</a:t>
            </a:fld>
            <a:endParaRPr lang="en-TT"/>
          </a:p>
        </p:txBody>
      </p:sp>
    </p:spTree>
    <p:extLst>
      <p:ext uri="{BB962C8B-B14F-4D97-AF65-F5344CB8AC3E}">
        <p14:creationId xmlns:p14="http://schemas.microsoft.com/office/powerpoint/2010/main" val="1299087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will focus on one of the most critical components of leadership in modern meteorological operations: Business Continuity Management.</a:t>
            </a:r>
            <a:br>
              <a:rPr lang="en-US" dirty="0"/>
            </a:br>
            <a:r>
              <a:rPr lang="en-US" dirty="0"/>
              <a:t>I am presenting on behalf of the WMO Task Team on BCM, which was tasked with developing training materials to support the WMO Technical Guidelines on BCM (WMO 1361).</a:t>
            </a:r>
            <a:br>
              <a:rPr lang="en-US" dirty="0"/>
            </a:br>
            <a:r>
              <a:rPr lang="en-US" dirty="0"/>
              <a:t>Our objective today is simple: to help you begin building or strengthening a Business Continuity Management System that protects your essential services, especially warnings and aviation services, during any disruption.</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1</a:t>
            </a:fld>
            <a:endParaRPr lang="en-TT"/>
          </a:p>
        </p:txBody>
      </p:sp>
    </p:spTree>
    <p:extLst>
      <p:ext uri="{BB962C8B-B14F-4D97-AF65-F5344CB8AC3E}">
        <p14:creationId xmlns:p14="http://schemas.microsoft.com/office/powerpoint/2010/main" val="2184238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is divided into two parts.</a:t>
            </a:r>
            <a:br>
              <a:rPr lang="en-US" dirty="0"/>
            </a:br>
            <a:r>
              <a:rPr lang="en-US" dirty="0"/>
              <a:t>The first part is a twenty minute strategic overview of BCM and the leadership responsibilities involved.</a:t>
            </a:r>
            <a:br>
              <a:rPr lang="en-US" dirty="0"/>
            </a:br>
            <a:r>
              <a:rPr lang="en-US" dirty="0"/>
              <a:t>The second part is a forty minute practical exercise where you will begin drafting the BCM Policy for your NMHS.</a:t>
            </a:r>
            <a:br>
              <a:rPr lang="en-US" dirty="0"/>
            </a:br>
            <a:r>
              <a:rPr lang="en-US" dirty="0"/>
              <a:t>By the end of this session, each NMHS will have the first essential building block of a BCMS.</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2</a:t>
            </a:fld>
            <a:endParaRPr lang="en-TT"/>
          </a:p>
        </p:txBody>
      </p:sp>
    </p:spTree>
    <p:extLst>
      <p:ext uri="{BB962C8B-B14F-4D97-AF65-F5344CB8AC3E}">
        <p14:creationId xmlns:p14="http://schemas.microsoft.com/office/powerpoint/2010/main" val="1990271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objective is leadership focused.</a:t>
            </a:r>
            <a:br>
              <a:rPr lang="en-US" dirty="0"/>
            </a:br>
            <a:r>
              <a:rPr lang="en-US" dirty="0"/>
              <a:t>By the end of this session you should clearly understand WMO’s expectations for BCM, the risks of not having a BCMS, and the leadership actions required to initiate one.</a:t>
            </a:r>
            <a:br>
              <a:rPr lang="en-US" dirty="0"/>
            </a:br>
            <a:r>
              <a:rPr lang="en-US" dirty="0"/>
              <a:t>Most importantly, you will take the first operational step. You will draft the BCM Policy that gives your BCM focal point a clear mandate.</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3</a:t>
            </a:fld>
            <a:endParaRPr lang="en-TT"/>
          </a:p>
        </p:txBody>
      </p:sp>
    </p:spTree>
    <p:extLst>
      <p:ext uri="{BB962C8B-B14F-4D97-AF65-F5344CB8AC3E}">
        <p14:creationId xmlns:p14="http://schemas.microsoft.com/office/powerpoint/2010/main" val="1303169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00D3A-1324-C2CE-6403-BDAAA6EE52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9B3A9F-88CD-BA81-A99D-F27F475288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C4498C-1CD1-C3FD-01EC-EE696042CD4C}"/>
              </a:ext>
            </a:extLst>
          </p:cNvPr>
          <p:cNvSpPr>
            <a:spLocks noGrp="1"/>
          </p:cNvSpPr>
          <p:nvPr>
            <p:ph type="body" idx="1"/>
          </p:nvPr>
        </p:nvSpPr>
        <p:spPr/>
        <p:txBody>
          <a:bodyPr/>
          <a:lstStyle/>
          <a:p>
            <a:r>
              <a:rPr lang="en-US" sz="1200" kern="100" dirty="0">
                <a:cs typeface="Times New Roman" panose="02020603050405020304" pitchFamily="18" charset="0"/>
              </a:rPr>
              <a:t>National Meteorology and Hydrology Services (NMHSs) are essential in safeguarding public safety and supporting various sectors of the economy. </a:t>
            </a:r>
          </a:p>
          <a:p>
            <a:r>
              <a:rPr lang="en-US" sz="1200" kern="100" dirty="0">
                <a:cs typeface="Times New Roman" panose="02020603050405020304" pitchFamily="18" charset="0"/>
              </a:rPr>
              <a:t>Business Continuity Management (BCM) is a critical aspect of their responsibilities, involving planning for potential disruptions to their operations. </a:t>
            </a:r>
            <a:endParaRPr lang="en-GB" sz="1200" kern="100" dirty="0">
              <a:cs typeface="Times New Roman" panose="02020603050405020304" pitchFamily="18" charset="0"/>
            </a:endParaRPr>
          </a:p>
          <a:p>
            <a:pPr>
              <a:lnSpc>
                <a:spcPct val="115000"/>
              </a:lnSpc>
              <a:spcAft>
                <a:spcPts val="800"/>
              </a:spcAft>
            </a:pPr>
            <a:r>
              <a:rPr lang="en-AU" sz="1200" kern="100" dirty="0">
                <a:cs typeface="Calibri"/>
              </a:rPr>
              <a:t>Through effective implementation of BCM, NMHSs can uphold operational continuity, fulfill their responsibilities, and bolster national resilience.</a:t>
            </a:r>
            <a:endParaRPr lang="en-GB" sz="1200" kern="100" dirty="0">
              <a:cs typeface="Calibri"/>
            </a:endParaRPr>
          </a:p>
        </p:txBody>
      </p:sp>
      <p:sp>
        <p:nvSpPr>
          <p:cNvPr id="4" name="Slide Number Placeholder 3">
            <a:extLst>
              <a:ext uri="{FF2B5EF4-FFF2-40B4-BE49-F238E27FC236}">
                <a16:creationId xmlns:a16="http://schemas.microsoft.com/office/drawing/2014/main" id="{D0CF349D-4AE1-37DA-2121-B5468193826C}"/>
              </a:ext>
            </a:extLst>
          </p:cNvPr>
          <p:cNvSpPr>
            <a:spLocks noGrp="1"/>
          </p:cNvSpPr>
          <p:nvPr>
            <p:ph type="sldNum" sz="quarter" idx="5"/>
          </p:nvPr>
        </p:nvSpPr>
        <p:spPr/>
        <p:txBody>
          <a:bodyPr/>
          <a:lstStyle/>
          <a:p>
            <a:fld id="{A4670EBB-C2D5-463E-B7B1-B8637FB860E0}" type="slidenum">
              <a:rPr lang="en-TT" smtClean="0"/>
              <a:t>4</a:t>
            </a:fld>
            <a:endParaRPr lang="en-TT"/>
          </a:p>
        </p:txBody>
      </p:sp>
    </p:spTree>
    <p:extLst>
      <p:ext uri="{BB962C8B-B14F-4D97-AF65-F5344CB8AC3E}">
        <p14:creationId xmlns:p14="http://schemas.microsoft.com/office/powerpoint/2010/main" val="3650298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1A142-EC63-F5A6-5ED8-CFADE98BB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6CAFA-8F95-38E2-D845-D3850DFCBB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CE7581-E2B1-309F-0B46-3214ACFC717D}"/>
              </a:ext>
            </a:extLst>
          </p:cNvPr>
          <p:cNvSpPr>
            <a:spLocks noGrp="1"/>
          </p:cNvSpPr>
          <p:nvPr>
            <p:ph type="body" idx="1"/>
          </p:nvPr>
        </p:nvSpPr>
        <p:spPr/>
        <p:txBody>
          <a:bodyPr/>
          <a:lstStyle/>
          <a:p>
            <a:pPr>
              <a:lnSpc>
                <a:spcPct val="90000"/>
              </a:lnSpc>
            </a:pPr>
            <a:r>
              <a:rPr lang="en-US" b="0" i="0" dirty="0">
                <a:solidFill>
                  <a:srgbClr val="656565"/>
                </a:solidFill>
                <a:effectLst/>
                <a:latin typeface="Verdana" panose="020B0604030504040204" pitchFamily="34" charset="0"/>
              </a:rPr>
              <a:t>Encourage Regional Association to include BCM into workplan</a:t>
            </a:r>
          </a:p>
          <a:p>
            <a:pPr marL="0" marR="0" lvl="0" indent="0" algn="l" defTabSz="914400" rtl="0" eaLnBrk="1" fontAlgn="auto" latinLnBrk="0" hangingPunct="1">
              <a:lnSpc>
                <a:spcPct val="90000"/>
              </a:lnSpc>
              <a:spcBef>
                <a:spcPts val="0"/>
              </a:spcBef>
              <a:spcAft>
                <a:spcPts val="0"/>
              </a:spcAft>
              <a:buClrTx/>
              <a:buSzTx/>
              <a:buFontTx/>
              <a:buNone/>
              <a:tabLst/>
              <a:defRPr/>
            </a:pPr>
            <a:r>
              <a:rPr lang="en-US" b="0" i="0" dirty="0">
                <a:solidFill>
                  <a:srgbClr val="656565"/>
                </a:solidFill>
                <a:effectLst/>
                <a:latin typeface="Verdana" panose="020B0604030504040204" pitchFamily="34" charset="0"/>
              </a:rPr>
              <a:t>meeting for SWFP implementation in Southeastern Asia-Oceania this year, </a:t>
            </a:r>
            <a:r>
              <a:rPr lang="en-US" sz="1200" dirty="0"/>
              <a:t>SWFP Central America (San José with El Salvador as a back up </a:t>
            </a:r>
            <a:r>
              <a:rPr lang="en-US" sz="1200" dirty="0" err="1"/>
              <a:t>centre</a:t>
            </a:r>
            <a:r>
              <a:rPr lang="en-US" sz="1200" dirty="0"/>
              <a:t>)</a:t>
            </a:r>
          </a:p>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t>Standing Committee on Marine will provide good practices</a:t>
            </a:r>
          </a:p>
          <a:p>
            <a:pPr>
              <a:lnSpc>
                <a:spcPct val="90000"/>
              </a:lnSpc>
              <a:defRPr/>
            </a:pPr>
            <a:r>
              <a:rPr lang="en-US" dirty="0"/>
              <a:t>Connection with SC-MMO started </a:t>
            </a:r>
          </a:p>
        </p:txBody>
      </p:sp>
      <p:sp>
        <p:nvSpPr>
          <p:cNvPr id="4" name="Slide Number Placeholder 3">
            <a:extLst>
              <a:ext uri="{FF2B5EF4-FFF2-40B4-BE49-F238E27FC236}">
                <a16:creationId xmlns:a16="http://schemas.microsoft.com/office/drawing/2014/main" id="{D24E26DC-78DE-E99A-847A-90F125ECFF77}"/>
              </a:ext>
            </a:extLst>
          </p:cNvPr>
          <p:cNvSpPr>
            <a:spLocks noGrp="1"/>
          </p:cNvSpPr>
          <p:nvPr>
            <p:ph type="sldNum" sz="quarter" idx="5"/>
          </p:nvPr>
        </p:nvSpPr>
        <p:spPr/>
        <p:txBody>
          <a:bodyPr/>
          <a:lstStyle/>
          <a:p>
            <a:fld id="{BC7ADB20-D4A1-4748-BA66-A2B3CA7322A9}" type="slidenum">
              <a:rPr lang="en-US" smtClean="0"/>
              <a:t>5</a:t>
            </a:fld>
            <a:endParaRPr lang="en-US"/>
          </a:p>
        </p:txBody>
      </p:sp>
    </p:spTree>
    <p:extLst>
      <p:ext uri="{BB962C8B-B14F-4D97-AF65-F5344CB8AC3E}">
        <p14:creationId xmlns:p14="http://schemas.microsoft.com/office/powerpoint/2010/main" val="2253555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BCM is not simply having backups or reacting when something fails.</a:t>
            </a:r>
            <a:br>
              <a:rPr lang="en-US" dirty="0"/>
            </a:br>
            <a:r>
              <a:rPr lang="en-US" dirty="0"/>
              <a:t>It is a structured system that ensures your NMHS can continue delivering essential services such as warnings, aviation products, and real time data even if your building, IT infrastructure, or communication systems are unavailable.</a:t>
            </a:r>
            <a:br>
              <a:rPr lang="en-US" dirty="0"/>
            </a:br>
            <a:r>
              <a:rPr lang="en-US" dirty="0"/>
              <a:t>For meteorological services, continuity is not optional. It is central to the mandate of protecting life and property.</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6</a:t>
            </a:fld>
            <a:endParaRPr lang="en-TT"/>
          </a:p>
        </p:txBody>
      </p:sp>
    </p:spTree>
    <p:extLst>
      <p:ext uri="{BB962C8B-B14F-4D97-AF65-F5344CB8AC3E}">
        <p14:creationId xmlns:p14="http://schemas.microsoft.com/office/powerpoint/2010/main" val="675942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highlights the difference between resilience and vulnerability.</a:t>
            </a:r>
            <a:br>
              <a:rPr lang="en-US" dirty="0"/>
            </a:br>
            <a:r>
              <a:rPr lang="en-US" dirty="0"/>
              <a:t>Many NMHSs already manage crises but often in an informal and reactive manner.</a:t>
            </a:r>
            <a:br>
              <a:rPr lang="en-US" dirty="0"/>
            </a:br>
            <a:r>
              <a:rPr lang="en-US" dirty="0"/>
              <a:t>Ad hoc responses depend on individuals and luck. They create inconsistency and high risk.</a:t>
            </a:r>
            <a:br>
              <a:rPr lang="en-US" dirty="0"/>
            </a:br>
            <a:r>
              <a:rPr lang="en-US" dirty="0"/>
              <a:t>BCM is proactive, structured, tested, and reliable.</a:t>
            </a:r>
            <a:br>
              <a:rPr lang="en-US" dirty="0"/>
            </a:br>
            <a:r>
              <a:rPr lang="en-US" dirty="0"/>
              <a:t>For an NMHS, this difference can determine whether a warning is issued on time or missed entirely.</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7</a:t>
            </a:fld>
            <a:endParaRPr lang="en-TT"/>
          </a:p>
        </p:txBody>
      </p:sp>
    </p:spTree>
    <p:extLst>
      <p:ext uri="{BB962C8B-B14F-4D97-AF65-F5344CB8AC3E}">
        <p14:creationId xmlns:p14="http://schemas.microsoft.com/office/powerpoint/2010/main" val="2956721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Continuity of service is ultimately a leadership responsibility.</a:t>
            </a:r>
            <a:br>
              <a:rPr lang="en-US" dirty="0"/>
            </a:br>
            <a:r>
              <a:rPr lang="en-US" dirty="0"/>
              <a:t>BCM supports your ability to meet national expectations, WMO commitments, and ICAO obligations.</a:t>
            </a:r>
            <a:br>
              <a:rPr lang="en-US" dirty="0"/>
            </a:br>
            <a:r>
              <a:rPr lang="en-US" dirty="0"/>
              <a:t>We have all experienced operational outages that disrupted warnings or aviation services.</a:t>
            </a:r>
            <a:br>
              <a:rPr lang="en-US" dirty="0"/>
            </a:br>
            <a:r>
              <a:rPr lang="en-US" dirty="0"/>
              <a:t>BCM ensures these services remain operational even during severe disruptions.</a:t>
            </a:r>
            <a:br>
              <a:rPr lang="en-US" dirty="0"/>
            </a:br>
            <a:r>
              <a:rPr lang="en-US" dirty="0"/>
              <a:t>It protects your credibility and the public’s trust.</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8</a:t>
            </a:fld>
            <a:endParaRPr lang="en-TT"/>
          </a:p>
        </p:txBody>
      </p:sp>
    </p:spTree>
    <p:extLst>
      <p:ext uri="{BB962C8B-B14F-4D97-AF65-F5344CB8AC3E}">
        <p14:creationId xmlns:p14="http://schemas.microsoft.com/office/powerpoint/2010/main" val="972322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Effective BCM begins with understanding your own operational environment.</a:t>
            </a:r>
            <a:br>
              <a:rPr lang="en-US" dirty="0"/>
            </a:br>
            <a:r>
              <a:rPr lang="en-US" dirty="0"/>
              <a:t>What are your essential services. What supports them. What are the departmental and technical dependencies.</a:t>
            </a:r>
            <a:br>
              <a:rPr lang="en-US" dirty="0"/>
            </a:br>
            <a:r>
              <a:rPr lang="en-US" dirty="0"/>
              <a:t>What are the risks that could interrupt these services.</a:t>
            </a:r>
            <a:br>
              <a:rPr lang="en-US" dirty="0"/>
            </a:br>
            <a:r>
              <a:rPr lang="en-US" dirty="0"/>
              <a:t>This understanding is the foundation of your Business Impact Analysis and your recovery priorities.</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9</a:t>
            </a:fld>
            <a:endParaRPr lang="en-TT"/>
          </a:p>
        </p:txBody>
      </p:sp>
    </p:spTree>
    <p:extLst>
      <p:ext uri="{BB962C8B-B14F-4D97-AF65-F5344CB8AC3E}">
        <p14:creationId xmlns:p14="http://schemas.microsoft.com/office/powerpoint/2010/main" val="222373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NMHSs already have elements of BCM in place.</a:t>
            </a:r>
            <a:br>
              <a:rPr lang="en-US" dirty="0"/>
            </a:br>
            <a:r>
              <a:rPr lang="en-US" dirty="0"/>
              <a:t>These include backup power, telecommunications, severe weather procedures, HSE risk assessments, QMS processes, remote work arrangements, and duty rosters.</a:t>
            </a:r>
            <a:br>
              <a:rPr lang="en-US" dirty="0"/>
            </a:br>
            <a:r>
              <a:rPr lang="en-US" dirty="0"/>
              <a:t>BCM does not replace these practices. It integrates them into one documented and systematic approach that builds consistency and reliability.</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10</a:t>
            </a:fld>
            <a:endParaRPr lang="en-TT"/>
          </a:p>
        </p:txBody>
      </p:sp>
    </p:spTree>
    <p:extLst>
      <p:ext uri="{BB962C8B-B14F-4D97-AF65-F5344CB8AC3E}">
        <p14:creationId xmlns:p14="http://schemas.microsoft.com/office/powerpoint/2010/main" val="3275997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BCM is absent the risks are substantial.</a:t>
            </a:r>
            <a:br>
              <a:rPr lang="en-US" dirty="0"/>
            </a:br>
            <a:r>
              <a:rPr lang="en-US" dirty="0"/>
              <a:t>Missing or delaying a warning can have life threatening consequences.</a:t>
            </a:r>
            <a:br>
              <a:rPr lang="en-US" dirty="0"/>
            </a:br>
            <a:r>
              <a:rPr lang="en-US" dirty="0"/>
              <a:t>Interruptions to aviation services carry legal and operational risks.</a:t>
            </a:r>
            <a:br>
              <a:rPr lang="en-US" dirty="0"/>
            </a:br>
            <a:r>
              <a:rPr lang="en-US" dirty="0"/>
              <a:t>Website or data outages during a storm can damage public trust.</a:t>
            </a:r>
            <a:br>
              <a:rPr lang="en-US" dirty="0"/>
            </a:br>
            <a:r>
              <a:rPr lang="en-US" dirty="0"/>
              <a:t>A BCMS significantly reduces these strategic, operational, and reputational risks.</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11</a:t>
            </a:fld>
            <a:endParaRPr lang="en-TT"/>
          </a:p>
        </p:txBody>
      </p:sp>
    </p:spTree>
    <p:extLst>
      <p:ext uri="{BB962C8B-B14F-4D97-AF65-F5344CB8AC3E}">
        <p14:creationId xmlns:p14="http://schemas.microsoft.com/office/powerpoint/2010/main" val="4203378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BCM succeeds only with leadership commitment.</a:t>
            </a:r>
            <a:br>
              <a:rPr lang="en-US" dirty="0"/>
            </a:br>
            <a:r>
              <a:rPr lang="en-US" dirty="0"/>
              <a:t>The first leadership action is to decide to implement BCM.</a:t>
            </a:r>
            <a:br>
              <a:rPr lang="en-US" dirty="0"/>
            </a:br>
            <a:r>
              <a:rPr lang="en-US" dirty="0"/>
              <a:t>Next, designate a BCM Focal Point with clear authority and responsibility.</a:t>
            </a:r>
            <a:br>
              <a:rPr lang="en-US" dirty="0"/>
            </a:br>
            <a:r>
              <a:rPr lang="en-US" dirty="0"/>
              <a:t>Provide them with a mandate, access to staff, and the time needed to do the work.</a:t>
            </a:r>
            <a:br>
              <a:rPr lang="en-US" dirty="0"/>
            </a:br>
            <a:r>
              <a:rPr lang="en-US" dirty="0"/>
              <a:t>Finally, communicate your support. BCM will not take root unless staff see that leadership prioritizes it.</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13</a:t>
            </a:fld>
            <a:endParaRPr lang="en-TT"/>
          </a:p>
        </p:txBody>
      </p:sp>
    </p:spTree>
    <p:extLst>
      <p:ext uri="{BB962C8B-B14F-4D97-AF65-F5344CB8AC3E}">
        <p14:creationId xmlns:p14="http://schemas.microsoft.com/office/powerpoint/2010/main" val="88796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BCM Policy and the Business Continuity Plan are different.</a:t>
            </a:r>
            <a:br>
              <a:rPr lang="en-US" dirty="0"/>
            </a:br>
            <a:r>
              <a:rPr lang="en-US" dirty="0"/>
              <a:t>The BCM Policy is a leadership level statement that defines expectations, scope, and responsibilities.</a:t>
            </a:r>
            <a:br>
              <a:rPr lang="en-US" dirty="0"/>
            </a:br>
            <a:r>
              <a:rPr lang="en-US" dirty="0"/>
              <a:t>The BCP is operational and explains what staff must do during a disruption.</a:t>
            </a:r>
            <a:br>
              <a:rPr lang="en-US" dirty="0"/>
            </a:br>
            <a:r>
              <a:rPr lang="en-US" dirty="0"/>
              <a:t>You cannot have an effective BCP without a clear BCM Policy. Today we focus on the policy.</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14</a:t>
            </a:fld>
            <a:endParaRPr lang="en-TT"/>
          </a:p>
        </p:txBody>
      </p:sp>
    </p:spTree>
    <p:extLst>
      <p:ext uri="{BB962C8B-B14F-4D97-AF65-F5344CB8AC3E}">
        <p14:creationId xmlns:p14="http://schemas.microsoft.com/office/powerpoint/2010/main" val="1319977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strong BCM Policy includes a clear purpose and scope, a statement of leadership commitment, defined responsibilities, an initial list of critical functions, recovery expectations, and a review cycle.</a:t>
            </a:r>
            <a:br>
              <a:rPr lang="en-US" dirty="0"/>
            </a:br>
            <a:r>
              <a:rPr lang="en-US" dirty="0"/>
              <a:t>It does not need to be long. A concise and clear policy is more effective than a detailed document that no one reads.</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15</a:t>
            </a:fld>
            <a:endParaRPr lang="en-TT"/>
          </a:p>
        </p:txBody>
      </p:sp>
    </p:spTree>
    <p:extLst>
      <p:ext uri="{BB962C8B-B14F-4D97-AF65-F5344CB8AC3E}">
        <p14:creationId xmlns:p14="http://schemas.microsoft.com/office/powerpoint/2010/main" val="1205029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BCM Focal Point is your internal coordinator and champion.</a:t>
            </a:r>
            <a:br>
              <a:rPr lang="en-US" dirty="0"/>
            </a:br>
            <a:r>
              <a:rPr lang="en-US" dirty="0"/>
              <a:t>They lead the development of the BCMS including the risk assessment, the Business Impact Analysis, the coordination of continuity plans, and the organization of drills.</a:t>
            </a:r>
            <a:br>
              <a:rPr lang="en-US" dirty="0"/>
            </a:br>
            <a:r>
              <a:rPr lang="en-US" dirty="0"/>
              <a:t>They need access to leadership and the authority to coordinate across departments.</a:t>
            </a:r>
            <a:br>
              <a:rPr lang="en-US" dirty="0"/>
            </a:br>
            <a:r>
              <a:rPr lang="en-US" dirty="0"/>
              <a:t>When a focal point is empowered, BCM progresses rapidly.</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16</a:t>
            </a:fld>
            <a:endParaRPr lang="en-TT"/>
          </a:p>
        </p:txBody>
      </p:sp>
    </p:spTree>
    <p:extLst>
      <p:ext uri="{BB962C8B-B14F-4D97-AF65-F5344CB8AC3E}">
        <p14:creationId xmlns:p14="http://schemas.microsoft.com/office/powerpoint/2010/main" val="2999265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BCM Focal Point begins by reviewing the WMO guidelines and examining sample policies.</a:t>
            </a:r>
            <a:br>
              <a:rPr lang="en-US" dirty="0"/>
            </a:br>
            <a:r>
              <a:rPr lang="en-US" dirty="0"/>
              <a:t>They then prepare a short draft BCM Policy tailored to your NMHS.</a:t>
            </a:r>
            <a:br>
              <a:rPr lang="en-US" dirty="0"/>
            </a:br>
            <a:r>
              <a:rPr lang="en-US" dirty="0"/>
              <a:t>That policy becomes the foundation of your BCMS and frames future BCM activities.</a:t>
            </a:r>
            <a:br>
              <a:rPr lang="en-US" dirty="0"/>
            </a:br>
            <a:r>
              <a:rPr lang="en-US" dirty="0"/>
              <a:t>Remember that clarity and leadership approval are more important than length.</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17</a:t>
            </a:fld>
            <a:endParaRPr lang="en-TT"/>
          </a:p>
        </p:txBody>
      </p:sp>
    </p:spTree>
    <p:extLst>
      <p:ext uri="{BB962C8B-B14F-4D97-AF65-F5344CB8AC3E}">
        <p14:creationId xmlns:p14="http://schemas.microsoft.com/office/powerpoint/2010/main" val="3728390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BCM Policy is drafted, leadership must review and approve it.</a:t>
            </a:r>
            <a:br>
              <a:rPr lang="en-US" dirty="0"/>
            </a:br>
            <a:r>
              <a:rPr lang="en-US" dirty="0"/>
              <a:t>However approval is not enough. Leadership must also issue the policy formally, communicate expectations to staff, and ensure that BCM is recognized as an organizational priority.</a:t>
            </a:r>
            <a:br>
              <a:rPr lang="en-US" dirty="0"/>
            </a:br>
            <a:r>
              <a:rPr lang="en-US" dirty="0"/>
              <a:t>This endorsement gives credibility and momentum to the BCMS.</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18</a:t>
            </a:fld>
            <a:endParaRPr lang="en-TT"/>
          </a:p>
        </p:txBody>
      </p:sp>
    </p:spTree>
    <p:extLst>
      <p:ext uri="{BB962C8B-B14F-4D97-AF65-F5344CB8AC3E}">
        <p14:creationId xmlns:p14="http://schemas.microsoft.com/office/powerpoint/2010/main" val="2143337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is NOT a full BCMS nor a full policy, just the leadership foundation.</a:t>
            </a:r>
          </a:p>
          <a:p>
            <a:r>
              <a:rPr lang="en-US" b="0" dirty="0"/>
              <a:t>The aim is to leave the room with a real BCM Policy draft that leaders can refine and sign later.</a:t>
            </a:r>
          </a:p>
          <a:p>
            <a:r>
              <a:rPr lang="en-US" b="0" dirty="0"/>
              <a:t>The policy sets direction; it is not a detailed Business Continuity Plan.</a:t>
            </a:r>
          </a:p>
          <a:p>
            <a:r>
              <a:rPr lang="en-US" b="0" dirty="0"/>
              <a:t>Reinforce: “Without a policy, BCM cannot move forward. Today, you start that process.”</a:t>
            </a:r>
          </a:p>
          <a:p>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19</a:t>
            </a:fld>
            <a:endParaRPr lang="en-TT"/>
          </a:p>
        </p:txBody>
      </p:sp>
    </p:spTree>
    <p:extLst>
      <p:ext uri="{BB962C8B-B14F-4D97-AF65-F5344CB8AC3E}">
        <p14:creationId xmlns:p14="http://schemas.microsoft.com/office/powerpoint/2010/main" val="2834791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prepares the NMHSs for a future Business Impact Analysis.</a:t>
            </a:r>
            <a:endParaRPr lang="en-TT" dirty="0"/>
          </a:p>
        </p:txBody>
      </p:sp>
      <p:sp>
        <p:nvSpPr>
          <p:cNvPr id="4" name="Slide Number Placeholder 3"/>
          <p:cNvSpPr>
            <a:spLocks noGrp="1"/>
          </p:cNvSpPr>
          <p:nvPr>
            <p:ph type="sldNum" sz="quarter" idx="5"/>
          </p:nvPr>
        </p:nvSpPr>
        <p:spPr/>
        <p:txBody>
          <a:bodyPr/>
          <a:lstStyle/>
          <a:p>
            <a:fld id="{A4670EBB-C2D5-463E-B7B1-B8637FB860E0}" type="slidenum">
              <a:rPr lang="en-TT" smtClean="0"/>
              <a:t>22</a:t>
            </a:fld>
            <a:endParaRPr lang="en-TT"/>
          </a:p>
        </p:txBody>
      </p:sp>
    </p:spTree>
    <p:extLst>
      <p:ext uri="{BB962C8B-B14F-4D97-AF65-F5344CB8AC3E}">
        <p14:creationId xmlns:p14="http://schemas.microsoft.com/office/powerpoint/2010/main" val="2444809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ACC09337-932E-DF18-5552-8A10A7DDC8CC}"/>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rgbClr val="005BAA"/>
                </a:solidFill>
              </a:defRPr>
            </a:lvl1pPr>
          </a:lstStyle>
          <a:p>
            <a:r>
              <a:rPr lang="en-GB" dirty="0"/>
              <a:t>Cover – Insert title</a:t>
            </a:r>
            <a:endParaRPr lang="en-FR" dirty="0"/>
          </a:p>
        </p:txBody>
      </p:sp>
      <p:sp>
        <p:nvSpPr>
          <p:cNvPr id="7" name="Text Placeholder 2">
            <a:extLst>
              <a:ext uri="{FF2B5EF4-FFF2-40B4-BE49-F238E27FC236}">
                <a16:creationId xmlns:a16="http://schemas.microsoft.com/office/drawing/2014/main" id="{A0165C1A-53B3-D986-E0E9-DDD54523D08E}"/>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lvl1pPr>
            <a:lvl2pPr algn="ctr">
              <a:defRPr sz="2800"/>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28226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3C0AB1-DC1A-370D-2DBC-7F636C925F8D}"/>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a:solidFill>
                  <a:srgbClr val="005BAA"/>
                </a:solidFill>
              </a:defRPr>
            </a:lvl1pPr>
          </a:lstStyle>
          <a:p>
            <a:r>
              <a:rPr lang="en-GB" dirty="0"/>
              <a:t>Content</a:t>
            </a:r>
            <a:endParaRPr lang="en-FR" dirty="0"/>
          </a:p>
        </p:txBody>
      </p:sp>
      <p:sp>
        <p:nvSpPr>
          <p:cNvPr id="6" name="Subtitle 2">
            <a:extLst>
              <a:ext uri="{FF2B5EF4-FFF2-40B4-BE49-F238E27FC236}">
                <a16:creationId xmlns:a16="http://schemas.microsoft.com/office/drawing/2014/main" id="{4E4AFEC8-D7E6-FB46-B2C8-3E1FF5184111}"/>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2630064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4C69AE-3299-1F59-997F-1709C1DD7A81}"/>
              </a:ext>
            </a:extLst>
          </p:cNvPr>
          <p:cNvSpPr>
            <a:spLocks noGrp="1"/>
          </p:cNvSpPr>
          <p:nvPr>
            <p:ph type="title" hasCustomPrompt="1"/>
          </p:nvPr>
        </p:nvSpPr>
        <p:spPr>
          <a:xfrm>
            <a:off x="838200" y="660902"/>
            <a:ext cx="10515600" cy="1325563"/>
          </a:xfrm>
          <a:prstGeom prst="rect">
            <a:avLst/>
          </a:prstGeom>
        </p:spPr>
        <p:txBody>
          <a:bodyPr/>
          <a:lstStyle>
            <a:lvl1pPr algn="l">
              <a:defRPr/>
            </a:lvl1pPr>
          </a:lstStyle>
          <a:p>
            <a:r>
              <a:rPr lang="en-GB" dirty="0"/>
              <a:t>Lorem Ipsum</a:t>
            </a:r>
            <a:endParaRPr lang="en-FR" dirty="0"/>
          </a:p>
        </p:txBody>
      </p:sp>
      <p:sp>
        <p:nvSpPr>
          <p:cNvPr id="9" name="Text Placeholder 2">
            <a:extLst>
              <a:ext uri="{FF2B5EF4-FFF2-40B4-BE49-F238E27FC236}">
                <a16:creationId xmlns:a16="http://schemas.microsoft.com/office/drawing/2014/main" id="{4EDA0CF7-60D6-4B86-6F50-ECF55C6DBF3C}"/>
              </a:ext>
            </a:extLst>
          </p:cNvPr>
          <p:cNvSpPr>
            <a:spLocks noGrp="1"/>
          </p:cNvSpPr>
          <p:nvPr>
            <p:ph type="body" idx="1"/>
          </p:nvPr>
        </p:nvSpPr>
        <p:spPr>
          <a:xfrm>
            <a:off x="838200" y="2195584"/>
            <a:ext cx="10515600" cy="1500187"/>
          </a:xfrm>
          <a:prstGeom prst="rect">
            <a:avLst/>
          </a:prstGeom>
        </p:spPr>
        <p:txBody>
          <a:bodyPr/>
          <a:lstStyle>
            <a:lvl1pPr marL="0" indent="0">
              <a:buNone/>
              <a:defRPr sz="2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1753963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cientific Slide with Graph/Imag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E3AAD9ED-75F1-0289-7EF5-74AB2DFDDAFE}"/>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8" name="Text Placeholder 2">
            <a:extLst>
              <a:ext uri="{FF2B5EF4-FFF2-40B4-BE49-F238E27FC236}">
                <a16:creationId xmlns:a16="http://schemas.microsoft.com/office/drawing/2014/main" id="{332C05C5-F63A-53B8-E6BB-6E73E6E74904}"/>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rgbClr val="005BA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9" name="Content Placeholder 3">
            <a:extLst>
              <a:ext uri="{FF2B5EF4-FFF2-40B4-BE49-F238E27FC236}">
                <a16:creationId xmlns:a16="http://schemas.microsoft.com/office/drawing/2014/main" id="{759AFEE7-E5E4-8C50-6361-BB9205652ADC}"/>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4129712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7684-9640-7B9F-691F-3B5A26663162}"/>
              </a:ext>
            </a:extLst>
          </p:cNvPr>
          <p:cNvSpPr>
            <a:spLocks noGrp="1"/>
          </p:cNvSpPr>
          <p:nvPr>
            <p:ph type="title"/>
          </p:nvPr>
        </p:nvSpPr>
        <p:spPr>
          <a:xfrm>
            <a:off x="839788" y="365125"/>
            <a:ext cx="10515600" cy="1325563"/>
          </a:xfrm>
          <a:prstGeom prst="rect">
            <a:avLst/>
          </a:prstGeom>
        </p:spPr>
        <p:txBody>
          <a:bodyPr/>
          <a:lstStyle>
            <a:lvl1pPr>
              <a:defRPr b="1">
                <a:solidFill>
                  <a:srgbClr val="005BAA"/>
                </a:solidFill>
              </a:defRPr>
            </a:lvl1pPr>
          </a:lstStyle>
          <a:p>
            <a:r>
              <a:rPr lang="en-GB" dirty="0"/>
              <a:t>Click to edit Master title style</a:t>
            </a:r>
            <a:endParaRPr lang="en-FR" dirty="0"/>
          </a:p>
        </p:txBody>
      </p:sp>
      <p:sp>
        <p:nvSpPr>
          <p:cNvPr id="3" name="Text Placeholder 2">
            <a:extLst>
              <a:ext uri="{FF2B5EF4-FFF2-40B4-BE49-F238E27FC236}">
                <a16:creationId xmlns:a16="http://schemas.microsoft.com/office/drawing/2014/main" id="{5E45FF9C-C20C-490B-6F06-81BD2D8FB7A6}"/>
              </a:ext>
            </a:extLst>
          </p:cNvPr>
          <p:cNvSpPr>
            <a:spLocks noGrp="1"/>
          </p:cNvSpPr>
          <p:nvPr>
            <p:ph type="body" idx="1"/>
          </p:nvPr>
        </p:nvSpPr>
        <p:spPr>
          <a:xfrm>
            <a:off x="839788" y="1681163"/>
            <a:ext cx="5157787"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64569EF0-726B-80A7-9DCD-6896F352D9AE}"/>
              </a:ext>
            </a:extLst>
          </p:cNvPr>
          <p:cNvSpPr>
            <a:spLocks noGrp="1"/>
          </p:cNvSpPr>
          <p:nvPr>
            <p:ph sz="half" idx="2"/>
          </p:nvPr>
        </p:nvSpPr>
        <p:spPr>
          <a:xfrm>
            <a:off x="839788" y="2505075"/>
            <a:ext cx="5157787"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
        <p:nvSpPr>
          <p:cNvPr id="5" name="Text Placeholder 4">
            <a:extLst>
              <a:ext uri="{FF2B5EF4-FFF2-40B4-BE49-F238E27FC236}">
                <a16:creationId xmlns:a16="http://schemas.microsoft.com/office/drawing/2014/main" id="{614901CD-B4D9-4C0A-A8C1-D42233A2E284}"/>
              </a:ext>
            </a:extLst>
          </p:cNvPr>
          <p:cNvSpPr>
            <a:spLocks noGrp="1"/>
          </p:cNvSpPr>
          <p:nvPr>
            <p:ph type="body" sz="quarter" idx="3"/>
          </p:nvPr>
        </p:nvSpPr>
        <p:spPr>
          <a:xfrm>
            <a:off x="6172200" y="1681163"/>
            <a:ext cx="5183188"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BD05A26A-1F4A-80E3-3CF1-B5AF98EE4D3C}"/>
              </a:ext>
            </a:extLst>
          </p:cNvPr>
          <p:cNvSpPr>
            <a:spLocks noGrp="1"/>
          </p:cNvSpPr>
          <p:nvPr>
            <p:ph sz="quarter" idx="4"/>
          </p:nvPr>
        </p:nvSpPr>
        <p:spPr>
          <a:xfrm>
            <a:off x="6172200" y="2505075"/>
            <a:ext cx="5183188"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Tree>
    <p:extLst>
      <p:ext uri="{BB962C8B-B14F-4D97-AF65-F5344CB8AC3E}">
        <p14:creationId xmlns:p14="http://schemas.microsoft.com/office/powerpoint/2010/main" val="1166854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C3EAE96-DCE0-88A1-D4B1-3E38DC1986D1}"/>
              </a:ext>
            </a:extLst>
          </p:cNvPr>
          <p:cNvSpPr>
            <a:spLocks noGrp="1"/>
          </p:cNvSpPr>
          <p:nvPr>
            <p:ph type="title" hasCustomPrompt="1"/>
          </p:nvPr>
        </p:nvSpPr>
        <p:spPr>
          <a:xfrm>
            <a:off x="0" y="2103437"/>
            <a:ext cx="12192000" cy="1325563"/>
          </a:xfrm>
          <a:prstGeom prst="rect">
            <a:avLst/>
          </a:prstGeom>
        </p:spPr>
        <p:txBody>
          <a:bodyPr/>
          <a:lstStyle>
            <a:lvl1pPr>
              <a:defRPr>
                <a:solidFill>
                  <a:srgbClr val="005BAA"/>
                </a:solidFill>
              </a:defRPr>
            </a:lvl1pPr>
          </a:lstStyle>
          <a:p>
            <a:r>
              <a:rPr lang="en-GB" dirty="0"/>
              <a:t>Thank you.</a:t>
            </a:r>
            <a:endParaRPr lang="en-FR" dirty="0"/>
          </a:p>
        </p:txBody>
      </p:sp>
      <p:sp>
        <p:nvSpPr>
          <p:cNvPr id="9" name="CuadroTexto 3">
            <a:extLst>
              <a:ext uri="{FF2B5EF4-FFF2-40B4-BE49-F238E27FC236}">
                <a16:creationId xmlns:a16="http://schemas.microsoft.com/office/drawing/2014/main" id="{002E4A1E-1EB0-0593-1C8D-3884AC9BB310}"/>
              </a:ext>
            </a:extLst>
          </p:cNvPr>
          <p:cNvSpPr txBox="1"/>
          <p:nvPr userDrawn="1"/>
        </p:nvSpPr>
        <p:spPr>
          <a:xfrm>
            <a:off x="3824879" y="4572080"/>
            <a:ext cx="4542242" cy="523926"/>
          </a:xfrm>
          <a:prstGeom prst="rect">
            <a:avLst/>
          </a:prstGeom>
          <a:noFill/>
        </p:spPr>
        <p:txBody>
          <a:bodyPr wrap="square" rtlCol="0">
            <a:spAutoFit/>
          </a:bodyPr>
          <a:lstStyle/>
          <a:p>
            <a:pPr marR="0" algn="ctr" rtl="0">
              <a:lnSpc>
                <a:spcPct val="150000"/>
              </a:lnSpc>
            </a:pPr>
            <a:r>
              <a:rPr lang="en-US" sz="3200" b="0" i="0" u="none" strike="noStrike" baseline="30000" dirty="0">
                <a:solidFill>
                  <a:srgbClr val="005BAA"/>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237578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389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ver/Title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B796776-E13E-EE70-1024-61D0E54893B0}"/>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chemeClr val="bg1"/>
                </a:solidFill>
              </a:defRPr>
            </a:lvl1pPr>
          </a:lstStyle>
          <a:p>
            <a:r>
              <a:rPr lang="en-GB" dirty="0"/>
              <a:t>Cover – Insert title</a:t>
            </a:r>
            <a:endParaRPr lang="en-FR" dirty="0"/>
          </a:p>
        </p:txBody>
      </p:sp>
      <p:sp>
        <p:nvSpPr>
          <p:cNvPr id="5" name="Text Placeholder 2">
            <a:extLst>
              <a:ext uri="{FF2B5EF4-FFF2-40B4-BE49-F238E27FC236}">
                <a16:creationId xmlns:a16="http://schemas.microsoft.com/office/drawing/2014/main" id="{93A33BDE-5827-B978-8782-68D8565EB7BF}"/>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solidFill>
                  <a:schemeClr val="bg1"/>
                </a:solidFill>
              </a:defRPr>
            </a:lvl1pPr>
            <a:lvl2pPr algn="ctr">
              <a:defRPr sz="2800">
                <a:solidFill>
                  <a:schemeClr val="bg1"/>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2090624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73637AC-ADC8-93B9-85DF-F33A355184CA}"/>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b="1">
                <a:solidFill>
                  <a:schemeClr val="bg1"/>
                </a:solidFill>
              </a:defRPr>
            </a:lvl1pPr>
          </a:lstStyle>
          <a:p>
            <a:r>
              <a:rPr lang="en-GB" dirty="0"/>
              <a:t>Content</a:t>
            </a:r>
            <a:endParaRPr lang="en-FR" dirty="0"/>
          </a:p>
        </p:txBody>
      </p:sp>
      <p:sp>
        <p:nvSpPr>
          <p:cNvPr id="5" name="Subtitle 2">
            <a:extLst>
              <a:ext uri="{FF2B5EF4-FFF2-40B4-BE49-F238E27FC236}">
                <a16:creationId xmlns:a16="http://schemas.microsoft.com/office/drawing/2014/main" id="{7BA7D7FA-A6C1-15E9-248F-222403659FBB}"/>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2926745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3590D3C-988E-2567-60EB-0A4602CD3C1B}"/>
              </a:ext>
            </a:extLst>
          </p:cNvPr>
          <p:cNvSpPr>
            <a:spLocks noGrp="1"/>
          </p:cNvSpPr>
          <p:nvPr>
            <p:ph type="title" hasCustomPrompt="1"/>
          </p:nvPr>
        </p:nvSpPr>
        <p:spPr>
          <a:xfrm>
            <a:off x="838200" y="660902"/>
            <a:ext cx="10515600" cy="1325563"/>
          </a:xfrm>
          <a:prstGeom prst="rect">
            <a:avLst/>
          </a:prstGeom>
        </p:spPr>
        <p:txBody>
          <a:bodyPr/>
          <a:lstStyle>
            <a:lvl1pPr algn="l">
              <a:defRPr b="1"/>
            </a:lvl1pPr>
          </a:lstStyle>
          <a:p>
            <a:r>
              <a:rPr lang="en-GB" dirty="0"/>
              <a:t>Lorem Ipsum</a:t>
            </a:r>
            <a:endParaRPr lang="en-FR" dirty="0"/>
          </a:p>
        </p:txBody>
      </p:sp>
      <p:sp>
        <p:nvSpPr>
          <p:cNvPr id="9" name="Text Placeholder 2">
            <a:extLst>
              <a:ext uri="{FF2B5EF4-FFF2-40B4-BE49-F238E27FC236}">
                <a16:creationId xmlns:a16="http://schemas.microsoft.com/office/drawing/2014/main" id="{40E4EEFA-0995-9CCD-6D7F-70B9EBD45C0E}"/>
              </a:ext>
            </a:extLst>
          </p:cNvPr>
          <p:cNvSpPr>
            <a:spLocks noGrp="1"/>
          </p:cNvSpPr>
          <p:nvPr>
            <p:ph type="body" idx="1"/>
          </p:nvPr>
        </p:nvSpPr>
        <p:spPr>
          <a:xfrm>
            <a:off x="838200" y="2195584"/>
            <a:ext cx="10515600" cy="1500187"/>
          </a:xfrm>
          <a:prstGeom prst="rect">
            <a:avLst/>
          </a:prstGeom>
        </p:spPr>
        <p:txBody>
          <a:bodyPr/>
          <a:lstStyle>
            <a:lvl1pPr marL="0" indent="0" algn="l">
              <a:buNone/>
              <a:defRPr sz="2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1889114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cientific Slide with Graph/Ima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CD4D1A9-9F6B-C561-7AC4-05C86FF1A42B}"/>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9" name="Text Placeholder 2">
            <a:extLst>
              <a:ext uri="{FF2B5EF4-FFF2-40B4-BE49-F238E27FC236}">
                <a16:creationId xmlns:a16="http://schemas.microsoft.com/office/drawing/2014/main" id="{F7FCF368-AB64-5FEB-A4ED-1837EE8E806B}"/>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Content Placeholder 3">
            <a:extLst>
              <a:ext uri="{FF2B5EF4-FFF2-40B4-BE49-F238E27FC236}">
                <a16:creationId xmlns:a16="http://schemas.microsoft.com/office/drawing/2014/main" id="{633C1AC0-3A73-603A-A859-24A89A5E3991}"/>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2255126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hank you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BC293F6-E8B6-92CA-8DD3-F46267F22654}"/>
              </a:ext>
            </a:extLst>
          </p:cNvPr>
          <p:cNvSpPr>
            <a:spLocks noGrp="1"/>
          </p:cNvSpPr>
          <p:nvPr>
            <p:ph type="title" hasCustomPrompt="1"/>
          </p:nvPr>
        </p:nvSpPr>
        <p:spPr>
          <a:xfrm>
            <a:off x="133564" y="2103437"/>
            <a:ext cx="12192000" cy="1325563"/>
          </a:xfrm>
          <a:prstGeom prst="rect">
            <a:avLst/>
          </a:prstGeom>
        </p:spPr>
        <p:txBody>
          <a:bodyPr/>
          <a:lstStyle>
            <a:lvl1pPr>
              <a:defRPr b="1">
                <a:solidFill>
                  <a:schemeClr val="bg1"/>
                </a:solidFill>
              </a:defRPr>
            </a:lvl1pPr>
          </a:lstStyle>
          <a:p>
            <a:r>
              <a:rPr lang="en-GB" dirty="0"/>
              <a:t>Thank you.</a:t>
            </a:r>
            <a:endParaRPr lang="en-FR" dirty="0"/>
          </a:p>
        </p:txBody>
      </p:sp>
      <p:sp>
        <p:nvSpPr>
          <p:cNvPr id="8" name="CuadroTexto 3">
            <a:extLst>
              <a:ext uri="{FF2B5EF4-FFF2-40B4-BE49-F238E27FC236}">
                <a16:creationId xmlns:a16="http://schemas.microsoft.com/office/drawing/2014/main" id="{85E8BFE3-BE3F-06D0-2E51-B1A3E835A55D}"/>
              </a:ext>
            </a:extLst>
          </p:cNvPr>
          <p:cNvSpPr txBox="1"/>
          <p:nvPr userDrawn="1"/>
        </p:nvSpPr>
        <p:spPr>
          <a:xfrm>
            <a:off x="3958443" y="4346049"/>
            <a:ext cx="4542242" cy="523926"/>
          </a:xfrm>
          <a:prstGeom prst="rect">
            <a:avLst/>
          </a:prstGeom>
          <a:noFill/>
        </p:spPr>
        <p:txBody>
          <a:bodyPr wrap="square" rtlCol="0">
            <a:spAutoFit/>
          </a:bodyPr>
          <a:lstStyle/>
          <a:p>
            <a:pPr marR="0" algn="ctr" rtl="0">
              <a:lnSpc>
                <a:spcPct val="150000"/>
              </a:lnSpc>
            </a:pPr>
            <a:r>
              <a:rPr lang="en-US" sz="3200" b="0" i="0" u="none" strike="noStrike" baseline="30000" dirty="0">
                <a:solidFill>
                  <a:schemeClr val="bg1"/>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583930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8122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0D5756-9533-5947-8AA4-A55E45B54662}"/>
              </a:ext>
            </a:extLst>
          </p:cNvPr>
          <p:cNvSpPr>
            <a:spLocks noGrp="1"/>
          </p:cNvSpPr>
          <p:nvPr>
            <p:ph type="dt" sz="half" idx="10"/>
          </p:nvPr>
        </p:nvSpPr>
        <p:spPr/>
        <p:txBody>
          <a:bodyPr/>
          <a:lstStyle/>
          <a:p>
            <a:fld id="{242EED87-2C30-6C46-8CD5-5737BBF046EB}" type="datetimeFigureOut">
              <a:rPr lang="en-US" smtClean="0"/>
              <a:t>12/1/2025</a:t>
            </a:fld>
            <a:endParaRPr lang="en-US"/>
          </a:p>
        </p:txBody>
      </p:sp>
      <p:sp>
        <p:nvSpPr>
          <p:cNvPr id="3" name="Footer Placeholder 2">
            <a:extLst>
              <a:ext uri="{FF2B5EF4-FFF2-40B4-BE49-F238E27FC236}">
                <a16:creationId xmlns:a16="http://schemas.microsoft.com/office/drawing/2014/main" id="{5B54A894-2BDD-664C-9734-01944B8EE6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938AFC-927D-0E4C-8765-513AA32F5C5A}"/>
              </a:ext>
            </a:extLst>
          </p:cNvPr>
          <p:cNvSpPr>
            <a:spLocks noGrp="1"/>
          </p:cNvSpPr>
          <p:nvPr>
            <p:ph type="sldNum" sz="quarter" idx="12"/>
          </p:nvPr>
        </p:nvSpPr>
        <p:spPr/>
        <p:txBody>
          <a:bodyPr/>
          <a:lstStyle/>
          <a:p>
            <a:fld id="{0071B117-5D75-FF4D-911A-5C226444051F}" type="slidenum">
              <a:rPr lang="en-US" smtClean="0"/>
              <a:t>‹#›</a:t>
            </a:fld>
            <a:endParaRPr lang="en-US"/>
          </a:p>
        </p:txBody>
      </p:sp>
    </p:spTree>
    <p:extLst>
      <p:ext uri="{BB962C8B-B14F-4D97-AF65-F5344CB8AC3E}">
        <p14:creationId xmlns:p14="http://schemas.microsoft.com/office/powerpoint/2010/main" val="739228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6C007C7-A317-B3BD-4F67-1F0F9741F8A9}"/>
              </a:ext>
            </a:extLst>
          </p:cNvPr>
          <p:cNvPicPr>
            <a:picLocks noChangeAspect="1"/>
          </p:cNvPicPr>
          <p:nvPr userDrawn="1"/>
        </p:nvPicPr>
        <p:blipFill>
          <a:blip r:embed="rId16"/>
          <a:srcRect/>
          <a:stretch/>
        </p:blipFill>
        <p:spPr>
          <a:xfrm>
            <a:off x="0" y="3477952"/>
            <a:ext cx="12192000" cy="3380048"/>
          </a:xfrm>
          <a:prstGeom prst="rect">
            <a:avLst/>
          </a:prstGeom>
        </p:spPr>
      </p:pic>
      <p:sp>
        <p:nvSpPr>
          <p:cNvPr id="7" name="Title Placeholder 1">
            <a:extLst>
              <a:ext uri="{FF2B5EF4-FFF2-40B4-BE49-F238E27FC236}">
                <a16:creationId xmlns:a16="http://schemas.microsoft.com/office/drawing/2014/main" id="{B8A9C213-3E26-B848-BF1A-9E6EC69BD9F8}"/>
              </a:ext>
            </a:extLst>
          </p:cNvPr>
          <p:cNvSpPr>
            <a:spLocks noGrp="1"/>
          </p:cNvSpPr>
          <p:nvPr>
            <p:ph type="title"/>
          </p:nvPr>
        </p:nvSpPr>
        <p:spPr>
          <a:xfrm>
            <a:off x="836690" y="2204199"/>
            <a:ext cx="10515600" cy="1325563"/>
          </a:xfrm>
          <a:prstGeom prst="rect">
            <a:avLst/>
          </a:prstGeom>
        </p:spPr>
        <p:txBody>
          <a:bodyPr vert="horz" lIns="91440" tIns="45720" rIns="91440" bIns="45720" rtlCol="0" anchor="ctr">
            <a:normAutofit/>
          </a:bodyPr>
          <a:lstStyle/>
          <a:p>
            <a:r>
              <a:rPr lang="en-GB" dirty="0"/>
              <a:t>WMO PPT Style #2</a:t>
            </a:r>
            <a:endParaRPr lang="en-FR" dirty="0"/>
          </a:p>
        </p:txBody>
      </p:sp>
    </p:spTree>
    <p:extLst>
      <p:ext uri="{BB962C8B-B14F-4D97-AF65-F5344CB8AC3E}">
        <p14:creationId xmlns:p14="http://schemas.microsoft.com/office/powerpoint/2010/main" val="1933180123"/>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9" r:id="rId3"/>
    <p:sldLayoutId id="2147483670" r:id="rId4"/>
    <p:sldLayoutId id="2147483665" r:id="rId5"/>
    <p:sldLayoutId id="2147483671" r:id="rId6"/>
    <p:sldLayoutId id="2147483681" r:id="rId7"/>
    <p:sldLayoutId id="2147483684" r:id="rId8"/>
    <p:sldLayoutId id="2147483651" r:id="rId9"/>
    <p:sldLayoutId id="2147483657" r:id="rId10"/>
    <p:sldLayoutId id="2147483652" r:id="rId11"/>
    <p:sldLayoutId id="2147483658" r:id="rId12"/>
    <p:sldLayoutId id="2147483659" r:id="rId13"/>
    <p:sldLayoutId id="2147483686" r:id="rId14"/>
  </p:sldLayoutIdLst>
  <p:txStyles>
    <p:titleStyle>
      <a:lvl1pPr algn="ctr"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microsoft.com/office/2018/10/relationships/comments" Target="../comments/modernComment_11A_7972440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EFE9F23-CEB0-369E-621E-8AD9DD122FD7}"/>
              </a:ext>
            </a:extLst>
          </p:cNvPr>
          <p:cNvSpPr>
            <a:spLocks noGrp="1"/>
          </p:cNvSpPr>
          <p:nvPr>
            <p:ph type="title"/>
          </p:nvPr>
        </p:nvSpPr>
        <p:spPr>
          <a:xfrm>
            <a:off x="252511" y="583735"/>
            <a:ext cx="11686977" cy="5187836"/>
          </a:xfrm>
        </p:spPr>
        <p:txBody>
          <a:bodyPr>
            <a:normAutofit fontScale="90000"/>
          </a:bodyPr>
          <a:lstStyle/>
          <a:p>
            <a:r>
              <a:rPr lang="en-US" sz="2700" dirty="0">
                <a:solidFill>
                  <a:srgbClr val="005BAA"/>
                </a:solidFill>
              </a:rPr>
              <a:t>Leadership and Management Workshop</a:t>
            </a:r>
            <a:br>
              <a:rPr lang="en-US" sz="2700" dirty="0">
                <a:solidFill>
                  <a:srgbClr val="005BAA"/>
                </a:solidFill>
              </a:rPr>
            </a:br>
            <a:r>
              <a:rPr lang="en-US" sz="2700" dirty="0">
                <a:solidFill>
                  <a:srgbClr val="005BAA"/>
                </a:solidFill>
              </a:rPr>
              <a:t>for Senior Management of</a:t>
            </a:r>
            <a:br>
              <a:rPr lang="en-US" sz="2700" dirty="0">
                <a:solidFill>
                  <a:srgbClr val="005BAA"/>
                </a:solidFill>
              </a:rPr>
            </a:br>
            <a:r>
              <a:rPr lang="en-US" sz="2700" dirty="0">
                <a:solidFill>
                  <a:srgbClr val="005BAA"/>
                </a:solidFill>
              </a:rPr>
              <a:t>RA III and IV Caribbean Members</a:t>
            </a:r>
            <a:br>
              <a:rPr lang="en-US" sz="3600" dirty="0">
                <a:solidFill>
                  <a:srgbClr val="005BAA"/>
                </a:solidFill>
              </a:rPr>
            </a:br>
            <a:br>
              <a:rPr lang="en-US" dirty="0">
                <a:solidFill>
                  <a:srgbClr val="005BAA"/>
                </a:solidFill>
              </a:rPr>
            </a:br>
            <a:r>
              <a:rPr lang="en-US" dirty="0">
                <a:solidFill>
                  <a:srgbClr val="005BAA"/>
                </a:solidFill>
              </a:rPr>
              <a:t>Business Continuity Management:</a:t>
            </a:r>
            <a:br>
              <a:rPr lang="en-US" dirty="0">
                <a:solidFill>
                  <a:srgbClr val="005BAA"/>
                </a:solidFill>
              </a:rPr>
            </a:br>
            <a:r>
              <a:rPr lang="en-US" dirty="0">
                <a:solidFill>
                  <a:srgbClr val="005BAA"/>
                </a:solidFill>
              </a:rPr>
              <a:t>Leadership Commitment &amp; Policy Development</a:t>
            </a:r>
            <a:br>
              <a:rPr lang="en-US" dirty="0">
                <a:solidFill>
                  <a:srgbClr val="005BAA"/>
                </a:solidFill>
              </a:rPr>
            </a:br>
            <a:r>
              <a:rPr lang="en-US" sz="2200" dirty="0">
                <a:solidFill>
                  <a:srgbClr val="005BAA"/>
                </a:solidFill>
              </a:rPr>
              <a:t>Based on WMO-No. 1361</a:t>
            </a:r>
            <a:br>
              <a:rPr lang="en-US" dirty="0">
                <a:solidFill>
                  <a:srgbClr val="005BAA"/>
                </a:solidFill>
              </a:rPr>
            </a:br>
            <a:br>
              <a:rPr lang="en-US" dirty="0">
                <a:solidFill>
                  <a:srgbClr val="005BAA"/>
                </a:solidFill>
              </a:rPr>
            </a:br>
            <a:r>
              <a:rPr lang="en-US" sz="3100" b="0" dirty="0" err="1">
                <a:solidFill>
                  <a:srgbClr val="005BAA"/>
                </a:solidFill>
              </a:rPr>
              <a:t>Mr</a:t>
            </a:r>
            <a:r>
              <a:rPr lang="en-US" sz="3100" b="0" dirty="0">
                <a:solidFill>
                  <a:srgbClr val="005BAA"/>
                </a:solidFill>
              </a:rPr>
              <a:t> Haley Anderson (WMO TT-BCM)</a:t>
            </a:r>
            <a:br>
              <a:rPr lang="en-US" dirty="0">
                <a:solidFill>
                  <a:srgbClr val="005BAA"/>
                </a:solidFill>
              </a:rPr>
            </a:br>
            <a:br>
              <a:rPr lang="en-US" dirty="0">
                <a:solidFill>
                  <a:srgbClr val="005BAA"/>
                </a:solidFill>
              </a:rPr>
            </a:br>
            <a:r>
              <a:rPr lang="en-US" sz="2400" b="0" dirty="0">
                <a:solidFill>
                  <a:srgbClr val="005BAA"/>
                </a:solidFill>
              </a:rPr>
              <a:t>Port of Spain, Trinidad and Tobago</a:t>
            </a:r>
            <a:br>
              <a:rPr lang="en-US" sz="2400" b="0" dirty="0">
                <a:solidFill>
                  <a:srgbClr val="005BAA"/>
                </a:solidFill>
              </a:rPr>
            </a:br>
            <a:r>
              <a:rPr lang="en-US" sz="2400" b="0" dirty="0">
                <a:solidFill>
                  <a:srgbClr val="005BAA"/>
                </a:solidFill>
              </a:rPr>
              <a:t>1-5 December 2025</a:t>
            </a:r>
            <a:endParaRPr lang="en-US" b="0" dirty="0"/>
          </a:p>
        </p:txBody>
      </p:sp>
    </p:spTree>
    <p:extLst>
      <p:ext uri="{BB962C8B-B14F-4D97-AF65-F5344CB8AC3E}">
        <p14:creationId xmlns:p14="http://schemas.microsoft.com/office/powerpoint/2010/main" val="2835597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D50207-895F-14DB-6441-68B4DF08A83C}"/>
              </a:ext>
            </a:extLst>
          </p:cNvPr>
          <p:cNvSpPr>
            <a:spLocks noGrp="1"/>
          </p:cNvSpPr>
          <p:nvPr>
            <p:ph type="ctrTitle"/>
          </p:nvPr>
        </p:nvSpPr>
        <p:spPr>
          <a:xfrm>
            <a:off x="1524000" y="575109"/>
            <a:ext cx="9144000" cy="685172"/>
          </a:xfrm>
        </p:spPr>
        <p:txBody>
          <a:bodyPr/>
          <a:lstStyle/>
          <a:p>
            <a:r>
              <a:rPr lang="fr-FR" dirty="0"/>
              <a:t>Session </a:t>
            </a:r>
            <a:r>
              <a:rPr lang="fr-FR" dirty="0" err="1"/>
              <a:t>Outline</a:t>
            </a:r>
            <a:endParaRPr lang="fr-FR" dirty="0"/>
          </a:p>
        </p:txBody>
      </p:sp>
      <p:sp>
        <p:nvSpPr>
          <p:cNvPr id="3" name="Sous-titre 2">
            <a:extLst>
              <a:ext uri="{FF2B5EF4-FFF2-40B4-BE49-F238E27FC236}">
                <a16:creationId xmlns:a16="http://schemas.microsoft.com/office/drawing/2014/main" id="{2CDCB20A-D5B8-4637-1F10-DA9E3E745031}"/>
              </a:ext>
            </a:extLst>
          </p:cNvPr>
          <p:cNvSpPr>
            <a:spLocks noGrp="1"/>
          </p:cNvSpPr>
          <p:nvPr>
            <p:ph type="subTitle" idx="1"/>
          </p:nvPr>
        </p:nvSpPr>
        <p:spPr>
          <a:xfrm>
            <a:off x="1524000" y="1591178"/>
            <a:ext cx="9144000" cy="3226981"/>
          </a:xfrm>
        </p:spPr>
        <p:txBody>
          <a:bodyPr/>
          <a:lstStyle/>
          <a:p>
            <a:r>
              <a:rPr lang="en-TT" b="1" dirty="0"/>
              <a:t>Presentation</a:t>
            </a:r>
            <a:endParaRPr lang="en-TT" dirty="0"/>
          </a:p>
          <a:p>
            <a:pPr marL="342900" indent="-342900">
              <a:buFont typeface="Arial" panose="020B0604020202020204" pitchFamily="34" charset="0"/>
              <a:buChar char="•"/>
            </a:pPr>
            <a:r>
              <a:rPr lang="en-TT" dirty="0"/>
              <a:t>Core BCM concepts</a:t>
            </a:r>
          </a:p>
          <a:p>
            <a:pPr marL="342900" indent="-342900">
              <a:buFont typeface="Arial" panose="020B0604020202020204" pitchFamily="34" charset="0"/>
              <a:buChar char="•"/>
            </a:pPr>
            <a:r>
              <a:rPr lang="en-TT" dirty="0"/>
              <a:t>Why BCM is essential for NMHS leadership</a:t>
            </a:r>
          </a:p>
          <a:p>
            <a:pPr marL="342900" indent="-342900">
              <a:buFont typeface="Arial" panose="020B0604020202020204" pitchFamily="34" charset="0"/>
              <a:buChar char="•"/>
            </a:pPr>
            <a:r>
              <a:rPr lang="en-TT" dirty="0"/>
              <a:t>Leadership responsibilities</a:t>
            </a:r>
          </a:p>
          <a:p>
            <a:pPr marL="342900" indent="-342900">
              <a:buFont typeface="Arial" panose="020B0604020202020204" pitchFamily="34" charset="0"/>
              <a:buChar char="•"/>
            </a:pPr>
            <a:r>
              <a:rPr lang="en-TT" dirty="0"/>
              <a:t>BCM Policy: Purpose &amp; structure</a:t>
            </a:r>
          </a:p>
          <a:p>
            <a:r>
              <a:rPr lang="en-TT" b="1" dirty="0"/>
              <a:t>Practical activity</a:t>
            </a:r>
            <a:endParaRPr lang="en-TT" dirty="0"/>
          </a:p>
          <a:p>
            <a:pPr marL="342900" indent="-342900">
              <a:buFont typeface="Arial" panose="020B0604020202020204" pitchFamily="34" charset="0"/>
              <a:buChar char="•"/>
            </a:pPr>
            <a:r>
              <a:rPr lang="en-TT" dirty="0"/>
              <a:t>Drafting a BCM Policy for your NMHS</a:t>
            </a:r>
          </a:p>
          <a:p>
            <a:pPr marL="342900" indent="-342900">
              <a:buFont typeface="Arial" panose="020B0604020202020204" pitchFamily="34" charset="0"/>
              <a:buChar char="•"/>
            </a:pPr>
            <a:r>
              <a:rPr lang="en-TT" dirty="0"/>
              <a:t>Group reflections and presentations</a:t>
            </a:r>
          </a:p>
        </p:txBody>
      </p:sp>
    </p:spTree>
    <p:extLst>
      <p:ext uri="{BB962C8B-B14F-4D97-AF65-F5344CB8AC3E}">
        <p14:creationId xmlns:p14="http://schemas.microsoft.com/office/powerpoint/2010/main" val="3189715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B245CB-8405-A558-B8C4-124E103C4DDB}"/>
              </a:ext>
            </a:extLst>
          </p:cNvPr>
          <p:cNvSpPr>
            <a:spLocks noGrp="1"/>
          </p:cNvSpPr>
          <p:nvPr>
            <p:ph type="ctrTitle"/>
          </p:nvPr>
        </p:nvSpPr>
        <p:spPr>
          <a:xfrm>
            <a:off x="1475509" y="568181"/>
            <a:ext cx="9144000" cy="685172"/>
          </a:xfrm>
        </p:spPr>
        <p:txBody>
          <a:bodyPr/>
          <a:lstStyle/>
          <a:p>
            <a:r>
              <a:rPr lang="fr-FR" dirty="0"/>
              <a:t>Session Objective</a:t>
            </a:r>
          </a:p>
        </p:txBody>
      </p:sp>
      <p:sp>
        <p:nvSpPr>
          <p:cNvPr id="3" name="Sous-titre 2">
            <a:extLst>
              <a:ext uri="{FF2B5EF4-FFF2-40B4-BE49-F238E27FC236}">
                <a16:creationId xmlns:a16="http://schemas.microsoft.com/office/drawing/2014/main" id="{B6A461C0-B484-BE73-47E2-F201D60BA070}"/>
              </a:ext>
            </a:extLst>
          </p:cNvPr>
          <p:cNvSpPr>
            <a:spLocks noGrp="1"/>
          </p:cNvSpPr>
          <p:nvPr>
            <p:ph type="subTitle" idx="1"/>
          </p:nvPr>
        </p:nvSpPr>
        <p:spPr>
          <a:xfrm>
            <a:off x="1475509" y="1670394"/>
            <a:ext cx="9949031" cy="3407297"/>
          </a:xfrm>
        </p:spPr>
        <p:txBody>
          <a:bodyPr/>
          <a:lstStyle/>
          <a:p>
            <a:r>
              <a:rPr lang="en-US" sz="2800" b="1" dirty="0"/>
              <a:t>By the end of this session, senior leaders will be able to:</a:t>
            </a:r>
          </a:p>
          <a:p>
            <a:pPr marL="342900" indent="-342900">
              <a:buFont typeface="Arial" panose="020B0604020202020204" pitchFamily="34" charset="0"/>
              <a:buChar char="•"/>
            </a:pPr>
            <a:r>
              <a:rPr lang="en-US" dirty="0"/>
              <a:t>Recognize risks of operating without an established BCMS</a:t>
            </a:r>
          </a:p>
          <a:p>
            <a:pPr marL="342900" indent="-342900">
              <a:buFont typeface="Arial" panose="020B0604020202020204" pitchFamily="34" charset="0"/>
              <a:buChar char="•"/>
            </a:pPr>
            <a:r>
              <a:rPr lang="en-US" dirty="0"/>
              <a:t>Understand how WMO’s guidelines can support NMHS BCM implementation </a:t>
            </a:r>
          </a:p>
          <a:p>
            <a:pPr marL="342900" indent="-342900">
              <a:buFont typeface="Arial" panose="020B0604020202020204" pitchFamily="34" charset="0"/>
              <a:buChar char="•"/>
            </a:pPr>
            <a:r>
              <a:rPr lang="en-US" dirty="0"/>
              <a:t>Identify leadership responsibilities and resource commitments</a:t>
            </a:r>
          </a:p>
          <a:p>
            <a:pPr marL="342900" indent="-342900">
              <a:buFont typeface="Arial" panose="020B0604020202020204" pitchFamily="34" charset="0"/>
              <a:buChar char="•"/>
            </a:pPr>
            <a:r>
              <a:rPr lang="en-US" dirty="0"/>
              <a:t>Lead and actively contribute to the development of BCM Policy within your NMHS</a:t>
            </a:r>
            <a:endParaRPr lang="fr-FR" dirty="0"/>
          </a:p>
        </p:txBody>
      </p:sp>
    </p:spTree>
    <p:extLst>
      <p:ext uri="{BB962C8B-B14F-4D97-AF65-F5344CB8AC3E}">
        <p14:creationId xmlns:p14="http://schemas.microsoft.com/office/powerpoint/2010/main" val="3823670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BE876-EEBC-0732-137B-40516278079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955BF2-5A3A-9DA9-F52B-F9EE6E573CF7}"/>
              </a:ext>
            </a:extLst>
          </p:cNvPr>
          <p:cNvSpPr>
            <a:spLocks noGrp="1"/>
          </p:cNvSpPr>
          <p:nvPr>
            <p:ph type="ctrTitle"/>
          </p:nvPr>
        </p:nvSpPr>
        <p:spPr>
          <a:xfrm>
            <a:off x="1413163" y="401927"/>
            <a:ext cx="9144000" cy="685172"/>
          </a:xfrm>
        </p:spPr>
        <p:txBody>
          <a:bodyPr/>
          <a:lstStyle/>
          <a:p>
            <a:r>
              <a:rPr lang="fr-FR" dirty="0" err="1"/>
              <a:t>Rationale</a:t>
            </a:r>
            <a:endParaRPr lang="fr-FR" dirty="0"/>
          </a:p>
        </p:txBody>
      </p:sp>
      <p:sp>
        <p:nvSpPr>
          <p:cNvPr id="3" name="Sous-titre 2">
            <a:extLst>
              <a:ext uri="{FF2B5EF4-FFF2-40B4-BE49-F238E27FC236}">
                <a16:creationId xmlns:a16="http://schemas.microsoft.com/office/drawing/2014/main" id="{06F64D5F-AB7A-25F8-4365-DD586E8E9D4A}"/>
              </a:ext>
            </a:extLst>
          </p:cNvPr>
          <p:cNvSpPr>
            <a:spLocks noGrp="1"/>
          </p:cNvSpPr>
          <p:nvPr>
            <p:ph type="subTitle" idx="1"/>
          </p:nvPr>
        </p:nvSpPr>
        <p:spPr>
          <a:xfrm>
            <a:off x="1413163" y="1233976"/>
            <a:ext cx="10238510" cy="4384042"/>
          </a:xfrm>
        </p:spPr>
        <p:txBody>
          <a:bodyPr/>
          <a:lstStyle/>
          <a:p>
            <a:pPr marL="457200" indent="-457200">
              <a:buFont typeface="Arial" panose="020B0604020202020204" pitchFamily="34" charset="0"/>
              <a:buChar char="•"/>
            </a:pPr>
            <a:r>
              <a:rPr lang="en-US" sz="2800" kern="100" dirty="0">
                <a:cs typeface="Times New Roman" panose="02020603050405020304" pitchFamily="18" charset="0"/>
              </a:rPr>
              <a:t>An unprecedented surge in the need of a guidance for Members on how to maintain their operation and maintenance of systems overwhelmed during the </a:t>
            </a:r>
            <a:r>
              <a:rPr lang="en-US" sz="2800" b="1" kern="100" dirty="0">
                <a:cs typeface="Times New Roman" panose="02020603050405020304" pitchFamily="18" charset="0"/>
              </a:rPr>
              <a:t>COVID-19 pandemic </a:t>
            </a:r>
            <a:r>
              <a:rPr lang="en-US" sz="2800" kern="100" dirty="0">
                <a:cs typeface="Times New Roman" panose="02020603050405020304" pitchFamily="18" charset="0"/>
              </a:rPr>
              <a:t>and further highlighted during the eruption of </a:t>
            </a:r>
            <a:r>
              <a:rPr lang="en-US" sz="2800" b="1" kern="100" dirty="0">
                <a:cs typeface="Times New Roman" panose="02020603050405020304" pitchFamily="18" charset="0"/>
              </a:rPr>
              <a:t>the Hunga Tonga-Hunga </a:t>
            </a:r>
            <a:r>
              <a:rPr lang="en-US" sz="2800" b="1" kern="100" dirty="0" err="1">
                <a:cs typeface="Times New Roman" panose="02020603050405020304" pitchFamily="18" charset="0"/>
              </a:rPr>
              <a:t>Ha'apai</a:t>
            </a:r>
            <a:r>
              <a:rPr lang="en-US" sz="2800" b="1" kern="100" dirty="0">
                <a:cs typeface="Times New Roman" panose="02020603050405020304" pitchFamily="18" charset="0"/>
              </a:rPr>
              <a:t> volcano</a:t>
            </a:r>
            <a:r>
              <a:rPr lang="en-US" sz="2800" kern="100" dirty="0">
                <a:cs typeface="Times New Roman" panose="02020603050405020304" pitchFamily="18" charset="0"/>
              </a:rPr>
              <a:t>.</a:t>
            </a:r>
          </a:p>
          <a:p>
            <a:pPr marL="457200" indent="-457200">
              <a:buFont typeface="Arial" panose="020B0604020202020204" pitchFamily="34" charset="0"/>
              <a:buChar char="•"/>
            </a:pPr>
            <a:r>
              <a:rPr lang="en-US" sz="2800" b="1" dirty="0"/>
              <a:t>Examples of previous disruptions to NMHS operations</a:t>
            </a:r>
          </a:p>
          <a:p>
            <a:r>
              <a:rPr lang="en-US" sz="2800" dirty="0"/>
              <a:t>-  </a:t>
            </a:r>
            <a:r>
              <a:rPr lang="en-US" dirty="0"/>
              <a:t>Cyber attack</a:t>
            </a:r>
          </a:p>
          <a:p>
            <a:pPr marL="342900" indent="-342900">
              <a:buFontTx/>
              <a:buChar char="-"/>
            </a:pPr>
            <a:r>
              <a:rPr lang="en-US" dirty="0"/>
              <a:t>Power shortage</a:t>
            </a:r>
          </a:p>
          <a:p>
            <a:pPr marL="342900" indent="-342900">
              <a:buFontTx/>
              <a:buChar char="-"/>
            </a:pPr>
            <a:r>
              <a:rPr lang="en-US" dirty="0"/>
              <a:t>Natural hazards</a:t>
            </a:r>
          </a:p>
          <a:p>
            <a:pPr marL="342900" indent="-342900">
              <a:buFontTx/>
              <a:buChar char="-"/>
            </a:pPr>
            <a:r>
              <a:rPr lang="en-US" dirty="0"/>
              <a:t>Budget cut</a:t>
            </a:r>
          </a:p>
          <a:p>
            <a:pPr marL="342900" indent="-342900">
              <a:buFontTx/>
              <a:buChar char="-"/>
            </a:pPr>
            <a:endParaRPr lang="fr-FR" dirty="0"/>
          </a:p>
        </p:txBody>
      </p:sp>
    </p:spTree>
    <p:extLst>
      <p:ext uri="{BB962C8B-B14F-4D97-AF65-F5344CB8AC3E}">
        <p14:creationId xmlns:p14="http://schemas.microsoft.com/office/powerpoint/2010/main" val="4146534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88EF9-7C3D-E83D-0A57-C3A229B8E803}"/>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12EEEFE9-D9FD-5FE5-BF1D-504E524C3ABE}"/>
              </a:ext>
            </a:extLst>
          </p:cNvPr>
          <p:cNvSpPr txBox="1"/>
          <p:nvPr/>
        </p:nvSpPr>
        <p:spPr>
          <a:xfrm>
            <a:off x="5891167" y="5921755"/>
            <a:ext cx="3948670" cy="369332"/>
          </a:xfrm>
          <a:prstGeom prst="rect">
            <a:avLst/>
          </a:prstGeom>
          <a:noFill/>
          <a:ln>
            <a:solidFill>
              <a:schemeClr val="accent6"/>
            </a:solidFill>
          </a:ln>
        </p:spPr>
        <p:txBody>
          <a:bodyPr wrap="square" rtlCol="0">
            <a:spAutoFit/>
          </a:bodyPr>
          <a:lstStyle/>
          <a:p>
            <a:r>
              <a:rPr lang="en-US" dirty="0"/>
              <a:t>Collaboration with WIPPS</a:t>
            </a:r>
            <a:endParaRPr lang="en-GB" dirty="0"/>
          </a:p>
        </p:txBody>
      </p:sp>
      <p:sp>
        <p:nvSpPr>
          <p:cNvPr id="17" name="TextBox 16">
            <a:extLst>
              <a:ext uri="{FF2B5EF4-FFF2-40B4-BE49-F238E27FC236}">
                <a16:creationId xmlns:a16="http://schemas.microsoft.com/office/drawing/2014/main" id="{BB21B505-5F12-8623-D047-9AC2AAD92DA0}"/>
              </a:ext>
            </a:extLst>
          </p:cNvPr>
          <p:cNvSpPr txBox="1"/>
          <p:nvPr/>
        </p:nvSpPr>
        <p:spPr>
          <a:xfrm>
            <a:off x="5891167" y="4709200"/>
            <a:ext cx="5387688" cy="923330"/>
          </a:xfrm>
          <a:prstGeom prst="rect">
            <a:avLst/>
          </a:prstGeom>
          <a:noFill/>
          <a:ln>
            <a:solidFill>
              <a:schemeClr val="accent6"/>
            </a:solidFill>
          </a:ln>
        </p:spPr>
        <p:txBody>
          <a:bodyPr wrap="square" rtlCol="0">
            <a:spAutoFit/>
          </a:bodyPr>
          <a:lstStyle/>
          <a:p>
            <a:r>
              <a:rPr lang="en-GB" sz="1800">
                <a:effectLst/>
                <a:latin typeface="Aptos" panose="020B0004020202020204" pitchFamily="34" charset="0"/>
                <a:ea typeface="DengXian" panose="02010600030101010101" pitchFamily="2" charset="-122"/>
                <a:cs typeface="Times New Roman" panose="02020603050405020304" pitchFamily="18" charset="0"/>
              </a:rPr>
              <a:t>within the SWFP context: San José designated as the primary </a:t>
            </a:r>
            <a:r>
              <a:rPr lang="en-GB" sz="1800" err="1">
                <a:effectLst/>
                <a:latin typeface="Aptos" panose="020B0004020202020204" pitchFamily="34" charset="0"/>
                <a:ea typeface="DengXian" panose="02010600030101010101" pitchFamily="2" charset="-122"/>
                <a:cs typeface="Times New Roman" panose="02020603050405020304" pitchFamily="18" charset="0"/>
              </a:rPr>
              <a:t>center</a:t>
            </a:r>
            <a:r>
              <a:rPr lang="en-GB" sz="1800">
                <a:effectLst/>
                <a:latin typeface="Aptos" panose="020B0004020202020204" pitchFamily="34" charset="0"/>
                <a:ea typeface="DengXian" panose="02010600030101010101" pitchFamily="2" charset="-122"/>
                <a:cs typeface="Times New Roman" panose="02020603050405020304" pitchFamily="18" charset="0"/>
              </a:rPr>
              <a:t>, with El Salvador as the backup, and Malaysia supporting Indonesia</a:t>
            </a:r>
            <a:endParaRPr lang="en-GB"/>
          </a:p>
        </p:txBody>
      </p:sp>
      <p:sp>
        <p:nvSpPr>
          <p:cNvPr id="16" name="TextBox 15">
            <a:extLst>
              <a:ext uri="{FF2B5EF4-FFF2-40B4-BE49-F238E27FC236}">
                <a16:creationId xmlns:a16="http://schemas.microsoft.com/office/drawing/2014/main" id="{AB9FFFFE-8603-D6F6-1DCB-6DE17FA53414}"/>
              </a:ext>
            </a:extLst>
          </p:cNvPr>
          <p:cNvSpPr txBox="1"/>
          <p:nvPr/>
        </p:nvSpPr>
        <p:spPr>
          <a:xfrm>
            <a:off x="5891167" y="3955229"/>
            <a:ext cx="2565089" cy="369332"/>
          </a:xfrm>
          <a:prstGeom prst="rect">
            <a:avLst/>
          </a:prstGeom>
          <a:noFill/>
          <a:ln>
            <a:solidFill>
              <a:schemeClr val="accent6"/>
            </a:solidFill>
          </a:ln>
        </p:spPr>
        <p:txBody>
          <a:bodyPr wrap="square" rtlCol="0">
            <a:spAutoFit/>
          </a:bodyPr>
          <a:lstStyle/>
          <a:p>
            <a:r>
              <a:rPr lang="en-US"/>
              <a:t>RAIV and RAV endorsed</a:t>
            </a:r>
            <a:endParaRPr lang="en-GB"/>
          </a:p>
        </p:txBody>
      </p:sp>
      <p:sp>
        <p:nvSpPr>
          <p:cNvPr id="14" name="TextBox 13">
            <a:extLst>
              <a:ext uri="{FF2B5EF4-FFF2-40B4-BE49-F238E27FC236}">
                <a16:creationId xmlns:a16="http://schemas.microsoft.com/office/drawing/2014/main" id="{FE69783E-F38D-86A5-5FEE-4DB136A3288B}"/>
              </a:ext>
            </a:extLst>
          </p:cNvPr>
          <p:cNvSpPr txBox="1"/>
          <p:nvPr/>
        </p:nvSpPr>
        <p:spPr>
          <a:xfrm>
            <a:off x="5891167" y="3129364"/>
            <a:ext cx="5917722" cy="369332"/>
          </a:xfrm>
          <a:prstGeom prst="rect">
            <a:avLst/>
          </a:prstGeom>
          <a:noFill/>
          <a:ln>
            <a:solidFill>
              <a:schemeClr val="accent6"/>
            </a:solidFill>
          </a:ln>
        </p:spPr>
        <p:txBody>
          <a:bodyPr wrap="square" rtlCol="0">
            <a:spAutoFit/>
          </a:bodyPr>
          <a:lstStyle/>
          <a:p>
            <a:r>
              <a:rPr lang="en-US" dirty="0"/>
              <a:t>Power Outage/Cyber Attack/ Financial Shock</a:t>
            </a:r>
          </a:p>
        </p:txBody>
      </p:sp>
      <p:graphicFrame>
        <p:nvGraphicFramePr>
          <p:cNvPr id="10" name="Diagram 9">
            <a:extLst>
              <a:ext uri="{FF2B5EF4-FFF2-40B4-BE49-F238E27FC236}">
                <a16:creationId xmlns:a16="http://schemas.microsoft.com/office/drawing/2014/main" id="{DA74786A-DD9C-8BF3-72FD-604172504395}"/>
              </a:ext>
            </a:extLst>
          </p:cNvPr>
          <p:cNvGraphicFramePr/>
          <p:nvPr>
            <p:extLst>
              <p:ext uri="{D42A27DB-BD31-4B8C-83A1-F6EECF244321}">
                <p14:modId xmlns:p14="http://schemas.microsoft.com/office/powerpoint/2010/main" val="125763881"/>
              </p:ext>
            </p:extLst>
          </p:nvPr>
        </p:nvGraphicFramePr>
        <p:xfrm>
          <a:off x="-1513983" y="1171095"/>
          <a:ext cx="9884379" cy="53254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Arrow: Right 3">
            <a:extLst>
              <a:ext uri="{FF2B5EF4-FFF2-40B4-BE49-F238E27FC236}">
                <a16:creationId xmlns:a16="http://schemas.microsoft.com/office/drawing/2014/main" id="{1F969480-413F-B12E-6CA8-6669BF7C269A}"/>
              </a:ext>
            </a:extLst>
          </p:cNvPr>
          <p:cNvSpPr/>
          <p:nvPr/>
        </p:nvSpPr>
        <p:spPr>
          <a:xfrm>
            <a:off x="5471160" y="1607820"/>
            <a:ext cx="190500" cy="1676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Right 8">
            <a:extLst>
              <a:ext uri="{FF2B5EF4-FFF2-40B4-BE49-F238E27FC236}">
                <a16:creationId xmlns:a16="http://schemas.microsoft.com/office/drawing/2014/main" id="{13A519FD-3FDE-6560-F426-689C5C973F49}"/>
              </a:ext>
            </a:extLst>
          </p:cNvPr>
          <p:cNvSpPr/>
          <p:nvPr/>
        </p:nvSpPr>
        <p:spPr>
          <a:xfrm>
            <a:off x="5471160" y="2407920"/>
            <a:ext cx="190500" cy="1676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Right 10">
            <a:extLst>
              <a:ext uri="{FF2B5EF4-FFF2-40B4-BE49-F238E27FC236}">
                <a16:creationId xmlns:a16="http://schemas.microsoft.com/office/drawing/2014/main" id="{2021D939-3739-27EB-BDDA-AFCFF6A3CA0D}"/>
              </a:ext>
            </a:extLst>
          </p:cNvPr>
          <p:cNvSpPr/>
          <p:nvPr/>
        </p:nvSpPr>
        <p:spPr>
          <a:xfrm>
            <a:off x="5471160" y="3239919"/>
            <a:ext cx="190500" cy="1676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Right 11">
            <a:extLst>
              <a:ext uri="{FF2B5EF4-FFF2-40B4-BE49-F238E27FC236}">
                <a16:creationId xmlns:a16="http://schemas.microsoft.com/office/drawing/2014/main" id="{B64D5A8B-2FFC-3D6E-B84F-BDA1FCD29334}"/>
              </a:ext>
            </a:extLst>
          </p:cNvPr>
          <p:cNvSpPr/>
          <p:nvPr/>
        </p:nvSpPr>
        <p:spPr>
          <a:xfrm>
            <a:off x="5471160" y="4071918"/>
            <a:ext cx="190500" cy="1676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Right 12">
            <a:extLst>
              <a:ext uri="{FF2B5EF4-FFF2-40B4-BE49-F238E27FC236}">
                <a16:creationId xmlns:a16="http://schemas.microsoft.com/office/drawing/2014/main" id="{E072A862-3542-4BC0-9C96-B030BC84F07A}"/>
              </a:ext>
            </a:extLst>
          </p:cNvPr>
          <p:cNvSpPr/>
          <p:nvPr/>
        </p:nvSpPr>
        <p:spPr>
          <a:xfrm>
            <a:off x="5471160" y="5077050"/>
            <a:ext cx="190500" cy="1676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FA782F96-7113-390D-B5F1-54370805094B}"/>
              </a:ext>
            </a:extLst>
          </p:cNvPr>
          <p:cNvSpPr txBox="1"/>
          <p:nvPr/>
        </p:nvSpPr>
        <p:spPr>
          <a:xfrm>
            <a:off x="5891167" y="2296620"/>
            <a:ext cx="5917722" cy="369332"/>
          </a:xfrm>
          <a:prstGeom prst="rect">
            <a:avLst/>
          </a:prstGeom>
          <a:noFill/>
          <a:ln>
            <a:solidFill>
              <a:schemeClr val="accent6"/>
            </a:solidFill>
          </a:ln>
        </p:spPr>
        <p:txBody>
          <a:bodyPr wrap="square" rtlCol="0">
            <a:spAutoFit/>
          </a:bodyPr>
          <a:lstStyle/>
          <a:p>
            <a:r>
              <a:rPr lang="en-US" dirty="0"/>
              <a:t>6 experts from 6 regions + 1 from IFRC </a:t>
            </a:r>
          </a:p>
        </p:txBody>
      </p:sp>
      <p:sp>
        <p:nvSpPr>
          <p:cNvPr id="7" name="Shape 79">
            <a:extLst>
              <a:ext uri="{FF2B5EF4-FFF2-40B4-BE49-F238E27FC236}">
                <a16:creationId xmlns:a16="http://schemas.microsoft.com/office/drawing/2014/main" id="{417A5743-2D9F-9677-976C-01495A362625}"/>
              </a:ext>
            </a:extLst>
          </p:cNvPr>
          <p:cNvSpPr/>
          <p:nvPr/>
        </p:nvSpPr>
        <p:spPr>
          <a:xfrm>
            <a:off x="176486" y="361407"/>
            <a:ext cx="11833874" cy="43601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a:lnSpc>
                <a:spcPts val="3360"/>
              </a:lnSpc>
              <a:defRPr sz="1800"/>
            </a:pPr>
            <a:r>
              <a:rPr kumimoji="0" lang="en-US" sz="3200" b="1" i="0" u="none" strike="noStrike" kern="1200" cap="none" spc="0" normalizeH="0" baseline="0" noProof="0" dirty="0">
                <a:ln>
                  <a:noFill/>
                </a:ln>
                <a:solidFill>
                  <a:srgbClr val="005BAA"/>
                </a:solidFill>
                <a:effectLst/>
                <a:uLnTx/>
                <a:uFillTx/>
                <a:latin typeface="Arial"/>
                <a:ea typeface="Verdana"/>
                <a:cs typeface="Arial"/>
                <a:sym typeface="Montserrat-Regular"/>
              </a:rPr>
              <a:t> WMO Actions </a:t>
            </a:r>
            <a:r>
              <a:rPr lang="en-US" sz="3200" b="1" dirty="0">
                <a:solidFill>
                  <a:srgbClr val="005BAA"/>
                </a:solidFill>
                <a:latin typeface="Arial"/>
                <a:ea typeface="Verdana"/>
                <a:cs typeface="Arial"/>
                <a:sym typeface="Montserrat-Regular"/>
              </a:rPr>
              <a:t>to Support the Continuity of NMHS Operations</a:t>
            </a:r>
            <a:endParaRPr kumimoji="0" lang="en-US" sz="3200" b="1" i="0" u="none" strike="noStrike" kern="1200" cap="none" spc="0" normalizeH="0" baseline="0" noProof="0" dirty="0">
              <a:ln>
                <a:noFill/>
              </a:ln>
              <a:solidFill>
                <a:srgbClr val="005BAA"/>
              </a:solidFill>
              <a:effectLst/>
              <a:uLnTx/>
              <a:uFillTx/>
              <a:latin typeface="Arial"/>
              <a:ea typeface="Verdana"/>
              <a:cs typeface="Arial"/>
              <a:sym typeface="Montserrat-Regular"/>
            </a:endParaRPr>
          </a:p>
        </p:txBody>
      </p:sp>
      <p:sp>
        <p:nvSpPr>
          <p:cNvPr id="2" name="Arrow: Right 1">
            <a:extLst>
              <a:ext uri="{FF2B5EF4-FFF2-40B4-BE49-F238E27FC236}">
                <a16:creationId xmlns:a16="http://schemas.microsoft.com/office/drawing/2014/main" id="{FB760307-BFF0-6EC0-2E0C-A242B1FCB749}"/>
              </a:ext>
            </a:extLst>
          </p:cNvPr>
          <p:cNvSpPr/>
          <p:nvPr/>
        </p:nvSpPr>
        <p:spPr>
          <a:xfrm>
            <a:off x="5492935" y="6040723"/>
            <a:ext cx="190500" cy="1676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EA2FFC22-7AF6-9B61-FDC3-619A3FB8BDB6}"/>
              </a:ext>
            </a:extLst>
          </p:cNvPr>
          <p:cNvSpPr txBox="1"/>
          <p:nvPr/>
        </p:nvSpPr>
        <p:spPr>
          <a:xfrm>
            <a:off x="5891167" y="1272529"/>
            <a:ext cx="5917722" cy="646331"/>
          </a:xfrm>
          <a:prstGeom prst="rect">
            <a:avLst/>
          </a:prstGeom>
          <a:noFill/>
          <a:ln>
            <a:solidFill>
              <a:schemeClr val="accent6"/>
            </a:solidFill>
          </a:ln>
        </p:spPr>
        <p:txBody>
          <a:bodyPr wrap="square" rtlCol="0">
            <a:spAutoFit/>
          </a:bodyPr>
          <a:lstStyle/>
          <a:p>
            <a:r>
              <a:rPr lang="en-US" dirty="0"/>
              <a:t>Endorse the Proposed Approaches for BCM and Guidelines for WMO Members</a:t>
            </a:r>
            <a:endParaRPr lang="en-GB" dirty="0"/>
          </a:p>
        </p:txBody>
      </p:sp>
    </p:spTree>
    <p:extLst>
      <p:ext uri="{BB962C8B-B14F-4D97-AF65-F5344CB8AC3E}">
        <p14:creationId xmlns:p14="http://schemas.microsoft.com/office/powerpoint/2010/main" val="11159515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7D248-BE45-D99C-C301-DE59B94484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9E1728A-CA6B-CA53-84CD-BAF795C795BE}"/>
              </a:ext>
            </a:extLst>
          </p:cNvPr>
          <p:cNvSpPr>
            <a:spLocks noGrp="1"/>
          </p:cNvSpPr>
          <p:nvPr>
            <p:ph type="ctrTitle"/>
          </p:nvPr>
        </p:nvSpPr>
        <p:spPr>
          <a:xfrm>
            <a:off x="210207" y="115122"/>
            <a:ext cx="11771585" cy="1044276"/>
          </a:xfrm>
        </p:spPr>
        <p:txBody>
          <a:bodyPr/>
          <a:lstStyle/>
          <a:p>
            <a:r>
              <a:rPr lang="en-US" dirty="0"/>
              <a:t>What is Business Continuity Management?</a:t>
            </a:r>
            <a:endParaRPr lang="fr-FR" dirty="0"/>
          </a:p>
        </p:txBody>
      </p:sp>
      <p:sp>
        <p:nvSpPr>
          <p:cNvPr id="3" name="Sous-titre 2">
            <a:extLst>
              <a:ext uri="{FF2B5EF4-FFF2-40B4-BE49-F238E27FC236}">
                <a16:creationId xmlns:a16="http://schemas.microsoft.com/office/drawing/2014/main" id="{2E5D10E1-3768-6C25-F9F2-C98A02A3250D}"/>
              </a:ext>
            </a:extLst>
          </p:cNvPr>
          <p:cNvSpPr>
            <a:spLocks noGrp="1"/>
          </p:cNvSpPr>
          <p:nvPr>
            <p:ph type="subTitle" idx="1"/>
          </p:nvPr>
        </p:nvSpPr>
        <p:spPr>
          <a:xfrm>
            <a:off x="586828" y="1323245"/>
            <a:ext cx="6039944" cy="3526558"/>
          </a:xfrm>
        </p:spPr>
        <p:txBody>
          <a:bodyPr lIns="91440" tIns="45720" rIns="91440" bIns="45720" anchor="t"/>
          <a:lstStyle/>
          <a:p>
            <a:r>
              <a:rPr lang="en-US" sz="1800" b="1" dirty="0"/>
              <a:t>BCM is a structured, proactive system that enables an NMHS to:</a:t>
            </a:r>
            <a:endParaRPr lang="en-US" sz="1800" dirty="0"/>
          </a:p>
          <a:p>
            <a:pPr marL="285750" indent="-285750">
              <a:buFont typeface="Arial" panose="020B0604020202020204" pitchFamily="34" charset="0"/>
              <a:buChar char="•"/>
            </a:pPr>
            <a:r>
              <a:rPr lang="en-US" sz="1800" dirty="0"/>
              <a:t>Continue delivering essential services during and after a disruption</a:t>
            </a:r>
          </a:p>
          <a:p>
            <a:pPr marL="285750" indent="-285750">
              <a:buFont typeface="Arial" panose="020B0604020202020204" pitchFamily="34" charset="0"/>
              <a:buChar char="•"/>
            </a:pPr>
            <a:r>
              <a:rPr lang="en-US" sz="1800" dirty="0"/>
              <a:t>Protect life-saving functions such as warnings, aviation services, and data provision</a:t>
            </a:r>
          </a:p>
          <a:p>
            <a:pPr marL="285750" indent="-285750">
              <a:buFont typeface="Arial" panose="020B0604020202020204" pitchFamily="34" charset="0"/>
              <a:buChar char="•"/>
            </a:pPr>
            <a:r>
              <a:rPr lang="en-US" sz="1800" dirty="0"/>
              <a:t>Prioritize recovery actions using documented plans and trained staff</a:t>
            </a:r>
          </a:p>
          <a:p>
            <a:pPr marL="285750" indent="-285750">
              <a:buFont typeface="Arial" panose="020B0604020202020204" pitchFamily="34" charset="0"/>
              <a:buChar char="•"/>
            </a:pPr>
            <a:r>
              <a:rPr lang="en-US" sz="1800" dirty="0"/>
              <a:t>Strengthen resilience through regular testing and continuous improvement</a:t>
            </a:r>
            <a:endParaRPr lang="en-US" sz="1800" dirty="0">
              <a:solidFill>
                <a:srgbClr val="000000"/>
              </a:solidFill>
            </a:endParaRPr>
          </a:p>
        </p:txBody>
      </p:sp>
      <p:pic>
        <p:nvPicPr>
          <p:cNvPr id="7" name="Content Placeholder 5">
            <a:extLst>
              <a:ext uri="{FF2B5EF4-FFF2-40B4-BE49-F238E27FC236}">
                <a16:creationId xmlns:a16="http://schemas.microsoft.com/office/drawing/2014/main" id="{B379ED5A-D2D6-20E2-C502-838EB311879A}"/>
              </a:ext>
            </a:extLst>
          </p:cNvPr>
          <p:cNvPicPr>
            <a:picLocks noChangeAspect="1"/>
          </p:cNvPicPr>
          <p:nvPr/>
        </p:nvPicPr>
        <p:blipFill>
          <a:blip r:embed="rId3"/>
          <a:stretch>
            <a:fillRect/>
          </a:stretch>
        </p:blipFill>
        <p:spPr>
          <a:xfrm>
            <a:off x="6797668" y="1160511"/>
            <a:ext cx="5181600" cy="3694895"/>
          </a:xfrm>
          <a:prstGeom prst="rect">
            <a:avLst/>
          </a:prstGeom>
        </p:spPr>
      </p:pic>
      <p:sp>
        <p:nvSpPr>
          <p:cNvPr id="4" name="TextBox 3">
            <a:extLst>
              <a:ext uri="{FF2B5EF4-FFF2-40B4-BE49-F238E27FC236}">
                <a16:creationId xmlns:a16="http://schemas.microsoft.com/office/drawing/2014/main" id="{FBE4D33C-3A6B-7B70-129F-2EE61B0DF287}"/>
              </a:ext>
            </a:extLst>
          </p:cNvPr>
          <p:cNvSpPr txBox="1"/>
          <p:nvPr/>
        </p:nvSpPr>
        <p:spPr>
          <a:xfrm>
            <a:off x="1261729" y="5167217"/>
            <a:ext cx="10338884"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dirty="0">
                <a:solidFill>
                  <a:schemeClr val="tx2">
                    <a:lumMod val="75000"/>
                    <a:lumOff val="25000"/>
                  </a:schemeClr>
                </a:solidFill>
                <a:latin typeface="Arial"/>
                <a:cs typeface="Arial"/>
              </a:rPr>
              <a:t>A functioning BCM ensures you to</a:t>
            </a:r>
            <a:r>
              <a:rPr lang="en-US" sz="2800" b="1" dirty="0">
                <a:solidFill>
                  <a:schemeClr val="tx2">
                    <a:lumMod val="75000"/>
                    <a:lumOff val="25000"/>
                  </a:schemeClr>
                </a:solidFill>
                <a:latin typeface="Arial"/>
                <a:cs typeface="Arial"/>
              </a:rPr>
              <a:t> “continue to serve” </a:t>
            </a:r>
            <a:r>
              <a:rPr lang="en-US" sz="2800" dirty="0">
                <a:solidFill>
                  <a:schemeClr val="tx2">
                    <a:lumMod val="75000"/>
                    <a:lumOff val="25000"/>
                  </a:schemeClr>
                </a:solidFill>
                <a:latin typeface="Arial"/>
                <a:cs typeface="Arial"/>
              </a:rPr>
              <a:t>even under severe stress.</a:t>
            </a:r>
          </a:p>
          <a:p>
            <a:pPr algn="l"/>
            <a:endParaRPr lang="en-US" dirty="0"/>
          </a:p>
        </p:txBody>
      </p:sp>
    </p:spTree>
    <p:extLst>
      <p:ext uri="{BB962C8B-B14F-4D97-AF65-F5344CB8AC3E}">
        <p14:creationId xmlns:p14="http://schemas.microsoft.com/office/powerpoint/2010/main" val="797399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10420-0B4F-ADF9-4E2F-C42A4EF6E6F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B9D6C4-1056-83DD-AA2A-CC8CFBD791D7}"/>
              </a:ext>
            </a:extLst>
          </p:cNvPr>
          <p:cNvSpPr>
            <a:spLocks noGrp="1"/>
          </p:cNvSpPr>
          <p:nvPr>
            <p:ph type="ctrTitle"/>
          </p:nvPr>
        </p:nvSpPr>
        <p:spPr>
          <a:xfrm>
            <a:off x="1077310" y="386639"/>
            <a:ext cx="9144000" cy="685172"/>
          </a:xfrm>
        </p:spPr>
        <p:txBody>
          <a:bodyPr/>
          <a:lstStyle/>
          <a:p>
            <a:r>
              <a:rPr lang="en-US" dirty="0"/>
              <a:t>BCM vs Ad-hoc Crisis Response</a:t>
            </a:r>
            <a:endParaRPr lang="fr-FR" dirty="0"/>
          </a:p>
        </p:txBody>
      </p:sp>
      <p:graphicFrame>
        <p:nvGraphicFramePr>
          <p:cNvPr id="4" name="Table 3">
            <a:extLst>
              <a:ext uri="{FF2B5EF4-FFF2-40B4-BE49-F238E27FC236}">
                <a16:creationId xmlns:a16="http://schemas.microsoft.com/office/drawing/2014/main" id="{FFFC07F6-45F6-73B0-DBDA-286207C0CAA4}"/>
              </a:ext>
            </a:extLst>
          </p:cNvPr>
          <p:cNvGraphicFramePr>
            <a:graphicFrameLocks noGrp="1"/>
          </p:cNvGraphicFramePr>
          <p:nvPr>
            <p:extLst>
              <p:ext uri="{D42A27DB-BD31-4B8C-83A1-F6EECF244321}">
                <p14:modId xmlns:p14="http://schemas.microsoft.com/office/powerpoint/2010/main" val="3037552107"/>
              </p:ext>
            </p:extLst>
          </p:nvPr>
        </p:nvGraphicFramePr>
        <p:xfrm>
          <a:off x="1277767" y="1209381"/>
          <a:ext cx="4817853" cy="4445616"/>
        </p:xfrm>
        <a:graphic>
          <a:graphicData uri="http://schemas.openxmlformats.org/drawingml/2006/table">
            <a:tbl>
              <a:tblPr firstRow="1" bandRow="1">
                <a:tableStyleId>{93296810-A885-4BE3-A3E7-6D5BEEA58F35}</a:tableStyleId>
              </a:tblPr>
              <a:tblGrid>
                <a:gridCol w="4817853">
                  <a:extLst>
                    <a:ext uri="{9D8B030D-6E8A-4147-A177-3AD203B41FA5}">
                      <a16:colId xmlns:a16="http://schemas.microsoft.com/office/drawing/2014/main" val="1380952019"/>
                    </a:ext>
                  </a:extLst>
                </a:gridCol>
              </a:tblGrid>
              <a:tr h="823562">
                <a:tc>
                  <a:txBody>
                    <a:bodyPr/>
                    <a:lstStyle/>
                    <a:p>
                      <a:pPr>
                        <a:buNone/>
                      </a:pPr>
                      <a:r>
                        <a:rPr lang="en-TT" sz="2400" b="1" dirty="0"/>
                        <a:t>BCM: Structured &amp; Proactive</a:t>
                      </a:r>
                      <a:endParaRPr lang="en-TT" sz="2400" dirty="0"/>
                    </a:p>
                  </a:txBody>
                  <a:tcPr anchor="ctr"/>
                </a:tc>
                <a:extLst>
                  <a:ext uri="{0D108BD9-81ED-4DB2-BD59-A6C34878D82A}">
                    <a16:rowId xmlns:a16="http://schemas.microsoft.com/office/drawing/2014/main" val="1766228004"/>
                  </a:ext>
                </a:extLst>
              </a:tr>
              <a:tr h="823562">
                <a:tc>
                  <a:txBody>
                    <a:bodyPr/>
                    <a:lstStyle/>
                    <a:p>
                      <a:pPr>
                        <a:buNone/>
                      </a:pPr>
                      <a:r>
                        <a:rPr lang="en-TT" sz="2400" dirty="0"/>
                        <a:t>Planned, systematic, documented</a:t>
                      </a:r>
                    </a:p>
                  </a:txBody>
                  <a:tcPr anchor="ctr"/>
                </a:tc>
                <a:extLst>
                  <a:ext uri="{0D108BD9-81ED-4DB2-BD59-A6C34878D82A}">
                    <a16:rowId xmlns:a16="http://schemas.microsoft.com/office/drawing/2014/main" val="826537324"/>
                  </a:ext>
                </a:extLst>
              </a:tr>
              <a:tr h="823562">
                <a:tc>
                  <a:txBody>
                    <a:bodyPr/>
                    <a:lstStyle/>
                    <a:p>
                      <a:pPr>
                        <a:buNone/>
                      </a:pPr>
                      <a:r>
                        <a:rPr lang="en-TT" sz="2400" dirty="0"/>
                        <a:t>Clear roles &amp; responsibilities</a:t>
                      </a:r>
                    </a:p>
                  </a:txBody>
                  <a:tcPr anchor="ctr"/>
                </a:tc>
                <a:extLst>
                  <a:ext uri="{0D108BD9-81ED-4DB2-BD59-A6C34878D82A}">
                    <a16:rowId xmlns:a16="http://schemas.microsoft.com/office/drawing/2014/main" val="3686070279"/>
                  </a:ext>
                </a:extLst>
              </a:tr>
              <a:tr h="658310">
                <a:tc>
                  <a:txBody>
                    <a:bodyPr/>
                    <a:lstStyle/>
                    <a:p>
                      <a:pPr>
                        <a:buNone/>
                      </a:pPr>
                      <a:r>
                        <a:rPr lang="en-TT" sz="2400" dirty="0"/>
                        <a:t>Prioritized essential services</a:t>
                      </a:r>
                    </a:p>
                  </a:txBody>
                  <a:tcPr anchor="ctr"/>
                </a:tc>
                <a:extLst>
                  <a:ext uri="{0D108BD9-81ED-4DB2-BD59-A6C34878D82A}">
                    <a16:rowId xmlns:a16="http://schemas.microsoft.com/office/drawing/2014/main" val="2752166995"/>
                  </a:ext>
                </a:extLst>
              </a:tr>
              <a:tr h="658310">
                <a:tc>
                  <a:txBody>
                    <a:bodyPr/>
                    <a:lstStyle/>
                    <a:p>
                      <a:pPr>
                        <a:buNone/>
                      </a:pPr>
                      <a:r>
                        <a:rPr lang="en-TT" sz="2400" dirty="0"/>
                        <a:t>Tested procedures &amp; backups</a:t>
                      </a:r>
                    </a:p>
                  </a:txBody>
                  <a:tcPr anchor="ctr"/>
                </a:tc>
                <a:extLst>
                  <a:ext uri="{0D108BD9-81ED-4DB2-BD59-A6C34878D82A}">
                    <a16:rowId xmlns:a16="http://schemas.microsoft.com/office/drawing/2014/main" val="438706020"/>
                  </a:ext>
                </a:extLst>
              </a:tr>
              <a:tr h="658310">
                <a:tc>
                  <a:txBody>
                    <a:bodyPr/>
                    <a:lstStyle/>
                    <a:p>
                      <a:pPr>
                        <a:buNone/>
                      </a:pPr>
                      <a:r>
                        <a:rPr lang="en-TT" sz="2400" dirty="0"/>
                        <a:t>Supports life-saving mandates</a:t>
                      </a:r>
                    </a:p>
                  </a:txBody>
                  <a:tcPr anchor="ctr"/>
                </a:tc>
                <a:extLst>
                  <a:ext uri="{0D108BD9-81ED-4DB2-BD59-A6C34878D82A}">
                    <a16:rowId xmlns:a16="http://schemas.microsoft.com/office/drawing/2014/main" val="1966452926"/>
                  </a:ext>
                </a:extLst>
              </a:tr>
            </a:tbl>
          </a:graphicData>
        </a:graphic>
      </p:graphicFrame>
      <p:graphicFrame>
        <p:nvGraphicFramePr>
          <p:cNvPr id="5" name="Table 4">
            <a:extLst>
              <a:ext uri="{FF2B5EF4-FFF2-40B4-BE49-F238E27FC236}">
                <a16:creationId xmlns:a16="http://schemas.microsoft.com/office/drawing/2014/main" id="{E1B9BB58-7629-E615-D740-D67D38056E7D}"/>
              </a:ext>
            </a:extLst>
          </p:cNvPr>
          <p:cNvGraphicFramePr>
            <a:graphicFrameLocks noGrp="1"/>
          </p:cNvGraphicFramePr>
          <p:nvPr>
            <p:extLst>
              <p:ext uri="{D42A27DB-BD31-4B8C-83A1-F6EECF244321}">
                <p14:modId xmlns:p14="http://schemas.microsoft.com/office/powerpoint/2010/main" val="2920303701"/>
              </p:ext>
            </p:extLst>
          </p:nvPr>
        </p:nvGraphicFramePr>
        <p:xfrm>
          <a:off x="6357766" y="1209380"/>
          <a:ext cx="4817853" cy="4445616"/>
        </p:xfrm>
        <a:graphic>
          <a:graphicData uri="http://schemas.openxmlformats.org/drawingml/2006/table">
            <a:tbl>
              <a:tblPr firstRow="1" bandRow="1">
                <a:tableStyleId>{9DCAF9ED-07DC-4A11-8D7F-57B35C25682E}</a:tableStyleId>
              </a:tblPr>
              <a:tblGrid>
                <a:gridCol w="4817853">
                  <a:extLst>
                    <a:ext uri="{9D8B030D-6E8A-4147-A177-3AD203B41FA5}">
                      <a16:colId xmlns:a16="http://schemas.microsoft.com/office/drawing/2014/main" val="1380952019"/>
                    </a:ext>
                  </a:extLst>
                </a:gridCol>
              </a:tblGrid>
              <a:tr h="823562">
                <a:tc>
                  <a:txBody>
                    <a:bodyPr/>
                    <a:lstStyle/>
                    <a:p>
                      <a:pPr>
                        <a:buNone/>
                      </a:pPr>
                      <a:endParaRPr lang="en-TT" sz="2400" dirty="0"/>
                    </a:p>
                  </a:txBody>
                  <a:tcPr anchor="ctr"/>
                </a:tc>
                <a:extLst>
                  <a:ext uri="{0D108BD9-81ED-4DB2-BD59-A6C34878D82A}">
                    <a16:rowId xmlns:a16="http://schemas.microsoft.com/office/drawing/2014/main" val="1766228004"/>
                  </a:ext>
                </a:extLst>
              </a:tr>
              <a:tr h="823562">
                <a:tc>
                  <a:txBody>
                    <a:bodyPr/>
                    <a:lstStyle/>
                    <a:p>
                      <a:pPr>
                        <a:buNone/>
                      </a:pPr>
                      <a:endParaRPr lang="en-TT" sz="2400" dirty="0"/>
                    </a:p>
                  </a:txBody>
                  <a:tcPr anchor="ctr"/>
                </a:tc>
                <a:extLst>
                  <a:ext uri="{0D108BD9-81ED-4DB2-BD59-A6C34878D82A}">
                    <a16:rowId xmlns:a16="http://schemas.microsoft.com/office/drawing/2014/main" val="826537324"/>
                  </a:ext>
                </a:extLst>
              </a:tr>
              <a:tr h="823562">
                <a:tc>
                  <a:txBody>
                    <a:bodyPr/>
                    <a:lstStyle/>
                    <a:p>
                      <a:pPr>
                        <a:buNone/>
                      </a:pPr>
                      <a:endParaRPr lang="en-TT" sz="2400" dirty="0"/>
                    </a:p>
                  </a:txBody>
                  <a:tcPr anchor="ctr"/>
                </a:tc>
                <a:extLst>
                  <a:ext uri="{0D108BD9-81ED-4DB2-BD59-A6C34878D82A}">
                    <a16:rowId xmlns:a16="http://schemas.microsoft.com/office/drawing/2014/main" val="3686070279"/>
                  </a:ext>
                </a:extLst>
              </a:tr>
              <a:tr h="658310">
                <a:tc>
                  <a:txBody>
                    <a:bodyPr/>
                    <a:lstStyle/>
                    <a:p>
                      <a:pPr>
                        <a:buNone/>
                      </a:pPr>
                      <a:endParaRPr lang="en-TT" sz="2400" dirty="0"/>
                    </a:p>
                  </a:txBody>
                  <a:tcPr anchor="ctr"/>
                </a:tc>
                <a:extLst>
                  <a:ext uri="{0D108BD9-81ED-4DB2-BD59-A6C34878D82A}">
                    <a16:rowId xmlns:a16="http://schemas.microsoft.com/office/drawing/2014/main" val="2752166995"/>
                  </a:ext>
                </a:extLst>
              </a:tr>
              <a:tr h="658310">
                <a:tc>
                  <a:txBody>
                    <a:bodyPr/>
                    <a:lstStyle/>
                    <a:p>
                      <a:pPr>
                        <a:buNone/>
                      </a:pPr>
                      <a:endParaRPr lang="en-TT" sz="2400" dirty="0"/>
                    </a:p>
                  </a:txBody>
                  <a:tcPr anchor="ctr"/>
                </a:tc>
                <a:extLst>
                  <a:ext uri="{0D108BD9-81ED-4DB2-BD59-A6C34878D82A}">
                    <a16:rowId xmlns:a16="http://schemas.microsoft.com/office/drawing/2014/main" val="438706020"/>
                  </a:ext>
                </a:extLst>
              </a:tr>
              <a:tr h="658310">
                <a:tc>
                  <a:txBody>
                    <a:bodyPr/>
                    <a:lstStyle/>
                    <a:p>
                      <a:pPr>
                        <a:buNone/>
                      </a:pPr>
                      <a:endParaRPr lang="en-TT" sz="2400" dirty="0"/>
                    </a:p>
                  </a:txBody>
                  <a:tcPr anchor="ctr"/>
                </a:tc>
                <a:extLst>
                  <a:ext uri="{0D108BD9-81ED-4DB2-BD59-A6C34878D82A}">
                    <a16:rowId xmlns:a16="http://schemas.microsoft.com/office/drawing/2014/main" val="1966452926"/>
                  </a:ext>
                </a:extLst>
              </a:tr>
            </a:tbl>
          </a:graphicData>
        </a:graphic>
      </p:graphicFrame>
      <p:graphicFrame>
        <p:nvGraphicFramePr>
          <p:cNvPr id="8" name="Table 7">
            <a:extLst>
              <a:ext uri="{FF2B5EF4-FFF2-40B4-BE49-F238E27FC236}">
                <a16:creationId xmlns:a16="http://schemas.microsoft.com/office/drawing/2014/main" id="{390BCD7D-45D6-2A28-841C-E9B2AA08281B}"/>
              </a:ext>
            </a:extLst>
          </p:cNvPr>
          <p:cNvGraphicFramePr>
            <a:graphicFrameLocks noGrp="1"/>
          </p:cNvGraphicFramePr>
          <p:nvPr>
            <p:extLst>
              <p:ext uri="{D42A27DB-BD31-4B8C-83A1-F6EECF244321}">
                <p14:modId xmlns:p14="http://schemas.microsoft.com/office/powerpoint/2010/main" val="3527089465"/>
              </p:ext>
            </p:extLst>
          </p:nvPr>
        </p:nvGraphicFramePr>
        <p:xfrm>
          <a:off x="6395763" y="1206055"/>
          <a:ext cx="4813300" cy="4445889"/>
        </p:xfrm>
        <a:graphic>
          <a:graphicData uri="http://schemas.openxmlformats.org/drawingml/2006/table">
            <a:tbl>
              <a:tblPr firstRow="1" bandRow="1">
                <a:tableStyleId>{21E4AEA4-8DFA-4A89-87EB-49C32662AFE0}</a:tableStyleId>
              </a:tblPr>
              <a:tblGrid>
                <a:gridCol w="4813300">
                  <a:extLst>
                    <a:ext uri="{9D8B030D-6E8A-4147-A177-3AD203B41FA5}">
                      <a16:colId xmlns:a16="http://schemas.microsoft.com/office/drawing/2014/main" val="4283576804"/>
                    </a:ext>
                  </a:extLst>
                </a:gridCol>
              </a:tblGrid>
              <a:tr h="823595">
                <a:tc>
                  <a:txBody>
                    <a:bodyPr/>
                    <a:lstStyle/>
                    <a:p>
                      <a:pPr marL="0" algn="l" rtl="0" eaLnBrk="1" latinLnBrk="0" hangingPunct="1">
                        <a:buNone/>
                      </a:pPr>
                      <a:r>
                        <a:rPr lang="en-TT" sz="2400" b="1" kern="1200" dirty="0">
                          <a:solidFill>
                            <a:schemeClr val="lt1"/>
                          </a:solidFill>
                          <a:effectLst/>
                        </a:rPr>
                        <a:t>Ad-hoc Crisis Response: </a:t>
                      </a:r>
                      <a:r>
                        <a:rPr lang="en-TT" sz="2400" b="1" u="none" strike="noStrike" kern="1200" noProof="0" dirty="0">
                          <a:solidFill>
                            <a:schemeClr val="lt1"/>
                          </a:solidFill>
                          <a:effectLst/>
                        </a:rPr>
                        <a:t>Disorganized &amp; </a:t>
                      </a:r>
                      <a:r>
                        <a:rPr lang="en-TT" sz="2400" b="1" kern="1200" dirty="0">
                          <a:solidFill>
                            <a:schemeClr val="lt1"/>
                          </a:solidFill>
                          <a:effectLst/>
                        </a:rPr>
                        <a:t>Reactive</a:t>
                      </a:r>
                      <a:endParaRPr lang="en-TT" b="1" dirty="0">
                        <a:effectLst/>
                        <a:latin typeface="Aptos"/>
                      </a:endParaRPr>
                    </a:p>
                  </a:txBody>
                  <a:tcPr marL="0" marR="0" marT="0" marB="0" anchor="ctr"/>
                </a:tc>
                <a:extLst>
                  <a:ext uri="{0D108BD9-81ED-4DB2-BD59-A6C34878D82A}">
                    <a16:rowId xmlns:a16="http://schemas.microsoft.com/office/drawing/2014/main" val="1567802920"/>
                  </a:ext>
                </a:extLst>
              </a:tr>
              <a:tr h="823595">
                <a:tc>
                  <a:txBody>
                    <a:bodyPr/>
                    <a:lstStyle/>
                    <a:p>
                      <a:pPr marL="0" algn="l" rtl="0" eaLnBrk="1" latinLnBrk="0" hangingPunct="1">
                        <a:buNone/>
                      </a:pPr>
                      <a:r>
                        <a:rPr lang="en-TT" sz="2400" kern="1200" dirty="0">
                          <a:solidFill>
                            <a:schemeClr val="dk1"/>
                          </a:solidFill>
                          <a:effectLst/>
                        </a:rPr>
                        <a:t>Unplanned, improvised decisions</a:t>
                      </a:r>
                      <a:endParaRPr lang="en-TT" dirty="0">
                        <a:effectLst/>
                        <a:latin typeface="Aptos"/>
                      </a:endParaRPr>
                    </a:p>
                  </a:txBody>
                  <a:tcPr marL="0" marR="0" marT="0" marB="0" anchor="ctr"/>
                </a:tc>
                <a:extLst>
                  <a:ext uri="{0D108BD9-81ED-4DB2-BD59-A6C34878D82A}">
                    <a16:rowId xmlns:a16="http://schemas.microsoft.com/office/drawing/2014/main" val="849274762"/>
                  </a:ext>
                </a:extLst>
              </a:tr>
              <a:tr h="823595">
                <a:tc>
                  <a:txBody>
                    <a:bodyPr/>
                    <a:lstStyle/>
                    <a:p>
                      <a:pPr marL="0" algn="l" rtl="0" eaLnBrk="1" latinLnBrk="0" hangingPunct="1">
                        <a:buNone/>
                      </a:pPr>
                      <a:r>
                        <a:rPr lang="en-TT" sz="2400" kern="1200" dirty="0">
                          <a:solidFill>
                            <a:schemeClr val="dk1"/>
                          </a:solidFill>
                          <a:effectLst/>
                        </a:rPr>
                        <a:t>Dependent on individual judgement</a:t>
                      </a:r>
                      <a:endParaRPr lang="en-TT" dirty="0">
                        <a:effectLst/>
                        <a:latin typeface="Aptos"/>
                      </a:endParaRPr>
                    </a:p>
                  </a:txBody>
                  <a:tcPr marL="0" marR="0" marT="0" marB="0" anchor="ctr"/>
                </a:tc>
                <a:extLst>
                  <a:ext uri="{0D108BD9-81ED-4DB2-BD59-A6C34878D82A}">
                    <a16:rowId xmlns:a16="http://schemas.microsoft.com/office/drawing/2014/main" val="2559951172"/>
                  </a:ext>
                </a:extLst>
              </a:tr>
              <a:tr h="658368">
                <a:tc>
                  <a:txBody>
                    <a:bodyPr/>
                    <a:lstStyle/>
                    <a:p>
                      <a:pPr marL="0" algn="l" rtl="0" eaLnBrk="1" latinLnBrk="0" hangingPunct="1">
                        <a:buNone/>
                      </a:pPr>
                      <a:r>
                        <a:rPr lang="en-TT" sz="2400" kern="1200" dirty="0">
                          <a:solidFill>
                            <a:schemeClr val="dk1"/>
                          </a:solidFill>
                          <a:effectLst/>
                        </a:rPr>
                        <a:t>Confusion about priorities</a:t>
                      </a:r>
                      <a:endParaRPr lang="en-TT" dirty="0">
                        <a:effectLst/>
                        <a:latin typeface="Aptos"/>
                      </a:endParaRPr>
                    </a:p>
                  </a:txBody>
                  <a:tcPr marL="0" marR="0" marT="0" marB="0" anchor="ctr"/>
                </a:tc>
                <a:extLst>
                  <a:ext uri="{0D108BD9-81ED-4DB2-BD59-A6C34878D82A}">
                    <a16:rowId xmlns:a16="http://schemas.microsoft.com/office/drawing/2014/main" val="3297636549"/>
                  </a:ext>
                </a:extLst>
              </a:tr>
              <a:tr h="658368">
                <a:tc>
                  <a:txBody>
                    <a:bodyPr/>
                    <a:lstStyle/>
                    <a:p>
                      <a:pPr marL="0" algn="l" rtl="0" eaLnBrk="1" latinLnBrk="0" hangingPunct="1">
                        <a:buNone/>
                      </a:pPr>
                      <a:r>
                        <a:rPr lang="en-US" sz="2400" kern="1200" dirty="0">
                          <a:solidFill>
                            <a:schemeClr val="dk1"/>
                          </a:solidFill>
                          <a:effectLst/>
                        </a:rPr>
                        <a:t>“Figure it out as we go”</a:t>
                      </a:r>
                      <a:endParaRPr lang="en-US" dirty="0">
                        <a:effectLst/>
                        <a:latin typeface="Aptos"/>
                      </a:endParaRPr>
                    </a:p>
                  </a:txBody>
                  <a:tcPr marL="0" marR="0" marT="0" marB="0" anchor="ctr"/>
                </a:tc>
                <a:extLst>
                  <a:ext uri="{0D108BD9-81ED-4DB2-BD59-A6C34878D82A}">
                    <a16:rowId xmlns:a16="http://schemas.microsoft.com/office/drawing/2014/main" val="2514142165"/>
                  </a:ext>
                </a:extLst>
              </a:tr>
              <a:tr h="658368">
                <a:tc>
                  <a:txBody>
                    <a:bodyPr/>
                    <a:lstStyle/>
                    <a:p>
                      <a:pPr marL="0" algn="l" rtl="0" eaLnBrk="1" latinLnBrk="0" hangingPunct="1">
                        <a:buNone/>
                      </a:pPr>
                      <a:r>
                        <a:rPr lang="en-US" sz="2400" kern="1200" dirty="0">
                          <a:solidFill>
                            <a:schemeClr val="dk1"/>
                          </a:solidFill>
                          <a:effectLst/>
                        </a:rPr>
                        <a:t>High risk of failure &amp; liability</a:t>
                      </a:r>
                      <a:endParaRPr lang="en-US" dirty="0">
                        <a:effectLst/>
                        <a:latin typeface="Aptos"/>
                      </a:endParaRPr>
                    </a:p>
                  </a:txBody>
                  <a:tcPr marL="0" marR="0" marT="0" marB="0" anchor="ctr"/>
                </a:tc>
                <a:extLst>
                  <a:ext uri="{0D108BD9-81ED-4DB2-BD59-A6C34878D82A}">
                    <a16:rowId xmlns:a16="http://schemas.microsoft.com/office/drawing/2014/main" val="982451906"/>
                  </a:ext>
                </a:extLst>
              </a:tr>
            </a:tbl>
          </a:graphicData>
        </a:graphic>
      </p:graphicFrame>
    </p:spTree>
    <p:extLst>
      <p:ext uri="{BB962C8B-B14F-4D97-AF65-F5344CB8AC3E}">
        <p14:creationId xmlns:p14="http://schemas.microsoft.com/office/powerpoint/2010/main" val="1202788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74871-C8F8-1760-CC0D-4800A00544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2235CC9-F355-428E-83C7-F3E6060D1DE1}"/>
              </a:ext>
            </a:extLst>
          </p:cNvPr>
          <p:cNvSpPr>
            <a:spLocks noGrp="1"/>
          </p:cNvSpPr>
          <p:nvPr>
            <p:ph type="ctrTitle"/>
          </p:nvPr>
        </p:nvSpPr>
        <p:spPr>
          <a:xfrm>
            <a:off x="744483" y="1260"/>
            <a:ext cx="11070896" cy="1350828"/>
          </a:xfrm>
        </p:spPr>
        <p:txBody>
          <a:bodyPr/>
          <a:lstStyle/>
          <a:p>
            <a:r>
              <a:rPr lang="en-US" dirty="0"/>
              <a:t>Why BCM Matters for NMHS Leadership</a:t>
            </a:r>
            <a:endParaRPr lang="fr-FR" dirty="0"/>
          </a:p>
        </p:txBody>
      </p:sp>
      <p:sp>
        <p:nvSpPr>
          <p:cNvPr id="3" name="Sous-titre 2">
            <a:extLst>
              <a:ext uri="{FF2B5EF4-FFF2-40B4-BE49-F238E27FC236}">
                <a16:creationId xmlns:a16="http://schemas.microsoft.com/office/drawing/2014/main" id="{B06EB1ED-5E08-16DB-AAEB-019403FD88AE}"/>
              </a:ext>
            </a:extLst>
          </p:cNvPr>
          <p:cNvSpPr>
            <a:spLocks noGrp="1"/>
          </p:cNvSpPr>
          <p:nvPr>
            <p:ph type="subTitle" idx="1"/>
          </p:nvPr>
        </p:nvSpPr>
        <p:spPr>
          <a:xfrm>
            <a:off x="1436414" y="1638554"/>
            <a:ext cx="10009830" cy="2929984"/>
          </a:xfrm>
        </p:spPr>
        <p:txBody>
          <a:bodyPr lIns="91440" tIns="45720" rIns="91440" bIns="45720" anchor="t"/>
          <a:lstStyle/>
          <a:p>
            <a:r>
              <a:rPr lang="en-US" sz="3200" b="1" dirty="0"/>
              <a:t>A resilient NMHS ensures</a:t>
            </a:r>
            <a:r>
              <a:rPr lang="en-US" dirty="0"/>
              <a:t>:</a:t>
            </a:r>
          </a:p>
          <a:p>
            <a:pPr marL="342900" indent="-342900">
              <a:buFont typeface="Arial" panose="020B0604020202020204" pitchFamily="34" charset="0"/>
              <a:buChar char="•"/>
            </a:pPr>
            <a:r>
              <a:rPr lang="en-US" dirty="0"/>
              <a:t>Uninterrupted warnings and aviation products</a:t>
            </a:r>
          </a:p>
          <a:p>
            <a:pPr marL="342900" indent="-342900">
              <a:buFont typeface="Arial" panose="020B0604020202020204" pitchFamily="34" charset="0"/>
              <a:buChar char="•"/>
            </a:pPr>
            <a:r>
              <a:rPr lang="en-US" dirty="0"/>
              <a:t>Consistency in national obligations</a:t>
            </a:r>
          </a:p>
          <a:p>
            <a:pPr marL="342900" indent="-342900">
              <a:buFont typeface="Arial" panose="020B0604020202020204" pitchFamily="34" charset="0"/>
              <a:buChar char="•"/>
            </a:pPr>
            <a:r>
              <a:rPr lang="en-US" dirty="0"/>
              <a:t>Protection of life and property</a:t>
            </a:r>
          </a:p>
          <a:p>
            <a:pPr marL="342900" indent="-342900">
              <a:buFont typeface="Arial" panose="020B0604020202020204" pitchFamily="34" charset="0"/>
              <a:buChar char="•"/>
            </a:pPr>
            <a:r>
              <a:rPr lang="en-US" dirty="0"/>
              <a:t>Maintenance of national and regional trust</a:t>
            </a:r>
          </a:p>
          <a:p>
            <a:pPr marL="342900" indent="-342900">
              <a:buFont typeface="Arial" panose="020B0604020202020204" pitchFamily="34" charset="0"/>
              <a:buChar char="•"/>
            </a:pPr>
            <a:r>
              <a:rPr lang="en-US" dirty="0"/>
              <a:t>Compliance with WMO guidelines and ICAO requirements</a:t>
            </a:r>
            <a:endParaRPr lang="en-US" sz="2800" dirty="0">
              <a:solidFill>
                <a:schemeClr val="tx2">
                  <a:lumMod val="75000"/>
                  <a:lumOff val="25000"/>
                </a:schemeClr>
              </a:solidFill>
              <a:latin typeface="Arial"/>
              <a:cs typeface="Arial"/>
            </a:endParaRPr>
          </a:p>
        </p:txBody>
      </p:sp>
      <p:sp>
        <p:nvSpPr>
          <p:cNvPr id="5" name="TextBox 4">
            <a:extLst>
              <a:ext uri="{FF2B5EF4-FFF2-40B4-BE49-F238E27FC236}">
                <a16:creationId xmlns:a16="http://schemas.microsoft.com/office/drawing/2014/main" id="{06A23859-E219-8D1F-E792-D03B308306F2}"/>
              </a:ext>
            </a:extLst>
          </p:cNvPr>
          <p:cNvSpPr txBox="1"/>
          <p:nvPr/>
        </p:nvSpPr>
        <p:spPr>
          <a:xfrm>
            <a:off x="1432959" y="4864752"/>
            <a:ext cx="9440803" cy="13285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000"/>
              </a:spcBef>
            </a:pPr>
            <a:r>
              <a:rPr lang="en-US" sz="2800" dirty="0">
                <a:solidFill>
                  <a:schemeClr val="tx2">
                    <a:lumMod val="75000"/>
                    <a:lumOff val="25000"/>
                  </a:schemeClr>
                </a:solidFill>
                <a:latin typeface="Arial"/>
                <a:cs typeface="Arial"/>
              </a:rPr>
              <a:t>BCM is not only a good practice, it is part of </a:t>
            </a:r>
          </a:p>
          <a:p>
            <a:pPr algn="ctr">
              <a:lnSpc>
                <a:spcPct val="90000"/>
              </a:lnSpc>
              <a:spcBef>
                <a:spcPts val="1000"/>
              </a:spcBef>
            </a:pPr>
            <a:r>
              <a:rPr lang="en-US" sz="3200" b="1" i="1" dirty="0">
                <a:solidFill>
                  <a:schemeClr val="tx2">
                    <a:lumMod val="75000"/>
                    <a:lumOff val="25000"/>
                  </a:schemeClr>
                </a:solidFill>
                <a:latin typeface="Arial"/>
                <a:cs typeface="Arial"/>
              </a:rPr>
              <a:t>responsible</a:t>
            </a:r>
            <a:r>
              <a:rPr lang="en-US" sz="2800" dirty="0">
                <a:solidFill>
                  <a:schemeClr val="tx2">
                    <a:lumMod val="75000"/>
                    <a:lumOff val="25000"/>
                  </a:schemeClr>
                </a:solidFill>
                <a:latin typeface="Arial"/>
                <a:cs typeface="Arial"/>
              </a:rPr>
              <a:t> </a:t>
            </a:r>
            <a:r>
              <a:rPr lang="en-US" sz="3200" b="1" i="1" dirty="0">
                <a:solidFill>
                  <a:schemeClr val="tx2">
                    <a:lumMod val="75000"/>
                    <a:lumOff val="25000"/>
                  </a:schemeClr>
                </a:solidFill>
                <a:latin typeface="Arial"/>
                <a:cs typeface="Arial"/>
              </a:rPr>
              <a:t>leadership</a:t>
            </a:r>
            <a:r>
              <a:rPr lang="en-US" sz="2800" dirty="0">
                <a:solidFill>
                  <a:schemeClr val="tx2">
                    <a:lumMod val="75000"/>
                    <a:lumOff val="25000"/>
                  </a:schemeClr>
                </a:solidFill>
                <a:latin typeface="Arial"/>
                <a:cs typeface="Arial"/>
              </a:rPr>
              <a:t>.</a:t>
            </a:r>
          </a:p>
          <a:p>
            <a:pPr algn="l"/>
            <a:endParaRPr lang="en-US" dirty="0"/>
          </a:p>
        </p:txBody>
      </p:sp>
    </p:spTree>
    <p:extLst>
      <p:ext uri="{BB962C8B-B14F-4D97-AF65-F5344CB8AC3E}">
        <p14:creationId xmlns:p14="http://schemas.microsoft.com/office/powerpoint/2010/main" val="2794313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651B1-7293-EC4A-BB55-7329C529CA5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132829B-4ACB-1394-FECE-9C22376D406C}"/>
              </a:ext>
            </a:extLst>
          </p:cNvPr>
          <p:cNvSpPr>
            <a:spLocks noGrp="1"/>
          </p:cNvSpPr>
          <p:nvPr>
            <p:ph type="ctrTitle"/>
          </p:nvPr>
        </p:nvSpPr>
        <p:spPr>
          <a:xfrm>
            <a:off x="324070" y="-77567"/>
            <a:ext cx="11762826" cy="1333309"/>
          </a:xfrm>
        </p:spPr>
        <p:txBody>
          <a:bodyPr/>
          <a:lstStyle/>
          <a:p>
            <a:r>
              <a:rPr lang="en-TT" sz="4000" dirty="0">
                <a:latin typeface="Arial"/>
                <a:cs typeface="Arial"/>
              </a:rPr>
              <a:t>Understanding Your Operational Environment</a:t>
            </a:r>
            <a:endParaRPr lang="fr-FR" sz="4000" dirty="0">
              <a:latin typeface="Arial"/>
              <a:cs typeface="Arial"/>
            </a:endParaRPr>
          </a:p>
        </p:txBody>
      </p:sp>
      <p:sp>
        <p:nvSpPr>
          <p:cNvPr id="3" name="Sous-titre 2">
            <a:extLst>
              <a:ext uri="{FF2B5EF4-FFF2-40B4-BE49-F238E27FC236}">
                <a16:creationId xmlns:a16="http://schemas.microsoft.com/office/drawing/2014/main" id="{956A0D70-352A-7509-C50E-D035E701084F}"/>
              </a:ext>
            </a:extLst>
          </p:cNvPr>
          <p:cNvSpPr>
            <a:spLocks noGrp="1"/>
          </p:cNvSpPr>
          <p:nvPr>
            <p:ph type="subTitle" idx="1"/>
          </p:nvPr>
        </p:nvSpPr>
        <p:spPr>
          <a:xfrm>
            <a:off x="910897" y="1603520"/>
            <a:ext cx="10729309" cy="3187096"/>
          </a:xfrm>
        </p:spPr>
        <p:txBody>
          <a:bodyPr lIns="91440" tIns="45720" rIns="91440" bIns="45720" anchor="t"/>
          <a:lstStyle/>
          <a:p>
            <a:r>
              <a:rPr lang="en-US" sz="3200" b="1" dirty="0"/>
              <a:t>Effective BCM begins with understanding</a:t>
            </a:r>
            <a:r>
              <a:rPr lang="en-US" dirty="0"/>
              <a:t>:</a:t>
            </a:r>
          </a:p>
          <a:p>
            <a:pPr marL="342900" indent="-342900">
              <a:buFont typeface="Arial" panose="020B0604020202020204" pitchFamily="34" charset="0"/>
              <a:buChar char="•"/>
            </a:pPr>
            <a:r>
              <a:rPr lang="en-US" sz="2000" b="1" dirty="0"/>
              <a:t>Current services &amp; operations</a:t>
            </a:r>
            <a:r>
              <a:rPr lang="en-US" sz="2000" dirty="0"/>
              <a:t> (aviation, warnings, hydrological products, climate services)</a:t>
            </a:r>
          </a:p>
          <a:p>
            <a:pPr marL="342900" indent="-342900">
              <a:buFont typeface="Arial" panose="020B0604020202020204" pitchFamily="34" charset="0"/>
              <a:buChar char="•"/>
            </a:pPr>
            <a:r>
              <a:rPr lang="en-US" sz="2000" b="1" dirty="0"/>
              <a:t>Organizational structure &amp; staffing</a:t>
            </a:r>
            <a:endParaRPr lang="en-US" sz="2000" dirty="0"/>
          </a:p>
          <a:p>
            <a:pPr marL="342900" indent="-342900">
              <a:buFont typeface="Arial" panose="020B0604020202020204" pitchFamily="34" charset="0"/>
              <a:buChar char="•"/>
            </a:pPr>
            <a:r>
              <a:rPr lang="en-US" sz="2000" b="1" dirty="0"/>
              <a:t>Existing backup or workaround procedures</a:t>
            </a:r>
            <a:endParaRPr lang="en-US" sz="2000" dirty="0"/>
          </a:p>
          <a:p>
            <a:pPr marL="342900" indent="-342900">
              <a:buFont typeface="Arial" panose="020B0604020202020204" pitchFamily="34" charset="0"/>
              <a:buChar char="•"/>
            </a:pPr>
            <a:r>
              <a:rPr lang="en-US" sz="2000" b="1" dirty="0"/>
              <a:t>Critical dependencies</a:t>
            </a:r>
            <a:r>
              <a:rPr lang="en-US" sz="2000" dirty="0"/>
              <a:t> (IT systems, telecommunications, power, facilities)</a:t>
            </a:r>
          </a:p>
          <a:p>
            <a:pPr marL="342900" indent="-342900">
              <a:buFont typeface="Arial" panose="020B0604020202020204" pitchFamily="34" charset="0"/>
              <a:buChar char="•"/>
            </a:pPr>
            <a:r>
              <a:rPr lang="en-US" sz="2000" b="1" dirty="0"/>
              <a:t>Legal/regulatory requirements</a:t>
            </a:r>
            <a:endParaRPr lang="en-US" sz="2000" dirty="0"/>
          </a:p>
          <a:p>
            <a:pPr marL="342900" indent="-342900">
              <a:buFont typeface="Arial" panose="020B0604020202020204" pitchFamily="34" charset="0"/>
              <a:buChar char="•"/>
            </a:pPr>
            <a:r>
              <a:rPr lang="en-US" sz="2000" b="1" dirty="0"/>
              <a:t>Previous disruptions &amp; lessons learned</a:t>
            </a:r>
            <a:endParaRPr lang="en-US" sz="2000" b="1" dirty="0">
              <a:solidFill>
                <a:schemeClr val="tx2">
                  <a:lumMod val="75000"/>
                  <a:lumOff val="25000"/>
                </a:schemeClr>
              </a:solidFill>
            </a:endParaRPr>
          </a:p>
        </p:txBody>
      </p:sp>
      <p:sp>
        <p:nvSpPr>
          <p:cNvPr id="4" name="TextBox 3">
            <a:extLst>
              <a:ext uri="{FF2B5EF4-FFF2-40B4-BE49-F238E27FC236}">
                <a16:creationId xmlns:a16="http://schemas.microsoft.com/office/drawing/2014/main" id="{327D37B8-8277-49F9-A14C-53EA0619F99E}"/>
              </a:ext>
            </a:extLst>
          </p:cNvPr>
          <p:cNvSpPr txBox="1"/>
          <p:nvPr/>
        </p:nvSpPr>
        <p:spPr>
          <a:xfrm>
            <a:off x="1719496" y="5143134"/>
            <a:ext cx="9846035"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dirty="0">
                <a:solidFill>
                  <a:schemeClr val="tx2">
                    <a:lumMod val="75000"/>
                    <a:lumOff val="25000"/>
                  </a:schemeClr>
                </a:solidFill>
                <a:latin typeface="Arial"/>
                <a:cs typeface="Arial"/>
              </a:rPr>
              <a:t>This forms the foundation of your</a:t>
            </a:r>
            <a:r>
              <a:rPr lang="en-US" sz="2800" b="1" dirty="0">
                <a:solidFill>
                  <a:schemeClr val="tx2">
                    <a:lumMod val="75000"/>
                    <a:lumOff val="25000"/>
                  </a:schemeClr>
                </a:solidFill>
                <a:latin typeface="Arial"/>
                <a:cs typeface="Arial"/>
              </a:rPr>
              <a:t> Business Impact Analysis </a:t>
            </a:r>
            <a:r>
              <a:rPr lang="en-US" sz="2800" dirty="0">
                <a:solidFill>
                  <a:schemeClr val="tx2">
                    <a:lumMod val="75000"/>
                    <a:lumOff val="25000"/>
                  </a:schemeClr>
                </a:solidFill>
                <a:latin typeface="Arial"/>
                <a:cs typeface="Arial"/>
              </a:rPr>
              <a:t>and</a:t>
            </a:r>
            <a:r>
              <a:rPr lang="en-US" sz="2800" b="1" dirty="0">
                <a:solidFill>
                  <a:schemeClr val="tx2">
                    <a:lumMod val="75000"/>
                    <a:lumOff val="25000"/>
                  </a:schemeClr>
                </a:solidFill>
                <a:latin typeface="Arial"/>
                <a:cs typeface="Arial"/>
              </a:rPr>
              <a:t> BCM Policy.</a:t>
            </a:r>
            <a:endParaRPr lang="en-US" sz="2800" dirty="0">
              <a:solidFill>
                <a:schemeClr val="tx2">
                  <a:lumMod val="75000"/>
                  <a:lumOff val="25000"/>
                </a:schemeClr>
              </a:solidFill>
              <a:latin typeface="Arial"/>
              <a:cs typeface="Arial"/>
            </a:endParaRPr>
          </a:p>
          <a:p>
            <a:pPr algn="l"/>
            <a:endParaRPr lang="en-US" sz="2400" dirty="0"/>
          </a:p>
        </p:txBody>
      </p:sp>
    </p:spTree>
    <p:extLst>
      <p:ext uri="{BB962C8B-B14F-4D97-AF65-F5344CB8AC3E}">
        <p14:creationId xmlns:p14="http://schemas.microsoft.com/office/powerpoint/2010/main" val="3035628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91B5D-1F0D-CAAC-C5CE-AFAF59D2DE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E650E5-33A7-EF48-E777-5AB8901FDE89}"/>
              </a:ext>
            </a:extLst>
          </p:cNvPr>
          <p:cNvSpPr>
            <a:spLocks noGrp="1"/>
          </p:cNvSpPr>
          <p:nvPr>
            <p:ph type="ctrTitle"/>
          </p:nvPr>
        </p:nvSpPr>
        <p:spPr>
          <a:xfrm>
            <a:off x="858346" y="1260"/>
            <a:ext cx="11587654" cy="1044276"/>
          </a:xfrm>
        </p:spPr>
        <p:txBody>
          <a:bodyPr/>
          <a:lstStyle/>
          <a:p>
            <a:r>
              <a:rPr lang="en-US" sz="4000" dirty="0"/>
              <a:t>Existing Good Practices You Already Have</a:t>
            </a:r>
            <a:endParaRPr lang="fr-FR" sz="4000" dirty="0"/>
          </a:p>
        </p:txBody>
      </p:sp>
      <p:sp>
        <p:nvSpPr>
          <p:cNvPr id="3" name="Sous-titre 2">
            <a:extLst>
              <a:ext uri="{FF2B5EF4-FFF2-40B4-BE49-F238E27FC236}">
                <a16:creationId xmlns:a16="http://schemas.microsoft.com/office/drawing/2014/main" id="{6ADB832E-F0D6-D5D2-B401-0B5CC8724148}"/>
              </a:ext>
            </a:extLst>
          </p:cNvPr>
          <p:cNvSpPr>
            <a:spLocks noGrp="1"/>
          </p:cNvSpPr>
          <p:nvPr>
            <p:ph type="subTitle" idx="1"/>
          </p:nvPr>
        </p:nvSpPr>
        <p:spPr>
          <a:xfrm>
            <a:off x="1471448" y="1358279"/>
            <a:ext cx="9903356" cy="3454058"/>
          </a:xfrm>
        </p:spPr>
        <p:txBody>
          <a:bodyPr lIns="91440" tIns="45720" rIns="91440" bIns="45720" anchor="t"/>
          <a:lstStyle/>
          <a:p>
            <a:r>
              <a:rPr lang="en-US" sz="3200" b="1" dirty="0"/>
              <a:t>Your NMHS may already use:</a:t>
            </a:r>
          </a:p>
          <a:p>
            <a:pPr marL="342900" indent="-342900">
              <a:buFont typeface="Arial" panose="020B0604020202020204" pitchFamily="34" charset="0"/>
              <a:buChar char="•"/>
            </a:pPr>
            <a:r>
              <a:rPr lang="en-US" sz="2000" dirty="0"/>
              <a:t>Backup generators, alternative comms, HSE protocols</a:t>
            </a:r>
          </a:p>
          <a:p>
            <a:pPr marL="342900" indent="-342900">
              <a:buFont typeface="Arial" panose="020B0604020202020204" pitchFamily="34" charset="0"/>
              <a:buChar char="•"/>
            </a:pPr>
            <a:r>
              <a:rPr lang="en-US" sz="2000" dirty="0"/>
              <a:t>Work-from-home provisions</a:t>
            </a:r>
          </a:p>
          <a:p>
            <a:pPr marL="342900" indent="-342900">
              <a:buFont typeface="Arial" panose="020B0604020202020204" pitchFamily="34" charset="0"/>
              <a:buChar char="•"/>
            </a:pPr>
            <a:r>
              <a:rPr lang="en-US" sz="2000" dirty="0"/>
              <a:t>On-call or duty meteorologist systems</a:t>
            </a:r>
          </a:p>
          <a:p>
            <a:pPr marL="342900" indent="-342900">
              <a:buFont typeface="Arial" panose="020B0604020202020204" pitchFamily="34" charset="0"/>
              <a:buChar char="•"/>
            </a:pPr>
            <a:r>
              <a:rPr lang="en-US" sz="2000" dirty="0"/>
              <a:t>Severe weather operational procedures</a:t>
            </a:r>
          </a:p>
          <a:p>
            <a:pPr marL="342900" indent="-342900">
              <a:buFont typeface="Arial" panose="020B0604020202020204" pitchFamily="34" charset="0"/>
              <a:buChar char="•"/>
            </a:pPr>
            <a:r>
              <a:rPr lang="en-US" sz="2000" dirty="0"/>
              <a:t>Quality Management Systems</a:t>
            </a:r>
          </a:p>
          <a:p>
            <a:pPr marL="342900" indent="-342900">
              <a:buFont typeface="Arial" panose="020B0604020202020204" pitchFamily="34" charset="0"/>
              <a:buChar char="•"/>
            </a:pPr>
            <a:r>
              <a:rPr lang="en-US" sz="2000" dirty="0"/>
              <a:t>HSE risk assessments</a:t>
            </a:r>
          </a:p>
          <a:p>
            <a:pPr marL="342900" indent="-342900">
              <a:buFont typeface="Arial" panose="020B0604020202020204" pitchFamily="34" charset="0"/>
              <a:buChar char="•"/>
            </a:pPr>
            <a:r>
              <a:rPr lang="en-US" sz="2000" dirty="0"/>
              <a:t>Redundant data sources or backup locations</a:t>
            </a:r>
          </a:p>
          <a:p>
            <a:pPr marL="342900" indent="-342900">
              <a:buChar char="•"/>
            </a:pPr>
            <a:endParaRPr lang="en-US" sz="2000" dirty="0">
              <a:solidFill>
                <a:schemeClr val="tx2">
                  <a:lumMod val="75000"/>
                  <a:lumOff val="25000"/>
                </a:schemeClr>
              </a:solidFill>
            </a:endParaRPr>
          </a:p>
        </p:txBody>
      </p:sp>
      <p:sp>
        <p:nvSpPr>
          <p:cNvPr id="4" name="TextBox 3">
            <a:extLst>
              <a:ext uri="{FF2B5EF4-FFF2-40B4-BE49-F238E27FC236}">
                <a16:creationId xmlns:a16="http://schemas.microsoft.com/office/drawing/2014/main" id="{E5D345AB-2F26-BF9C-1747-0526C66531E0}"/>
              </a:ext>
            </a:extLst>
          </p:cNvPr>
          <p:cNvSpPr txBox="1"/>
          <p:nvPr/>
        </p:nvSpPr>
        <p:spPr>
          <a:xfrm>
            <a:off x="1831306" y="5051193"/>
            <a:ext cx="9407947" cy="18087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000"/>
              </a:spcBef>
            </a:pPr>
            <a:r>
              <a:rPr lang="en-US" sz="2800" dirty="0">
                <a:solidFill>
                  <a:schemeClr val="tx2">
                    <a:lumMod val="75000"/>
                    <a:lumOff val="25000"/>
                  </a:schemeClr>
                </a:solidFill>
                <a:latin typeface="Arial"/>
                <a:cs typeface="Arial"/>
              </a:rPr>
              <a:t>BCM brings these existing practices into one </a:t>
            </a:r>
            <a:r>
              <a:rPr lang="en-US" sz="3200" b="1" i="1" dirty="0">
                <a:solidFill>
                  <a:schemeClr val="tx2">
                    <a:lumMod val="75000"/>
                    <a:lumOff val="25000"/>
                  </a:schemeClr>
                </a:solidFill>
                <a:latin typeface="Arial"/>
                <a:cs typeface="Arial"/>
              </a:rPr>
              <a:t>coherent, accountable</a:t>
            </a:r>
            <a:r>
              <a:rPr lang="en-US" sz="2800" dirty="0">
                <a:solidFill>
                  <a:schemeClr val="tx2">
                    <a:lumMod val="75000"/>
                    <a:lumOff val="25000"/>
                  </a:schemeClr>
                </a:solidFill>
                <a:latin typeface="Arial"/>
                <a:cs typeface="Arial"/>
              </a:rPr>
              <a:t> system.</a:t>
            </a:r>
            <a:endParaRPr lang="en-US" sz="2800" dirty="0">
              <a:latin typeface="Arial"/>
              <a:cs typeface="Arial"/>
            </a:endParaRPr>
          </a:p>
          <a:p>
            <a:pPr algn="just">
              <a:lnSpc>
                <a:spcPct val="90000"/>
              </a:lnSpc>
              <a:spcBef>
                <a:spcPts val="1000"/>
              </a:spcBef>
            </a:pPr>
            <a:endParaRPr lang="en-US" sz="2400" dirty="0">
              <a:latin typeface="Arial"/>
              <a:cs typeface="Arial"/>
            </a:endParaRPr>
          </a:p>
          <a:p>
            <a:pPr algn="l"/>
            <a:endParaRPr lang="en-US" sz="2400" dirty="0"/>
          </a:p>
        </p:txBody>
      </p:sp>
    </p:spTree>
    <p:extLst>
      <p:ext uri="{BB962C8B-B14F-4D97-AF65-F5344CB8AC3E}">
        <p14:creationId xmlns:p14="http://schemas.microsoft.com/office/powerpoint/2010/main" val="1439760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C7214-5879-3D4E-4322-D567FE392B3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2C15AC-58BA-8D4A-2DF8-54050A8FC845}"/>
              </a:ext>
            </a:extLst>
          </p:cNvPr>
          <p:cNvSpPr>
            <a:spLocks noGrp="1"/>
          </p:cNvSpPr>
          <p:nvPr>
            <p:ph type="ctrTitle"/>
          </p:nvPr>
        </p:nvSpPr>
        <p:spPr>
          <a:xfrm>
            <a:off x="919655" y="299053"/>
            <a:ext cx="9144000" cy="685172"/>
          </a:xfrm>
        </p:spPr>
        <p:txBody>
          <a:bodyPr/>
          <a:lstStyle/>
          <a:p>
            <a:r>
              <a:rPr lang="en-US" dirty="0"/>
              <a:t>Risks of Not Implementing BCM</a:t>
            </a:r>
            <a:endParaRPr lang="fr-FR" dirty="0"/>
          </a:p>
        </p:txBody>
      </p:sp>
      <p:sp>
        <p:nvSpPr>
          <p:cNvPr id="3" name="Sous-titre 2">
            <a:extLst>
              <a:ext uri="{FF2B5EF4-FFF2-40B4-BE49-F238E27FC236}">
                <a16:creationId xmlns:a16="http://schemas.microsoft.com/office/drawing/2014/main" id="{3E4F49D0-38D1-3F0A-0626-7B5569C254CA}"/>
              </a:ext>
            </a:extLst>
          </p:cNvPr>
          <p:cNvSpPr>
            <a:spLocks noGrp="1"/>
          </p:cNvSpPr>
          <p:nvPr>
            <p:ph type="subTitle" idx="1"/>
          </p:nvPr>
        </p:nvSpPr>
        <p:spPr>
          <a:xfrm>
            <a:off x="1243724" y="1358279"/>
            <a:ext cx="9144000" cy="3357714"/>
          </a:xfrm>
        </p:spPr>
        <p:txBody>
          <a:bodyPr lIns="91440" tIns="45720" rIns="91440" bIns="45720" anchor="t"/>
          <a:lstStyle/>
          <a:p>
            <a:r>
              <a:rPr lang="en-US" sz="2800" b="1" dirty="0"/>
              <a:t>If your NMHS cannot deliver critical services:</a:t>
            </a:r>
          </a:p>
          <a:p>
            <a:pPr marL="342900" indent="-342900">
              <a:buFont typeface="Arial" panose="020B0604020202020204" pitchFamily="34" charset="0"/>
              <a:buChar char="•"/>
            </a:pPr>
            <a:r>
              <a:rPr lang="en-US" dirty="0"/>
              <a:t>Missed or delayed severe weather warnings</a:t>
            </a:r>
          </a:p>
          <a:p>
            <a:pPr marL="342900" indent="-342900">
              <a:buFont typeface="Arial" panose="020B0604020202020204" pitchFamily="34" charset="0"/>
              <a:buChar char="•"/>
            </a:pPr>
            <a:r>
              <a:rPr lang="en-US" dirty="0"/>
              <a:t>Failure to meet ICAO and WMO obligations</a:t>
            </a:r>
          </a:p>
          <a:p>
            <a:pPr marL="342900" indent="-342900">
              <a:buFont typeface="Arial" panose="020B0604020202020204" pitchFamily="34" charset="0"/>
              <a:buChar char="•"/>
            </a:pPr>
            <a:r>
              <a:rPr lang="en-US" dirty="0"/>
              <a:t>Reputational damage</a:t>
            </a:r>
          </a:p>
          <a:p>
            <a:pPr marL="342900" indent="-342900">
              <a:buFont typeface="Arial" panose="020B0604020202020204" pitchFamily="34" charset="0"/>
              <a:buChar char="•"/>
            </a:pPr>
            <a:r>
              <a:rPr lang="en-US" dirty="0"/>
              <a:t>Legal liability for loss of life or damages</a:t>
            </a:r>
          </a:p>
          <a:p>
            <a:pPr marL="342900" indent="-342900">
              <a:buFont typeface="Arial" panose="020B0604020202020204" pitchFamily="34" charset="0"/>
              <a:buChar char="•"/>
            </a:pPr>
            <a:r>
              <a:rPr lang="en-US" dirty="0"/>
              <a:t>National loss of trust in meteorological information</a:t>
            </a:r>
          </a:p>
          <a:p>
            <a:pPr marL="342900" indent="-342900">
              <a:buFont typeface="Arial" panose="020B0604020202020204" pitchFamily="34" charset="0"/>
              <a:buChar char="•"/>
            </a:pPr>
            <a:r>
              <a:rPr lang="en-US" dirty="0"/>
              <a:t>Financial consequences and operational downtime</a:t>
            </a:r>
            <a:endParaRPr lang="en-US" dirty="0">
              <a:solidFill>
                <a:schemeClr val="tx2">
                  <a:lumMod val="75000"/>
                  <a:lumOff val="25000"/>
                </a:schemeClr>
              </a:solidFill>
            </a:endParaRPr>
          </a:p>
        </p:txBody>
      </p:sp>
      <p:sp>
        <p:nvSpPr>
          <p:cNvPr id="4" name="TextBox 3">
            <a:extLst>
              <a:ext uri="{FF2B5EF4-FFF2-40B4-BE49-F238E27FC236}">
                <a16:creationId xmlns:a16="http://schemas.microsoft.com/office/drawing/2014/main" id="{3A3E167D-1022-DB22-F930-44A3A6061E08}"/>
              </a:ext>
            </a:extLst>
          </p:cNvPr>
          <p:cNvSpPr txBox="1"/>
          <p:nvPr/>
        </p:nvSpPr>
        <p:spPr>
          <a:xfrm>
            <a:off x="916243" y="5077454"/>
            <a:ext cx="1033827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dirty="0">
                <a:solidFill>
                  <a:schemeClr val="tx2">
                    <a:lumMod val="75000"/>
                    <a:lumOff val="25000"/>
                  </a:schemeClr>
                </a:solidFill>
                <a:latin typeface="Arial"/>
                <a:cs typeface="Arial"/>
              </a:rPr>
              <a:t>BCM mitigates these</a:t>
            </a:r>
            <a:r>
              <a:rPr lang="en-US" sz="2800" b="1" dirty="0">
                <a:solidFill>
                  <a:schemeClr val="tx2">
                    <a:lumMod val="75000"/>
                    <a:lumOff val="25000"/>
                  </a:schemeClr>
                </a:solidFill>
                <a:latin typeface="Arial"/>
                <a:cs typeface="Arial"/>
              </a:rPr>
              <a:t> </a:t>
            </a:r>
            <a:r>
              <a:rPr lang="en-US" sz="3200" b="1" dirty="0">
                <a:solidFill>
                  <a:schemeClr val="tx2">
                    <a:lumMod val="75000"/>
                    <a:lumOff val="25000"/>
                  </a:schemeClr>
                </a:solidFill>
                <a:latin typeface="Arial"/>
                <a:cs typeface="Arial"/>
              </a:rPr>
              <a:t>strategic, operational,</a:t>
            </a:r>
            <a:r>
              <a:rPr lang="en-US" sz="2800" b="1" dirty="0">
                <a:solidFill>
                  <a:schemeClr val="tx2">
                    <a:lumMod val="75000"/>
                    <a:lumOff val="25000"/>
                  </a:schemeClr>
                </a:solidFill>
                <a:latin typeface="Arial"/>
                <a:cs typeface="Arial"/>
              </a:rPr>
              <a:t> </a:t>
            </a:r>
            <a:r>
              <a:rPr lang="en-US" sz="2800" dirty="0">
                <a:solidFill>
                  <a:schemeClr val="tx2">
                    <a:lumMod val="75000"/>
                    <a:lumOff val="25000"/>
                  </a:schemeClr>
                </a:solidFill>
                <a:latin typeface="Arial"/>
                <a:cs typeface="Arial"/>
              </a:rPr>
              <a:t>and</a:t>
            </a:r>
            <a:r>
              <a:rPr lang="en-US" sz="2800" b="1" dirty="0">
                <a:solidFill>
                  <a:schemeClr val="tx2">
                    <a:lumMod val="75000"/>
                    <a:lumOff val="25000"/>
                  </a:schemeClr>
                </a:solidFill>
                <a:latin typeface="Arial"/>
                <a:cs typeface="Arial"/>
              </a:rPr>
              <a:t> </a:t>
            </a:r>
            <a:r>
              <a:rPr lang="en-US" sz="3200" b="1" dirty="0">
                <a:solidFill>
                  <a:schemeClr val="tx2">
                    <a:lumMod val="75000"/>
                    <a:lumOff val="25000"/>
                  </a:schemeClr>
                </a:solidFill>
                <a:latin typeface="Arial"/>
                <a:cs typeface="Arial"/>
              </a:rPr>
              <a:t>reputational</a:t>
            </a:r>
            <a:r>
              <a:rPr lang="en-US" sz="2800" b="1" dirty="0">
                <a:solidFill>
                  <a:schemeClr val="tx2">
                    <a:lumMod val="75000"/>
                    <a:lumOff val="25000"/>
                  </a:schemeClr>
                </a:solidFill>
                <a:latin typeface="Arial"/>
                <a:cs typeface="Arial"/>
              </a:rPr>
              <a:t> </a:t>
            </a:r>
            <a:r>
              <a:rPr lang="en-US" sz="2800" dirty="0">
                <a:solidFill>
                  <a:schemeClr val="tx2">
                    <a:lumMod val="75000"/>
                    <a:lumOff val="25000"/>
                  </a:schemeClr>
                </a:solidFill>
                <a:latin typeface="Arial"/>
                <a:cs typeface="Arial"/>
              </a:rPr>
              <a:t>risks.</a:t>
            </a:r>
          </a:p>
          <a:p>
            <a:pPr algn="l"/>
            <a:endParaRPr lang="en-US" sz="2000" dirty="0"/>
          </a:p>
        </p:txBody>
      </p:sp>
    </p:spTree>
    <p:extLst>
      <p:ext uri="{BB962C8B-B14F-4D97-AF65-F5344CB8AC3E}">
        <p14:creationId xmlns:p14="http://schemas.microsoft.com/office/powerpoint/2010/main" val="1712885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DE763-2CC3-61FD-7749-A8035D0AF266}"/>
              </a:ext>
            </a:extLst>
          </p:cNvPr>
          <p:cNvSpPr>
            <a:spLocks noGrp="1"/>
          </p:cNvSpPr>
          <p:nvPr>
            <p:ph type="ctrTitle"/>
          </p:nvPr>
        </p:nvSpPr>
        <p:spPr>
          <a:xfrm>
            <a:off x="735724" y="237742"/>
            <a:ext cx="9144000" cy="685172"/>
          </a:xfrm>
        </p:spPr>
        <p:txBody>
          <a:bodyPr/>
          <a:lstStyle/>
          <a:p>
            <a:r>
              <a:rPr lang="en-TT" dirty="0"/>
              <a:t>Your Role as a Leader</a:t>
            </a:r>
          </a:p>
        </p:txBody>
      </p:sp>
      <p:sp>
        <p:nvSpPr>
          <p:cNvPr id="3" name="Subtitle 2">
            <a:extLst>
              <a:ext uri="{FF2B5EF4-FFF2-40B4-BE49-F238E27FC236}">
                <a16:creationId xmlns:a16="http://schemas.microsoft.com/office/drawing/2014/main" id="{CAC3484E-1ECA-CE33-0322-8F976C0AF87D}"/>
              </a:ext>
            </a:extLst>
          </p:cNvPr>
          <p:cNvSpPr>
            <a:spLocks noGrp="1"/>
          </p:cNvSpPr>
          <p:nvPr>
            <p:ph type="subTitle" idx="1"/>
          </p:nvPr>
        </p:nvSpPr>
        <p:spPr>
          <a:xfrm>
            <a:off x="867104" y="1183107"/>
            <a:ext cx="6622740" cy="4709528"/>
          </a:xfrm>
        </p:spPr>
        <p:txBody>
          <a:bodyPr lIns="91440" tIns="45720" rIns="91440" bIns="45720" anchor="t"/>
          <a:lstStyle/>
          <a:p>
            <a:endParaRPr lang="en-US" sz="2000" dirty="0">
              <a:latin typeface="Arial"/>
              <a:cs typeface="Arial"/>
            </a:endParaRPr>
          </a:p>
          <a:p>
            <a:r>
              <a:rPr lang="en-US" sz="2000" dirty="0">
                <a:latin typeface="Arial"/>
                <a:cs typeface="Arial"/>
              </a:rPr>
              <a:t>"</a:t>
            </a:r>
            <a:r>
              <a:rPr lang="en-US" sz="2000" b="1" dirty="0">
                <a:latin typeface="Arial"/>
                <a:cs typeface="Arial"/>
              </a:rPr>
              <a:t>Leadership</a:t>
            </a:r>
            <a:r>
              <a:rPr lang="en-US" sz="2000" dirty="0">
                <a:latin typeface="Arial"/>
                <a:cs typeface="Arial"/>
              </a:rPr>
              <a:t>" implies more of a role in setting the direction, developing a vision and inspiring others to develop their full potential.</a:t>
            </a:r>
            <a:endParaRPr lang="en-US">
              <a:latin typeface="Arial"/>
              <a:cs typeface="Arial"/>
            </a:endParaRPr>
          </a:p>
          <a:p>
            <a:endParaRPr lang="en-US" sz="2000" dirty="0">
              <a:latin typeface="Arial"/>
              <a:cs typeface="Arial"/>
            </a:endParaRPr>
          </a:p>
          <a:p>
            <a:r>
              <a:rPr lang="en-US" sz="2000" dirty="0"/>
              <a:t>NMHS leaders:</a:t>
            </a:r>
          </a:p>
          <a:p>
            <a:pPr marL="342900" indent="-342900">
              <a:buFont typeface="Arial" panose="020B0604020202020204" pitchFamily="34" charset="0"/>
              <a:buChar char="•"/>
            </a:pPr>
            <a:r>
              <a:rPr lang="en-US" sz="2000" dirty="0">
                <a:latin typeface="Arial"/>
                <a:cs typeface="Arial"/>
              </a:rPr>
              <a:t>Build organizational capability and responsiveness... take action to </a:t>
            </a:r>
            <a:r>
              <a:rPr lang="en-US" sz="2000" b="1" dirty="0">
                <a:latin typeface="Arial"/>
                <a:cs typeface="Arial"/>
              </a:rPr>
              <a:t>ensure sustainability</a:t>
            </a:r>
          </a:p>
          <a:p>
            <a:pPr marL="342900" indent="-342900">
              <a:buFont typeface="Arial" panose="020B0604020202020204" pitchFamily="34" charset="0"/>
              <a:buChar char="•"/>
            </a:pPr>
            <a:r>
              <a:rPr lang="en-US" sz="2000" dirty="0">
                <a:latin typeface="Arial"/>
                <a:cs typeface="Arial"/>
              </a:rPr>
              <a:t>Steers and implements change and </a:t>
            </a:r>
            <a:r>
              <a:rPr lang="en-US" sz="2000" b="1" dirty="0">
                <a:latin typeface="Arial"/>
                <a:cs typeface="Arial"/>
              </a:rPr>
              <a:t>deals with uncertainty</a:t>
            </a:r>
            <a:r>
              <a:rPr lang="en-US" sz="2000" dirty="0">
                <a:latin typeface="Arial"/>
                <a:cs typeface="Arial"/>
              </a:rPr>
              <a:t> ... defines high-level objectives and ensures translation into practical implementation strategies</a:t>
            </a:r>
            <a:endParaRPr lang="en-TT" sz="2000" dirty="0">
              <a:latin typeface="Arial"/>
              <a:cs typeface="Arial"/>
            </a:endParaRPr>
          </a:p>
        </p:txBody>
      </p:sp>
      <p:pic>
        <p:nvPicPr>
          <p:cNvPr id="7" name="Picture 6">
            <a:extLst>
              <a:ext uri="{FF2B5EF4-FFF2-40B4-BE49-F238E27FC236}">
                <a16:creationId xmlns:a16="http://schemas.microsoft.com/office/drawing/2014/main" id="{1412A7A8-E49E-0299-235C-559C8989EBF2}"/>
              </a:ext>
            </a:extLst>
          </p:cNvPr>
          <p:cNvPicPr>
            <a:picLocks noChangeAspect="1"/>
          </p:cNvPicPr>
          <p:nvPr/>
        </p:nvPicPr>
        <p:blipFill>
          <a:blip r:embed="rId2"/>
          <a:stretch>
            <a:fillRect/>
          </a:stretch>
        </p:blipFill>
        <p:spPr>
          <a:xfrm>
            <a:off x="7707297" y="354063"/>
            <a:ext cx="4351397" cy="6149873"/>
          </a:xfrm>
          <a:prstGeom prst="rect">
            <a:avLst/>
          </a:prstGeom>
        </p:spPr>
      </p:pic>
    </p:spTree>
    <p:extLst>
      <p:ext uri="{BB962C8B-B14F-4D97-AF65-F5344CB8AC3E}">
        <p14:creationId xmlns:p14="http://schemas.microsoft.com/office/powerpoint/2010/main" val="3877934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C4247-04C0-A283-51AB-D86CF97FEF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2B1FDC6-241E-43FA-D19D-2A602420656A}"/>
              </a:ext>
            </a:extLst>
          </p:cNvPr>
          <p:cNvSpPr>
            <a:spLocks noGrp="1"/>
          </p:cNvSpPr>
          <p:nvPr>
            <p:ph type="ctrTitle"/>
          </p:nvPr>
        </p:nvSpPr>
        <p:spPr>
          <a:xfrm>
            <a:off x="858345" y="386639"/>
            <a:ext cx="10484068" cy="606345"/>
          </a:xfrm>
        </p:spPr>
        <p:txBody>
          <a:bodyPr/>
          <a:lstStyle/>
          <a:p>
            <a:r>
              <a:rPr lang="en-TT" dirty="0"/>
              <a:t>Leadership Actions Required Now</a:t>
            </a:r>
            <a:endParaRPr lang="en-TT" sz="3600" dirty="0"/>
          </a:p>
        </p:txBody>
      </p:sp>
      <p:sp>
        <p:nvSpPr>
          <p:cNvPr id="3" name="Sous-titre 2">
            <a:extLst>
              <a:ext uri="{FF2B5EF4-FFF2-40B4-BE49-F238E27FC236}">
                <a16:creationId xmlns:a16="http://schemas.microsoft.com/office/drawing/2014/main" id="{ECA4F151-1A8D-714C-F938-C49AC42F7D36}"/>
              </a:ext>
            </a:extLst>
          </p:cNvPr>
          <p:cNvSpPr>
            <a:spLocks noGrp="1"/>
          </p:cNvSpPr>
          <p:nvPr>
            <p:ph type="subTitle" idx="1"/>
          </p:nvPr>
        </p:nvSpPr>
        <p:spPr>
          <a:xfrm>
            <a:off x="1007241" y="1261934"/>
            <a:ext cx="9475075" cy="3296403"/>
          </a:xfrm>
        </p:spPr>
        <p:txBody>
          <a:bodyPr lIns="91440" tIns="45720" rIns="91440" bIns="45720" anchor="t"/>
          <a:lstStyle/>
          <a:p>
            <a:r>
              <a:rPr lang="en-US" sz="2800" b="1" dirty="0"/>
              <a:t>As NMHS Senior Leadership, you should:</a:t>
            </a:r>
          </a:p>
          <a:p>
            <a:pPr marL="342900" indent="-342900">
              <a:buFont typeface="Arial" panose="020B0604020202020204" pitchFamily="34" charset="0"/>
              <a:buChar char="•"/>
            </a:pPr>
            <a:r>
              <a:rPr lang="en-US" dirty="0"/>
              <a:t>Make the executive decision to implement BCM</a:t>
            </a:r>
          </a:p>
          <a:p>
            <a:pPr marL="342900" indent="-342900">
              <a:buFont typeface="Arial" panose="020B0604020202020204" pitchFamily="34" charset="0"/>
              <a:buChar char="•"/>
            </a:pPr>
            <a:r>
              <a:rPr lang="en-US" dirty="0"/>
              <a:t>Designate a BCM Focal Point (and team, if practical)</a:t>
            </a:r>
          </a:p>
          <a:p>
            <a:pPr marL="342900" indent="-342900">
              <a:buFont typeface="Arial" panose="020B0604020202020204" pitchFamily="34" charset="0"/>
              <a:buChar char="•"/>
            </a:pPr>
            <a:r>
              <a:rPr lang="en-US" dirty="0"/>
              <a:t>Provide a formal mandate and necessary resources</a:t>
            </a:r>
          </a:p>
          <a:p>
            <a:pPr marL="342900" indent="-342900">
              <a:buFont typeface="Arial" panose="020B0604020202020204" pitchFamily="34" charset="0"/>
              <a:buChar char="•"/>
            </a:pPr>
            <a:r>
              <a:rPr lang="en-US" dirty="0"/>
              <a:t>Support the development of a BCM Policy</a:t>
            </a:r>
          </a:p>
          <a:p>
            <a:pPr marL="342900" indent="-342900">
              <a:buFont typeface="Arial" panose="020B0604020202020204" pitchFamily="34" charset="0"/>
              <a:buChar char="•"/>
            </a:pPr>
            <a:r>
              <a:rPr lang="en-US" dirty="0"/>
              <a:t>Champion BCM across the organization</a:t>
            </a:r>
          </a:p>
          <a:p>
            <a:pPr marL="342900" indent="-342900">
              <a:buFont typeface="Arial" panose="020B0604020202020204" pitchFamily="34" charset="0"/>
              <a:buChar char="•"/>
            </a:pPr>
            <a:r>
              <a:rPr lang="en-US" dirty="0"/>
              <a:t>Ensure periodic review and improvement of the BCMS</a:t>
            </a:r>
          </a:p>
          <a:p>
            <a:endParaRPr lang="en-TT" sz="1600" dirty="0"/>
          </a:p>
        </p:txBody>
      </p:sp>
      <p:sp>
        <p:nvSpPr>
          <p:cNvPr id="4" name="TextBox 3">
            <a:extLst>
              <a:ext uri="{FF2B5EF4-FFF2-40B4-BE49-F238E27FC236}">
                <a16:creationId xmlns:a16="http://schemas.microsoft.com/office/drawing/2014/main" id="{9DC0719F-D62E-89E2-99B9-DB9A3D28C163}"/>
              </a:ext>
            </a:extLst>
          </p:cNvPr>
          <p:cNvSpPr txBox="1"/>
          <p:nvPr/>
        </p:nvSpPr>
        <p:spPr>
          <a:xfrm>
            <a:off x="859163" y="4845247"/>
            <a:ext cx="11019501"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i="1">
                <a:solidFill>
                  <a:schemeClr val="tx2">
                    <a:lumMod val="75000"/>
                    <a:lumOff val="25000"/>
                  </a:schemeClr>
                </a:solidFill>
                <a:latin typeface="Arial"/>
                <a:cs typeface="Arial"/>
              </a:rPr>
              <a:t>Without leadership commitment, BCM will not succeed.</a:t>
            </a:r>
            <a:endParaRPr lang="en-US" sz="3200" b="1">
              <a:solidFill>
                <a:schemeClr val="tx2">
                  <a:lumMod val="75000"/>
                  <a:lumOff val="25000"/>
                </a:schemeClr>
              </a:solidFill>
              <a:latin typeface="Arial"/>
              <a:cs typeface="Arial"/>
            </a:endParaRPr>
          </a:p>
          <a:p>
            <a:pPr algn="l"/>
            <a:endParaRPr lang="en-US" dirty="0"/>
          </a:p>
        </p:txBody>
      </p:sp>
    </p:spTree>
    <p:extLst>
      <p:ext uri="{BB962C8B-B14F-4D97-AF65-F5344CB8AC3E}">
        <p14:creationId xmlns:p14="http://schemas.microsoft.com/office/powerpoint/2010/main" val="1007106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D6288-D6A1-338D-9D84-A24ACB3F8CC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9948158-07C5-4F6A-88BE-E53F248CC7A3}"/>
              </a:ext>
            </a:extLst>
          </p:cNvPr>
          <p:cNvSpPr>
            <a:spLocks noGrp="1"/>
          </p:cNvSpPr>
          <p:nvPr>
            <p:ph type="ctrTitle"/>
          </p:nvPr>
        </p:nvSpPr>
        <p:spPr>
          <a:xfrm>
            <a:off x="297793" y="-419154"/>
            <a:ext cx="11754068" cy="1359586"/>
          </a:xfrm>
        </p:spPr>
        <p:txBody>
          <a:bodyPr/>
          <a:lstStyle/>
          <a:p>
            <a:r>
              <a:rPr lang="en-US" dirty="0">
                <a:latin typeface="Arial"/>
                <a:cs typeface="Arial"/>
              </a:rPr>
              <a:t>BCM Policy and Business Continuity Plan</a:t>
            </a:r>
            <a:endParaRPr lang="en-TT" sz="3600" dirty="0">
              <a:latin typeface="Arial"/>
              <a:cs typeface="Arial"/>
            </a:endParaRPr>
          </a:p>
        </p:txBody>
      </p:sp>
      <p:sp>
        <p:nvSpPr>
          <p:cNvPr id="3" name="Sous-titre 2">
            <a:extLst>
              <a:ext uri="{FF2B5EF4-FFF2-40B4-BE49-F238E27FC236}">
                <a16:creationId xmlns:a16="http://schemas.microsoft.com/office/drawing/2014/main" id="{371F7C41-3DD5-6CDD-5E14-6B1DAEE97CB8}"/>
              </a:ext>
            </a:extLst>
          </p:cNvPr>
          <p:cNvSpPr>
            <a:spLocks noGrp="1"/>
          </p:cNvSpPr>
          <p:nvPr>
            <p:ph type="subTitle" idx="1"/>
          </p:nvPr>
        </p:nvSpPr>
        <p:spPr>
          <a:xfrm>
            <a:off x="534276" y="1437106"/>
            <a:ext cx="5034456" cy="2376748"/>
          </a:xfrm>
        </p:spPr>
        <p:style>
          <a:lnRef idx="2">
            <a:schemeClr val="accent1"/>
          </a:lnRef>
          <a:fillRef idx="1">
            <a:schemeClr val="lt1"/>
          </a:fillRef>
          <a:effectRef idx="0">
            <a:schemeClr val="accent1"/>
          </a:effectRef>
          <a:fontRef idx="minor">
            <a:schemeClr val="dk1"/>
          </a:fontRef>
        </p:style>
        <p:txBody>
          <a:bodyPr lIns="91440" tIns="45720" rIns="91440" bIns="45720" anchor="t"/>
          <a:lstStyle/>
          <a:p>
            <a:r>
              <a:rPr lang="en-US" sz="1600" b="1" dirty="0"/>
              <a:t>BCM Policy</a:t>
            </a:r>
            <a:endParaRPr lang="en-US" sz="1600" dirty="0"/>
          </a:p>
          <a:p>
            <a:r>
              <a:rPr lang="en-US" sz="1600" dirty="0"/>
              <a:t>“Intentions and direction of an organization, as formally expressed by its top management” (ISO 22301)</a:t>
            </a:r>
          </a:p>
          <a:p>
            <a:pPr marL="342900" indent="-342900">
              <a:buFont typeface="Arial" panose="020B0604020202020204" pitchFamily="34" charset="0"/>
              <a:buChar char="•"/>
            </a:pPr>
            <a:r>
              <a:rPr lang="en-US" sz="1600" dirty="0"/>
              <a:t>Leadership’s formal commitment to BCM</a:t>
            </a:r>
          </a:p>
          <a:p>
            <a:pPr marL="342900" indent="-342900">
              <a:buFont typeface="Arial" panose="020B0604020202020204" pitchFamily="34" charset="0"/>
              <a:buChar char="•"/>
            </a:pPr>
            <a:r>
              <a:rPr lang="en-US" sz="1600" dirty="0"/>
              <a:t>Defines scope, principles, responsibilities</a:t>
            </a:r>
          </a:p>
          <a:p>
            <a:pPr marL="342900" indent="-342900">
              <a:buFont typeface="Arial" panose="020B0604020202020204" pitchFamily="34" charset="0"/>
              <a:buChar char="•"/>
            </a:pPr>
            <a:r>
              <a:rPr lang="en-US" sz="1600" dirty="0"/>
              <a:t>Sets expectations and governance structure</a:t>
            </a:r>
          </a:p>
          <a:p>
            <a:endParaRPr lang="en-US" sz="1600" b="1" dirty="0">
              <a:latin typeface="Arial"/>
              <a:cs typeface="Arial"/>
            </a:endParaRPr>
          </a:p>
        </p:txBody>
      </p:sp>
      <p:sp>
        <p:nvSpPr>
          <p:cNvPr id="4" name="TextBox 3">
            <a:extLst>
              <a:ext uri="{FF2B5EF4-FFF2-40B4-BE49-F238E27FC236}">
                <a16:creationId xmlns:a16="http://schemas.microsoft.com/office/drawing/2014/main" id="{F2C6C647-3A1E-3C38-5937-F1177B97A5DB}"/>
              </a:ext>
            </a:extLst>
          </p:cNvPr>
          <p:cNvSpPr txBox="1"/>
          <p:nvPr/>
        </p:nvSpPr>
        <p:spPr>
          <a:xfrm>
            <a:off x="299145" y="4079176"/>
            <a:ext cx="574141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tx2">
                    <a:lumMod val="75000"/>
                    <a:lumOff val="25000"/>
                  </a:schemeClr>
                </a:solidFill>
                <a:latin typeface="Arial"/>
                <a:cs typeface="Arial"/>
              </a:rPr>
              <a:t>Policy = Direction/Commitment  </a:t>
            </a:r>
            <a:endParaRPr lang="en-US" sz="2800" dirty="0">
              <a:solidFill>
                <a:schemeClr val="tx2">
                  <a:lumMod val="75000"/>
                  <a:lumOff val="25000"/>
                </a:schemeClr>
              </a:solidFill>
              <a:latin typeface="Arial"/>
              <a:cs typeface="Arial"/>
            </a:endParaRPr>
          </a:p>
        </p:txBody>
      </p:sp>
      <p:sp>
        <p:nvSpPr>
          <p:cNvPr id="6" name="TextBox 5">
            <a:extLst>
              <a:ext uri="{FF2B5EF4-FFF2-40B4-BE49-F238E27FC236}">
                <a16:creationId xmlns:a16="http://schemas.microsoft.com/office/drawing/2014/main" id="{A2E62815-FBFA-0187-0CC0-58D7B17EF5C0}"/>
              </a:ext>
            </a:extLst>
          </p:cNvPr>
          <p:cNvSpPr txBox="1"/>
          <p:nvPr/>
        </p:nvSpPr>
        <p:spPr>
          <a:xfrm>
            <a:off x="5905976" y="1441935"/>
            <a:ext cx="5615700" cy="2378087"/>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sz="1600" b="1" dirty="0">
                <a:latin typeface="Arial"/>
                <a:cs typeface="Arial"/>
              </a:rPr>
              <a:t>Business Continuity Plan (BCP)</a:t>
            </a:r>
            <a:endParaRPr lang="en-US" sz="1600" dirty="0">
              <a:latin typeface="Arial"/>
              <a:cs typeface="Arial"/>
            </a:endParaRPr>
          </a:p>
          <a:p>
            <a:pPr>
              <a:lnSpc>
                <a:spcPct val="90000"/>
              </a:lnSpc>
              <a:spcBef>
                <a:spcPts val="1000"/>
              </a:spcBef>
            </a:pPr>
            <a:r>
              <a:rPr lang="en-US" sz="1600">
                <a:latin typeface="Arial"/>
                <a:cs typeface="Arial"/>
              </a:rPr>
              <a:t>“Documented information that guides an organization to respond to a disruption and resume, recover </a:t>
            </a:r>
            <a:r>
              <a:rPr lang="en-US" sz="1600" err="1">
                <a:latin typeface="Arial"/>
                <a:cs typeface="Arial"/>
              </a:rPr>
              <a:t>andrestore</a:t>
            </a:r>
            <a:r>
              <a:rPr lang="en-US" sz="1600">
                <a:latin typeface="Arial"/>
                <a:cs typeface="Arial"/>
              </a:rPr>
              <a:t> the delivery of products and services consistent with its business continuity objectives” (ISO 22301)</a:t>
            </a:r>
          </a:p>
          <a:p>
            <a:pPr marL="342900" indent="-342900">
              <a:lnSpc>
                <a:spcPct val="90000"/>
              </a:lnSpc>
              <a:spcBef>
                <a:spcPts val="1000"/>
              </a:spcBef>
              <a:buFont typeface="Arial,Sans-Serif"/>
              <a:buChar char="•"/>
            </a:pPr>
            <a:r>
              <a:rPr lang="en-US" sz="1600">
                <a:latin typeface="Arial"/>
                <a:cs typeface="Arial"/>
              </a:rPr>
              <a:t>Operational playbook for responding to disruptions</a:t>
            </a:r>
          </a:p>
          <a:p>
            <a:pPr marL="342900" indent="-342900">
              <a:lnSpc>
                <a:spcPct val="90000"/>
              </a:lnSpc>
              <a:spcBef>
                <a:spcPts val="1000"/>
              </a:spcBef>
              <a:buFont typeface="Arial,Sans-Serif"/>
              <a:buChar char="•"/>
            </a:pPr>
            <a:r>
              <a:rPr lang="en-US" sz="1600">
                <a:latin typeface="Arial"/>
                <a:cs typeface="Arial"/>
              </a:rPr>
              <a:t>Details recovery actions, roles, and timeframes</a:t>
            </a:r>
          </a:p>
          <a:p>
            <a:pPr marL="342900" indent="-342900">
              <a:lnSpc>
                <a:spcPct val="90000"/>
              </a:lnSpc>
              <a:spcBef>
                <a:spcPts val="1000"/>
              </a:spcBef>
              <a:buFont typeface="Arial,Sans-Serif"/>
              <a:buChar char="•"/>
            </a:pPr>
            <a:r>
              <a:rPr lang="en-US" sz="1600" dirty="0">
                <a:latin typeface="Arial"/>
                <a:cs typeface="Arial"/>
              </a:rPr>
              <a:t>Includes procedures, checklists, and resource needs</a:t>
            </a:r>
            <a:endParaRPr lang="en-US" dirty="0"/>
          </a:p>
        </p:txBody>
      </p:sp>
      <p:sp>
        <p:nvSpPr>
          <p:cNvPr id="7" name="TextBox 6">
            <a:extLst>
              <a:ext uri="{FF2B5EF4-FFF2-40B4-BE49-F238E27FC236}">
                <a16:creationId xmlns:a16="http://schemas.microsoft.com/office/drawing/2014/main" id="{65FA6C99-E46B-AF63-AF93-E61753FD6227}"/>
              </a:ext>
            </a:extLst>
          </p:cNvPr>
          <p:cNvSpPr txBox="1"/>
          <p:nvPr/>
        </p:nvSpPr>
        <p:spPr>
          <a:xfrm>
            <a:off x="6659100" y="4052332"/>
            <a:ext cx="443564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solidFill>
                  <a:schemeClr val="tx2">
                    <a:lumMod val="75000"/>
                    <a:lumOff val="25000"/>
                  </a:schemeClr>
                </a:solidFill>
                <a:latin typeface="Arial"/>
                <a:cs typeface="Arial"/>
              </a:rPr>
              <a:t>BCP = Action</a:t>
            </a:r>
            <a:endParaRPr lang="en-US" sz="3200" dirty="0">
              <a:latin typeface="Arial"/>
              <a:cs typeface="Arial"/>
            </a:endParaRPr>
          </a:p>
        </p:txBody>
      </p:sp>
    </p:spTree>
    <p:extLst>
      <p:ext uri="{BB962C8B-B14F-4D97-AF65-F5344CB8AC3E}">
        <p14:creationId xmlns:p14="http://schemas.microsoft.com/office/powerpoint/2010/main" val="1229874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09138-CADF-45CA-0B97-77157B84C69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FA60B3-5637-56C9-A61F-F8596D2FDB99}"/>
              </a:ext>
            </a:extLst>
          </p:cNvPr>
          <p:cNvSpPr>
            <a:spLocks noGrp="1"/>
          </p:cNvSpPr>
          <p:nvPr>
            <p:ph type="ctrTitle"/>
          </p:nvPr>
        </p:nvSpPr>
        <p:spPr>
          <a:xfrm>
            <a:off x="1007241" y="456708"/>
            <a:ext cx="9144000" cy="685172"/>
          </a:xfrm>
        </p:spPr>
        <p:txBody>
          <a:bodyPr/>
          <a:lstStyle/>
          <a:p>
            <a:r>
              <a:rPr lang="en-US" dirty="0"/>
              <a:t>Key Elements of a BCM Policy</a:t>
            </a:r>
            <a:endParaRPr lang="fr-FR" dirty="0"/>
          </a:p>
        </p:txBody>
      </p:sp>
      <p:sp>
        <p:nvSpPr>
          <p:cNvPr id="3" name="Sous-titre 2">
            <a:extLst>
              <a:ext uri="{FF2B5EF4-FFF2-40B4-BE49-F238E27FC236}">
                <a16:creationId xmlns:a16="http://schemas.microsoft.com/office/drawing/2014/main" id="{ADA5769C-DB33-D885-2036-753597B94EAB}"/>
              </a:ext>
            </a:extLst>
          </p:cNvPr>
          <p:cNvSpPr>
            <a:spLocks noGrp="1"/>
          </p:cNvSpPr>
          <p:nvPr>
            <p:ph type="subTitle" idx="1"/>
          </p:nvPr>
        </p:nvSpPr>
        <p:spPr>
          <a:xfrm>
            <a:off x="1007240" y="1524692"/>
            <a:ext cx="5937849" cy="4145989"/>
          </a:xfrm>
        </p:spPr>
        <p:txBody>
          <a:bodyPr/>
          <a:lstStyle/>
          <a:p>
            <a:r>
              <a:rPr lang="en-US" sz="2000" dirty="0"/>
              <a:t>A strong BCM Policy includes:</a:t>
            </a:r>
          </a:p>
          <a:p>
            <a:pPr marL="342900" indent="-342900">
              <a:buFont typeface="Arial" panose="020B0604020202020204" pitchFamily="34" charset="0"/>
              <a:buChar char="•"/>
            </a:pPr>
            <a:r>
              <a:rPr lang="en-US" sz="2000" dirty="0"/>
              <a:t>Purpose and scope</a:t>
            </a:r>
          </a:p>
          <a:p>
            <a:pPr marL="342900" indent="-342900">
              <a:buFont typeface="Arial" panose="020B0604020202020204" pitchFamily="34" charset="0"/>
              <a:buChar char="•"/>
            </a:pPr>
            <a:r>
              <a:rPr lang="en-US" sz="2000" dirty="0"/>
              <a:t>Leadership commitment &amp; BCM principles</a:t>
            </a:r>
          </a:p>
          <a:p>
            <a:pPr marL="342900" indent="-342900">
              <a:buFont typeface="Arial" panose="020B0604020202020204" pitchFamily="34" charset="0"/>
              <a:buChar char="•"/>
            </a:pPr>
            <a:r>
              <a:rPr lang="en-US" sz="2000" dirty="0"/>
              <a:t>Roles and responsibilities</a:t>
            </a:r>
          </a:p>
          <a:p>
            <a:pPr marL="342900" indent="-342900">
              <a:buFont typeface="Arial" panose="020B0604020202020204" pitchFamily="34" charset="0"/>
              <a:buChar char="•"/>
            </a:pPr>
            <a:r>
              <a:rPr lang="en-US" sz="2000" dirty="0"/>
              <a:t>Critical functions (initial list)</a:t>
            </a:r>
          </a:p>
          <a:p>
            <a:pPr marL="342900" indent="-342900">
              <a:buFont typeface="Arial" panose="020B0604020202020204" pitchFamily="34" charset="0"/>
              <a:buChar char="•"/>
            </a:pPr>
            <a:r>
              <a:rPr lang="en-US" sz="2000" dirty="0"/>
              <a:t>Linkages to legal/regulatory requirements</a:t>
            </a:r>
          </a:p>
          <a:p>
            <a:pPr marL="342900" indent="-342900">
              <a:buFont typeface="Arial" panose="020B0604020202020204" pitchFamily="34" charset="0"/>
              <a:buChar char="•"/>
            </a:pPr>
            <a:r>
              <a:rPr lang="en-US" sz="2000" dirty="0"/>
              <a:t>Minimum recovery objectives</a:t>
            </a:r>
          </a:p>
          <a:p>
            <a:pPr marL="342900" indent="-342900">
              <a:buFont typeface="Arial" panose="020B0604020202020204" pitchFamily="34" charset="0"/>
              <a:buChar char="•"/>
            </a:pPr>
            <a:r>
              <a:rPr lang="en-US" sz="2000" dirty="0"/>
              <a:t>Resources for BCM implementation</a:t>
            </a:r>
          </a:p>
          <a:p>
            <a:pPr marL="342900" indent="-342900">
              <a:buFont typeface="Arial" panose="020B0604020202020204" pitchFamily="34" charset="0"/>
              <a:buChar char="•"/>
            </a:pPr>
            <a:r>
              <a:rPr lang="en-US" sz="2000" dirty="0"/>
              <a:t>Policy review and update cycle</a:t>
            </a:r>
          </a:p>
          <a:p>
            <a:pPr algn="just"/>
            <a:endParaRPr lang="en-US" sz="2000" dirty="0"/>
          </a:p>
          <a:p>
            <a:pPr algn="just"/>
            <a:endParaRPr lang="en-US" sz="2000" dirty="0"/>
          </a:p>
        </p:txBody>
      </p:sp>
      <p:pic>
        <p:nvPicPr>
          <p:cNvPr id="5" name="Picture 4">
            <a:extLst>
              <a:ext uri="{FF2B5EF4-FFF2-40B4-BE49-F238E27FC236}">
                <a16:creationId xmlns:a16="http://schemas.microsoft.com/office/drawing/2014/main" id="{7B330ECC-7744-2C48-9252-57EB36D1A05E}"/>
              </a:ext>
            </a:extLst>
          </p:cNvPr>
          <p:cNvPicPr>
            <a:picLocks noChangeAspect="1"/>
          </p:cNvPicPr>
          <p:nvPr/>
        </p:nvPicPr>
        <p:blipFill>
          <a:blip r:embed="rId3"/>
          <a:stretch>
            <a:fillRect/>
          </a:stretch>
        </p:blipFill>
        <p:spPr>
          <a:xfrm>
            <a:off x="7894491" y="1246983"/>
            <a:ext cx="3489694" cy="4917057"/>
          </a:xfrm>
          <a:prstGeom prst="rect">
            <a:avLst/>
          </a:prstGeom>
        </p:spPr>
      </p:pic>
    </p:spTree>
    <p:extLst>
      <p:ext uri="{BB962C8B-B14F-4D97-AF65-F5344CB8AC3E}">
        <p14:creationId xmlns:p14="http://schemas.microsoft.com/office/powerpoint/2010/main" val="525723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DDA76-6E83-7BDA-8840-CF5C95F1FE9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4578970-7128-D35B-6227-FBA21EEBB90F}"/>
              </a:ext>
            </a:extLst>
          </p:cNvPr>
          <p:cNvSpPr>
            <a:spLocks noGrp="1"/>
          </p:cNvSpPr>
          <p:nvPr>
            <p:ph type="ctrTitle"/>
          </p:nvPr>
        </p:nvSpPr>
        <p:spPr>
          <a:xfrm>
            <a:off x="394139" y="-165154"/>
            <a:ext cx="11403723" cy="1236965"/>
          </a:xfrm>
        </p:spPr>
        <p:txBody>
          <a:bodyPr/>
          <a:lstStyle/>
          <a:p>
            <a:r>
              <a:rPr lang="fr-FR" sz="4000" dirty="0"/>
              <a:t>Leadership </a:t>
            </a:r>
            <a:r>
              <a:rPr lang="fr-FR" sz="4000" dirty="0" err="1"/>
              <a:t>Commitment</a:t>
            </a:r>
            <a:r>
              <a:rPr lang="fr-FR" sz="4000" dirty="0"/>
              <a:t> and Support for BCM</a:t>
            </a:r>
          </a:p>
        </p:txBody>
      </p:sp>
      <p:sp>
        <p:nvSpPr>
          <p:cNvPr id="3" name="Sous-titre 2">
            <a:extLst>
              <a:ext uri="{FF2B5EF4-FFF2-40B4-BE49-F238E27FC236}">
                <a16:creationId xmlns:a16="http://schemas.microsoft.com/office/drawing/2014/main" id="{A713E1FB-F688-E17D-E71D-9AC4F0E883FC}"/>
              </a:ext>
            </a:extLst>
          </p:cNvPr>
          <p:cNvSpPr>
            <a:spLocks noGrp="1"/>
          </p:cNvSpPr>
          <p:nvPr>
            <p:ph type="subTitle" idx="1"/>
          </p:nvPr>
        </p:nvSpPr>
        <p:spPr>
          <a:xfrm>
            <a:off x="1121104" y="1253176"/>
            <a:ext cx="10447050" cy="3664264"/>
          </a:xfrm>
        </p:spPr>
        <p:txBody>
          <a:bodyPr lIns="91440" tIns="45720" rIns="91440" bIns="45720" anchor="t"/>
          <a:lstStyle/>
          <a:p>
            <a:r>
              <a:rPr lang="en-US" sz="2800" b="1" dirty="0"/>
              <a:t>The BCM Focal Point will:</a:t>
            </a:r>
          </a:p>
          <a:p>
            <a:pPr marL="342900" indent="-342900">
              <a:buFont typeface="Arial" panose="020B0604020202020204" pitchFamily="34" charset="0"/>
              <a:buChar char="•"/>
            </a:pPr>
            <a:r>
              <a:rPr lang="en-US" dirty="0"/>
              <a:t>Draft the BCM Policy</a:t>
            </a:r>
          </a:p>
          <a:p>
            <a:pPr marL="342900" indent="-342900">
              <a:buFont typeface="Arial" panose="020B0604020202020204" pitchFamily="34" charset="0"/>
              <a:buChar char="•"/>
            </a:pPr>
            <a:r>
              <a:rPr lang="en-US" dirty="0"/>
              <a:t>Coordinate BCMS development</a:t>
            </a:r>
          </a:p>
          <a:p>
            <a:pPr marL="342900" indent="-342900">
              <a:buFont typeface="Arial" panose="020B0604020202020204" pitchFamily="34" charset="0"/>
              <a:buChar char="•"/>
            </a:pPr>
            <a:r>
              <a:rPr lang="en-US" dirty="0"/>
              <a:t>Lead risk assessment and business impact analysis</a:t>
            </a:r>
          </a:p>
          <a:p>
            <a:pPr marL="342900" indent="-342900">
              <a:buFont typeface="Arial" panose="020B0604020202020204" pitchFamily="34" charset="0"/>
              <a:buChar char="•"/>
            </a:pPr>
            <a:r>
              <a:rPr lang="en-US" dirty="0"/>
              <a:t>Engage staff and managers to identify critical services</a:t>
            </a:r>
          </a:p>
          <a:p>
            <a:pPr marL="342900" indent="-342900">
              <a:buFont typeface="Arial" panose="020B0604020202020204" pitchFamily="34" charset="0"/>
              <a:buChar char="•"/>
            </a:pPr>
            <a:r>
              <a:rPr lang="en-US" dirty="0"/>
              <a:t>Facilitate the development of Business Continuity Plans</a:t>
            </a:r>
          </a:p>
          <a:p>
            <a:pPr marL="342900" indent="-342900">
              <a:buFont typeface="Arial" panose="020B0604020202020204" pitchFamily="34" charset="0"/>
              <a:buChar char="•"/>
            </a:pPr>
            <a:r>
              <a:rPr lang="en-US" dirty="0"/>
              <a:t>Report regularly to senior leadership</a:t>
            </a:r>
          </a:p>
          <a:p>
            <a:pPr marL="342900" indent="-342900">
              <a:buFont typeface="Arial" panose="020B0604020202020204" pitchFamily="34" charset="0"/>
              <a:buChar char="•"/>
            </a:pPr>
            <a:r>
              <a:rPr lang="en-US" dirty="0"/>
              <a:t>Support training, testing, and exercises</a:t>
            </a:r>
            <a:endParaRPr lang="en-US" b="1" dirty="0">
              <a:solidFill>
                <a:schemeClr val="tx2">
                  <a:lumMod val="75000"/>
                  <a:lumOff val="25000"/>
                </a:schemeClr>
              </a:solidFill>
            </a:endParaRPr>
          </a:p>
        </p:txBody>
      </p:sp>
      <p:sp>
        <p:nvSpPr>
          <p:cNvPr id="4" name="TextBox 3">
            <a:extLst>
              <a:ext uri="{FF2B5EF4-FFF2-40B4-BE49-F238E27FC236}">
                <a16:creationId xmlns:a16="http://schemas.microsoft.com/office/drawing/2014/main" id="{7B416898-0D1A-ABC0-3B7E-3B87F5D2F1FD}"/>
              </a:ext>
            </a:extLst>
          </p:cNvPr>
          <p:cNvSpPr txBox="1"/>
          <p:nvPr/>
        </p:nvSpPr>
        <p:spPr>
          <a:xfrm>
            <a:off x="1457274" y="5294304"/>
            <a:ext cx="978417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chemeClr val="tx2">
                    <a:lumMod val="75000"/>
                    <a:lumOff val="25000"/>
                  </a:schemeClr>
                </a:solidFill>
                <a:latin typeface="Arial"/>
                <a:cs typeface="Arial"/>
              </a:rPr>
              <a:t>The focal point needs leadership support to be effective.</a:t>
            </a:r>
            <a:endParaRPr lang="en-US" sz="2800">
              <a:latin typeface="Arial"/>
              <a:cs typeface="Arial"/>
            </a:endParaRPr>
          </a:p>
          <a:p>
            <a:pPr algn="l"/>
            <a:endParaRPr lang="en-US" sz="2000" dirty="0"/>
          </a:p>
        </p:txBody>
      </p:sp>
    </p:spTree>
    <p:extLst>
      <p:ext uri="{BB962C8B-B14F-4D97-AF65-F5344CB8AC3E}">
        <p14:creationId xmlns:p14="http://schemas.microsoft.com/office/powerpoint/2010/main" val="3439151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2E7E6-0331-A6B3-B56D-D40DE879BC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9097C5E-DED1-5F1A-AE3F-CDBF3CC356C0}"/>
              </a:ext>
            </a:extLst>
          </p:cNvPr>
          <p:cNvSpPr>
            <a:spLocks noGrp="1"/>
          </p:cNvSpPr>
          <p:nvPr>
            <p:ph type="ctrTitle"/>
          </p:nvPr>
        </p:nvSpPr>
        <p:spPr>
          <a:xfrm>
            <a:off x="551794" y="-331567"/>
            <a:ext cx="10116206" cy="1342068"/>
          </a:xfrm>
        </p:spPr>
        <p:txBody>
          <a:bodyPr/>
          <a:lstStyle/>
          <a:p>
            <a:r>
              <a:rPr lang="en-US" dirty="0"/>
              <a:t>Policy Development: How to Begin</a:t>
            </a:r>
            <a:endParaRPr lang="fr-FR" dirty="0"/>
          </a:p>
        </p:txBody>
      </p:sp>
      <p:sp>
        <p:nvSpPr>
          <p:cNvPr id="3" name="Sous-titre 2">
            <a:extLst>
              <a:ext uri="{FF2B5EF4-FFF2-40B4-BE49-F238E27FC236}">
                <a16:creationId xmlns:a16="http://schemas.microsoft.com/office/drawing/2014/main" id="{2A291D0D-0A57-0D87-3B09-AB188C534C53}"/>
              </a:ext>
            </a:extLst>
          </p:cNvPr>
          <p:cNvSpPr>
            <a:spLocks noGrp="1"/>
          </p:cNvSpPr>
          <p:nvPr>
            <p:ph type="subTitle" idx="1"/>
          </p:nvPr>
        </p:nvSpPr>
        <p:spPr>
          <a:xfrm>
            <a:off x="1252483" y="1200623"/>
            <a:ext cx="9144000" cy="2840955"/>
          </a:xfrm>
        </p:spPr>
        <p:txBody>
          <a:bodyPr lIns="91440" tIns="45720" rIns="91440" bIns="45720" anchor="t"/>
          <a:lstStyle/>
          <a:p>
            <a:r>
              <a:rPr lang="en-US" sz="2800" b="1" dirty="0"/>
              <a:t>The BCM Focal Point should:</a:t>
            </a:r>
          </a:p>
          <a:p>
            <a:pPr marL="457200" indent="-457200">
              <a:buFont typeface="Arial" panose="020B0604020202020204" pitchFamily="34" charset="0"/>
              <a:buChar char="•"/>
            </a:pPr>
            <a:r>
              <a:rPr lang="en-US" dirty="0"/>
              <a:t>Review WMO BCM Guidelines (WMO-No. 1361)</a:t>
            </a:r>
          </a:p>
          <a:p>
            <a:pPr marL="457200" indent="-457200">
              <a:buFont typeface="Arial" panose="020B0604020202020204" pitchFamily="34" charset="0"/>
              <a:buChar char="•"/>
            </a:pPr>
            <a:r>
              <a:rPr lang="en-US" dirty="0"/>
              <a:t>Review the example BCM Policies</a:t>
            </a:r>
          </a:p>
          <a:p>
            <a:pPr marL="457200" indent="-457200">
              <a:buFont typeface="Arial" panose="020B0604020202020204" pitchFamily="34" charset="0"/>
              <a:buChar char="•"/>
            </a:pPr>
            <a:r>
              <a:rPr lang="en-US" dirty="0"/>
              <a:t>Draft a short, high-level policy tailored to your NMHS</a:t>
            </a:r>
          </a:p>
          <a:p>
            <a:pPr marL="457200" indent="-457200">
              <a:buFont typeface="Arial" panose="020B0604020202020204" pitchFamily="34" charset="0"/>
              <a:buChar char="•"/>
            </a:pPr>
            <a:r>
              <a:rPr lang="en-US" dirty="0"/>
              <a:t>Share with senior leadership for refinement and approval</a:t>
            </a:r>
          </a:p>
          <a:p>
            <a:pPr marL="457200" indent="-457200">
              <a:buFont typeface="Arial" panose="020B0604020202020204" pitchFamily="34" charset="0"/>
              <a:buChar char="•"/>
            </a:pPr>
            <a:r>
              <a:rPr lang="en-US" dirty="0"/>
              <a:t>Communicate the approved policy to all staff</a:t>
            </a:r>
          </a:p>
          <a:p>
            <a:pPr marL="457200" indent="-457200">
              <a:buChar char="•"/>
            </a:pPr>
            <a:endParaRPr lang="en-US" dirty="0">
              <a:solidFill>
                <a:schemeClr val="tx2">
                  <a:lumMod val="75000"/>
                  <a:lumOff val="25000"/>
                </a:schemeClr>
              </a:solidFill>
            </a:endParaRPr>
          </a:p>
        </p:txBody>
      </p:sp>
      <p:sp>
        <p:nvSpPr>
          <p:cNvPr id="4" name="TextBox 3">
            <a:extLst>
              <a:ext uri="{FF2B5EF4-FFF2-40B4-BE49-F238E27FC236}">
                <a16:creationId xmlns:a16="http://schemas.microsoft.com/office/drawing/2014/main" id="{CF82CA68-E462-121F-4601-3C51A124798D}"/>
              </a:ext>
            </a:extLst>
          </p:cNvPr>
          <p:cNvSpPr txBox="1"/>
          <p:nvPr/>
        </p:nvSpPr>
        <p:spPr>
          <a:xfrm>
            <a:off x="782325" y="4628382"/>
            <a:ext cx="11111222" cy="13039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000"/>
              </a:spcBef>
            </a:pPr>
            <a:r>
              <a:rPr lang="en-US" sz="2800" b="1" dirty="0">
                <a:solidFill>
                  <a:schemeClr val="tx2">
                    <a:lumMod val="75000"/>
                    <a:lumOff val="25000"/>
                  </a:schemeClr>
                </a:solidFill>
                <a:latin typeface="Arial"/>
                <a:cs typeface="Arial"/>
              </a:rPr>
              <a:t>A short, well-defined policy is better than a long, unused one.</a:t>
            </a:r>
            <a:endParaRPr lang="en-US" sz="2800" dirty="0">
              <a:latin typeface="Arial"/>
              <a:cs typeface="Arial"/>
            </a:endParaRPr>
          </a:p>
          <a:p>
            <a:pPr>
              <a:lnSpc>
                <a:spcPct val="90000"/>
              </a:lnSpc>
              <a:spcBef>
                <a:spcPts val="1000"/>
              </a:spcBef>
            </a:pPr>
            <a:endParaRPr lang="en-US" sz="2800" dirty="0">
              <a:latin typeface="Calibri"/>
              <a:ea typeface="Calibri"/>
              <a:cs typeface="Calibri"/>
            </a:endParaRPr>
          </a:p>
          <a:p>
            <a:pPr algn="l"/>
            <a:endParaRPr lang="en-US" sz="2000" dirty="0"/>
          </a:p>
        </p:txBody>
      </p:sp>
    </p:spTree>
    <p:extLst>
      <p:ext uri="{BB962C8B-B14F-4D97-AF65-F5344CB8AC3E}">
        <p14:creationId xmlns:p14="http://schemas.microsoft.com/office/powerpoint/2010/main" val="3968537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0E381-3AC0-A3E2-8025-B5EDB054046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A464EF2-0A15-F70D-FCCA-B41D9AC00924}"/>
              </a:ext>
            </a:extLst>
          </p:cNvPr>
          <p:cNvSpPr>
            <a:spLocks noGrp="1"/>
          </p:cNvSpPr>
          <p:nvPr>
            <p:ph type="ctrTitle"/>
          </p:nvPr>
        </p:nvSpPr>
        <p:spPr>
          <a:xfrm>
            <a:off x="691932" y="-147636"/>
            <a:ext cx="9976068" cy="1289516"/>
          </a:xfrm>
        </p:spPr>
        <p:txBody>
          <a:bodyPr/>
          <a:lstStyle/>
          <a:p>
            <a:r>
              <a:rPr lang="en-US" dirty="0"/>
              <a:t>Leadership Role in Policy Approval</a:t>
            </a:r>
            <a:endParaRPr lang="fr-FR" dirty="0"/>
          </a:p>
        </p:txBody>
      </p:sp>
      <p:sp>
        <p:nvSpPr>
          <p:cNvPr id="3" name="Sous-titre 2">
            <a:extLst>
              <a:ext uri="{FF2B5EF4-FFF2-40B4-BE49-F238E27FC236}">
                <a16:creationId xmlns:a16="http://schemas.microsoft.com/office/drawing/2014/main" id="{159620B0-8D91-1069-A7DA-2023AF34E44B}"/>
              </a:ext>
            </a:extLst>
          </p:cNvPr>
          <p:cNvSpPr>
            <a:spLocks noGrp="1"/>
          </p:cNvSpPr>
          <p:nvPr>
            <p:ph type="subTitle" idx="1"/>
          </p:nvPr>
        </p:nvSpPr>
        <p:spPr>
          <a:xfrm>
            <a:off x="1305034" y="1358279"/>
            <a:ext cx="9274284" cy="3208817"/>
          </a:xfrm>
        </p:spPr>
        <p:txBody>
          <a:bodyPr lIns="91440" tIns="45720" rIns="91440" bIns="45720" anchor="t"/>
          <a:lstStyle/>
          <a:p>
            <a:r>
              <a:rPr lang="en-US" sz="3200" dirty="0"/>
              <a:t>As Senior Leadership, you must:</a:t>
            </a:r>
          </a:p>
          <a:p>
            <a:pPr marL="457200" indent="-457200">
              <a:buFont typeface="Arial" panose="020B0604020202020204" pitchFamily="34" charset="0"/>
              <a:buChar char="•"/>
            </a:pPr>
            <a:r>
              <a:rPr lang="en-US" sz="2800" dirty="0"/>
              <a:t>Review and approve the draft BCM Policy</a:t>
            </a:r>
          </a:p>
          <a:p>
            <a:pPr marL="457200" indent="-457200">
              <a:buFont typeface="Arial" panose="020B0604020202020204" pitchFamily="34" charset="0"/>
              <a:buChar char="•"/>
            </a:pPr>
            <a:r>
              <a:rPr lang="en-US" sz="2800" dirty="0"/>
              <a:t>Issue the policy formally to the organization</a:t>
            </a:r>
          </a:p>
          <a:p>
            <a:pPr marL="457200" indent="-457200">
              <a:buFont typeface="Arial" panose="020B0604020202020204" pitchFamily="34" charset="0"/>
              <a:buChar char="•"/>
            </a:pPr>
            <a:r>
              <a:rPr lang="en-US" sz="2800" dirty="0"/>
              <a:t>Communicate expectations to staff</a:t>
            </a:r>
          </a:p>
          <a:p>
            <a:pPr marL="457200" indent="-457200">
              <a:buFont typeface="Arial" panose="020B0604020202020204" pitchFamily="34" charset="0"/>
              <a:buChar char="•"/>
            </a:pPr>
            <a:r>
              <a:rPr lang="en-US" sz="2800" dirty="0"/>
              <a:t>Ensure cross-departmental participation in BCM</a:t>
            </a:r>
          </a:p>
          <a:p>
            <a:pPr marL="457200" indent="-457200">
              <a:buFont typeface="Arial" panose="020B0604020202020204" pitchFamily="34" charset="0"/>
              <a:buChar char="•"/>
            </a:pPr>
            <a:r>
              <a:rPr lang="en-US" sz="2800" dirty="0">
                <a:latin typeface="Arial"/>
                <a:cs typeface="Arial"/>
              </a:rPr>
              <a:t>Monitor early implementation steps</a:t>
            </a:r>
          </a:p>
        </p:txBody>
      </p:sp>
      <p:sp>
        <p:nvSpPr>
          <p:cNvPr id="4" name="TextBox 3">
            <a:extLst>
              <a:ext uri="{FF2B5EF4-FFF2-40B4-BE49-F238E27FC236}">
                <a16:creationId xmlns:a16="http://schemas.microsoft.com/office/drawing/2014/main" id="{0065DF9B-B33F-1A4F-2BDD-FC1D3D3EBDB1}"/>
              </a:ext>
            </a:extLst>
          </p:cNvPr>
          <p:cNvSpPr txBox="1"/>
          <p:nvPr/>
        </p:nvSpPr>
        <p:spPr>
          <a:xfrm>
            <a:off x="1533309" y="4972303"/>
            <a:ext cx="9375090" cy="12731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000"/>
              </a:spcBef>
            </a:pPr>
            <a:r>
              <a:rPr lang="en-US" sz="2800" b="1" dirty="0">
                <a:solidFill>
                  <a:schemeClr val="tx2">
                    <a:lumMod val="75000"/>
                    <a:lumOff val="25000"/>
                  </a:schemeClr>
                </a:solidFill>
                <a:latin typeface="Arial"/>
                <a:cs typeface="Arial"/>
              </a:rPr>
              <a:t>Leadership endorsement signals: </a:t>
            </a:r>
            <a:endParaRPr lang="en-US" sz="2800" dirty="0">
              <a:latin typeface="Arial"/>
              <a:cs typeface="Arial"/>
            </a:endParaRPr>
          </a:p>
          <a:p>
            <a:pPr algn="ctr">
              <a:lnSpc>
                <a:spcPct val="90000"/>
              </a:lnSpc>
              <a:spcBef>
                <a:spcPts val="1000"/>
              </a:spcBef>
            </a:pPr>
            <a:r>
              <a:rPr lang="en-US" sz="2800" b="1" dirty="0">
                <a:solidFill>
                  <a:schemeClr val="tx2">
                    <a:lumMod val="75000"/>
                    <a:lumOff val="25000"/>
                  </a:schemeClr>
                </a:solidFill>
                <a:latin typeface="Arial"/>
                <a:cs typeface="Arial"/>
              </a:rPr>
              <a:t>“This matters. We are doing this.”</a:t>
            </a:r>
            <a:endParaRPr lang="en-US" sz="2800" dirty="0">
              <a:latin typeface="Arial"/>
              <a:cs typeface="Arial"/>
            </a:endParaRPr>
          </a:p>
          <a:p>
            <a:pPr algn="l"/>
            <a:endParaRPr lang="en-US" dirty="0"/>
          </a:p>
        </p:txBody>
      </p:sp>
    </p:spTree>
    <p:extLst>
      <p:ext uri="{BB962C8B-B14F-4D97-AF65-F5344CB8AC3E}">
        <p14:creationId xmlns:p14="http://schemas.microsoft.com/office/powerpoint/2010/main" val="1673124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66FAA-9C62-1102-7519-4BE82EB4636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6D99863-1765-507F-3232-D110410D5497}"/>
              </a:ext>
            </a:extLst>
          </p:cNvPr>
          <p:cNvSpPr>
            <a:spLocks noGrp="1"/>
          </p:cNvSpPr>
          <p:nvPr>
            <p:ph type="ctrTitle"/>
          </p:nvPr>
        </p:nvSpPr>
        <p:spPr>
          <a:xfrm>
            <a:off x="954690" y="430432"/>
            <a:ext cx="9144000" cy="685172"/>
          </a:xfrm>
        </p:spPr>
        <p:txBody>
          <a:bodyPr/>
          <a:lstStyle/>
          <a:p>
            <a:r>
              <a:rPr lang="en-US" dirty="0"/>
              <a:t>Practical Activity</a:t>
            </a:r>
            <a:endParaRPr lang="fr-FR" dirty="0"/>
          </a:p>
        </p:txBody>
      </p:sp>
      <p:sp>
        <p:nvSpPr>
          <p:cNvPr id="5" name="Subtitle 4">
            <a:extLst>
              <a:ext uri="{FF2B5EF4-FFF2-40B4-BE49-F238E27FC236}">
                <a16:creationId xmlns:a16="http://schemas.microsoft.com/office/drawing/2014/main" id="{FBD69FD6-49D0-C222-287E-D3BD75EB218B}"/>
              </a:ext>
            </a:extLst>
          </p:cNvPr>
          <p:cNvSpPr>
            <a:spLocks noGrp="1"/>
          </p:cNvSpPr>
          <p:nvPr>
            <p:ph type="subTitle" idx="1"/>
          </p:nvPr>
        </p:nvSpPr>
        <p:spPr>
          <a:xfrm>
            <a:off x="1156138" y="1367037"/>
            <a:ext cx="9144000" cy="3226981"/>
          </a:xfrm>
        </p:spPr>
        <p:txBody>
          <a:bodyPr/>
          <a:lstStyle/>
          <a:p>
            <a:r>
              <a:rPr lang="en-US" sz="2800" dirty="0"/>
              <a:t>Each NMHS delegation will draft a </a:t>
            </a:r>
            <a:r>
              <a:rPr lang="en-US" sz="2800" b="1" dirty="0"/>
              <a:t>workable, 1–2 page BCM Policy</a:t>
            </a:r>
            <a:r>
              <a:rPr lang="en-US" sz="2800" dirty="0"/>
              <a:t> that includes:</a:t>
            </a:r>
          </a:p>
          <a:p>
            <a:pPr marL="457200" indent="-457200">
              <a:buFont typeface="Arial" panose="020B0604020202020204" pitchFamily="34" charset="0"/>
              <a:buChar char="•"/>
            </a:pPr>
            <a:r>
              <a:rPr lang="en-US" sz="2800" dirty="0"/>
              <a:t>Policy Statement (Leadership Commitment)</a:t>
            </a:r>
          </a:p>
          <a:p>
            <a:pPr marL="457200" indent="-457200">
              <a:buFont typeface="Arial" panose="020B0604020202020204" pitchFamily="34" charset="0"/>
              <a:buChar char="•"/>
            </a:pPr>
            <a:r>
              <a:rPr lang="en-US" sz="2800" dirty="0"/>
              <a:t>Purpose &amp; Scope</a:t>
            </a:r>
          </a:p>
          <a:p>
            <a:pPr marL="457200" indent="-457200">
              <a:buFont typeface="Arial" panose="020B0604020202020204" pitchFamily="34" charset="0"/>
              <a:buChar char="•"/>
            </a:pPr>
            <a:r>
              <a:rPr lang="en-US" sz="2800" dirty="0"/>
              <a:t>Preliminary List of Critical Functions</a:t>
            </a:r>
          </a:p>
          <a:p>
            <a:pPr marL="457200" indent="-457200">
              <a:buFont typeface="Arial" panose="020B0604020202020204" pitchFamily="34" charset="0"/>
              <a:buChar char="•"/>
            </a:pPr>
            <a:r>
              <a:rPr lang="en-US" sz="2800" dirty="0"/>
              <a:t>Roles &amp; Responsibilities (Focal Point + Leadership)</a:t>
            </a:r>
          </a:p>
        </p:txBody>
      </p:sp>
    </p:spTree>
    <p:extLst>
      <p:ext uri="{BB962C8B-B14F-4D97-AF65-F5344CB8AC3E}">
        <p14:creationId xmlns:p14="http://schemas.microsoft.com/office/powerpoint/2010/main" val="2089160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3E4CC-020D-832A-DC9F-A4831BADC9D1}"/>
              </a:ext>
            </a:extLst>
          </p:cNvPr>
          <p:cNvSpPr>
            <a:spLocks noGrp="1"/>
          </p:cNvSpPr>
          <p:nvPr>
            <p:ph type="ctrTitle"/>
          </p:nvPr>
        </p:nvSpPr>
        <p:spPr>
          <a:xfrm>
            <a:off x="1121103" y="386639"/>
            <a:ext cx="9144000" cy="685172"/>
          </a:xfrm>
        </p:spPr>
        <p:txBody>
          <a:bodyPr/>
          <a:lstStyle/>
          <a:p>
            <a:r>
              <a:rPr lang="en-TT" dirty="0"/>
              <a:t>Policy Statement</a:t>
            </a:r>
          </a:p>
        </p:txBody>
      </p:sp>
      <p:sp>
        <p:nvSpPr>
          <p:cNvPr id="3" name="Subtitle 2">
            <a:extLst>
              <a:ext uri="{FF2B5EF4-FFF2-40B4-BE49-F238E27FC236}">
                <a16:creationId xmlns:a16="http://schemas.microsoft.com/office/drawing/2014/main" id="{BA7BB8A2-21C1-937A-A8C3-BC6D75A6BD9E}"/>
              </a:ext>
            </a:extLst>
          </p:cNvPr>
          <p:cNvSpPr>
            <a:spLocks noGrp="1"/>
          </p:cNvSpPr>
          <p:nvPr>
            <p:ph type="subTitle" idx="1"/>
          </p:nvPr>
        </p:nvSpPr>
        <p:spPr>
          <a:xfrm>
            <a:off x="1121103" y="1165589"/>
            <a:ext cx="10343930" cy="4558290"/>
          </a:xfrm>
        </p:spPr>
        <p:txBody>
          <a:bodyPr lIns="91440" tIns="45720" rIns="91440" bIns="45720" anchor="t"/>
          <a:lstStyle/>
          <a:p>
            <a:r>
              <a:rPr lang="en-US" b="1" dirty="0"/>
              <a:t>Policy Statement (Leadership Commitment)</a:t>
            </a:r>
          </a:p>
          <a:p>
            <a:pPr marL="342900" indent="-342900">
              <a:buChar char="•"/>
            </a:pPr>
            <a:r>
              <a:rPr lang="en-US" dirty="0"/>
              <a:t>Why is BCM important for your NMHS?</a:t>
            </a:r>
          </a:p>
          <a:p>
            <a:pPr marL="342900" indent="-342900">
              <a:buFont typeface="Arial" panose="020B0604020202020204" pitchFamily="34" charset="0"/>
              <a:buChar char="•"/>
            </a:pPr>
            <a:r>
              <a:rPr lang="en-US" dirty="0"/>
              <a:t>What commitment does leadership make?</a:t>
            </a:r>
          </a:p>
          <a:p>
            <a:pPr marL="342900" indent="-342900">
              <a:buFont typeface="Arial" panose="020B0604020202020204" pitchFamily="34" charset="0"/>
              <a:buChar char="•"/>
            </a:pPr>
            <a:r>
              <a:rPr lang="en-US" dirty="0"/>
              <a:t>What outcomes do you expect (e.g., resilience, continuity of warnings)?</a:t>
            </a:r>
          </a:p>
          <a:p>
            <a:endParaRPr lang="en-US" b="1" dirty="0">
              <a:latin typeface="Arial"/>
              <a:cs typeface="Arial"/>
            </a:endParaRPr>
          </a:p>
          <a:p>
            <a:r>
              <a:rPr lang="en-US" b="1" dirty="0">
                <a:latin typeface="Arial"/>
                <a:cs typeface="Arial"/>
              </a:rPr>
              <a:t>Prompt:</a:t>
            </a:r>
            <a:br>
              <a:rPr lang="en-US" dirty="0"/>
            </a:br>
            <a:r>
              <a:rPr lang="en-US" i="1" dirty="0">
                <a:latin typeface="Arial"/>
                <a:cs typeface="Arial"/>
              </a:rPr>
              <a:t>"The NMHS commits to establishing and maintaining a Business Continuity Management System (BCMS) to ensure uninterrupted delivery of essential services…"</a:t>
            </a:r>
            <a:endParaRPr lang="en-US">
              <a:latin typeface="Arial"/>
              <a:cs typeface="Arial"/>
            </a:endParaRPr>
          </a:p>
        </p:txBody>
      </p:sp>
    </p:spTree>
    <p:extLst>
      <p:ext uri="{BB962C8B-B14F-4D97-AF65-F5344CB8AC3E}">
        <p14:creationId xmlns:p14="http://schemas.microsoft.com/office/powerpoint/2010/main" val="179567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E3DAA-9800-F26B-C2FC-DA3EEBE259DD}"/>
              </a:ext>
            </a:extLst>
          </p:cNvPr>
          <p:cNvSpPr>
            <a:spLocks noGrp="1"/>
          </p:cNvSpPr>
          <p:nvPr>
            <p:ph type="ctrTitle"/>
          </p:nvPr>
        </p:nvSpPr>
        <p:spPr>
          <a:xfrm>
            <a:off x="1261241" y="430432"/>
            <a:ext cx="9144000" cy="685172"/>
          </a:xfrm>
        </p:spPr>
        <p:txBody>
          <a:bodyPr/>
          <a:lstStyle/>
          <a:p>
            <a:r>
              <a:rPr lang="en-TT" dirty="0"/>
              <a:t>Purpose &amp; Scope</a:t>
            </a:r>
          </a:p>
        </p:txBody>
      </p:sp>
      <p:sp>
        <p:nvSpPr>
          <p:cNvPr id="3" name="Subtitle 2">
            <a:extLst>
              <a:ext uri="{FF2B5EF4-FFF2-40B4-BE49-F238E27FC236}">
                <a16:creationId xmlns:a16="http://schemas.microsoft.com/office/drawing/2014/main" id="{D2F29D43-8858-2073-5CBC-11391668343A}"/>
              </a:ext>
            </a:extLst>
          </p:cNvPr>
          <p:cNvSpPr>
            <a:spLocks noGrp="1"/>
          </p:cNvSpPr>
          <p:nvPr>
            <p:ph type="subTitle" idx="1"/>
          </p:nvPr>
        </p:nvSpPr>
        <p:spPr>
          <a:xfrm>
            <a:off x="1261241" y="1428348"/>
            <a:ext cx="9144000" cy="3226981"/>
          </a:xfrm>
        </p:spPr>
        <p:txBody>
          <a:bodyPr/>
          <a:lstStyle/>
          <a:p>
            <a:r>
              <a:rPr lang="en-US" sz="2800" b="1" dirty="0"/>
              <a:t>Answer the following questions:</a:t>
            </a:r>
          </a:p>
          <a:p>
            <a:pPr marL="457200" indent="-457200">
              <a:buFont typeface="+mj-lt"/>
              <a:buAutoNum type="arabicPeriod"/>
            </a:pPr>
            <a:r>
              <a:rPr lang="en-US" dirty="0"/>
              <a:t>What does the policy apply to? What disruptions are covered? (facility outages, IT failures, cyberattacks, natural hazards, staffing issues, etc.)</a:t>
            </a:r>
          </a:p>
          <a:p>
            <a:pPr marL="457200" indent="-457200">
              <a:buFont typeface="+mj-lt"/>
              <a:buAutoNum type="arabicPeriod"/>
            </a:pPr>
            <a:r>
              <a:rPr lang="en-US" dirty="0"/>
              <a:t>Which services must ALWAYS remain operational? – </a:t>
            </a:r>
          </a:p>
          <a:p>
            <a:pPr lvl="1"/>
            <a:r>
              <a:rPr lang="en-US" sz="3200" b="1" dirty="0">
                <a:solidFill>
                  <a:schemeClr val="tx2">
                    <a:lumMod val="75000"/>
                    <a:lumOff val="25000"/>
                  </a:schemeClr>
                </a:solidFill>
              </a:rPr>
              <a:t>CRITICAL FUNCTIONS</a:t>
            </a:r>
          </a:p>
          <a:p>
            <a:pPr marL="914400" lvl="1" indent="-457200" algn="l">
              <a:buFont typeface="+mj-lt"/>
              <a:buAutoNum type="arabicPeriod"/>
            </a:pPr>
            <a:endParaRPr lang="en-US" dirty="0"/>
          </a:p>
          <a:p>
            <a:endParaRPr lang="en-TT" dirty="0"/>
          </a:p>
        </p:txBody>
      </p:sp>
    </p:spTree>
    <p:extLst>
      <p:ext uri="{BB962C8B-B14F-4D97-AF65-F5344CB8AC3E}">
        <p14:creationId xmlns:p14="http://schemas.microsoft.com/office/powerpoint/2010/main" val="2037531650"/>
      </p:ext>
    </p:extLst>
  </p:cSld>
  <p:clrMapOvr>
    <a:masterClrMapping/>
  </p:clrMapOvr>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70C4A-FFFE-6CBD-CA57-144BB27C9544}"/>
              </a:ext>
            </a:extLst>
          </p:cNvPr>
          <p:cNvSpPr>
            <a:spLocks noGrp="1"/>
          </p:cNvSpPr>
          <p:nvPr>
            <p:ph type="ctrTitle"/>
          </p:nvPr>
        </p:nvSpPr>
        <p:spPr>
          <a:xfrm>
            <a:off x="1164897" y="430432"/>
            <a:ext cx="9144000" cy="685172"/>
          </a:xfrm>
        </p:spPr>
        <p:txBody>
          <a:bodyPr/>
          <a:lstStyle/>
          <a:p>
            <a:r>
              <a:rPr lang="en-US" dirty="0"/>
              <a:t>Initial List of Critical Functions</a:t>
            </a:r>
            <a:endParaRPr lang="en-TT" dirty="0"/>
          </a:p>
        </p:txBody>
      </p:sp>
      <p:sp>
        <p:nvSpPr>
          <p:cNvPr id="3" name="Subtitle 2">
            <a:extLst>
              <a:ext uri="{FF2B5EF4-FFF2-40B4-BE49-F238E27FC236}">
                <a16:creationId xmlns:a16="http://schemas.microsoft.com/office/drawing/2014/main" id="{C0A60DE2-F837-7445-4B80-AC65592163B1}"/>
              </a:ext>
            </a:extLst>
          </p:cNvPr>
          <p:cNvSpPr>
            <a:spLocks noGrp="1"/>
          </p:cNvSpPr>
          <p:nvPr>
            <p:ph type="subTitle" idx="1"/>
          </p:nvPr>
        </p:nvSpPr>
        <p:spPr>
          <a:xfrm>
            <a:off x="1261240" y="1288210"/>
            <a:ext cx="9910926" cy="4637118"/>
          </a:xfrm>
        </p:spPr>
        <p:txBody>
          <a:bodyPr lIns="91440" tIns="45720" rIns="91440" bIns="45720" anchor="t"/>
          <a:lstStyle/>
          <a:p>
            <a:r>
              <a:rPr lang="en-US" dirty="0"/>
              <a:t>List</a:t>
            </a:r>
            <a:r>
              <a:rPr lang="en-US" b="1" dirty="0"/>
              <a:t> essential services</a:t>
            </a:r>
            <a:r>
              <a:rPr lang="en-US" dirty="0"/>
              <a:t>, for example:</a:t>
            </a:r>
          </a:p>
          <a:p>
            <a:pPr marL="342900" indent="-342900">
              <a:buFont typeface="Arial" panose="020B0604020202020204" pitchFamily="34" charset="0"/>
              <a:buChar char="•"/>
            </a:pPr>
            <a:r>
              <a:rPr lang="en-US" dirty="0"/>
              <a:t>Severe weather warnings</a:t>
            </a:r>
          </a:p>
          <a:p>
            <a:pPr marL="342900" indent="-342900">
              <a:buFont typeface="Arial" panose="020B0604020202020204" pitchFamily="34" charset="0"/>
              <a:buChar char="•"/>
            </a:pPr>
            <a:r>
              <a:rPr lang="en-US" dirty="0"/>
              <a:t>Aviation meteorological services</a:t>
            </a:r>
          </a:p>
          <a:p>
            <a:pPr marL="342900" indent="-342900">
              <a:buFont typeface="Arial" panose="020B0604020202020204" pitchFamily="34" charset="0"/>
              <a:buChar char="•"/>
            </a:pPr>
            <a:r>
              <a:rPr lang="en-US" dirty="0"/>
              <a:t>Telecommunications/website data dissemination</a:t>
            </a:r>
          </a:p>
          <a:p>
            <a:pPr marL="342900" indent="-342900">
              <a:buFont typeface="Arial" panose="020B0604020202020204" pitchFamily="34" charset="0"/>
              <a:buChar char="•"/>
            </a:pPr>
            <a:r>
              <a:rPr lang="en-US" dirty="0">
                <a:latin typeface="Arial"/>
                <a:cs typeface="Arial"/>
              </a:rPr>
              <a:t>ICT systems supporting real-time data</a:t>
            </a:r>
            <a:endParaRPr lang="en-US" dirty="0"/>
          </a:p>
          <a:p>
            <a:pPr marL="342900" indent="-342900">
              <a:buFont typeface="Arial" panose="020B0604020202020204" pitchFamily="34" charset="0"/>
              <a:buChar char="•"/>
            </a:pPr>
            <a:r>
              <a:rPr lang="en-US" dirty="0"/>
              <a:t>Observing systems (minimum viable coverage)</a:t>
            </a:r>
          </a:p>
          <a:p>
            <a:r>
              <a:rPr lang="en-US" dirty="0"/>
              <a:t>Answer:</a:t>
            </a:r>
          </a:p>
          <a:p>
            <a:pPr marL="457200" indent="-457200">
              <a:buFont typeface="+mj-lt"/>
              <a:buAutoNum type="arabicPeriod"/>
            </a:pPr>
            <a:r>
              <a:rPr lang="en-US" dirty="0"/>
              <a:t>Which services </a:t>
            </a:r>
            <a:r>
              <a:rPr lang="en-US" b="1" dirty="0"/>
              <a:t>cannot be interrupted</a:t>
            </a:r>
            <a:r>
              <a:rPr lang="en-US" dirty="0"/>
              <a:t> under any circumstances?</a:t>
            </a:r>
          </a:p>
          <a:p>
            <a:pPr marL="457200" indent="-457200">
              <a:buFont typeface="+mj-lt"/>
              <a:buAutoNum type="arabicPeriod"/>
            </a:pPr>
            <a:r>
              <a:rPr lang="en-US" dirty="0"/>
              <a:t>Which services can tolerate some delay?</a:t>
            </a:r>
          </a:p>
          <a:p>
            <a:endParaRPr lang="en-TT" dirty="0"/>
          </a:p>
        </p:txBody>
      </p:sp>
    </p:spTree>
    <p:extLst>
      <p:ext uri="{BB962C8B-B14F-4D97-AF65-F5344CB8AC3E}">
        <p14:creationId xmlns:p14="http://schemas.microsoft.com/office/powerpoint/2010/main" val="701623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B8AE6-EDA5-0FC0-714E-6846F373368B}"/>
              </a:ext>
            </a:extLst>
          </p:cNvPr>
          <p:cNvSpPr>
            <a:spLocks noGrp="1"/>
          </p:cNvSpPr>
          <p:nvPr>
            <p:ph type="ctrTitle"/>
          </p:nvPr>
        </p:nvSpPr>
        <p:spPr>
          <a:xfrm>
            <a:off x="1226127" y="422708"/>
            <a:ext cx="9144000" cy="685172"/>
          </a:xfrm>
        </p:spPr>
        <p:txBody>
          <a:bodyPr/>
          <a:lstStyle/>
          <a:p>
            <a:r>
              <a:rPr lang="en-TT" dirty="0"/>
              <a:t>Roles &amp; Responsibilities</a:t>
            </a:r>
          </a:p>
        </p:txBody>
      </p:sp>
      <p:sp>
        <p:nvSpPr>
          <p:cNvPr id="3" name="Subtitle 2">
            <a:extLst>
              <a:ext uri="{FF2B5EF4-FFF2-40B4-BE49-F238E27FC236}">
                <a16:creationId xmlns:a16="http://schemas.microsoft.com/office/drawing/2014/main" id="{CA84C9EC-19AA-442C-4F53-A15E1733AEC8}"/>
              </a:ext>
            </a:extLst>
          </p:cNvPr>
          <p:cNvSpPr>
            <a:spLocks noGrp="1"/>
          </p:cNvSpPr>
          <p:nvPr>
            <p:ph type="subTitle" idx="1"/>
          </p:nvPr>
        </p:nvSpPr>
        <p:spPr>
          <a:xfrm>
            <a:off x="1322552" y="1472141"/>
            <a:ext cx="9144000" cy="3226981"/>
          </a:xfrm>
        </p:spPr>
        <p:txBody>
          <a:bodyPr/>
          <a:lstStyle/>
          <a:p>
            <a:r>
              <a:rPr lang="en-US" sz="3200" b="1" dirty="0"/>
              <a:t>Identify:</a:t>
            </a:r>
          </a:p>
          <a:p>
            <a:pPr marL="342900" indent="-342900">
              <a:buFont typeface="Arial" panose="020B0604020202020204" pitchFamily="34" charset="0"/>
              <a:buChar char="•"/>
            </a:pPr>
            <a:r>
              <a:rPr lang="en-US" b="1" dirty="0"/>
              <a:t>Leadership</a:t>
            </a:r>
            <a:r>
              <a:rPr lang="en-US" dirty="0"/>
              <a:t> (who approves, resources, communicates BCM)</a:t>
            </a:r>
          </a:p>
          <a:p>
            <a:pPr marL="342900" indent="-342900">
              <a:buFont typeface="Arial" panose="020B0604020202020204" pitchFamily="34" charset="0"/>
              <a:buChar char="•"/>
            </a:pPr>
            <a:r>
              <a:rPr lang="en-US" b="1" dirty="0"/>
              <a:t>BCM Focal Point</a:t>
            </a:r>
            <a:r>
              <a:rPr lang="en-US" dirty="0"/>
              <a:t> (who coordinates the BCMS)</a:t>
            </a:r>
          </a:p>
          <a:p>
            <a:pPr marL="342900" indent="-342900">
              <a:buFont typeface="Arial" panose="020B0604020202020204" pitchFamily="34" charset="0"/>
              <a:buChar char="•"/>
            </a:pPr>
            <a:r>
              <a:rPr lang="en-US" b="1" dirty="0"/>
              <a:t>Departments/Units</a:t>
            </a:r>
            <a:r>
              <a:rPr lang="en-US" dirty="0"/>
              <a:t> (identify critical services &amp; dependencies)</a:t>
            </a:r>
          </a:p>
          <a:p>
            <a:endParaRPr lang="en-US" dirty="0"/>
          </a:p>
          <a:p>
            <a:r>
              <a:rPr lang="en-US" dirty="0"/>
              <a:t>State who has ultimate accountability (usually the Director/Head).</a:t>
            </a:r>
          </a:p>
          <a:p>
            <a:endParaRPr lang="en-TT" dirty="0"/>
          </a:p>
        </p:txBody>
      </p:sp>
    </p:spTree>
    <p:extLst>
      <p:ext uri="{BB962C8B-B14F-4D97-AF65-F5344CB8AC3E}">
        <p14:creationId xmlns:p14="http://schemas.microsoft.com/office/powerpoint/2010/main" val="314170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qr code on a blue background&#10;&#10;AI-generated content may be incorrect.">
            <a:extLst>
              <a:ext uri="{FF2B5EF4-FFF2-40B4-BE49-F238E27FC236}">
                <a16:creationId xmlns:a16="http://schemas.microsoft.com/office/drawing/2014/main" id="{2047F000-B3D8-3D02-A4AE-CB8CCC3C5CB8}"/>
              </a:ext>
            </a:extLst>
          </p:cNvPr>
          <p:cNvPicPr>
            <a:picLocks noChangeAspect="1"/>
          </p:cNvPicPr>
          <p:nvPr/>
        </p:nvPicPr>
        <p:blipFill>
          <a:blip r:embed="rId2"/>
          <a:stretch>
            <a:fillRect/>
          </a:stretch>
        </p:blipFill>
        <p:spPr>
          <a:xfrm>
            <a:off x="3048000" y="471237"/>
            <a:ext cx="5745079" cy="5745079"/>
          </a:xfrm>
          <a:prstGeom prst="rect">
            <a:avLst/>
          </a:prstGeom>
        </p:spPr>
      </p:pic>
    </p:spTree>
    <p:extLst>
      <p:ext uri="{BB962C8B-B14F-4D97-AF65-F5344CB8AC3E}">
        <p14:creationId xmlns:p14="http://schemas.microsoft.com/office/powerpoint/2010/main" val="4280100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F0BFF-9230-CA6B-81AB-F0EA4B21E44E}"/>
              </a:ext>
            </a:extLst>
          </p:cNvPr>
          <p:cNvSpPr>
            <a:spLocks noGrp="1"/>
          </p:cNvSpPr>
          <p:nvPr>
            <p:ph type="ctrTitle"/>
          </p:nvPr>
        </p:nvSpPr>
        <p:spPr>
          <a:xfrm>
            <a:off x="1305034" y="474225"/>
            <a:ext cx="9144000" cy="685172"/>
          </a:xfrm>
        </p:spPr>
        <p:txBody>
          <a:bodyPr/>
          <a:lstStyle/>
          <a:p>
            <a:r>
              <a:rPr lang="en-TT" dirty="0"/>
              <a:t>Volunteer Presentations</a:t>
            </a:r>
          </a:p>
        </p:txBody>
      </p:sp>
      <p:sp>
        <p:nvSpPr>
          <p:cNvPr id="3" name="Subtitle 2">
            <a:extLst>
              <a:ext uri="{FF2B5EF4-FFF2-40B4-BE49-F238E27FC236}">
                <a16:creationId xmlns:a16="http://schemas.microsoft.com/office/drawing/2014/main" id="{E92243E3-9C9E-6CD6-C1A1-310D52EB2958}"/>
              </a:ext>
            </a:extLst>
          </p:cNvPr>
          <p:cNvSpPr>
            <a:spLocks noGrp="1"/>
          </p:cNvSpPr>
          <p:nvPr>
            <p:ph type="subTitle" idx="1"/>
          </p:nvPr>
        </p:nvSpPr>
        <p:spPr>
          <a:xfrm>
            <a:off x="1305034" y="1507175"/>
            <a:ext cx="9450551" cy="3577325"/>
          </a:xfrm>
        </p:spPr>
        <p:txBody>
          <a:bodyPr/>
          <a:lstStyle/>
          <a:p>
            <a:r>
              <a:rPr lang="en-TT" dirty="0"/>
              <a:t>2-3 randomly selected volunteers to share:</a:t>
            </a:r>
          </a:p>
          <a:p>
            <a:pPr marL="342900" indent="-342900">
              <a:buFont typeface="Arial" panose="020B0604020202020204" pitchFamily="34" charset="0"/>
              <a:buChar char="•"/>
            </a:pPr>
            <a:r>
              <a:rPr lang="en-US" dirty="0"/>
              <a:t>Policy Statement</a:t>
            </a:r>
          </a:p>
          <a:p>
            <a:pPr marL="342900" indent="-342900">
              <a:buFont typeface="Arial" panose="020B0604020202020204" pitchFamily="34" charset="0"/>
              <a:buChar char="•"/>
            </a:pPr>
            <a:r>
              <a:rPr lang="en-US" dirty="0"/>
              <a:t>Purpose &amp; Scope of BCM Policy</a:t>
            </a:r>
          </a:p>
          <a:p>
            <a:pPr marL="342900" indent="-342900">
              <a:buFont typeface="Arial" panose="020B0604020202020204" pitchFamily="34" charset="0"/>
              <a:buChar char="•"/>
            </a:pPr>
            <a:r>
              <a:rPr lang="en-US" dirty="0"/>
              <a:t>Critical Functions</a:t>
            </a:r>
          </a:p>
          <a:p>
            <a:pPr marL="342900" indent="-342900">
              <a:buFont typeface="Arial" panose="020B0604020202020204" pitchFamily="34" charset="0"/>
              <a:buChar char="•"/>
            </a:pPr>
            <a:r>
              <a:rPr lang="en-US" dirty="0"/>
              <a:t>Roles &amp; Responsibilities clarity</a:t>
            </a:r>
            <a:endParaRPr lang="en-TT" dirty="0"/>
          </a:p>
        </p:txBody>
      </p:sp>
    </p:spTree>
    <p:extLst>
      <p:ext uri="{BB962C8B-B14F-4D97-AF65-F5344CB8AC3E}">
        <p14:creationId xmlns:p14="http://schemas.microsoft.com/office/powerpoint/2010/main" val="36914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873C3-0F68-1E2E-0071-80D562C96B86}"/>
              </a:ext>
            </a:extLst>
          </p:cNvPr>
          <p:cNvSpPr>
            <a:spLocks noGrp="1"/>
          </p:cNvSpPr>
          <p:nvPr>
            <p:ph type="ctrTitle"/>
          </p:nvPr>
        </p:nvSpPr>
        <p:spPr>
          <a:xfrm>
            <a:off x="1217448" y="465466"/>
            <a:ext cx="9144000" cy="685172"/>
          </a:xfrm>
        </p:spPr>
        <p:txBody>
          <a:bodyPr/>
          <a:lstStyle/>
          <a:p>
            <a:r>
              <a:rPr lang="en-TT" dirty="0"/>
              <a:t>Debrief</a:t>
            </a:r>
          </a:p>
        </p:txBody>
      </p:sp>
      <p:sp>
        <p:nvSpPr>
          <p:cNvPr id="3" name="Subtitle 2">
            <a:extLst>
              <a:ext uri="{FF2B5EF4-FFF2-40B4-BE49-F238E27FC236}">
                <a16:creationId xmlns:a16="http://schemas.microsoft.com/office/drawing/2014/main" id="{EBD5532F-08C1-161A-FEFC-F8115281A0B4}"/>
              </a:ext>
            </a:extLst>
          </p:cNvPr>
          <p:cNvSpPr>
            <a:spLocks noGrp="1"/>
          </p:cNvSpPr>
          <p:nvPr>
            <p:ph type="subTitle" idx="1"/>
          </p:nvPr>
        </p:nvSpPr>
        <p:spPr>
          <a:xfrm>
            <a:off x="1217448" y="1454623"/>
            <a:ext cx="9144000" cy="3226981"/>
          </a:xfrm>
        </p:spPr>
        <p:txBody>
          <a:bodyPr/>
          <a:lstStyle/>
          <a:p>
            <a:r>
              <a:rPr lang="en-US" dirty="0"/>
              <a:t>What was the most difficult part to define?</a:t>
            </a:r>
          </a:p>
          <a:p>
            <a:endParaRPr lang="en-US" dirty="0"/>
          </a:p>
          <a:p>
            <a:r>
              <a:rPr lang="en-US" dirty="0"/>
              <a:t>What can you commit to doing after this workshop?</a:t>
            </a:r>
          </a:p>
          <a:p>
            <a:pPr marL="457200" indent="-457200">
              <a:buFont typeface="Arial" panose="020B0604020202020204" pitchFamily="34" charset="0"/>
              <a:buChar char="•"/>
            </a:pPr>
            <a:r>
              <a:rPr lang="en-US" sz="2000" i="1" dirty="0"/>
              <a:t>E.g. I will designate a BCM focal point in one month</a:t>
            </a:r>
          </a:p>
          <a:p>
            <a:endParaRPr lang="en-US" dirty="0"/>
          </a:p>
          <a:p>
            <a:r>
              <a:rPr lang="en-US" dirty="0"/>
              <a:t>How will your policy be communicated?</a:t>
            </a:r>
          </a:p>
          <a:p>
            <a:endParaRPr lang="en-TT" dirty="0"/>
          </a:p>
        </p:txBody>
      </p:sp>
    </p:spTree>
    <p:extLst>
      <p:ext uri="{BB962C8B-B14F-4D97-AF65-F5344CB8AC3E}">
        <p14:creationId xmlns:p14="http://schemas.microsoft.com/office/powerpoint/2010/main" val="1068366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18B7B-5317-2E83-6F69-79CF23865E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4A369C-1649-7C55-53C1-07DF0902480C}"/>
              </a:ext>
            </a:extLst>
          </p:cNvPr>
          <p:cNvSpPr>
            <a:spLocks noGrp="1"/>
          </p:cNvSpPr>
          <p:nvPr>
            <p:ph type="ctrTitle"/>
          </p:nvPr>
        </p:nvSpPr>
        <p:spPr>
          <a:xfrm>
            <a:off x="1138621" y="561811"/>
            <a:ext cx="9144000" cy="685172"/>
          </a:xfrm>
        </p:spPr>
        <p:txBody>
          <a:bodyPr/>
          <a:lstStyle/>
          <a:p>
            <a:r>
              <a:rPr lang="en-TT" dirty="0"/>
              <a:t>Closing</a:t>
            </a:r>
          </a:p>
        </p:txBody>
      </p:sp>
      <p:sp>
        <p:nvSpPr>
          <p:cNvPr id="3" name="Subtitle 2">
            <a:extLst>
              <a:ext uri="{FF2B5EF4-FFF2-40B4-BE49-F238E27FC236}">
                <a16:creationId xmlns:a16="http://schemas.microsoft.com/office/drawing/2014/main" id="{1602FED8-7012-7071-37CC-8C047F8A3727}"/>
              </a:ext>
            </a:extLst>
          </p:cNvPr>
          <p:cNvSpPr>
            <a:spLocks noGrp="1"/>
          </p:cNvSpPr>
          <p:nvPr>
            <p:ph type="subTitle" idx="1"/>
          </p:nvPr>
        </p:nvSpPr>
        <p:spPr>
          <a:xfrm>
            <a:off x="1252483" y="1813727"/>
            <a:ext cx="9144000" cy="3226981"/>
          </a:xfrm>
        </p:spPr>
        <p:txBody>
          <a:bodyPr/>
          <a:lstStyle/>
          <a:p>
            <a:r>
              <a:rPr lang="en-US" dirty="0"/>
              <a:t>For further support:</a:t>
            </a:r>
          </a:p>
          <a:p>
            <a:pPr marL="342900" indent="-342900">
              <a:buFont typeface="Arial" panose="020B0604020202020204" pitchFamily="34" charset="0"/>
              <a:buChar char="•"/>
            </a:pPr>
            <a:r>
              <a:rPr lang="en-US" dirty="0"/>
              <a:t>WMO Technical Guidelines on BCM (WMO-No. 1361)</a:t>
            </a:r>
          </a:p>
          <a:p>
            <a:pPr marL="342900" indent="-342900">
              <a:buFont typeface="Arial" panose="020B0604020202020204" pitchFamily="34" charset="0"/>
              <a:buChar char="•"/>
            </a:pPr>
            <a:r>
              <a:rPr lang="en-US" dirty="0"/>
              <a:t>WMO Task Team on Business Continuity Management</a:t>
            </a:r>
            <a:endParaRPr lang="en-TT" dirty="0"/>
          </a:p>
        </p:txBody>
      </p:sp>
    </p:spTree>
    <p:extLst>
      <p:ext uri="{BB962C8B-B14F-4D97-AF65-F5344CB8AC3E}">
        <p14:creationId xmlns:p14="http://schemas.microsoft.com/office/powerpoint/2010/main" val="2303706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FE622-5B1B-FC05-F2D6-49D2D2A989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37B1E0-AF1D-DA81-7D77-5294F332C280}"/>
              </a:ext>
            </a:extLst>
          </p:cNvPr>
          <p:cNvSpPr>
            <a:spLocks noGrp="1"/>
          </p:cNvSpPr>
          <p:nvPr>
            <p:ph type="ctrTitle"/>
          </p:nvPr>
        </p:nvSpPr>
        <p:spPr>
          <a:xfrm>
            <a:off x="1016000" y="456708"/>
            <a:ext cx="9144000" cy="685172"/>
          </a:xfrm>
        </p:spPr>
        <p:txBody>
          <a:bodyPr/>
          <a:lstStyle/>
          <a:p>
            <a:r>
              <a:rPr lang="en-TT" dirty="0"/>
              <a:t>Special Thanks</a:t>
            </a:r>
          </a:p>
        </p:txBody>
      </p:sp>
      <p:sp>
        <p:nvSpPr>
          <p:cNvPr id="3" name="Subtitle 2">
            <a:extLst>
              <a:ext uri="{FF2B5EF4-FFF2-40B4-BE49-F238E27FC236}">
                <a16:creationId xmlns:a16="http://schemas.microsoft.com/office/drawing/2014/main" id="{F553B0C4-40A7-3FDF-910D-C0FD7942AE4B}"/>
              </a:ext>
            </a:extLst>
          </p:cNvPr>
          <p:cNvSpPr>
            <a:spLocks noGrp="1"/>
          </p:cNvSpPr>
          <p:nvPr>
            <p:ph type="subTitle" idx="1"/>
          </p:nvPr>
        </p:nvSpPr>
        <p:spPr>
          <a:xfrm>
            <a:off x="1016000" y="1717382"/>
            <a:ext cx="3762375" cy="3226981"/>
          </a:xfrm>
        </p:spPr>
        <p:txBody>
          <a:bodyPr/>
          <a:lstStyle/>
          <a:p>
            <a:pPr marL="457200" indent="-457200">
              <a:buFont typeface="+mj-lt"/>
              <a:buAutoNum type="arabicPeriod"/>
            </a:pPr>
            <a:r>
              <a:rPr lang="en-TT" b="1" dirty="0"/>
              <a:t>Xiao Zhou </a:t>
            </a:r>
            <a:r>
              <a:rPr lang="en-TT" dirty="0"/>
              <a:t>– </a:t>
            </a:r>
            <a:r>
              <a:rPr lang="en-TT" i="1" dirty="0"/>
              <a:t>TT-BCM Focal Point, WMO</a:t>
            </a:r>
          </a:p>
          <a:p>
            <a:pPr marL="457200" indent="-457200">
              <a:buFont typeface="+mj-lt"/>
              <a:buAutoNum type="arabicPeriod"/>
            </a:pPr>
            <a:endParaRPr lang="en-TT" dirty="0"/>
          </a:p>
          <a:p>
            <a:pPr marL="457200" indent="-457200">
              <a:buFont typeface="+mj-lt"/>
              <a:buAutoNum type="arabicPeriod"/>
            </a:pPr>
            <a:r>
              <a:rPr lang="en-TT" b="1" dirty="0"/>
              <a:t>Brendan Butler </a:t>
            </a:r>
            <a:r>
              <a:rPr lang="en-TT" dirty="0"/>
              <a:t>– </a:t>
            </a:r>
            <a:r>
              <a:rPr lang="en-TT" i="1" dirty="0"/>
              <a:t>WMO TT-BCM Member</a:t>
            </a:r>
          </a:p>
          <a:p>
            <a:pPr marL="457200" indent="-457200">
              <a:buFont typeface="+mj-lt"/>
              <a:buAutoNum type="arabicPeriod"/>
            </a:pPr>
            <a:endParaRPr lang="en-TT" i="1" dirty="0"/>
          </a:p>
          <a:p>
            <a:pPr marL="457200" indent="-457200">
              <a:buFont typeface="+mj-lt"/>
              <a:buAutoNum type="arabicPeriod"/>
            </a:pPr>
            <a:r>
              <a:rPr lang="en-TT" b="1" dirty="0"/>
              <a:t>Rita Ewing </a:t>
            </a:r>
            <a:r>
              <a:rPr lang="en-TT" i="1" dirty="0"/>
              <a:t>– WMO TT-BCM Member</a:t>
            </a:r>
          </a:p>
        </p:txBody>
      </p:sp>
      <p:pic>
        <p:nvPicPr>
          <p:cNvPr id="5" name="Picture 4">
            <a:extLst>
              <a:ext uri="{FF2B5EF4-FFF2-40B4-BE49-F238E27FC236}">
                <a16:creationId xmlns:a16="http://schemas.microsoft.com/office/drawing/2014/main" id="{AF10D11A-525B-E19C-8436-FDC33AB44CCD}"/>
              </a:ext>
            </a:extLst>
          </p:cNvPr>
          <p:cNvPicPr>
            <a:picLocks noChangeAspect="1"/>
          </p:cNvPicPr>
          <p:nvPr/>
        </p:nvPicPr>
        <p:blipFill>
          <a:blip r:embed="rId2"/>
          <a:stretch>
            <a:fillRect/>
          </a:stretch>
        </p:blipFill>
        <p:spPr>
          <a:xfrm>
            <a:off x="5098284" y="1590540"/>
            <a:ext cx="6641788" cy="4250318"/>
          </a:xfrm>
          <a:prstGeom prst="rect">
            <a:avLst/>
          </a:prstGeom>
        </p:spPr>
      </p:pic>
    </p:spTree>
    <p:extLst>
      <p:ext uri="{BB962C8B-B14F-4D97-AF65-F5344CB8AC3E}">
        <p14:creationId xmlns:p14="http://schemas.microsoft.com/office/powerpoint/2010/main" val="663347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44C65-3950-1B55-A7AB-50D742B582D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D7F378F-55C7-9B99-A132-A6EC2156ACE0}"/>
              </a:ext>
            </a:extLst>
          </p:cNvPr>
          <p:cNvSpPr>
            <a:spLocks noGrp="1"/>
          </p:cNvSpPr>
          <p:nvPr>
            <p:ph type="title"/>
          </p:nvPr>
        </p:nvSpPr>
        <p:spPr>
          <a:xfrm>
            <a:off x="133564" y="1703295"/>
            <a:ext cx="11906036" cy="3850341"/>
          </a:xfrm>
        </p:spPr>
        <p:txBody>
          <a:bodyPr>
            <a:normAutofit/>
          </a:bodyPr>
          <a:lstStyle/>
          <a:p>
            <a:r>
              <a:rPr lang="en-US" dirty="0">
                <a:solidFill>
                  <a:srgbClr val="005BAA"/>
                </a:solidFill>
              </a:rPr>
              <a:t>Thank you!</a:t>
            </a:r>
            <a:endParaRPr lang="en-US" b="0" dirty="0"/>
          </a:p>
        </p:txBody>
      </p:sp>
    </p:spTree>
    <p:extLst>
      <p:ext uri="{BB962C8B-B14F-4D97-AF65-F5344CB8AC3E}">
        <p14:creationId xmlns:p14="http://schemas.microsoft.com/office/powerpoint/2010/main" val="361993468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9CF885A40FAF34FA44F4261FBDFE623" ma:contentTypeVersion="28" ma:contentTypeDescription="Create a new document." ma:contentTypeScope="" ma:versionID="4466661716c0c42f57f976938afbffc1">
  <xsd:schema xmlns:xsd="http://www.w3.org/2001/XMLSchema" xmlns:xs="http://www.w3.org/2001/XMLSchema" xmlns:p="http://schemas.microsoft.com/office/2006/metadata/properties" xmlns:ns1="http://schemas.microsoft.com/sharepoint/v3" xmlns:ns2="715fcdb6-58ff-4d84-993c-bb26a5b54815" xmlns:ns3="32697be0-4917-4b48-9b03-a68f538f312a" xmlns:ns4="96d886eb-95f6-47f3-bdfb-70dab5061c60" targetNamespace="http://schemas.microsoft.com/office/2006/metadata/properties" ma:root="true" ma:fieldsID="761ecc9b729201cc2a722b8425101d12" ns1:_="" ns2:_="" ns3:_="" ns4:_="">
    <xsd:import namespace="http://schemas.microsoft.com/sharepoint/v3"/>
    <xsd:import namespace="715fcdb6-58ff-4d84-993c-bb26a5b54815"/>
    <xsd:import namespace="32697be0-4917-4b48-9b03-a68f538f312a"/>
    <xsd:import namespace="96d886eb-95f6-47f3-bdfb-70dab5061c60"/>
    <xsd:element name="properties">
      <xsd:complexType>
        <xsd:sequence>
          <xsd:element name="documentManagement">
            <xsd:complexType>
              <xsd:all>
                <xsd:element ref="ns2:WMOWFApprovalStatu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4:SharedWithUsers" minOccurs="0"/>
                <xsd:element ref="ns4:SharedWithDetails" minOccurs="0"/>
                <xsd:element ref="ns3:MediaServiceAutoKeyPoints" minOccurs="0"/>
                <xsd:element ref="ns3:MediaServiceKeyPoints" minOccurs="0"/>
                <xsd:element ref="ns1:_ip_UnifiedCompliancePolicyProperties" minOccurs="0"/>
                <xsd:element ref="ns1:_ip_UnifiedCompliancePolicyUIAction" minOccurs="0"/>
                <xsd:element ref="ns3:MediaLengthInSeconds" minOccurs="0"/>
                <xsd:element ref="ns3:Link" minOccurs="0"/>
                <xsd:element ref="ns3:lcf76f155ced4ddcb4097134ff3c332f" minOccurs="0"/>
                <xsd:element ref="ns4:TaxCatchAll" minOccurs="0"/>
                <xsd:element ref="ns3:MediaServiceObjectDetectorVersions" minOccurs="0"/>
                <xsd:element ref="ns3:Notes" minOccurs="0"/>
                <xsd:element ref="ns3:MediaServiceSearchProperties" minOccurs="0"/>
                <xsd:element ref="ns3:MediaServiceBillingMetadata" minOccurs="0"/>
                <xsd:element ref="ns4:_dlc_DocId" minOccurs="0"/>
                <xsd:element ref="ns4:_dlc_DocIdUrl" minOccurs="0"/>
                <xsd:element ref="ns4:_dlc_DocIdPersistId" minOccurs="0"/>
                <xsd:element ref="ns3:_ApprovalAssignedTo" minOccurs="0"/>
                <xsd:element ref="ns3:_ApprovalRespondedBy" minOccurs="0"/>
                <xsd:element ref="ns3:_ApprovalSentBy" minOccurs="0"/>
                <xsd:element ref="ns3:_Approval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32697be0-4917-4b48-9b03-a68f538f312a" elementFormDefault="qualified">
    <xsd:import namespace="http://schemas.microsoft.com/office/2006/documentManagement/types"/>
    <xsd:import namespace="http://schemas.microsoft.com/office/infopath/2007/PartnerControls"/>
    <xsd:element name="MediaServiceMetadata" ma:index="7" nillable="true" ma:displayName="MediaServiceMetadata" ma:hidden="true" ma:internalName="MediaServiceMetadata" ma:readOnly="true">
      <xsd:simpleType>
        <xsd:restriction base="dms:Note"/>
      </xsd:simpleType>
    </xsd:element>
    <xsd:element name="MediaServiceFastMetadata" ma:index="8" nillable="true" ma:displayName="MediaServiceFastMetadata" ma:hidden="true" ma:internalName="MediaServiceFastMetadata" ma:readOnly="true">
      <xsd:simpleType>
        <xsd:restriction base="dms:Note"/>
      </xsd:simpleType>
    </xsd:element>
    <xsd:element name="MediaServiceDateTaken" ma:index="9" nillable="true" ma:displayName="MediaServiceDateTaken" ma:hidden="true" ma:internalName="MediaServiceDateTaken" ma:readOnly="true">
      <xsd:simpleType>
        <xsd:restriction base="dms:Text"/>
      </xsd:simpleType>
    </xsd:element>
    <xsd:element name="MediaServiceAutoTags" ma:index="10" nillable="true" ma:displayName="Tags" ma:internalName="MediaServiceAutoTags"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ink" ma:index="22"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Notes" ma:index="27" nillable="true" ma:displayName="Notes" ma:format="Dropdown" ma:internalName="Notes">
      <xsd:simpleType>
        <xsd:restriction base="dms:Note">
          <xsd:maxLength value="255"/>
        </xsd:restriction>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element name="_ApprovalAssignedTo" ma:index="34" nillable="true" ma:displayName="Approvers" ma:list="UserInfo" ma:internalName="_ApprovalAssignedTo"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RespondedBy" ma:index="35" nillable="true" ma:displayName="Responses" ma:list="UserInfo" ma:internalName="_ApprovalRespondedBy"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entBy" ma:index="36" nillable="true" ma:displayName="Approval Creator" ma:list="UserInfo" ma:internalName="_ApprovalSentBy"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tatus" ma:index="37" nillable="true" ma:displayName="Approval status" ma:internalName="_ApprovalStatu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6d886eb-95f6-47f3-bdfb-70dab5061c6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c75f39b5-acb7-46a4-91b0-268d5cabe986}" ma:internalName="TaxCatchAll" ma:showField="CatchAllData" ma:web="96d886eb-95f6-47f3-bdfb-70dab5061c60">
      <xsd:complexType>
        <xsd:complexContent>
          <xsd:extension base="dms:MultiChoiceLookup">
            <xsd:sequence>
              <xsd:element name="Value" type="dms:Lookup" maxOccurs="unbounded" minOccurs="0" nillable="true"/>
            </xsd:sequence>
          </xsd:extension>
        </xsd:complexContent>
      </xsd:complexType>
    </xsd:element>
    <xsd:element name="_dlc_DocId" ma:index="31" nillable="true" ma:displayName="Document ID Value" ma:description="The value of the document ID assigned to this item." ma:indexed="true" ma:internalName="_dlc_DocId" ma:readOnly="true">
      <xsd:simpleType>
        <xsd:restriction base="dms:Text"/>
      </xsd:simpleType>
    </xsd:element>
    <xsd:element name="_dlc_DocIdUrl" ma:index="3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92a3b380-abf6-46f2-87bb-c2c114de1c9e" ContentTypeId="0x01" PreviousValue="false"/>
</file>

<file path=customXml/item3.xml><?xml version="1.0" encoding="utf-8"?>
<p:properties xmlns:p="http://schemas.microsoft.com/office/2006/metadata/properties" xmlns:xsi="http://www.w3.org/2001/XMLSchema-instance" xmlns:pc="http://schemas.microsoft.com/office/infopath/2007/PartnerControls">
  <documentManagement>
    <WMOWFApprovalStatus xmlns="715fcdb6-58ff-4d84-993c-bb26a5b54815">Not Submitted</WMOWFApprovalStatus>
    <lcf76f155ced4ddcb4097134ff3c332f xmlns="32697be0-4917-4b48-9b03-a68f538f312a">
      <Terms xmlns="http://schemas.microsoft.com/office/infopath/2007/PartnerControls"/>
    </lcf76f155ced4ddcb4097134ff3c332f>
    <TaxCatchAll xmlns="96d886eb-95f6-47f3-bdfb-70dab5061c60" xsi:nil="true"/>
    <_dlc_DocId xmlns="96d886eb-95f6-47f3-bdfb-70dab5061c60">S424MHM3U7MM-915036128-6446332</_dlc_DocId>
    <_dlc_DocIdUrl xmlns="96d886eb-95f6-47f3-bdfb-70dab5061c60">
      <Url>https://wmoomm.sharepoint.com/sites/wmocpdb/_layouts/15/DocIdRedir.aspx?ID=S424MHM3U7MM-915036128-6446332</Url>
      <Description>S424MHM3U7MM-915036128-6446332</Description>
    </_dlc_DocIdUrl>
    <_ApprovalAssignedTo xmlns="32697be0-4917-4b48-9b03-a68f538f312a">
      <UserInfo>
        <DisplayName/>
        <AccountId xsi:nil="true"/>
        <AccountType/>
      </UserInfo>
    </_ApprovalAssignedTo>
    <_ApprovalStatus xmlns="32697be0-4917-4b48-9b03-a68f538f312a">0</_ApprovalStatus>
    <_ApprovalRespondedBy xmlns="32697be0-4917-4b48-9b03-a68f538f312a">
      <UserInfo>
        <DisplayName/>
        <AccountId xsi:nil="true"/>
        <AccountType/>
      </UserInfo>
    </_ApprovalRespondedBy>
    <_ApprovalSentBy xmlns="32697be0-4917-4b48-9b03-a68f538f312a">
      <UserInfo>
        <DisplayName/>
        <AccountId xsi:nil="true"/>
        <AccountType/>
      </UserInfo>
    </_ApprovalSentBy>
    <_ip_UnifiedCompliancePolicyUIAction xmlns="http://schemas.microsoft.com/sharepoint/v3" xsi:nil="true"/>
    <Notes xmlns="32697be0-4917-4b48-9b03-a68f538f312a" xsi:nil="true"/>
    <_ip_UnifiedCompliancePolicyProperties xmlns="http://schemas.microsoft.com/sharepoint/v3" xsi:nil="true"/>
    <Link xmlns="32697be0-4917-4b48-9b03-a68f538f312a">
      <Url xsi:nil="true"/>
      <Description xsi:nil="true"/>
    </Link>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54C4E81-7C69-4E06-970E-F76520B5DE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5fcdb6-58ff-4d84-993c-bb26a5b54815"/>
    <ds:schemaRef ds:uri="32697be0-4917-4b48-9b03-a68f538f312a"/>
    <ds:schemaRef ds:uri="96d886eb-95f6-47f3-bdfb-70dab5061c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B2E0306-7D13-407A-8024-C6C087F4E11B}">
  <ds:schemaRefs>
    <ds:schemaRef ds:uri="Microsoft.SharePoint.Taxonomy.ContentTypeSync"/>
  </ds:schemaRefs>
</ds:datastoreItem>
</file>

<file path=customXml/itemProps3.xml><?xml version="1.0" encoding="utf-8"?>
<ds:datastoreItem xmlns:ds="http://schemas.openxmlformats.org/officeDocument/2006/customXml" ds:itemID="{F9995722-7EE4-43F0-BFD1-A4A9177742E2}">
  <ds:schemaRefs>
    <ds:schemaRef ds:uri="http://schemas.microsoft.com/office/2006/metadata/properties"/>
    <ds:schemaRef ds:uri="http://schemas.microsoft.com/office/infopath/2007/PartnerControls"/>
    <ds:schemaRef ds:uri="0238f0ac-9b23-40a1-9bea-3608b3f97744"/>
    <ds:schemaRef ds:uri="9dd362d0-63f2-4e3c-ac06-664d054c738d"/>
    <ds:schemaRef ds:uri="2c63548e-e22e-43cb-a415-9193d4d80a38"/>
    <ds:schemaRef ds:uri="9d2c9005-3129-4719-81ca-2fc8d806cf37"/>
    <ds:schemaRef ds:uri="715fcdb6-58ff-4d84-993c-bb26a5b54815"/>
    <ds:schemaRef ds:uri="32697be0-4917-4b48-9b03-a68f538f312a"/>
    <ds:schemaRef ds:uri="96d886eb-95f6-47f3-bdfb-70dab5061c60"/>
    <ds:schemaRef ds:uri="http://schemas.microsoft.com/sharepoint/v3"/>
  </ds:schemaRefs>
</ds:datastoreItem>
</file>

<file path=customXml/itemProps4.xml><?xml version="1.0" encoding="utf-8"?>
<ds:datastoreItem xmlns:ds="http://schemas.openxmlformats.org/officeDocument/2006/customXml" ds:itemID="{BFEAFFEE-5F5C-4084-82CF-BA64B4593A72}">
  <ds:schemaRefs>
    <ds:schemaRef ds:uri="http://schemas.microsoft.com/sharepoint/v3/contenttype/forms"/>
  </ds:schemaRefs>
</ds:datastoreItem>
</file>

<file path=customXml/itemProps5.xml><?xml version="1.0" encoding="utf-8"?>
<ds:datastoreItem xmlns:ds="http://schemas.openxmlformats.org/officeDocument/2006/customXml" ds:itemID="{80E82D94-E5A0-45E7-B4D7-7AF5C62331C5}">
  <ds:schemaRefs>
    <ds:schemaRef ds:uri="http://schemas.microsoft.com/sharepoint/events"/>
  </ds:schemaRefs>
</ds:datastoreItem>
</file>

<file path=docMetadata/LabelInfo.xml><?xml version="1.0" encoding="utf-8"?>
<clbl:labelList xmlns:clbl="http://schemas.microsoft.com/office/2020/mipLabelMetadata">
  <clbl:label id="{e962d134-526b-49fe-8fc7-dd80537250d0}" enabled="1" method="Standard" siteId="{eaa6be54-4687-40c4-9827-c044bd8e8d3c}" removed="0"/>
</clbl:labelList>
</file>

<file path=docProps/app.xml><?xml version="1.0" encoding="utf-8"?>
<Properties xmlns="http://schemas.openxmlformats.org/officeDocument/2006/extended-properties" xmlns:vt="http://schemas.openxmlformats.org/officeDocument/2006/docPropsVTypes">
  <TotalTime>926</TotalTime>
  <Words>2721</Words>
  <Application>Microsoft Office PowerPoint</Application>
  <PresentationFormat>Widescreen</PresentationFormat>
  <Paragraphs>264</Paragraphs>
  <Slides>29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Aptos</vt:lpstr>
      <vt:lpstr>Arial</vt:lpstr>
      <vt:lpstr>Arial,Sans-Serif</vt:lpstr>
      <vt:lpstr>Calibri</vt:lpstr>
      <vt:lpstr>Times New Roman</vt:lpstr>
      <vt:lpstr>Verdana</vt:lpstr>
      <vt:lpstr>Custom Design</vt:lpstr>
      <vt:lpstr>Leadership and Management Workshop for Senior Management of RA III and IV Caribbean Members  Business Continuity Management: Leadership Commitment &amp; Policy Development Based on WMO-No. 1361  Mr Haley Anderson (WMO TT-BCM)  Port of Spain, Trinidad and Tobago 1-5 December 2025</vt:lpstr>
      <vt:lpstr>Session Outline</vt:lpstr>
      <vt:lpstr>Session Objective</vt:lpstr>
      <vt:lpstr>Rationale</vt:lpstr>
      <vt:lpstr>PowerPoint Presentation</vt:lpstr>
      <vt:lpstr>What is Business Continuity Management?</vt:lpstr>
      <vt:lpstr>BCM vs Ad-hoc Crisis Response</vt:lpstr>
      <vt:lpstr>Why BCM Matters for NMHS Leadership</vt:lpstr>
      <vt:lpstr>Understanding Your Operational Environment</vt:lpstr>
      <vt:lpstr>Existing Good Practices You Already Have</vt:lpstr>
      <vt:lpstr>Risks of Not Implementing BCM</vt:lpstr>
      <vt:lpstr>Your Role as a Leader</vt:lpstr>
      <vt:lpstr>Leadership Actions Required Now</vt:lpstr>
      <vt:lpstr>BCM Policy and Business Continuity Plan</vt:lpstr>
      <vt:lpstr>Key Elements of a BCM Policy</vt:lpstr>
      <vt:lpstr>Leadership Commitment and Support for BCM</vt:lpstr>
      <vt:lpstr>Policy Development: How to Begin</vt:lpstr>
      <vt:lpstr>Leadership Role in Policy Approval</vt:lpstr>
      <vt:lpstr>Practical Activity</vt:lpstr>
      <vt:lpstr>Policy Statement</vt:lpstr>
      <vt:lpstr>Purpose &amp; Scope</vt:lpstr>
      <vt:lpstr>Initial List of Critical Functions</vt:lpstr>
      <vt:lpstr>Roles &amp; Responsibilities</vt:lpstr>
      <vt:lpstr>PowerPoint Presentation</vt:lpstr>
      <vt:lpstr>Volunteer Presentations</vt:lpstr>
      <vt:lpstr>Debrief</vt:lpstr>
      <vt:lpstr>Closing</vt:lpstr>
      <vt:lpstr>Special Thanks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Klara Josipovic</dc:creator>
  <cp:lastModifiedBy>Haley Anderson</cp:lastModifiedBy>
  <cp:revision>248</cp:revision>
  <dcterms:created xsi:type="dcterms:W3CDTF">2024-04-23T12:25:23Z</dcterms:created>
  <dcterms:modified xsi:type="dcterms:W3CDTF">2025-12-01T16:17:28Z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0x010100B9CF885A40FAF34FA44F4261FBDFE623</vt:lpwstr>
  </property>
  <property fmtid="{D5CDD505-2E9C-101B-9397-08002B2CF9AE}" pid="3" name="_dlc_DocIdItemGuid">
    <vt:lpwstr>89de5472-3df9-429d-9bc5-a97554813037</vt:lpwstr>
  </property>
  <property fmtid="{D5CDD505-2E9C-101B-9397-08002B2CF9AE}" pid="4" name="MediaServiceImageTags">
    <vt:lpwstr/>
  </property>
</Properties>
</file>