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notesMasterIdLst>
    <p:notesMasterId r:id="rId18"/>
  </p:notesMasterIdLst>
  <p:handoutMasterIdLst>
    <p:handoutMasterId r:id="rId19"/>
  </p:handoutMasterIdLst>
  <p:sldIdLst>
    <p:sldId id="256" r:id="rId6"/>
    <p:sldId id="269" r:id="rId7"/>
    <p:sldId id="262" r:id="rId8"/>
    <p:sldId id="263" r:id="rId9"/>
    <p:sldId id="264" r:id="rId10"/>
    <p:sldId id="265" r:id="rId11"/>
    <p:sldId id="266" r:id="rId12"/>
    <p:sldId id="260" r:id="rId13"/>
    <p:sldId id="261" r:id="rId14"/>
    <p:sldId id="268" r:id="rId15"/>
    <p:sldId id="270" r:id="rId16"/>
    <p:sldId id="267" r:id="rId17"/>
  </p:sldIdLst>
  <p:sldSz cx="12192000" cy="6858000"/>
  <p:notesSz cx="6858000" cy="9144000"/>
  <p:defaultText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B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79545" autoAdjust="0"/>
  </p:normalViewPr>
  <p:slideViewPr>
    <p:cSldViewPr snapToGrid="0">
      <p:cViewPr varScale="1">
        <p:scale>
          <a:sx n="70" d="100"/>
          <a:sy n="70" d="100"/>
        </p:scale>
        <p:origin x="726" y="48"/>
      </p:cViewPr>
      <p:guideLst>
        <p:guide orient="horz" pos="2160"/>
        <p:guide pos="3840"/>
      </p:guideLst>
    </p:cSldViewPr>
  </p:slideViewPr>
  <p:notesTextViewPr>
    <p:cViewPr>
      <p:scale>
        <a:sx n="1" d="1"/>
        <a:sy n="1" d="1"/>
      </p:scale>
      <p:origin x="0" y="0"/>
    </p:cViewPr>
  </p:notesTextViewPr>
  <p:notesViewPr>
    <p:cSldViewPr snapToGrid="0">
      <p:cViewPr varScale="1">
        <p:scale>
          <a:sx n="70" d="100"/>
          <a:sy n="70" d="100"/>
        </p:scale>
        <p:origin x="2547" y="4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8A10AD-D0FD-E4F3-7DAF-1127E6A6C1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8290404-BFD2-CA49-140A-548CDF5BF29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F8BFC5A-56E4-4CD5-8819-98947BE6CA62}" type="datetimeFigureOut">
              <a:rPr lang="en-US" smtClean="0"/>
              <a:t>12/1/2025</a:t>
            </a:fld>
            <a:endParaRPr lang="en-US" dirty="0"/>
          </a:p>
        </p:txBody>
      </p:sp>
      <p:sp>
        <p:nvSpPr>
          <p:cNvPr id="4" name="Footer Placeholder 3">
            <a:extLst>
              <a:ext uri="{FF2B5EF4-FFF2-40B4-BE49-F238E27FC236}">
                <a16:creationId xmlns:a16="http://schemas.microsoft.com/office/drawing/2014/main" id="{C5E5AA3E-D889-A75D-9717-55AFB0A9C44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E465BCA-070E-C088-0C17-5A97B49B531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73D95EE-6229-4485-8072-94F905DAD0F4}" type="slidenum">
              <a:rPr lang="en-US" smtClean="0"/>
              <a:t>‹#›</a:t>
            </a:fld>
            <a:endParaRPr lang="en-US"/>
          </a:p>
        </p:txBody>
      </p:sp>
      <p:pic>
        <p:nvPicPr>
          <p:cNvPr id="6" name="Picture 5">
            <a:extLst>
              <a:ext uri="{FF2B5EF4-FFF2-40B4-BE49-F238E27FC236}">
                <a16:creationId xmlns:a16="http://schemas.microsoft.com/office/drawing/2014/main" id="{28952211-6D7C-76B7-590F-C05210049589}"/>
              </a:ext>
            </a:extLst>
          </p:cNvPr>
          <p:cNvPicPr>
            <a:picLocks noChangeAspect="1"/>
          </p:cNvPicPr>
          <p:nvPr/>
        </p:nvPicPr>
        <p:blipFill>
          <a:blip r:embed="rId2"/>
          <a:stretch>
            <a:fillRect/>
          </a:stretch>
        </p:blipFill>
        <p:spPr>
          <a:xfrm>
            <a:off x="5622505" y="28089"/>
            <a:ext cx="402609" cy="402609"/>
          </a:xfrm>
          <a:prstGeom prst="rect">
            <a:avLst/>
          </a:prstGeom>
        </p:spPr>
      </p:pic>
    </p:spTree>
    <p:extLst>
      <p:ext uri="{BB962C8B-B14F-4D97-AF65-F5344CB8AC3E}">
        <p14:creationId xmlns:p14="http://schemas.microsoft.com/office/powerpoint/2010/main" val="39492818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221716-3F34-4B1F-BEB6-16F601F6BA72}" type="datetimeFigureOut">
              <a:rPr lang="en-US" smtClean="0"/>
              <a:t>12/1/2025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8C7FA9-D616-40EC-B1A9-AE26472D854E}" type="slidenum">
              <a:rPr lang="en-US" smtClean="0"/>
              <a:t>‹#›</a:t>
            </a:fld>
            <a:endParaRPr lang="en-US"/>
          </a:p>
        </p:txBody>
      </p:sp>
    </p:spTree>
    <p:extLst>
      <p:ext uri="{BB962C8B-B14F-4D97-AF65-F5344CB8AC3E}">
        <p14:creationId xmlns:p14="http://schemas.microsoft.com/office/powerpoint/2010/main" val="3361635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Good morning, distinguished colleagues, partners, and friends,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is a privilege to join you today at this important WMO–CMO Leadership and Management Workshop. I want to extend my appreciation to the organizers for convening us here in Port of Spain to reflect on how we, as senior leaders of National Meteorological and Hydrological Services in the Caribbean, can strengthen our institutions for the future.</a:t>
            </a:r>
          </a:p>
          <a:p>
            <a:endParaRPr lang="en-US" dirty="0"/>
          </a:p>
        </p:txBody>
      </p:sp>
      <p:sp>
        <p:nvSpPr>
          <p:cNvPr id="4" name="Slide Number Placeholder 3"/>
          <p:cNvSpPr>
            <a:spLocks noGrp="1"/>
          </p:cNvSpPr>
          <p:nvPr>
            <p:ph type="sldNum" sz="quarter" idx="5"/>
          </p:nvPr>
        </p:nvSpPr>
        <p:spPr/>
        <p:txBody>
          <a:bodyPr/>
          <a:lstStyle/>
          <a:p>
            <a:fld id="{298C7FA9-D616-40EC-B1A9-AE26472D854E}" type="slidenum">
              <a:rPr lang="en-US" smtClean="0"/>
              <a:t>1</a:t>
            </a:fld>
            <a:endParaRPr lang="en-US"/>
          </a:p>
        </p:txBody>
      </p:sp>
    </p:spTree>
    <p:extLst>
      <p:ext uri="{BB962C8B-B14F-4D97-AF65-F5344CB8AC3E}">
        <p14:creationId xmlns:p14="http://schemas.microsoft.com/office/powerpoint/2010/main" val="620587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Today’s session focuses on three themes that are critical not only to our operational success, but to the long-term sustainability of our NMHSs:</a:t>
            </a:r>
            <a:br>
              <a:rPr lang="en-US" sz="1200"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leveraging technological advances</a:t>
            </a:r>
            <a:r>
              <a:rPr lang="en-US" sz="1200" kern="1200" dirty="0">
                <a:solidFill>
                  <a:schemeClr val="tx1"/>
                </a:solidFill>
                <a:effectLst/>
                <a:latin typeface="+mn-lt"/>
                <a:ea typeface="+mn-ea"/>
                <a:cs typeface="+mn-cs"/>
              </a:rPr>
              <a:t>,</a:t>
            </a:r>
            <a:br>
              <a:rPr lang="en-US" sz="1200"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empowering the youth</a:t>
            </a:r>
            <a:r>
              <a:rPr lang="en-US" sz="1200" kern="1200" dirty="0">
                <a:solidFill>
                  <a:schemeClr val="tx1"/>
                </a:solidFill>
                <a:effectLst/>
                <a:latin typeface="+mn-lt"/>
                <a:ea typeface="+mn-ea"/>
                <a:cs typeface="+mn-cs"/>
              </a:rPr>
              <a:t>, and</a:t>
            </a:r>
            <a:br>
              <a:rPr lang="en-US" sz="1200"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supporting intergenerational mutual learning</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These themes speak to where we are as a region — and where we must go.</a:t>
            </a:r>
          </a:p>
          <a:p>
            <a:r>
              <a:rPr lang="en-US" sz="1200" kern="1200" dirty="0">
                <a:solidFill>
                  <a:schemeClr val="tx1"/>
                </a:solidFill>
                <a:effectLst/>
                <a:latin typeface="+mn-lt"/>
                <a:ea typeface="+mn-ea"/>
                <a:cs typeface="+mn-cs"/>
              </a:rPr>
              <a:t>Across the Caribbean, our institutions face rising expectations. Our societies demand earlier warnings, clearer information, and more precise forecasting. At the same time, climate extremes are intensifying, and public reliance on our services has never been higher. To meet these evolving needs, we must simultaneously modernize technology, invest in people, and build organizational cultures that are agile, innovative, and resilient.</a:t>
            </a:r>
          </a:p>
          <a:p>
            <a:r>
              <a:rPr lang="en-US" sz="1200" kern="1200" dirty="0">
                <a:solidFill>
                  <a:schemeClr val="tx1"/>
                </a:solidFill>
                <a:effectLst/>
                <a:latin typeface="+mn-lt"/>
                <a:ea typeface="+mn-ea"/>
                <a:cs typeface="+mn-cs"/>
              </a:rPr>
              <a:t>In Barbados, these three pillars have guided much of our recent transformation, and I hope the experiences I share today will resonate with your own national journeys.</a:t>
            </a:r>
          </a:p>
          <a:p>
            <a:endParaRPr lang="en-US" dirty="0"/>
          </a:p>
          <a:p>
            <a:endParaRPr lang="en-US" dirty="0"/>
          </a:p>
        </p:txBody>
      </p:sp>
      <p:sp>
        <p:nvSpPr>
          <p:cNvPr id="4" name="Slide Number Placeholder 3"/>
          <p:cNvSpPr>
            <a:spLocks noGrp="1"/>
          </p:cNvSpPr>
          <p:nvPr>
            <p:ph type="sldNum" sz="quarter" idx="5"/>
          </p:nvPr>
        </p:nvSpPr>
        <p:spPr/>
        <p:txBody>
          <a:bodyPr/>
          <a:lstStyle/>
          <a:p>
            <a:fld id="{298C7FA9-D616-40EC-B1A9-AE26472D854E}" type="slidenum">
              <a:rPr lang="en-US" smtClean="0"/>
              <a:t>2</a:t>
            </a:fld>
            <a:endParaRPr lang="en-US"/>
          </a:p>
        </p:txBody>
      </p:sp>
    </p:spTree>
    <p:extLst>
      <p:ext uri="{BB962C8B-B14F-4D97-AF65-F5344CB8AC3E}">
        <p14:creationId xmlns:p14="http://schemas.microsoft.com/office/powerpoint/2010/main" val="897724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Technology has been transforming meteorology for decades, but the past five years have been especially significant for the BMS. As a region of small island developing states, we are often the first to feel the impacts of a changing climate, yet the last to receive the resources needed to fully prepare for them. This makes modernization not a luxury, but a necessity.</a:t>
            </a:r>
          </a:p>
          <a:p>
            <a:endParaRPr lang="en-US" sz="1200" dirty="0"/>
          </a:p>
          <a:p>
            <a:r>
              <a:rPr lang="en-US" sz="1200" dirty="0"/>
              <a:t>At the Barbados Meteorological Services, our approach to technological advancement has been guided by three principles:</a:t>
            </a:r>
          </a:p>
          <a:p>
            <a:br>
              <a:rPr lang="en-US" sz="1200" dirty="0"/>
            </a:br>
            <a:r>
              <a:rPr lang="en-US" sz="1200" b="1" dirty="0"/>
              <a:t>Integration</a:t>
            </a:r>
            <a:r>
              <a:rPr lang="en-US" sz="1200" dirty="0"/>
              <a:t>, </a:t>
            </a:r>
            <a:r>
              <a:rPr lang="en-US" sz="1200" b="1" dirty="0"/>
              <a:t>sustainability, </a:t>
            </a:r>
            <a:r>
              <a:rPr lang="en-US" sz="1200" dirty="0"/>
              <a:t>and</a:t>
            </a:r>
            <a:r>
              <a:rPr lang="en-US" sz="1200" b="1" dirty="0"/>
              <a:t> Multi-Purposes</a:t>
            </a:r>
            <a:endParaRPr lang="en-US" dirty="0"/>
          </a:p>
        </p:txBody>
      </p:sp>
      <p:sp>
        <p:nvSpPr>
          <p:cNvPr id="4" name="Slide Number Placeholder 3"/>
          <p:cNvSpPr>
            <a:spLocks noGrp="1"/>
          </p:cNvSpPr>
          <p:nvPr>
            <p:ph type="sldNum" sz="quarter" idx="5"/>
          </p:nvPr>
        </p:nvSpPr>
        <p:spPr/>
        <p:txBody>
          <a:bodyPr/>
          <a:lstStyle/>
          <a:p>
            <a:fld id="{298C7FA9-D616-40EC-B1A9-AE26472D854E}" type="slidenum">
              <a:rPr lang="en-US" smtClean="0"/>
              <a:t>3</a:t>
            </a:fld>
            <a:endParaRPr lang="en-US"/>
          </a:p>
        </p:txBody>
      </p:sp>
    </p:spTree>
    <p:extLst>
      <p:ext uri="{BB962C8B-B14F-4D97-AF65-F5344CB8AC3E}">
        <p14:creationId xmlns:p14="http://schemas.microsoft.com/office/powerpoint/2010/main" val="3610946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Integration</a:t>
            </a:r>
            <a:endParaRPr lang="en-US" sz="1200" dirty="0"/>
          </a:p>
          <a:p>
            <a:r>
              <a:rPr lang="en-US" sz="1200" dirty="0"/>
              <a:t>We have expanded our observational network with automatic weather stations and improved data acquisition from radar and satellite sources. But more importantly, we have worked to integrate these tools into a unified operational picture. Real-time situational awareness is no longer a desire; it is a requirement.</a:t>
            </a:r>
          </a:p>
          <a:p>
            <a:endParaRPr lang="en-US" dirty="0"/>
          </a:p>
        </p:txBody>
      </p:sp>
      <p:sp>
        <p:nvSpPr>
          <p:cNvPr id="4" name="Slide Number Placeholder 3"/>
          <p:cNvSpPr>
            <a:spLocks noGrp="1"/>
          </p:cNvSpPr>
          <p:nvPr>
            <p:ph type="sldNum" sz="quarter" idx="5"/>
          </p:nvPr>
        </p:nvSpPr>
        <p:spPr/>
        <p:txBody>
          <a:bodyPr/>
          <a:lstStyle/>
          <a:p>
            <a:fld id="{298C7FA9-D616-40EC-B1A9-AE26472D854E}" type="slidenum">
              <a:rPr lang="en-US" smtClean="0"/>
              <a:t>4</a:t>
            </a:fld>
            <a:endParaRPr lang="en-US"/>
          </a:p>
        </p:txBody>
      </p:sp>
    </p:spTree>
    <p:extLst>
      <p:ext uri="{BB962C8B-B14F-4D97-AF65-F5344CB8AC3E}">
        <p14:creationId xmlns:p14="http://schemas.microsoft.com/office/powerpoint/2010/main" val="12896261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Sustainability</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is often overlooked in modernization projects. Equipment requires maintenance. Systems must be updated. Staff need continuous training. Sustainability planning is now a core part of our modernization strategy.</a:t>
            </a:r>
          </a:p>
          <a:p>
            <a:endParaRPr lang="en-US" dirty="0"/>
          </a:p>
        </p:txBody>
      </p:sp>
      <p:sp>
        <p:nvSpPr>
          <p:cNvPr id="4" name="Slide Number Placeholder 3"/>
          <p:cNvSpPr>
            <a:spLocks noGrp="1"/>
          </p:cNvSpPr>
          <p:nvPr>
            <p:ph type="sldNum" sz="quarter" idx="5"/>
          </p:nvPr>
        </p:nvSpPr>
        <p:spPr/>
        <p:txBody>
          <a:bodyPr/>
          <a:lstStyle/>
          <a:p>
            <a:fld id="{298C7FA9-D616-40EC-B1A9-AE26472D854E}" type="slidenum">
              <a:rPr lang="en-US" smtClean="0"/>
              <a:t>5</a:t>
            </a:fld>
            <a:endParaRPr lang="en-US"/>
          </a:p>
        </p:txBody>
      </p:sp>
    </p:spTree>
    <p:extLst>
      <p:ext uri="{BB962C8B-B14F-4D97-AF65-F5344CB8AC3E}">
        <p14:creationId xmlns:p14="http://schemas.microsoft.com/office/powerpoint/2010/main" val="2848554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Purpose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Our goal has never been modernization for its own sake. Every tool, every software upgrade, every system enhancement must contribute directly to better services, clearer warnings, stronger decision-making support, and better public understanding of risk.</a:t>
            </a:r>
          </a:p>
          <a:p>
            <a:endParaRPr lang="en-US" dirty="0"/>
          </a:p>
        </p:txBody>
      </p:sp>
      <p:sp>
        <p:nvSpPr>
          <p:cNvPr id="4" name="Slide Number Placeholder 3"/>
          <p:cNvSpPr>
            <a:spLocks noGrp="1"/>
          </p:cNvSpPr>
          <p:nvPr>
            <p:ph type="sldNum" sz="quarter" idx="5"/>
          </p:nvPr>
        </p:nvSpPr>
        <p:spPr/>
        <p:txBody>
          <a:bodyPr/>
          <a:lstStyle/>
          <a:p>
            <a:fld id="{298C7FA9-D616-40EC-B1A9-AE26472D854E}" type="slidenum">
              <a:rPr lang="en-US" smtClean="0"/>
              <a:t>6</a:t>
            </a:fld>
            <a:endParaRPr lang="en-US"/>
          </a:p>
        </p:txBody>
      </p:sp>
    </p:spTree>
    <p:extLst>
      <p:ext uri="{BB962C8B-B14F-4D97-AF65-F5344CB8AC3E}">
        <p14:creationId xmlns:p14="http://schemas.microsoft.com/office/powerpoint/2010/main" val="1483528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If technology gives us capability, youth give us capacity.</a:t>
            </a:r>
          </a:p>
          <a:p>
            <a:r>
              <a:rPr lang="en-US" sz="1200" kern="1200" dirty="0">
                <a:solidFill>
                  <a:schemeClr val="tx1"/>
                </a:solidFill>
                <a:effectLst/>
                <a:latin typeface="+mn-lt"/>
                <a:ea typeface="+mn-ea"/>
                <a:cs typeface="+mn-cs"/>
              </a:rPr>
              <a:t>Across our NMHSs, a new generation of professionals is stepping forward, young people who are digitally fluent, globally connected, and eager to innovate. They bring fresh energy and new ways of thinking.</a:t>
            </a:r>
          </a:p>
          <a:p>
            <a:r>
              <a:rPr lang="en-US" sz="1200" kern="1200" dirty="0">
                <a:solidFill>
                  <a:schemeClr val="tx1"/>
                </a:solidFill>
                <a:effectLst/>
                <a:latin typeface="+mn-lt"/>
                <a:ea typeface="+mn-ea"/>
                <a:cs typeface="+mn-cs"/>
              </a:rPr>
              <a:t>But they need space, opportunity, and mentorship.</a:t>
            </a:r>
          </a:p>
          <a:p>
            <a:r>
              <a:rPr lang="en-US" sz="1200" kern="1200" dirty="0">
                <a:solidFill>
                  <a:schemeClr val="tx1"/>
                </a:solidFill>
                <a:effectLst/>
                <a:latin typeface="+mn-lt"/>
                <a:ea typeface="+mn-ea"/>
                <a:cs typeface="+mn-cs"/>
              </a:rPr>
              <a:t>At the Barbados Meteorological Services, we have taken deliberate steps to integrate young professionals into:</a:t>
            </a:r>
          </a:p>
          <a:p>
            <a:pPr lvl="0"/>
            <a:r>
              <a:rPr lang="en-US" sz="1200" b="1" kern="1200" dirty="0">
                <a:solidFill>
                  <a:schemeClr val="tx1"/>
                </a:solidFill>
                <a:effectLst/>
                <a:latin typeface="+mn-lt"/>
                <a:ea typeface="+mn-ea"/>
                <a:cs typeface="+mn-cs"/>
              </a:rPr>
              <a:t>forecasting operations</a:t>
            </a:r>
            <a:r>
              <a:rPr lang="en-US" sz="1200" kern="1200" dirty="0">
                <a:solidFill>
                  <a:schemeClr val="tx1"/>
                </a:solidFill>
                <a:effectLst/>
                <a:latin typeface="+mn-lt"/>
                <a:ea typeface="+mn-ea"/>
                <a:cs typeface="+mn-cs"/>
              </a:rPr>
              <a:t>,</a:t>
            </a:r>
          </a:p>
          <a:p>
            <a:pPr lvl="0"/>
            <a:r>
              <a:rPr lang="en-US" sz="1200" b="1" kern="1200" dirty="0">
                <a:solidFill>
                  <a:schemeClr val="tx1"/>
                </a:solidFill>
                <a:effectLst/>
                <a:latin typeface="+mn-lt"/>
                <a:ea typeface="+mn-ea"/>
                <a:cs typeface="+mn-cs"/>
              </a:rPr>
              <a:t>radar and satellite analysis</a:t>
            </a:r>
            <a:r>
              <a:rPr lang="en-US" sz="1200" kern="1200" dirty="0">
                <a:solidFill>
                  <a:schemeClr val="tx1"/>
                </a:solidFill>
                <a:effectLst/>
                <a:latin typeface="+mn-lt"/>
                <a:ea typeface="+mn-ea"/>
                <a:cs typeface="+mn-cs"/>
              </a:rPr>
              <a:t>,</a:t>
            </a:r>
          </a:p>
          <a:p>
            <a:pPr lvl="0"/>
            <a:r>
              <a:rPr lang="en-US" sz="1200" b="1" kern="1200" dirty="0">
                <a:solidFill>
                  <a:schemeClr val="tx1"/>
                </a:solidFill>
                <a:effectLst/>
                <a:latin typeface="+mn-lt"/>
                <a:ea typeface="+mn-ea"/>
                <a:cs typeface="+mn-cs"/>
              </a:rPr>
              <a:t>ICT and systems maintenance</a:t>
            </a:r>
            <a:r>
              <a:rPr lang="en-US" sz="1200" kern="1200" dirty="0">
                <a:solidFill>
                  <a:schemeClr val="tx1"/>
                </a:solidFill>
                <a:effectLst/>
                <a:latin typeface="+mn-lt"/>
                <a:ea typeface="+mn-ea"/>
                <a:cs typeface="+mn-cs"/>
              </a:rPr>
              <a:t>,</a:t>
            </a:r>
          </a:p>
          <a:p>
            <a:pPr lvl="0"/>
            <a:r>
              <a:rPr lang="en-US" sz="1200" b="1" kern="1200" dirty="0">
                <a:solidFill>
                  <a:schemeClr val="tx1"/>
                </a:solidFill>
                <a:effectLst/>
                <a:latin typeface="+mn-lt"/>
                <a:ea typeface="+mn-ea"/>
                <a:cs typeface="+mn-cs"/>
              </a:rPr>
              <a:t>climate data management</a:t>
            </a:r>
            <a:r>
              <a:rPr lang="en-US" sz="1200" kern="1200" dirty="0">
                <a:solidFill>
                  <a:schemeClr val="tx1"/>
                </a:solidFill>
                <a:effectLst/>
                <a:latin typeface="+mn-lt"/>
                <a:ea typeface="+mn-ea"/>
                <a:cs typeface="+mn-cs"/>
              </a:rPr>
              <a:t>, and</a:t>
            </a:r>
          </a:p>
          <a:p>
            <a:pPr lvl="0"/>
            <a:r>
              <a:rPr lang="en-US" sz="1200" b="1" kern="1200" dirty="0">
                <a:solidFill>
                  <a:schemeClr val="tx1"/>
                </a:solidFill>
                <a:effectLst/>
                <a:latin typeface="+mn-lt"/>
                <a:ea typeface="+mn-ea"/>
                <a:cs typeface="+mn-cs"/>
              </a:rPr>
              <a:t>public communication and media engagement</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We no longer keep young staff on the periphery. We bring them into the heart of operations, where they can learn, contribute, and lead.</a:t>
            </a:r>
          </a:p>
          <a:p>
            <a:r>
              <a:rPr lang="en-US" sz="1200" kern="1200" dirty="0">
                <a:solidFill>
                  <a:schemeClr val="tx1"/>
                </a:solidFill>
                <a:effectLst/>
                <a:latin typeface="+mn-lt"/>
                <a:ea typeface="+mn-ea"/>
                <a:cs typeface="+mn-cs"/>
              </a:rPr>
              <a:t>One of the most striking impacts of youth involvement has been in our public communication efforts. Young officers have led improvements to our digital outreach, enhancing our social media presence, creating visual products, and strengthening real-time communication during hazardous events. Their contributions have made our messages clearer and more accessible to the public, who increasingly rely on digital platforms.</a:t>
            </a:r>
          </a:p>
          <a:p>
            <a:r>
              <a:rPr lang="en-US" sz="1200" b="1" kern="1200" dirty="0">
                <a:solidFill>
                  <a:schemeClr val="tx1"/>
                </a:solidFill>
                <a:effectLst/>
                <a:latin typeface="+mn-lt"/>
                <a:ea typeface="+mn-ea"/>
                <a:cs typeface="+mn-cs"/>
              </a:rPr>
              <a:t>Creating Leadership Pathways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Youth empowerment must go beyond operational tasks. It must include leadership development.</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We encourage young staff to:</a:t>
            </a:r>
          </a:p>
          <a:p>
            <a:pPr lvl="0"/>
            <a:r>
              <a:rPr lang="en-US" sz="1200" kern="1200" dirty="0">
                <a:solidFill>
                  <a:schemeClr val="tx1"/>
                </a:solidFill>
                <a:effectLst/>
                <a:latin typeface="+mn-lt"/>
                <a:ea typeface="+mn-ea"/>
                <a:cs typeface="+mn-cs"/>
              </a:rPr>
              <a:t>participate in WMO workshops,</a:t>
            </a:r>
          </a:p>
          <a:p>
            <a:pPr lvl="0"/>
            <a:r>
              <a:rPr lang="en-US" sz="1200" kern="1200" dirty="0">
                <a:solidFill>
                  <a:schemeClr val="tx1"/>
                </a:solidFill>
                <a:effectLst/>
                <a:latin typeface="+mn-lt"/>
                <a:ea typeface="+mn-ea"/>
                <a:cs typeface="+mn-cs"/>
              </a:rPr>
              <a:t>pursue professional certification,</a:t>
            </a:r>
          </a:p>
          <a:p>
            <a:pPr lvl="0"/>
            <a:r>
              <a:rPr lang="en-US" sz="1200" kern="1200" dirty="0">
                <a:solidFill>
                  <a:schemeClr val="tx1"/>
                </a:solidFill>
                <a:effectLst/>
                <a:latin typeface="+mn-lt"/>
                <a:ea typeface="+mn-ea"/>
                <a:cs typeface="+mn-cs"/>
              </a:rPr>
              <a:t>take ownership of projects,</a:t>
            </a:r>
          </a:p>
          <a:p>
            <a:pPr lvl="0"/>
            <a:r>
              <a:rPr lang="en-US" sz="1200" kern="1200" dirty="0">
                <a:solidFill>
                  <a:schemeClr val="tx1"/>
                </a:solidFill>
                <a:effectLst/>
                <a:latin typeface="+mn-lt"/>
                <a:ea typeface="+mn-ea"/>
                <a:cs typeface="+mn-cs"/>
              </a:rPr>
              <a:t>and sit at the table during strategic discussions.</a:t>
            </a:r>
          </a:p>
          <a:p>
            <a:r>
              <a:rPr lang="en-US" sz="1200" kern="1200" dirty="0">
                <a:solidFill>
                  <a:schemeClr val="tx1"/>
                </a:solidFill>
                <a:effectLst/>
                <a:latin typeface="+mn-lt"/>
                <a:ea typeface="+mn-ea"/>
                <a:cs typeface="+mn-cs"/>
              </a:rPr>
              <a:t>This builds confidence and fosters a sense of belonging; a crucial factor in staff retention.</a:t>
            </a:r>
          </a:p>
          <a:p>
            <a:r>
              <a:rPr lang="en-US" sz="1200" b="1" kern="1200" dirty="0">
                <a:solidFill>
                  <a:schemeClr val="tx1"/>
                </a:solidFill>
                <a:effectLst/>
                <a:latin typeface="+mn-lt"/>
                <a:ea typeface="+mn-ea"/>
                <a:cs typeface="+mn-cs"/>
              </a:rPr>
              <a:t>The Leadership Role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senior managers, it is our responsibility to nurture this generation. They are not simply the future of our NMHSs; they are the present. And their success depends on the environment we create for them today.</a:t>
            </a:r>
          </a:p>
          <a:p>
            <a:endParaRPr lang="en-US" dirty="0"/>
          </a:p>
        </p:txBody>
      </p:sp>
      <p:sp>
        <p:nvSpPr>
          <p:cNvPr id="4" name="Slide Number Placeholder 3"/>
          <p:cNvSpPr>
            <a:spLocks noGrp="1"/>
          </p:cNvSpPr>
          <p:nvPr>
            <p:ph type="sldNum" sz="quarter" idx="5"/>
          </p:nvPr>
        </p:nvSpPr>
        <p:spPr/>
        <p:txBody>
          <a:bodyPr/>
          <a:lstStyle/>
          <a:p>
            <a:fld id="{298C7FA9-D616-40EC-B1A9-AE26472D854E}" type="slidenum">
              <a:rPr lang="en-US" smtClean="0"/>
              <a:t>7</a:t>
            </a:fld>
            <a:endParaRPr lang="en-US"/>
          </a:p>
        </p:txBody>
      </p:sp>
    </p:spTree>
    <p:extLst>
      <p:ext uri="{BB962C8B-B14F-4D97-AF65-F5344CB8AC3E}">
        <p14:creationId xmlns:p14="http://schemas.microsoft.com/office/powerpoint/2010/main" val="23090994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3. Intergenerational Mutual Learning</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While youth bring innovation, our senior staff carry something equally valuable: institutional memory. They know the history of our systems, the lessons from past storms, and the realities of working with limited resources.</a:t>
            </a:r>
          </a:p>
          <a:p>
            <a:r>
              <a:rPr lang="en-US" sz="1200" kern="1200" dirty="0">
                <a:solidFill>
                  <a:schemeClr val="tx1"/>
                </a:solidFill>
                <a:effectLst/>
                <a:latin typeface="+mn-lt"/>
                <a:ea typeface="+mn-ea"/>
                <a:cs typeface="+mn-cs"/>
              </a:rPr>
              <a:t>In meteorology, experience is not just useful, it is essential.</a:t>
            </a:r>
          </a:p>
          <a:p>
            <a:r>
              <a:rPr lang="en-US" sz="1200" kern="1200" dirty="0">
                <a:solidFill>
                  <a:schemeClr val="tx1"/>
                </a:solidFill>
                <a:effectLst/>
                <a:latin typeface="+mn-lt"/>
                <a:ea typeface="+mn-ea"/>
                <a:cs typeface="+mn-cs"/>
              </a:rPr>
              <a:t>But the old paradigm of “senior teaches junior” is no longer sufficient. Today’s environment demands mutual learning, a two-way exchange where each generation benefits from the strengths of the other.</a:t>
            </a:r>
          </a:p>
          <a:p>
            <a:r>
              <a:rPr lang="en-US" sz="1200" kern="1200" dirty="0">
                <a:solidFill>
                  <a:schemeClr val="tx1"/>
                </a:solidFill>
                <a:effectLst/>
                <a:latin typeface="+mn-lt"/>
                <a:ea typeface="+mn-ea"/>
                <a:cs typeface="+mn-cs"/>
              </a:rPr>
              <a:t>At the Barbados Meteorological Services, this approach has produced several positive outcomes:</a:t>
            </a:r>
          </a:p>
          <a:p>
            <a:r>
              <a:rPr lang="en-US" sz="1200" b="1" kern="1200" dirty="0">
                <a:solidFill>
                  <a:schemeClr val="tx1"/>
                </a:solidFill>
                <a:effectLst/>
                <a:latin typeface="+mn-lt"/>
                <a:ea typeface="+mn-ea"/>
                <a:cs typeface="+mn-cs"/>
              </a:rPr>
              <a:t>Knowledge Retention and Succession Planning</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Meteorologists, Technicians, and Electronic Officers now work closely with younger staff on real-time operations. This pairing strengthens succession planning and reduces the risk of losing institutional knowledge.</a:t>
            </a:r>
          </a:p>
          <a:p>
            <a:r>
              <a:rPr lang="en-US" sz="1200" b="1" kern="1200" dirty="0">
                <a:solidFill>
                  <a:schemeClr val="tx1"/>
                </a:solidFill>
                <a:effectLst/>
                <a:latin typeface="+mn-lt"/>
                <a:ea typeface="+mn-ea"/>
                <a:cs typeface="+mn-cs"/>
              </a:rPr>
              <a:t>Improved Technical Innovation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Younger officers introduce automation tools, coding skills, and analytical methods that enhance efficiency. Meanwhile, senior staff provide operational context and practical caution that keeps innovation grounded and relevant.</a:t>
            </a:r>
          </a:p>
          <a:p>
            <a:r>
              <a:rPr lang="en-US" sz="1200" b="1" kern="1200" dirty="0">
                <a:solidFill>
                  <a:schemeClr val="tx1"/>
                </a:solidFill>
                <a:effectLst/>
                <a:latin typeface="+mn-lt"/>
                <a:ea typeface="+mn-ea"/>
                <a:cs typeface="+mn-cs"/>
              </a:rPr>
              <a:t>Enhanced Team Culture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staff feel seen, valued, and respected, regardless of age, organizational morale improves. Teams become more cohesive, more resilient, and more committed to the mission.</a:t>
            </a:r>
          </a:p>
          <a:p>
            <a:r>
              <a:rPr lang="en-US" sz="1200" kern="1200" dirty="0">
                <a:solidFill>
                  <a:schemeClr val="tx1"/>
                </a:solidFill>
                <a:effectLst/>
                <a:latin typeface="+mn-lt"/>
                <a:ea typeface="+mn-ea"/>
                <a:cs typeface="+mn-cs"/>
              </a:rPr>
              <a:t>Intergenerational mutual learning is not only a best practice; it is a strategic leadership tool.</a:t>
            </a:r>
          </a:p>
          <a:p>
            <a:endParaRPr lang="en-US" dirty="0"/>
          </a:p>
        </p:txBody>
      </p:sp>
      <p:sp>
        <p:nvSpPr>
          <p:cNvPr id="4" name="Slide Number Placeholder 3"/>
          <p:cNvSpPr>
            <a:spLocks noGrp="1"/>
          </p:cNvSpPr>
          <p:nvPr>
            <p:ph type="sldNum" sz="quarter" idx="5"/>
          </p:nvPr>
        </p:nvSpPr>
        <p:spPr/>
        <p:txBody>
          <a:bodyPr/>
          <a:lstStyle/>
          <a:p>
            <a:fld id="{298C7FA9-D616-40EC-B1A9-AE26472D854E}" type="slidenum">
              <a:rPr lang="en-US" smtClean="0"/>
              <a:t>8</a:t>
            </a:fld>
            <a:endParaRPr lang="en-US"/>
          </a:p>
        </p:txBody>
      </p:sp>
    </p:spTree>
    <p:extLst>
      <p:ext uri="{BB962C8B-B14F-4D97-AF65-F5344CB8AC3E}">
        <p14:creationId xmlns:p14="http://schemas.microsoft.com/office/powerpoint/2010/main" val="163598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leaders of NMHSs, we must think beyond national borders. The Caribbean is strongest when we work as a unified community.</a:t>
            </a:r>
          </a:p>
          <a:p>
            <a:r>
              <a:rPr lang="en-US" sz="1200" kern="1200" dirty="0">
                <a:solidFill>
                  <a:schemeClr val="tx1"/>
                </a:solidFill>
                <a:effectLst/>
                <a:latin typeface="+mn-lt"/>
                <a:ea typeface="+mn-ea"/>
                <a:cs typeface="+mn-cs"/>
              </a:rPr>
              <a:t>We share similar hazards, similar vulnerabilities, and similar constraints. When one of us strengthens capacity, the entire region benefits.</a:t>
            </a:r>
          </a:p>
          <a:p>
            <a:r>
              <a:rPr lang="en-US" sz="1200" kern="1200" dirty="0">
                <a:solidFill>
                  <a:schemeClr val="tx1"/>
                </a:solidFill>
                <a:effectLst/>
                <a:latin typeface="+mn-lt"/>
                <a:ea typeface="+mn-ea"/>
                <a:cs typeface="+mn-cs"/>
              </a:rPr>
              <a:t>Our path forward must include:</a:t>
            </a:r>
          </a:p>
          <a:p>
            <a:r>
              <a:rPr lang="en-US" sz="1200" b="1" kern="1200" dirty="0">
                <a:solidFill>
                  <a:schemeClr val="tx1"/>
                </a:solidFill>
                <a:effectLst/>
                <a:latin typeface="+mn-lt"/>
                <a:ea typeface="+mn-ea"/>
                <a:cs typeface="+mn-cs"/>
              </a:rPr>
              <a:t>Strategic Leadership Development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Strengthening communication with policymakers, improving our visibility, and ensuring our services are recognized as essential components of national development.</a:t>
            </a:r>
          </a:p>
          <a:p>
            <a:r>
              <a:rPr lang="en-US" sz="1200" b="1" kern="1200" dirty="0">
                <a:solidFill>
                  <a:schemeClr val="tx1"/>
                </a:solidFill>
                <a:effectLst/>
                <a:latin typeface="+mn-lt"/>
                <a:ea typeface="+mn-ea"/>
                <a:cs typeface="+mn-cs"/>
              </a:rPr>
              <a:t>Competency and Quality Management Systems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Embedding WMO’s competency frameworks and QMS processes into our operations ensures sustainability, accountability, and continuous improvement.</a:t>
            </a:r>
          </a:p>
          <a:p>
            <a:r>
              <a:rPr lang="en-US" sz="1200" b="1" kern="1200" dirty="0">
                <a:solidFill>
                  <a:schemeClr val="tx1"/>
                </a:solidFill>
                <a:effectLst/>
                <a:latin typeface="+mn-lt"/>
                <a:ea typeface="+mn-ea"/>
                <a:cs typeface="+mn-cs"/>
              </a:rPr>
              <a:t>Regional Knowledge Sharing</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Through the CIMH, CMO, and WMO systems, we have platforms for training, calibration, data sharing, and collaborative projects. We should leverage these even more aggressively:</a:t>
            </a:r>
          </a:p>
          <a:p>
            <a:pPr lvl="0"/>
            <a:r>
              <a:rPr lang="en-US" sz="1200" kern="1200" dirty="0">
                <a:solidFill>
                  <a:schemeClr val="tx1"/>
                </a:solidFill>
                <a:effectLst/>
                <a:latin typeface="+mn-lt"/>
                <a:ea typeface="+mn-ea"/>
                <a:cs typeface="+mn-cs"/>
              </a:rPr>
              <a:t>joint radar and marine observation initiatives,</a:t>
            </a:r>
          </a:p>
          <a:p>
            <a:pPr lvl="0"/>
            <a:r>
              <a:rPr lang="en-US" sz="1200" kern="1200" dirty="0">
                <a:solidFill>
                  <a:schemeClr val="tx1"/>
                </a:solidFill>
                <a:effectLst/>
                <a:latin typeface="+mn-lt"/>
                <a:ea typeface="+mn-ea"/>
                <a:cs typeface="+mn-cs"/>
              </a:rPr>
              <a:t>shared training programs,</a:t>
            </a:r>
          </a:p>
          <a:p>
            <a:pPr lvl="0"/>
            <a:r>
              <a:rPr lang="en-US" sz="1200" kern="1200" dirty="0">
                <a:solidFill>
                  <a:schemeClr val="tx1"/>
                </a:solidFill>
                <a:effectLst/>
                <a:latin typeface="+mn-lt"/>
                <a:ea typeface="+mn-ea"/>
                <a:cs typeface="+mn-cs"/>
              </a:rPr>
              <a:t>collaborative forecasting,</a:t>
            </a:r>
          </a:p>
          <a:p>
            <a:pPr lvl="0"/>
            <a:r>
              <a:rPr lang="en-US" sz="1200" kern="1200" dirty="0">
                <a:solidFill>
                  <a:schemeClr val="tx1"/>
                </a:solidFill>
                <a:effectLst/>
                <a:latin typeface="+mn-lt"/>
                <a:ea typeface="+mn-ea"/>
                <a:cs typeface="+mn-cs"/>
              </a:rPr>
              <a:t>and regional ICT solutions.</a:t>
            </a:r>
          </a:p>
          <a:p>
            <a:endParaRPr lang="en-US" dirty="0"/>
          </a:p>
        </p:txBody>
      </p:sp>
      <p:sp>
        <p:nvSpPr>
          <p:cNvPr id="4" name="Slide Number Placeholder 3"/>
          <p:cNvSpPr>
            <a:spLocks noGrp="1"/>
          </p:cNvSpPr>
          <p:nvPr>
            <p:ph type="sldNum" sz="quarter" idx="5"/>
          </p:nvPr>
        </p:nvSpPr>
        <p:spPr/>
        <p:txBody>
          <a:bodyPr/>
          <a:lstStyle/>
          <a:p>
            <a:fld id="{298C7FA9-D616-40EC-B1A9-AE26472D854E}" type="slidenum">
              <a:rPr lang="en-US" smtClean="0"/>
              <a:t>9</a:t>
            </a:fld>
            <a:endParaRPr lang="en-US"/>
          </a:p>
        </p:txBody>
      </p:sp>
    </p:spTree>
    <p:extLst>
      <p:ext uri="{BB962C8B-B14F-4D97-AF65-F5344CB8AC3E}">
        <p14:creationId xmlns:p14="http://schemas.microsoft.com/office/powerpoint/2010/main" val="15352224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Case Study: Improving Early Warning Coordination During Tropical Systems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During a recent tropical disturbance affecting Barbados, our enhanced data-sharing platform allowed forecasters, technicians, and disaster management partners to view the same real-time information simultaneously. Radar loops, model outputs, and AWS reporting were accessible through a shared digital dashboard.</a:t>
            </a:r>
          </a:p>
          <a:p>
            <a:r>
              <a:rPr lang="en-US" sz="1200" kern="1200" dirty="0">
                <a:solidFill>
                  <a:schemeClr val="tx1"/>
                </a:solidFill>
                <a:effectLst/>
                <a:latin typeface="+mn-lt"/>
                <a:ea typeface="+mn-ea"/>
                <a:cs typeface="+mn-cs"/>
              </a:rPr>
              <a:t>This meant that:</a:t>
            </a:r>
          </a:p>
          <a:p>
            <a:pPr lvl="0"/>
            <a:r>
              <a:rPr lang="en-US" sz="1200" kern="1200" dirty="0">
                <a:solidFill>
                  <a:schemeClr val="tx1"/>
                </a:solidFill>
                <a:effectLst/>
                <a:latin typeface="+mn-lt"/>
                <a:ea typeface="+mn-ea"/>
                <a:cs typeface="+mn-cs"/>
              </a:rPr>
              <a:t>Our Disaster Emergency Management Agency received clearer, earlier briefings.</a:t>
            </a:r>
          </a:p>
          <a:p>
            <a:pPr lvl="0"/>
            <a:r>
              <a:rPr lang="en-US" sz="1200" kern="1200" dirty="0">
                <a:solidFill>
                  <a:schemeClr val="tx1"/>
                </a:solidFill>
                <a:effectLst/>
                <a:latin typeface="+mn-lt"/>
                <a:ea typeface="+mn-ea"/>
                <a:cs typeface="+mn-cs"/>
              </a:rPr>
              <a:t>Impact scenarios were generated more rapidly.</a:t>
            </a:r>
          </a:p>
          <a:p>
            <a:pPr lvl="0"/>
            <a:r>
              <a:rPr lang="en-US" sz="1200" kern="1200" dirty="0">
                <a:solidFill>
                  <a:schemeClr val="tx1"/>
                </a:solidFill>
                <a:effectLst/>
                <a:latin typeface="+mn-lt"/>
                <a:ea typeface="+mn-ea"/>
                <a:cs typeface="+mn-cs"/>
              </a:rPr>
              <a:t>Our public messaging became more unified and confident.</a:t>
            </a:r>
          </a:p>
          <a:p>
            <a:r>
              <a:rPr lang="en-US" sz="1200" kern="1200" dirty="0">
                <a:solidFill>
                  <a:schemeClr val="tx1"/>
                </a:solidFill>
                <a:effectLst/>
                <a:latin typeface="+mn-lt"/>
                <a:ea typeface="+mn-ea"/>
                <a:cs typeface="+mn-cs"/>
              </a:rPr>
              <a:t>The lesson here is not that technology solves all our problems — but that the </a:t>
            </a:r>
            <a:r>
              <a:rPr lang="en-US" sz="1200" b="1" kern="1200" dirty="0">
                <a:solidFill>
                  <a:schemeClr val="tx1"/>
                </a:solidFill>
                <a:effectLst/>
                <a:latin typeface="+mn-lt"/>
                <a:ea typeface="+mn-ea"/>
                <a:cs typeface="+mn-cs"/>
              </a:rPr>
              <a:t>right</a:t>
            </a:r>
            <a:r>
              <a:rPr lang="en-US" sz="1200" kern="1200" dirty="0">
                <a:solidFill>
                  <a:schemeClr val="tx1"/>
                </a:solidFill>
                <a:effectLst/>
                <a:latin typeface="+mn-lt"/>
                <a:ea typeface="+mn-ea"/>
                <a:cs typeface="+mn-cs"/>
              </a:rPr>
              <a:t> technology, properly integrated, can make us more collaborative, more anticipatory, and more trusted.</a:t>
            </a:r>
          </a:p>
          <a:p>
            <a:r>
              <a:rPr lang="en-US" sz="1200" kern="1200" dirty="0">
                <a:solidFill>
                  <a:schemeClr val="tx1"/>
                </a:solidFill>
                <a:effectLst/>
                <a:latin typeface="+mn-lt"/>
                <a:ea typeface="+mn-ea"/>
                <a:cs typeface="+mn-cs"/>
              </a:rPr>
              <a:t>And as leaders, we must ensure our teams understand that modernization is not a project with an end date. It is a continuous process that requires planning, communication, and alignment with national priorities and WMO frameworks such as QMS, competencies, and the Global Basic Observing Network.</a:t>
            </a:r>
          </a:p>
          <a:p>
            <a:endParaRPr lang="en-US" dirty="0"/>
          </a:p>
        </p:txBody>
      </p:sp>
      <p:sp>
        <p:nvSpPr>
          <p:cNvPr id="4" name="Slide Number Placeholder 3"/>
          <p:cNvSpPr>
            <a:spLocks noGrp="1"/>
          </p:cNvSpPr>
          <p:nvPr>
            <p:ph type="sldNum" sz="quarter" idx="5"/>
          </p:nvPr>
        </p:nvSpPr>
        <p:spPr/>
        <p:txBody>
          <a:bodyPr/>
          <a:lstStyle/>
          <a:p>
            <a:fld id="{298C7FA9-D616-40EC-B1A9-AE26472D854E}" type="slidenum">
              <a:rPr lang="en-US" smtClean="0"/>
              <a:t>10</a:t>
            </a:fld>
            <a:endParaRPr lang="en-US"/>
          </a:p>
        </p:txBody>
      </p:sp>
    </p:spTree>
    <p:extLst>
      <p:ext uri="{BB962C8B-B14F-4D97-AF65-F5344CB8AC3E}">
        <p14:creationId xmlns:p14="http://schemas.microsoft.com/office/powerpoint/2010/main" val="1586392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Conclusion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Colleagues, meteorology is ultimately a human service. While innovation and technology enhance what we do, it is our people who give meaning to our mission.</a:t>
            </a:r>
          </a:p>
          <a:p>
            <a:r>
              <a:rPr lang="en-US" sz="1200" kern="1200" dirty="0">
                <a:solidFill>
                  <a:schemeClr val="tx1"/>
                </a:solidFill>
                <a:effectLst/>
                <a:latin typeface="+mn-lt"/>
                <a:ea typeface="+mn-ea"/>
                <a:cs typeface="+mn-cs"/>
              </a:rPr>
              <a:t>If we continue to invest in modern systems, empower the next generation, and encourage mutual learning across all levels of our organizations, we will not only improve the quality of our services, we will strengthen the resilience of our countries.</a:t>
            </a:r>
          </a:p>
          <a:p>
            <a:r>
              <a:rPr lang="en-US" sz="1200" kern="1200" dirty="0">
                <a:solidFill>
                  <a:schemeClr val="tx1"/>
                </a:solidFill>
                <a:effectLst/>
                <a:latin typeface="+mn-lt"/>
                <a:ea typeface="+mn-ea"/>
                <a:cs typeface="+mn-cs"/>
              </a:rPr>
              <a:t>Our collective leadership has the power to transform the Caribbean’s NMHSs to make them more integrated, more reliable, and more prepared for the challenges ahead.</a:t>
            </a:r>
          </a:p>
          <a:p>
            <a:r>
              <a:rPr lang="en-US" sz="1200" kern="1200" dirty="0">
                <a:solidFill>
                  <a:schemeClr val="tx1"/>
                </a:solidFill>
                <a:effectLst/>
                <a:latin typeface="+mn-lt"/>
                <a:ea typeface="+mn-ea"/>
                <a:cs typeface="+mn-cs"/>
              </a:rPr>
              <a:t>Let us continue to work together, learn from each other, and support each other as we build a region where meteorological services remain strong, respected, and essential.</a:t>
            </a:r>
          </a:p>
          <a:p>
            <a:endParaRPr lang="en-US" dirty="0"/>
          </a:p>
        </p:txBody>
      </p:sp>
      <p:sp>
        <p:nvSpPr>
          <p:cNvPr id="4" name="Slide Number Placeholder 3"/>
          <p:cNvSpPr>
            <a:spLocks noGrp="1"/>
          </p:cNvSpPr>
          <p:nvPr>
            <p:ph type="sldNum" sz="quarter" idx="5"/>
          </p:nvPr>
        </p:nvSpPr>
        <p:spPr/>
        <p:txBody>
          <a:bodyPr/>
          <a:lstStyle/>
          <a:p>
            <a:fld id="{298C7FA9-D616-40EC-B1A9-AE26472D854E}" type="slidenum">
              <a:rPr lang="en-US" smtClean="0"/>
              <a:t>11</a:t>
            </a:fld>
            <a:endParaRPr lang="en-US"/>
          </a:p>
        </p:txBody>
      </p:sp>
    </p:spTree>
    <p:extLst>
      <p:ext uri="{BB962C8B-B14F-4D97-AF65-F5344CB8AC3E}">
        <p14:creationId xmlns:p14="http://schemas.microsoft.com/office/powerpoint/2010/main" val="29318277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8C7FA9-D616-40EC-B1A9-AE26472D854E}" type="slidenum">
              <a:rPr lang="en-US" smtClean="0"/>
              <a:t>12</a:t>
            </a:fld>
            <a:endParaRPr lang="en-US"/>
          </a:p>
        </p:txBody>
      </p:sp>
    </p:spTree>
    <p:extLst>
      <p:ext uri="{BB962C8B-B14F-4D97-AF65-F5344CB8AC3E}">
        <p14:creationId xmlns:p14="http://schemas.microsoft.com/office/powerpoint/2010/main" val="18026257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ACC09337-932E-DF18-5552-8A10A7DDC8CC}"/>
              </a:ext>
            </a:extLst>
          </p:cNvPr>
          <p:cNvSpPr>
            <a:spLocks noGrp="1"/>
          </p:cNvSpPr>
          <p:nvPr>
            <p:ph type="title"/>
          </p:nvPr>
        </p:nvSpPr>
        <p:spPr>
          <a:xfrm>
            <a:off x="838200" y="755543"/>
            <a:ext cx="10515600" cy="1325563"/>
          </a:xfrm>
          <a:prstGeom prst="rect">
            <a:avLst/>
          </a:prstGeom>
        </p:spPr>
        <p:txBody>
          <a:bodyPr vert="horz" lIns="91440" tIns="45720" rIns="91440" bIns="45720" rtlCol="0" anchor="ctr">
            <a:normAutofit/>
          </a:bodyPr>
          <a:lstStyle>
            <a:lvl1pPr>
              <a:defRPr b="1">
                <a:solidFill>
                  <a:srgbClr val="005BAA"/>
                </a:solidFill>
              </a:defRPr>
            </a:lvl1pPr>
          </a:lstStyle>
          <a:p>
            <a:r>
              <a:rPr lang="en-GB" dirty="0"/>
              <a:t>Cover – Insert title</a:t>
            </a:r>
            <a:endParaRPr lang="en-FR" dirty="0"/>
          </a:p>
        </p:txBody>
      </p:sp>
      <p:sp>
        <p:nvSpPr>
          <p:cNvPr id="7" name="Text Placeholder 2">
            <a:extLst>
              <a:ext uri="{FF2B5EF4-FFF2-40B4-BE49-F238E27FC236}">
                <a16:creationId xmlns:a16="http://schemas.microsoft.com/office/drawing/2014/main" id="{A0165C1A-53B3-D986-E0E9-DDD54523D08E}"/>
              </a:ext>
            </a:extLst>
          </p:cNvPr>
          <p:cNvSpPr>
            <a:spLocks noGrp="1"/>
          </p:cNvSpPr>
          <p:nvPr>
            <p:ph idx="1"/>
          </p:nvPr>
        </p:nvSpPr>
        <p:spPr>
          <a:xfrm>
            <a:off x="838200" y="2216043"/>
            <a:ext cx="10515600" cy="4351338"/>
          </a:xfrm>
          <a:prstGeom prst="rect">
            <a:avLst/>
          </a:prstGeom>
        </p:spPr>
        <p:txBody>
          <a:bodyPr vert="horz" lIns="91440" tIns="45720" rIns="91440" bIns="45720" rtlCol="0">
            <a:normAutofit/>
          </a:bodyPr>
          <a:lstStyle>
            <a:lvl1pPr algn="ctr">
              <a:defRPr sz="2800"/>
            </a:lvl1pPr>
            <a:lvl2pPr algn="ctr">
              <a:defRPr sz="2800"/>
            </a:lvl2pPr>
          </a:lstStyle>
          <a:p>
            <a:pPr lvl="0"/>
            <a:r>
              <a:rPr lang="en-GB" dirty="0"/>
              <a:t>Click to edit Master text styles</a:t>
            </a:r>
          </a:p>
          <a:p>
            <a:pPr lvl="1"/>
            <a:r>
              <a:rPr lang="en-GB" dirty="0"/>
              <a:t>Second level</a:t>
            </a:r>
          </a:p>
        </p:txBody>
      </p:sp>
    </p:spTree>
    <p:extLst>
      <p:ext uri="{BB962C8B-B14F-4D97-AF65-F5344CB8AC3E}">
        <p14:creationId xmlns:p14="http://schemas.microsoft.com/office/powerpoint/2010/main" val="282264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23C0AB1-DC1A-370D-2DBC-7F636C925F8D}"/>
              </a:ext>
            </a:extLst>
          </p:cNvPr>
          <p:cNvSpPr>
            <a:spLocks noGrp="1"/>
          </p:cNvSpPr>
          <p:nvPr>
            <p:ph type="ctrTitle" hasCustomPrompt="1"/>
          </p:nvPr>
        </p:nvSpPr>
        <p:spPr>
          <a:xfrm>
            <a:off x="1524000" y="1122363"/>
            <a:ext cx="9144000" cy="685172"/>
          </a:xfrm>
          <a:prstGeom prst="rect">
            <a:avLst/>
          </a:prstGeom>
        </p:spPr>
        <p:txBody>
          <a:bodyPr anchor="b">
            <a:noAutofit/>
          </a:bodyPr>
          <a:lstStyle>
            <a:lvl1pPr algn="l">
              <a:defRPr sz="4400">
                <a:solidFill>
                  <a:srgbClr val="005BAA"/>
                </a:solidFill>
              </a:defRPr>
            </a:lvl1pPr>
          </a:lstStyle>
          <a:p>
            <a:r>
              <a:rPr lang="en-GB" dirty="0"/>
              <a:t>Content</a:t>
            </a:r>
            <a:endParaRPr lang="en-FR" dirty="0"/>
          </a:p>
        </p:txBody>
      </p:sp>
      <p:sp>
        <p:nvSpPr>
          <p:cNvPr id="6" name="Subtitle 2">
            <a:extLst>
              <a:ext uri="{FF2B5EF4-FFF2-40B4-BE49-F238E27FC236}">
                <a16:creationId xmlns:a16="http://schemas.microsoft.com/office/drawing/2014/main" id="{4E4AFEC8-D7E6-FB46-B2C8-3E1FF5184111}"/>
              </a:ext>
            </a:extLst>
          </p:cNvPr>
          <p:cNvSpPr>
            <a:spLocks noGrp="1"/>
          </p:cNvSpPr>
          <p:nvPr>
            <p:ph type="subTitle" idx="1"/>
          </p:nvPr>
        </p:nvSpPr>
        <p:spPr>
          <a:xfrm>
            <a:off x="1524000" y="2041451"/>
            <a:ext cx="9144000" cy="322698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dirty="0"/>
          </a:p>
        </p:txBody>
      </p:sp>
    </p:spTree>
    <p:extLst>
      <p:ext uri="{BB962C8B-B14F-4D97-AF65-F5344CB8AC3E}">
        <p14:creationId xmlns:p14="http://schemas.microsoft.com/office/powerpoint/2010/main" val="2630064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with bullet points slid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84C69AE-3299-1F59-997F-1709C1DD7A81}"/>
              </a:ext>
            </a:extLst>
          </p:cNvPr>
          <p:cNvSpPr>
            <a:spLocks noGrp="1"/>
          </p:cNvSpPr>
          <p:nvPr>
            <p:ph type="title" hasCustomPrompt="1"/>
          </p:nvPr>
        </p:nvSpPr>
        <p:spPr>
          <a:xfrm>
            <a:off x="838200" y="660902"/>
            <a:ext cx="10515600" cy="1325563"/>
          </a:xfrm>
          <a:prstGeom prst="rect">
            <a:avLst/>
          </a:prstGeom>
        </p:spPr>
        <p:txBody>
          <a:bodyPr/>
          <a:lstStyle>
            <a:lvl1pPr algn="l">
              <a:defRPr/>
            </a:lvl1pPr>
          </a:lstStyle>
          <a:p>
            <a:r>
              <a:rPr lang="en-GB" dirty="0"/>
              <a:t>Lorem Ipsum</a:t>
            </a:r>
            <a:endParaRPr lang="en-FR" dirty="0"/>
          </a:p>
        </p:txBody>
      </p:sp>
      <p:sp>
        <p:nvSpPr>
          <p:cNvPr id="9" name="Text Placeholder 2">
            <a:extLst>
              <a:ext uri="{FF2B5EF4-FFF2-40B4-BE49-F238E27FC236}">
                <a16:creationId xmlns:a16="http://schemas.microsoft.com/office/drawing/2014/main" id="{4EDA0CF7-60D6-4B86-6F50-ECF55C6DBF3C}"/>
              </a:ext>
            </a:extLst>
          </p:cNvPr>
          <p:cNvSpPr>
            <a:spLocks noGrp="1"/>
          </p:cNvSpPr>
          <p:nvPr>
            <p:ph type="body" idx="1"/>
          </p:nvPr>
        </p:nvSpPr>
        <p:spPr>
          <a:xfrm>
            <a:off x="838200" y="2195584"/>
            <a:ext cx="10515600" cy="1500187"/>
          </a:xfrm>
          <a:prstGeom prst="rect">
            <a:avLst/>
          </a:prstGeom>
        </p:spPr>
        <p:txBody>
          <a:bodyPr/>
          <a:lstStyle>
            <a:lvl1pPr marL="0" indent="0">
              <a:buNone/>
              <a:defRPr sz="22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Tree>
    <p:extLst>
      <p:ext uri="{BB962C8B-B14F-4D97-AF65-F5344CB8AC3E}">
        <p14:creationId xmlns:p14="http://schemas.microsoft.com/office/powerpoint/2010/main" val="1753963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cientific Slide with Graph/Image">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E3AAD9ED-75F1-0289-7EF5-74AB2DFDDAFE}"/>
              </a:ext>
            </a:extLst>
          </p:cNvPr>
          <p:cNvSpPr>
            <a:spLocks noGrp="1"/>
          </p:cNvSpPr>
          <p:nvPr>
            <p:ph type="pic" idx="1"/>
          </p:nvPr>
        </p:nvSpPr>
        <p:spPr>
          <a:xfrm>
            <a:off x="6250112" y="1059400"/>
            <a:ext cx="5664915" cy="456099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R"/>
          </a:p>
        </p:txBody>
      </p:sp>
      <p:sp>
        <p:nvSpPr>
          <p:cNvPr id="8" name="Text Placeholder 2">
            <a:extLst>
              <a:ext uri="{FF2B5EF4-FFF2-40B4-BE49-F238E27FC236}">
                <a16:creationId xmlns:a16="http://schemas.microsoft.com/office/drawing/2014/main" id="{332C05C5-F63A-53B8-E6BB-6E73E6E74904}"/>
              </a:ext>
            </a:extLst>
          </p:cNvPr>
          <p:cNvSpPr>
            <a:spLocks noGrp="1"/>
          </p:cNvSpPr>
          <p:nvPr>
            <p:ph type="body" idx="10"/>
          </p:nvPr>
        </p:nvSpPr>
        <p:spPr>
          <a:xfrm>
            <a:off x="585197" y="1460093"/>
            <a:ext cx="5240250" cy="835650"/>
          </a:xfrm>
          <a:prstGeom prst="rect">
            <a:avLst/>
          </a:prstGeom>
        </p:spPr>
        <p:txBody>
          <a:bodyPr anchor="b">
            <a:noAutofit/>
          </a:bodyPr>
          <a:lstStyle>
            <a:lvl1pPr marL="0" indent="0">
              <a:buNone/>
              <a:defRPr sz="4400" b="1">
                <a:solidFill>
                  <a:srgbClr val="005BA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9" name="Content Placeholder 3">
            <a:extLst>
              <a:ext uri="{FF2B5EF4-FFF2-40B4-BE49-F238E27FC236}">
                <a16:creationId xmlns:a16="http://schemas.microsoft.com/office/drawing/2014/main" id="{759AFEE7-E5E4-8C50-6361-BB9205652ADC}"/>
              </a:ext>
            </a:extLst>
          </p:cNvPr>
          <p:cNvSpPr>
            <a:spLocks noGrp="1"/>
          </p:cNvSpPr>
          <p:nvPr>
            <p:ph sz="half" idx="2"/>
          </p:nvPr>
        </p:nvSpPr>
        <p:spPr>
          <a:xfrm>
            <a:off x="585197" y="2434976"/>
            <a:ext cx="5240250" cy="3185418"/>
          </a:xfrm>
          <a:prstGeom prst="rect">
            <a:avLst/>
          </a:prstGeom>
        </p:spPr>
        <p:txBody>
          <a:bodyPr/>
          <a:lstStyle>
            <a:lvl1pPr>
              <a:defRPr sz="2200"/>
            </a:lvl1pPr>
            <a:lvl2pPr>
              <a:defRPr sz="2200"/>
            </a:lvl2pPr>
            <a:lvl3pPr>
              <a:defRPr sz="2200"/>
            </a:lvl3pPr>
            <a:lvl4pPr>
              <a:defRPr sz="2200"/>
            </a:lvl4pPr>
            <a:lvl5pPr>
              <a:defRPr sz="2200"/>
            </a:lvl5pPr>
          </a:lstStyle>
          <a:p>
            <a:pPr lvl="0"/>
            <a:r>
              <a:rPr lang="en-GB" dirty="0"/>
              <a:t>Click to edit Master text styles</a:t>
            </a:r>
          </a:p>
        </p:txBody>
      </p:sp>
    </p:spTree>
    <p:extLst>
      <p:ext uri="{BB962C8B-B14F-4D97-AF65-F5344CB8AC3E}">
        <p14:creationId xmlns:p14="http://schemas.microsoft.com/office/powerpoint/2010/main" val="4129712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17684-9640-7B9F-691F-3B5A26663162}"/>
              </a:ext>
            </a:extLst>
          </p:cNvPr>
          <p:cNvSpPr>
            <a:spLocks noGrp="1"/>
          </p:cNvSpPr>
          <p:nvPr>
            <p:ph type="title"/>
          </p:nvPr>
        </p:nvSpPr>
        <p:spPr>
          <a:xfrm>
            <a:off x="839788" y="365125"/>
            <a:ext cx="10515600" cy="1325563"/>
          </a:xfrm>
          <a:prstGeom prst="rect">
            <a:avLst/>
          </a:prstGeom>
        </p:spPr>
        <p:txBody>
          <a:bodyPr/>
          <a:lstStyle>
            <a:lvl1pPr>
              <a:defRPr b="1">
                <a:solidFill>
                  <a:srgbClr val="005BAA"/>
                </a:solidFill>
              </a:defRPr>
            </a:lvl1pPr>
          </a:lstStyle>
          <a:p>
            <a:r>
              <a:rPr lang="en-GB" dirty="0"/>
              <a:t>Click to edit Master title style</a:t>
            </a:r>
            <a:endParaRPr lang="en-FR" dirty="0"/>
          </a:p>
        </p:txBody>
      </p:sp>
      <p:sp>
        <p:nvSpPr>
          <p:cNvPr id="3" name="Text Placeholder 2">
            <a:extLst>
              <a:ext uri="{FF2B5EF4-FFF2-40B4-BE49-F238E27FC236}">
                <a16:creationId xmlns:a16="http://schemas.microsoft.com/office/drawing/2014/main" id="{5E45FF9C-C20C-490B-6F06-81BD2D8FB7A6}"/>
              </a:ext>
            </a:extLst>
          </p:cNvPr>
          <p:cNvSpPr>
            <a:spLocks noGrp="1"/>
          </p:cNvSpPr>
          <p:nvPr>
            <p:ph type="body" idx="1"/>
          </p:nvPr>
        </p:nvSpPr>
        <p:spPr>
          <a:xfrm>
            <a:off x="839788" y="1681163"/>
            <a:ext cx="5157787" cy="823912"/>
          </a:xfrm>
          <a:prstGeom prst="rect">
            <a:avLst/>
          </a:prstGeo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64569EF0-726B-80A7-9DCD-6896F352D9AE}"/>
              </a:ext>
            </a:extLst>
          </p:cNvPr>
          <p:cNvSpPr>
            <a:spLocks noGrp="1"/>
          </p:cNvSpPr>
          <p:nvPr>
            <p:ph sz="half" idx="2"/>
          </p:nvPr>
        </p:nvSpPr>
        <p:spPr>
          <a:xfrm>
            <a:off x="839788" y="2505075"/>
            <a:ext cx="5157787" cy="3684588"/>
          </a:xfrm>
          <a:prstGeom prst="rect">
            <a:avLst/>
          </a:prstGeom>
        </p:spPr>
        <p:txBody>
          <a:bodyPr>
            <a:normAutofit/>
          </a:bodyPr>
          <a:lstStyle>
            <a:lvl1pPr marL="0" indent="0" algn="l">
              <a:buNone/>
              <a:defRPr sz="2200"/>
            </a:lvl1pPr>
            <a:lvl2pPr marL="457200" indent="0" algn="l">
              <a:buNone/>
              <a:defRPr sz="2200"/>
            </a:lvl2pPr>
            <a:lvl3pPr marL="914400" indent="0" algn="l">
              <a:buNone/>
              <a:defRPr sz="2200"/>
            </a:lvl3pPr>
            <a:lvl4pPr marL="1371600" indent="0" algn="l">
              <a:buNone/>
              <a:defRPr sz="2200"/>
            </a:lvl4pPr>
            <a:lvl5pPr marL="1828800" indent="0" algn="l">
              <a:buNone/>
              <a:defRPr sz="2200"/>
            </a:lvl5pPr>
          </a:lstStyle>
          <a:p>
            <a:pPr lvl="0"/>
            <a:r>
              <a:rPr lang="en-GB" dirty="0"/>
              <a:t>Click to edit Master text styles</a:t>
            </a:r>
          </a:p>
        </p:txBody>
      </p:sp>
      <p:sp>
        <p:nvSpPr>
          <p:cNvPr id="5" name="Text Placeholder 4">
            <a:extLst>
              <a:ext uri="{FF2B5EF4-FFF2-40B4-BE49-F238E27FC236}">
                <a16:creationId xmlns:a16="http://schemas.microsoft.com/office/drawing/2014/main" id="{614901CD-B4D9-4C0A-A8C1-D42233A2E284}"/>
              </a:ext>
            </a:extLst>
          </p:cNvPr>
          <p:cNvSpPr>
            <a:spLocks noGrp="1"/>
          </p:cNvSpPr>
          <p:nvPr>
            <p:ph type="body" sz="quarter" idx="3"/>
          </p:nvPr>
        </p:nvSpPr>
        <p:spPr>
          <a:xfrm>
            <a:off x="6172200" y="1681163"/>
            <a:ext cx="5183188" cy="823912"/>
          </a:xfrm>
          <a:prstGeom prst="rect">
            <a:avLst/>
          </a:prstGeo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BD05A26A-1F4A-80E3-3CF1-B5AF98EE4D3C}"/>
              </a:ext>
            </a:extLst>
          </p:cNvPr>
          <p:cNvSpPr>
            <a:spLocks noGrp="1"/>
          </p:cNvSpPr>
          <p:nvPr>
            <p:ph sz="quarter" idx="4"/>
          </p:nvPr>
        </p:nvSpPr>
        <p:spPr>
          <a:xfrm>
            <a:off x="6172200" y="2505075"/>
            <a:ext cx="5183188" cy="3684588"/>
          </a:xfrm>
          <a:prstGeom prst="rect">
            <a:avLst/>
          </a:prstGeom>
        </p:spPr>
        <p:txBody>
          <a:bodyPr>
            <a:normAutofit/>
          </a:bodyPr>
          <a:lstStyle>
            <a:lvl1pPr marL="0" indent="0" algn="l">
              <a:buNone/>
              <a:defRPr sz="2200"/>
            </a:lvl1pPr>
            <a:lvl2pPr marL="457200" indent="0" algn="l">
              <a:buNone/>
              <a:defRPr sz="2200"/>
            </a:lvl2pPr>
            <a:lvl3pPr marL="914400" indent="0" algn="l">
              <a:buNone/>
              <a:defRPr sz="2200"/>
            </a:lvl3pPr>
            <a:lvl4pPr marL="1371600" indent="0" algn="l">
              <a:buNone/>
              <a:defRPr sz="2200"/>
            </a:lvl4pPr>
            <a:lvl5pPr marL="1828800" indent="0" algn="l">
              <a:buNone/>
              <a:defRPr sz="2200"/>
            </a:lvl5pPr>
          </a:lstStyle>
          <a:p>
            <a:pPr lvl="0"/>
            <a:r>
              <a:rPr lang="en-GB" dirty="0"/>
              <a:t>Click to edit Master text styles</a:t>
            </a:r>
          </a:p>
        </p:txBody>
      </p:sp>
    </p:spTree>
    <p:extLst>
      <p:ext uri="{BB962C8B-B14F-4D97-AF65-F5344CB8AC3E}">
        <p14:creationId xmlns:p14="http://schemas.microsoft.com/office/powerpoint/2010/main" val="1166854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C3EAE96-DCE0-88A1-D4B1-3E38DC1986D1}"/>
              </a:ext>
            </a:extLst>
          </p:cNvPr>
          <p:cNvSpPr>
            <a:spLocks noGrp="1"/>
          </p:cNvSpPr>
          <p:nvPr>
            <p:ph type="title" hasCustomPrompt="1"/>
          </p:nvPr>
        </p:nvSpPr>
        <p:spPr>
          <a:xfrm>
            <a:off x="0" y="2103437"/>
            <a:ext cx="12192000" cy="1325563"/>
          </a:xfrm>
          <a:prstGeom prst="rect">
            <a:avLst/>
          </a:prstGeom>
        </p:spPr>
        <p:txBody>
          <a:bodyPr/>
          <a:lstStyle>
            <a:lvl1pPr>
              <a:defRPr>
                <a:solidFill>
                  <a:srgbClr val="005BAA"/>
                </a:solidFill>
              </a:defRPr>
            </a:lvl1pPr>
          </a:lstStyle>
          <a:p>
            <a:r>
              <a:rPr lang="en-GB" dirty="0"/>
              <a:t>Thank you.</a:t>
            </a:r>
            <a:endParaRPr lang="en-FR" dirty="0"/>
          </a:p>
        </p:txBody>
      </p:sp>
      <p:sp>
        <p:nvSpPr>
          <p:cNvPr id="9" name="CuadroTexto 3">
            <a:extLst>
              <a:ext uri="{FF2B5EF4-FFF2-40B4-BE49-F238E27FC236}">
                <a16:creationId xmlns:a16="http://schemas.microsoft.com/office/drawing/2014/main" id="{002E4A1E-1EB0-0593-1C8D-3884AC9BB310}"/>
              </a:ext>
            </a:extLst>
          </p:cNvPr>
          <p:cNvSpPr txBox="1"/>
          <p:nvPr userDrawn="1"/>
        </p:nvSpPr>
        <p:spPr>
          <a:xfrm>
            <a:off x="3824879" y="4572080"/>
            <a:ext cx="4542242" cy="523926"/>
          </a:xfrm>
          <a:prstGeom prst="rect">
            <a:avLst/>
          </a:prstGeom>
          <a:noFill/>
        </p:spPr>
        <p:txBody>
          <a:bodyPr wrap="square" rtlCol="0">
            <a:spAutoFit/>
          </a:bodyPr>
          <a:lstStyle/>
          <a:p>
            <a:pPr marR="0" algn="ctr" rtl="0">
              <a:lnSpc>
                <a:spcPct val="150000"/>
              </a:lnSpc>
            </a:pPr>
            <a:r>
              <a:rPr lang="en-US" sz="3200" b="0" i="0" u="none" strike="noStrike" baseline="30000" dirty="0">
                <a:solidFill>
                  <a:srgbClr val="005BAA"/>
                </a:solidFill>
                <a:latin typeface="Arial" panose="020B0604020202020204" pitchFamily="34" charset="0"/>
                <a:ea typeface="Verdana" panose="020B0604030504040204" pitchFamily="34" charset="0"/>
                <a:cs typeface="Arial" panose="020B0604020202020204" pitchFamily="34" charset="0"/>
              </a:rPr>
              <a:t>wmo.int</a:t>
            </a:r>
          </a:p>
        </p:txBody>
      </p:sp>
    </p:spTree>
    <p:extLst>
      <p:ext uri="{BB962C8B-B14F-4D97-AF65-F5344CB8AC3E}">
        <p14:creationId xmlns:p14="http://schemas.microsoft.com/office/powerpoint/2010/main" val="2375781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9389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over/Title Slide">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1B796776-E13E-EE70-1024-61D0E54893B0}"/>
              </a:ext>
            </a:extLst>
          </p:cNvPr>
          <p:cNvSpPr>
            <a:spLocks noGrp="1"/>
          </p:cNvSpPr>
          <p:nvPr>
            <p:ph type="title"/>
          </p:nvPr>
        </p:nvSpPr>
        <p:spPr>
          <a:xfrm>
            <a:off x="838200" y="755543"/>
            <a:ext cx="10515600" cy="1325563"/>
          </a:xfrm>
          <a:prstGeom prst="rect">
            <a:avLst/>
          </a:prstGeom>
        </p:spPr>
        <p:txBody>
          <a:bodyPr vert="horz" lIns="91440" tIns="45720" rIns="91440" bIns="45720" rtlCol="0" anchor="ctr">
            <a:normAutofit/>
          </a:bodyPr>
          <a:lstStyle>
            <a:lvl1pPr>
              <a:defRPr b="1">
                <a:solidFill>
                  <a:schemeClr val="bg1"/>
                </a:solidFill>
              </a:defRPr>
            </a:lvl1pPr>
          </a:lstStyle>
          <a:p>
            <a:r>
              <a:rPr lang="en-GB" dirty="0"/>
              <a:t>Cover – Insert title</a:t>
            </a:r>
            <a:endParaRPr lang="en-FR" dirty="0"/>
          </a:p>
        </p:txBody>
      </p:sp>
      <p:sp>
        <p:nvSpPr>
          <p:cNvPr id="5" name="Text Placeholder 2">
            <a:extLst>
              <a:ext uri="{FF2B5EF4-FFF2-40B4-BE49-F238E27FC236}">
                <a16:creationId xmlns:a16="http://schemas.microsoft.com/office/drawing/2014/main" id="{93A33BDE-5827-B978-8782-68D8565EB7BF}"/>
              </a:ext>
            </a:extLst>
          </p:cNvPr>
          <p:cNvSpPr>
            <a:spLocks noGrp="1"/>
          </p:cNvSpPr>
          <p:nvPr>
            <p:ph idx="1"/>
          </p:nvPr>
        </p:nvSpPr>
        <p:spPr>
          <a:xfrm>
            <a:off x="838200" y="2216043"/>
            <a:ext cx="10515600" cy="4351338"/>
          </a:xfrm>
          <a:prstGeom prst="rect">
            <a:avLst/>
          </a:prstGeom>
        </p:spPr>
        <p:txBody>
          <a:bodyPr vert="horz" lIns="91440" tIns="45720" rIns="91440" bIns="45720" rtlCol="0">
            <a:normAutofit/>
          </a:bodyPr>
          <a:lstStyle>
            <a:lvl1pPr algn="ctr">
              <a:defRPr sz="2800">
                <a:solidFill>
                  <a:schemeClr val="bg1"/>
                </a:solidFill>
              </a:defRPr>
            </a:lvl1pPr>
            <a:lvl2pPr algn="ctr">
              <a:defRPr sz="2800">
                <a:solidFill>
                  <a:schemeClr val="bg1"/>
                </a:solidFill>
              </a:defRPr>
            </a:lvl2pPr>
          </a:lstStyle>
          <a:p>
            <a:pPr lvl="0"/>
            <a:r>
              <a:rPr lang="en-GB" dirty="0"/>
              <a:t>Click to edit Master text styles</a:t>
            </a:r>
          </a:p>
          <a:p>
            <a:pPr lvl="1"/>
            <a:r>
              <a:rPr lang="en-GB" dirty="0"/>
              <a:t>Second level</a:t>
            </a:r>
          </a:p>
        </p:txBody>
      </p:sp>
    </p:spTree>
    <p:extLst>
      <p:ext uri="{BB962C8B-B14F-4D97-AF65-F5344CB8AC3E}">
        <p14:creationId xmlns:p14="http://schemas.microsoft.com/office/powerpoint/2010/main" val="2090624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ntent Slid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73637AC-ADC8-93B9-85DF-F33A355184CA}"/>
              </a:ext>
            </a:extLst>
          </p:cNvPr>
          <p:cNvSpPr>
            <a:spLocks noGrp="1"/>
          </p:cNvSpPr>
          <p:nvPr>
            <p:ph type="ctrTitle" hasCustomPrompt="1"/>
          </p:nvPr>
        </p:nvSpPr>
        <p:spPr>
          <a:xfrm>
            <a:off x="1524000" y="1122363"/>
            <a:ext cx="9144000" cy="685172"/>
          </a:xfrm>
          <a:prstGeom prst="rect">
            <a:avLst/>
          </a:prstGeom>
        </p:spPr>
        <p:txBody>
          <a:bodyPr anchor="b">
            <a:noAutofit/>
          </a:bodyPr>
          <a:lstStyle>
            <a:lvl1pPr algn="l">
              <a:defRPr sz="4400" b="1">
                <a:solidFill>
                  <a:schemeClr val="bg1"/>
                </a:solidFill>
              </a:defRPr>
            </a:lvl1pPr>
          </a:lstStyle>
          <a:p>
            <a:r>
              <a:rPr lang="en-GB" dirty="0"/>
              <a:t>Content</a:t>
            </a:r>
            <a:endParaRPr lang="en-FR" dirty="0"/>
          </a:p>
        </p:txBody>
      </p:sp>
      <p:sp>
        <p:nvSpPr>
          <p:cNvPr id="5" name="Subtitle 2">
            <a:extLst>
              <a:ext uri="{FF2B5EF4-FFF2-40B4-BE49-F238E27FC236}">
                <a16:creationId xmlns:a16="http://schemas.microsoft.com/office/drawing/2014/main" id="{7BA7D7FA-A6C1-15E9-248F-222403659FBB}"/>
              </a:ext>
            </a:extLst>
          </p:cNvPr>
          <p:cNvSpPr>
            <a:spLocks noGrp="1"/>
          </p:cNvSpPr>
          <p:nvPr>
            <p:ph type="subTitle" idx="1"/>
          </p:nvPr>
        </p:nvSpPr>
        <p:spPr>
          <a:xfrm>
            <a:off x="1524000" y="2041451"/>
            <a:ext cx="9144000" cy="322698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dirty="0"/>
          </a:p>
        </p:txBody>
      </p:sp>
    </p:spTree>
    <p:extLst>
      <p:ext uri="{BB962C8B-B14F-4D97-AF65-F5344CB8AC3E}">
        <p14:creationId xmlns:p14="http://schemas.microsoft.com/office/powerpoint/2010/main" val="2926745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ext with bullet points slid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3590D3C-988E-2567-60EB-0A4602CD3C1B}"/>
              </a:ext>
            </a:extLst>
          </p:cNvPr>
          <p:cNvSpPr>
            <a:spLocks noGrp="1"/>
          </p:cNvSpPr>
          <p:nvPr>
            <p:ph type="title" hasCustomPrompt="1"/>
          </p:nvPr>
        </p:nvSpPr>
        <p:spPr>
          <a:xfrm>
            <a:off x="838200" y="660902"/>
            <a:ext cx="10515600" cy="1325563"/>
          </a:xfrm>
          <a:prstGeom prst="rect">
            <a:avLst/>
          </a:prstGeom>
        </p:spPr>
        <p:txBody>
          <a:bodyPr/>
          <a:lstStyle>
            <a:lvl1pPr algn="l">
              <a:defRPr b="1"/>
            </a:lvl1pPr>
          </a:lstStyle>
          <a:p>
            <a:r>
              <a:rPr lang="en-GB" dirty="0"/>
              <a:t>Lorem Ipsum</a:t>
            </a:r>
            <a:endParaRPr lang="en-FR" dirty="0"/>
          </a:p>
        </p:txBody>
      </p:sp>
      <p:sp>
        <p:nvSpPr>
          <p:cNvPr id="9" name="Text Placeholder 2">
            <a:extLst>
              <a:ext uri="{FF2B5EF4-FFF2-40B4-BE49-F238E27FC236}">
                <a16:creationId xmlns:a16="http://schemas.microsoft.com/office/drawing/2014/main" id="{40E4EEFA-0995-9CCD-6D7F-70B9EBD45C0E}"/>
              </a:ext>
            </a:extLst>
          </p:cNvPr>
          <p:cNvSpPr>
            <a:spLocks noGrp="1"/>
          </p:cNvSpPr>
          <p:nvPr>
            <p:ph type="body" idx="1"/>
          </p:nvPr>
        </p:nvSpPr>
        <p:spPr>
          <a:xfrm>
            <a:off x="838200" y="2195584"/>
            <a:ext cx="10515600" cy="1500187"/>
          </a:xfrm>
          <a:prstGeom prst="rect">
            <a:avLst/>
          </a:prstGeom>
        </p:spPr>
        <p:txBody>
          <a:bodyPr/>
          <a:lstStyle>
            <a:lvl1pPr marL="0" indent="0" algn="l">
              <a:buNone/>
              <a:defRPr sz="22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Tree>
    <p:extLst>
      <p:ext uri="{BB962C8B-B14F-4D97-AF65-F5344CB8AC3E}">
        <p14:creationId xmlns:p14="http://schemas.microsoft.com/office/powerpoint/2010/main" val="1889114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cientific Slide with Graph/Image">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BCD4D1A9-9F6B-C561-7AC4-05C86FF1A42B}"/>
              </a:ext>
            </a:extLst>
          </p:cNvPr>
          <p:cNvSpPr>
            <a:spLocks noGrp="1"/>
          </p:cNvSpPr>
          <p:nvPr>
            <p:ph type="pic" idx="1"/>
          </p:nvPr>
        </p:nvSpPr>
        <p:spPr>
          <a:xfrm>
            <a:off x="6250112" y="1059400"/>
            <a:ext cx="5664915" cy="456099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R"/>
          </a:p>
        </p:txBody>
      </p:sp>
      <p:sp>
        <p:nvSpPr>
          <p:cNvPr id="9" name="Text Placeholder 2">
            <a:extLst>
              <a:ext uri="{FF2B5EF4-FFF2-40B4-BE49-F238E27FC236}">
                <a16:creationId xmlns:a16="http://schemas.microsoft.com/office/drawing/2014/main" id="{F7FCF368-AB64-5FEB-A4ED-1837EE8E806B}"/>
              </a:ext>
            </a:extLst>
          </p:cNvPr>
          <p:cNvSpPr>
            <a:spLocks noGrp="1"/>
          </p:cNvSpPr>
          <p:nvPr>
            <p:ph type="body" idx="10"/>
          </p:nvPr>
        </p:nvSpPr>
        <p:spPr>
          <a:xfrm>
            <a:off x="585197" y="1460093"/>
            <a:ext cx="5240250" cy="835650"/>
          </a:xfrm>
          <a:prstGeom prst="rect">
            <a:avLst/>
          </a:prstGeom>
        </p:spPr>
        <p:txBody>
          <a:bodyPr anchor="b">
            <a:noAutofit/>
          </a:bodyPr>
          <a:lstStyle>
            <a:lvl1pPr marL="0" indent="0">
              <a:buNone/>
              <a:defRPr sz="4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Content Placeholder 3">
            <a:extLst>
              <a:ext uri="{FF2B5EF4-FFF2-40B4-BE49-F238E27FC236}">
                <a16:creationId xmlns:a16="http://schemas.microsoft.com/office/drawing/2014/main" id="{633C1AC0-3A73-603A-A859-24A89A5E3991}"/>
              </a:ext>
            </a:extLst>
          </p:cNvPr>
          <p:cNvSpPr>
            <a:spLocks noGrp="1"/>
          </p:cNvSpPr>
          <p:nvPr>
            <p:ph sz="half" idx="2"/>
          </p:nvPr>
        </p:nvSpPr>
        <p:spPr>
          <a:xfrm>
            <a:off x="585197" y="2434976"/>
            <a:ext cx="5240250" cy="3185418"/>
          </a:xfrm>
          <a:prstGeom prst="rect">
            <a:avLst/>
          </a:prstGeom>
        </p:spPr>
        <p:txBody>
          <a:bodyPr/>
          <a:lstStyle>
            <a:lvl1pPr>
              <a:defRPr sz="2200"/>
            </a:lvl1pPr>
            <a:lvl2pPr>
              <a:defRPr sz="2200"/>
            </a:lvl2pPr>
            <a:lvl3pPr>
              <a:defRPr sz="2200"/>
            </a:lvl3pPr>
            <a:lvl4pPr>
              <a:defRPr sz="2200"/>
            </a:lvl4pPr>
            <a:lvl5pPr>
              <a:defRPr sz="2200"/>
            </a:lvl5pPr>
          </a:lstStyle>
          <a:p>
            <a:pPr lvl="0"/>
            <a:r>
              <a:rPr lang="en-GB" dirty="0"/>
              <a:t>Click to edit Master text styles</a:t>
            </a:r>
          </a:p>
        </p:txBody>
      </p:sp>
    </p:spTree>
    <p:extLst>
      <p:ext uri="{BB962C8B-B14F-4D97-AF65-F5344CB8AC3E}">
        <p14:creationId xmlns:p14="http://schemas.microsoft.com/office/powerpoint/2010/main" val="22551268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hank you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BC293F6-E8B6-92CA-8DD3-F46267F22654}"/>
              </a:ext>
            </a:extLst>
          </p:cNvPr>
          <p:cNvSpPr>
            <a:spLocks noGrp="1"/>
          </p:cNvSpPr>
          <p:nvPr>
            <p:ph type="title" hasCustomPrompt="1"/>
          </p:nvPr>
        </p:nvSpPr>
        <p:spPr>
          <a:xfrm>
            <a:off x="133564" y="2103437"/>
            <a:ext cx="12192000" cy="1325563"/>
          </a:xfrm>
          <a:prstGeom prst="rect">
            <a:avLst/>
          </a:prstGeom>
        </p:spPr>
        <p:txBody>
          <a:bodyPr/>
          <a:lstStyle>
            <a:lvl1pPr>
              <a:defRPr b="1">
                <a:solidFill>
                  <a:schemeClr val="bg1"/>
                </a:solidFill>
              </a:defRPr>
            </a:lvl1pPr>
          </a:lstStyle>
          <a:p>
            <a:r>
              <a:rPr lang="en-GB" dirty="0"/>
              <a:t>Thank you.</a:t>
            </a:r>
            <a:endParaRPr lang="en-FR" dirty="0"/>
          </a:p>
        </p:txBody>
      </p:sp>
      <p:sp>
        <p:nvSpPr>
          <p:cNvPr id="8" name="CuadroTexto 3">
            <a:extLst>
              <a:ext uri="{FF2B5EF4-FFF2-40B4-BE49-F238E27FC236}">
                <a16:creationId xmlns:a16="http://schemas.microsoft.com/office/drawing/2014/main" id="{85E8BFE3-BE3F-06D0-2E51-B1A3E835A55D}"/>
              </a:ext>
            </a:extLst>
          </p:cNvPr>
          <p:cNvSpPr txBox="1"/>
          <p:nvPr userDrawn="1"/>
        </p:nvSpPr>
        <p:spPr>
          <a:xfrm>
            <a:off x="3958443" y="4346049"/>
            <a:ext cx="4542242" cy="523926"/>
          </a:xfrm>
          <a:prstGeom prst="rect">
            <a:avLst/>
          </a:prstGeom>
          <a:noFill/>
        </p:spPr>
        <p:txBody>
          <a:bodyPr wrap="square" rtlCol="0">
            <a:spAutoFit/>
          </a:bodyPr>
          <a:lstStyle/>
          <a:p>
            <a:pPr marR="0" algn="ctr" rtl="0">
              <a:lnSpc>
                <a:spcPct val="150000"/>
              </a:lnSpc>
            </a:pPr>
            <a:r>
              <a:rPr lang="en-US" sz="3200" b="0" i="0" u="none" strike="noStrike" baseline="30000" dirty="0">
                <a:solidFill>
                  <a:schemeClr val="bg1"/>
                </a:solidFill>
                <a:latin typeface="Arial" panose="020B0604020202020204" pitchFamily="34" charset="0"/>
                <a:ea typeface="Verdana" panose="020B0604030504040204" pitchFamily="34" charset="0"/>
                <a:cs typeface="Arial" panose="020B0604020202020204" pitchFamily="34" charset="0"/>
              </a:rPr>
              <a:t>wmo.int</a:t>
            </a:r>
          </a:p>
        </p:txBody>
      </p:sp>
    </p:spTree>
    <p:extLst>
      <p:ext uri="{BB962C8B-B14F-4D97-AF65-F5344CB8AC3E}">
        <p14:creationId xmlns:p14="http://schemas.microsoft.com/office/powerpoint/2010/main" val="5839300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8122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6C007C7-A317-B3BD-4F67-1F0F9741F8A9}"/>
              </a:ext>
            </a:extLst>
          </p:cNvPr>
          <p:cNvPicPr>
            <a:picLocks noChangeAspect="1"/>
          </p:cNvPicPr>
          <p:nvPr userDrawn="1"/>
        </p:nvPicPr>
        <p:blipFill>
          <a:blip r:embed="rId15"/>
          <a:srcRect/>
          <a:stretch/>
        </p:blipFill>
        <p:spPr>
          <a:xfrm>
            <a:off x="0" y="3477952"/>
            <a:ext cx="12192000" cy="3380048"/>
          </a:xfrm>
          <a:prstGeom prst="rect">
            <a:avLst/>
          </a:prstGeom>
        </p:spPr>
      </p:pic>
      <p:sp>
        <p:nvSpPr>
          <p:cNvPr id="7" name="Title Placeholder 1">
            <a:extLst>
              <a:ext uri="{FF2B5EF4-FFF2-40B4-BE49-F238E27FC236}">
                <a16:creationId xmlns:a16="http://schemas.microsoft.com/office/drawing/2014/main" id="{B8A9C213-3E26-B848-BF1A-9E6EC69BD9F8}"/>
              </a:ext>
            </a:extLst>
          </p:cNvPr>
          <p:cNvSpPr>
            <a:spLocks noGrp="1"/>
          </p:cNvSpPr>
          <p:nvPr>
            <p:ph type="title"/>
          </p:nvPr>
        </p:nvSpPr>
        <p:spPr>
          <a:xfrm>
            <a:off x="836690" y="2204199"/>
            <a:ext cx="10515600" cy="1325563"/>
          </a:xfrm>
          <a:prstGeom prst="rect">
            <a:avLst/>
          </a:prstGeom>
        </p:spPr>
        <p:txBody>
          <a:bodyPr vert="horz" lIns="91440" tIns="45720" rIns="91440" bIns="45720" rtlCol="0" anchor="ctr">
            <a:normAutofit/>
          </a:bodyPr>
          <a:lstStyle/>
          <a:p>
            <a:r>
              <a:rPr lang="en-GB" dirty="0"/>
              <a:t>WMO PPT Style #2</a:t>
            </a:r>
            <a:endParaRPr lang="en-FR" dirty="0"/>
          </a:p>
        </p:txBody>
      </p:sp>
      <p:pic>
        <p:nvPicPr>
          <p:cNvPr id="4" name="Picture 3">
            <a:extLst>
              <a:ext uri="{FF2B5EF4-FFF2-40B4-BE49-F238E27FC236}">
                <a16:creationId xmlns:a16="http://schemas.microsoft.com/office/drawing/2014/main" id="{F45FAD21-1A58-DEAC-AA0B-9867DF34332F}"/>
              </a:ext>
            </a:extLst>
          </p:cNvPr>
          <p:cNvPicPr>
            <a:picLocks noChangeAspect="1"/>
          </p:cNvPicPr>
          <p:nvPr userDrawn="1"/>
        </p:nvPicPr>
        <p:blipFill>
          <a:blip r:embed="rId16"/>
          <a:stretch>
            <a:fillRect/>
          </a:stretch>
        </p:blipFill>
        <p:spPr>
          <a:xfrm>
            <a:off x="10943770" y="0"/>
            <a:ext cx="1248230" cy="1248230"/>
          </a:xfrm>
          <a:prstGeom prst="rect">
            <a:avLst/>
          </a:prstGeom>
        </p:spPr>
      </p:pic>
    </p:spTree>
    <p:extLst>
      <p:ext uri="{BB962C8B-B14F-4D97-AF65-F5344CB8AC3E}">
        <p14:creationId xmlns:p14="http://schemas.microsoft.com/office/powerpoint/2010/main" val="1933180123"/>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9" r:id="rId3"/>
    <p:sldLayoutId id="2147483670" r:id="rId4"/>
    <p:sldLayoutId id="2147483665" r:id="rId5"/>
    <p:sldLayoutId id="2147483671" r:id="rId6"/>
    <p:sldLayoutId id="2147483681" r:id="rId7"/>
    <p:sldLayoutId id="2147483684" r:id="rId8"/>
    <p:sldLayoutId id="2147483651" r:id="rId9"/>
    <p:sldLayoutId id="2147483657" r:id="rId10"/>
    <p:sldLayoutId id="2147483652" r:id="rId11"/>
    <p:sldLayoutId id="2147483658" r:id="rId12"/>
    <p:sldLayoutId id="2147483659" r:id="rId13"/>
  </p:sldLayoutIdLst>
  <p:txStyles>
    <p:titleStyle>
      <a:lvl1pPr algn="ctr" defTabSz="914400" rtl="0" eaLnBrk="1" latinLnBrk="0" hangingPunct="1">
        <a:lnSpc>
          <a:spcPct val="90000"/>
        </a:lnSpc>
        <a:spcBef>
          <a:spcPct val="0"/>
        </a:spcBef>
        <a:buNone/>
        <a:defRPr sz="4400" b="1" kern="1200">
          <a:solidFill>
            <a:srgbClr val="005BAA"/>
          </a:solidFill>
          <a:latin typeface="Arial" panose="020B0604020202020204" pitchFamily="34" charset="0"/>
          <a:ea typeface="+mj-ea"/>
          <a:cs typeface="Arial" panose="020B0604020202020204" pitchFamily="34" charset="0"/>
        </a:defRPr>
      </a:lvl1pPr>
    </p:titleStyle>
    <p:bodyStyle>
      <a:lvl1pPr marL="228600" indent="-228600" algn="ctr"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ctr"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ctr"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png"/><Relationship Id="rId7"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jpg"/><Relationship Id="rId5" Type="http://schemas.openxmlformats.org/officeDocument/2006/relationships/image" Target="../media/image6.png"/><Relationship Id="rId10" Type="http://schemas.openxmlformats.org/officeDocument/2006/relationships/image" Target="../media/image11.jpeg"/><Relationship Id="rId4" Type="http://schemas.openxmlformats.org/officeDocument/2006/relationships/image" Target="../media/image5.png"/><Relationship Id="rId9" Type="http://schemas.openxmlformats.org/officeDocument/2006/relationships/image" Target="../media/image10.jpg"/></Relationships>
</file>

<file path=ppt/slides/_rels/slide4.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13.jpg"/><Relationship Id="rId7" Type="http://schemas.openxmlformats.org/officeDocument/2006/relationships/image" Target="../media/image16.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jpg"/><Relationship Id="rId5" Type="http://schemas.openxmlformats.org/officeDocument/2006/relationships/image" Target="../media/image14.jpg"/><Relationship Id="rId10" Type="http://schemas.openxmlformats.org/officeDocument/2006/relationships/image" Target="../media/image19.jpg"/><Relationship Id="rId4" Type="http://schemas.openxmlformats.org/officeDocument/2006/relationships/image" Target="../media/image8.jpg"/><Relationship Id="rId9" Type="http://schemas.openxmlformats.org/officeDocument/2006/relationships/image" Target="../media/image18.jp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jpg"/></Relationships>
</file>

<file path=ppt/slides/_rels/slide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2.png"/><Relationship Id="rId7" Type="http://schemas.openxmlformats.org/officeDocument/2006/relationships/image" Target="../media/image35.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jpg"/><Relationship Id="rId11" Type="http://schemas.openxmlformats.org/officeDocument/2006/relationships/image" Target="../media/image39.jpg"/><Relationship Id="rId5" Type="http://schemas.openxmlformats.org/officeDocument/2006/relationships/image" Target="../media/image34.png"/><Relationship Id="rId10" Type="http://schemas.openxmlformats.org/officeDocument/2006/relationships/image" Target="../media/image38.jpg"/><Relationship Id="rId4" Type="http://schemas.openxmlformats.org/officeDocument/2006/relationships/image" Target="../media/image33.png"/><Relationship Id="rId9"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2.jpg"/><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ideo" Target="https://www.youtube.com/embed/AYZz_qYw_j4?feature=oembed" TargetMode="External"/><Relationship Id="rId4" Type="http://schemas.openxmlformats.org/officeDocument/2006/relationships/image" Target="../media/image4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EFE9F23-CEB0-369E-621E-8AD9DD122FD7}"/>
              </a:ext>
            </a:extLst>
          </p:cNvPr>
          <p:cNvSpPr>
            <a:spLocks noGrp="1"/>
          </p:cNvSpPr>
          <p:nvPr>
            <p:ph type="title"/>
          </p:nvPr>
        </p:nvSpPr>
        <p:spPr>
          <a:xfrm>
            <a:off x="252511" y="583735"/>
            <a:ext cx="11686977" cy="5187836"/>
          </a:xfrm>
        </p:spPr>
        <p:txBody>
          <a:bodyPr>
            <a:normAutofit fontScale="90000"/>
          </a:bodyPr>
          <a:lstStyle/>
          <a:p>
            <a:br>
              <a:rPr lang="en-US" sz="3600" dirty="0">
                <a:solidFill>
                  <a:srgbClr val="005BAA"/>
                </a:solidFill>
              </a:rPr>
            </a:br>
            <a:br>
              <a:rPr lang="en-US" sz="3600" dirty="0">
                <a:solidFill>
                  <a:srgbClr val="005BAA"/>
                </a:solidFill>
              </a:rPr>
            </a:br>
            <a:br>
              <a:rPr lang="en-US" sz="3600" dirty="0">
                <a:solidFill>
                  <a:srgbClr val="005BAA"/>
                </a:solidFill>
              </a:rPr>
            </a:br>
            <a:br>
              <a:rPr lang="en-US" sz="3600" dirty="0">
                <a:solidFill>
                  <a:srgbClr val="005BAA"/>
                </a:solidFill>
              </a:rPr>
            </a:br>
            <a:r>
              <a:rPr lang="en-US" sz="3600" dirty="0">
                <a:solidFill>
                  <a:srgbClr val="005BAA"/>
                </a:solidFill>
              </a:rPr>
              <a:t>Leadership and Management Workshop</a:t>
            </a:r>
            <a:br>
              <a:rPr lang="en-US" sz="3600" dirty="0">
                <a:solidFill>
                  <a:srgbClr val="005BAA"/>
                </a:solidFill>
              </a:rPr>
            </a:br>
            <a:r>
              <a:rPr lang="en-US" sz="3600" dirty="0">
                <a:solidFill>
                  <a:srgbClr val="005BAA"/>
                </a:solidFill>
              </a:rPr>
              <a:t>for Senior Management of</a:t>
            </a:r>
            <a:br>
              <a:rPr lang="en-US" sz="3600" dirty="0">
                <a:solidFill>
                  <a:srgbClr val="005BAA"/>
                </a:solidFill>
              </a:rPr>
            </a:br>
            <a:r>
              <a:rPr lang="en-US" sz="3600" dirty="0">
                <a:solidFill>
                  <a:srgbClr val="005BAA"/>
                </a:solidFill>
              </a:rPr>
              <a:t>RA III and IV Caribbean Members</a:t>
            </a:r>
            <a:br>
              <a:rPr lang="en-US" dirty="0">
                <a:solidFill>
                  <a:srgbClr val="005BAA"/>
                </a:solidFill>
              </a:rPr>
            </a:br>
            <a:br>
              <a:rPr lang="en-US" dirty="0">
                <a:solidFill>
                  <a:srgbClr val="005BAA"/>
                </a:solidFill>
              </a:rPr>
            </a:br>
            <a:r>
              <a:rPr lang="en-US" b="0" dirty="0">
                <a:solidFill>
                  <a:srgbClr val="005BAA"/>
                </a:solidFill>
              </a:rPr>
              <a:t>Good Practices in Leveraging Technological Advances, Empowering Youth, and International Mutual Learning</a:t>
            </a:r>
            <a:br>
              <a:rPr lang="en-US" dirty="0">
                <a:solidFill>
                  <a:srgbClr val="005BAA"/>
                </a:solidFill>
              </a:rPr>
            </a:br>
            <a:r>
              <a:rPr lang="en-US" b="0" dirty="0" err="1">
                <a:solidFill>
                  <a:schemeClr val="accent1">
                    <a:lumMod val="75000"/>
                  </a:schemeClr>
                </a:solidFill>
              </a:rPr>
              <a:t>Mr.Sabu</a:t>
            </a:r>
            <a:r>
              <a:rPr lang="en-US" b="0" dirty="0">
                <a:solidFill>
                  <a:schemeClr val="accent1">
                    <a:lumMod val="75000"/>
                  </a:schemeClr>
                </a:solidFill>
              </a:rPr>
              <a:t> Best (Director BMS)</a:t>
            </a:r>
            <a:br>
              <a:rPr lang="en-US" dirty="0">
                <a:solidFill>
                  <a:srgbClr val="005BAA"/>
                </a:solidFill>
              </a:rPr>
            </a:br>
            <a:br>
              <a:rPr lang="en-US" dirty="0">
                <a:solidFill>
                  <a:srgbClr val="005BAA"/>
                </a:solidFill>
              </a:rPr>
            </a:br>
            <a:r>
              <a:rPr lang="en-US" sz="2400" b="0" dirty="0">
                <a:solidFill>
                  <a:srgbClr val="005BAA"/>
                </a:solidFill>
              </a:rPr>
              <a:t>Port of Spain, Trinidad and Tobago</a:t>
            </a:r>
            <a:br>
              <a:rPr lang="en-US" sz="2400" b="0" dirty="0">
                <a:solidFill>
                  <a:srgbClr val="005BAA"/>
                </a:solidFill>
              </a:rPr>
            </a:br>
            <a:r>
              <a:rPr lang="en-US" sz="2400" b="0" dirty="0">
                <a:solidFill>
                  <a:srgbClr val="005BAA"/>
                </a:solidFill>
              </a:rPr>
              <a:t>1-5 December 2025</a:t>
            </a:r>
            <a:endParaRPr lang="en-US" b="0" dirty="0"/>
          </a:p>
        </p:txBody>
      </p:sp>
    </p:spTree>
    <p:extLst>
      <p:ext uri="{BB962C8B-B14F-4D97-AF65-F5344CB8AC3E}">
        <p14:creationId xmlns:p14="http://schemas.microsoft.com/office/powerpoint/2010/main" val="2835597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5AFF-9165-4838-BD46-1E5FC3D187C8}"/>
              </a:ext>
            </a:extLst>
          </p:cNvPr>
          <p:cNvSpPr>
            <a:spLocks noGrp="1"/>
          </p:cNvSpPr>
          <p:nvPr>
            <p:ph type="ctrTitle"/>
          </p:nvPr>
        </p:nvSpPr>
        <p:spPr>
          <a:xfrm>
            <a:off x="5048518" y="1122363"/>
            <a:ext cx="5619482" cy="685172"/>
          </a:xfrm>
        </p:spPr>
        <p:txBody>
          <a:bodyPr/>
          <a:lstStyle/>
          <a:p>
            <a:r>
              <a:rPr lang="en-US" dirty="0"/>
              <a:t>  </a:t>
            </a:r>
            <a:r>
              <a:rPr lang="en-US" dirty="0" err="1"/>
              <a:t>verview</a:t>
            </a:r>
            <a:endParaRPr lang="en-US" dirty="0"/>
          </a:p>
        </p:txBody>
      </p:sp>
      <p:sp>
        <p:nvSpPr>
          <p:cNvPr id="3" name="Subtitle 2">
            <a:extLst>
              <a:ext uri="{FF2B5EF4-FFF2-40B4-BE49-F238E27FC236}">
                <a16:creationId xmlns:a16="http://schemas.microsoft.com/office/drawing/2014/main" id="{EC7DE124-D8A4-F44D-10C2-774D5BEAD41B}"/>
              </a:ext>
            </a:extLst>
          </p:cNvPr>
          <p:cNvSpPr>
            <a:spLocks noGrp="1"/>
          </p:cNvSpPr>
          <p:nvPr>
            <p:ph type="subTitle" idx="1"/>
          </p:nvPr>
        </p:nvSpPr>
        <p:spPr/>
        <p:txBody>
          <a:bodyPr/>
          <a:lstStyle/>
          <a:p>
            <a:r>
              <a:rPr lang="en-US" b="1" dirty="0"/>
              <a:t>Leveraging technological advances</a:t>
            </a:r>
            <a:r>
              <a:rPr lang="en-US" dirty="0"/>
              <a:t>,</a:t>
            </a:r>
          </a:p>
          <a:p>
            <a:br>
              <a:rPr lang="en-US" dirty="0"/>
            </a:br>
            <a:r>
              <a:rPr lang="en-US" b="1" dirty="0"/>
              <a:t>Empowering the youth</a:t>
            </a:r>
            <a:endParaRPr lang="en-US" dirty="0"/>
          </a:p>
          <a:p>
            <a:br>
              <a:rPr lang="en-US" dirty="0"/>
            </a:br>
            <a:r>
              <a:rPr lang="en-US" b="1" dirty="0"/>
              <a:t>Supporting intergenerational mutual learning</a:t>
            </a:r>
            <a:endParaRPr lang="en-US" dirty="0"/>
          </a:p>
        </p:txBody>
      </p:sp>
      <p:pic>
        <p:nvPicPr>
          <p:cNvPr id="5" name="Picture 4">
            <a:extLst>
              <a:ext uri="{FF2B5EF4-FFF2-40B4-BE49-F238E27FC236}">
                <a16:creationId xmlns:a16="http://schemas.microsoft.com/office/drawing/2014/main" id="{7D4199D5-4059-A735-BD63-4906866C6277}"/>
              </a:ext>
            </a:extLst>
          </p:cNvPr>
          <p:cNvPicPr>
            <a:picLocks noChangeAspect="1"/>
          </p:cNvPicPr>
          <p:nvPr/>
        </p:nvPicPr>
        <p:blipFill>
          <a:blip r:embed="rId3"/>
          <a:srcRect t="1" r="29125" b="21535"/>
          <a:stretch>
            <a:fillRect/>
          </a:stretch>
        </p:blipFill>
        <p:spPr>
          <a:xfrm>
            <a:off x="4665891" y="1122363"/>
            <a:ext cx="765254" cy="685172"/>
          </a:xfrm>
          <a:prstGeom prst="rect">
            <a:avLst/>
          </a:prstGeom>
        </p:spPr>
      </p:pic>
    </p:spTree>
    <p:extLst>
      <p:ext uri="{BB962C8B-B14F-4D97-AF65-F5344CB8AC3E}">
        <p14:creationId xmlns:p14="http://schemas.microsoft.com/office/powerpoint/2010/main" val="3215537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arn(inVertical)">
                                      <p:cBhvr>
                                        <p:cTn id="2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5488D-95FE-78D8-4CC0-71769F50FAC7}"/>
              </a:ext>
            </a:extLst>
          </p:cNvPr>
          <p:cNvSpPr>
            <a:spLocks noGrp="1"/>
          </p:cNvSpPr>
          <p:nvPr>
            <p:ph type="ctrTitle"/>
          </p:nvPr>
        </p:nvSpPr>
        <p:spPr/>
        <p:txBody>
          <a:bodyPr/>
          <a:lstStyle/>
          <a:p>
            <a:pPr algn="ctr"/>
            <a:r>
              <a:rPr lang="en-US" sz="2800" dirty="0"/>
              <a:t>Leveraging Technological Advances</a:t>
            </a:r>
          </a:p>
        </p:txBody>
      </p:sp>
      <p:pic>
        <p:nvPicPr>
          <p:cNvPr id="9" name="Picture 8">
            <a:extLst>
              <a:ext uri="{FF2B5EF4-FFF2-40B4-BE49-F238E27FC236}">
                <a16:creationId xmlns:a16="http://schemas.microsoft.com/office/drawing/2014/main" id="{5D01BE3A-19F3-0A11-28EF-0D7CD4DE190B}"/>
              </a:ext>
            </a:extLst>
          </p:cNvPr>
          <p:cNvPicPr>
            <a:picLocks noChangeAspect="1"/>
          </p:cNvPicPr>
          <p:nvPr/>
        </p:nvPicPr>
        <p:blipFill>
          <a:blip r:embed="rId3"/>
          <a:stretch>
            <a:fillRect/>
          </a:stretch>
        </p:blipFill>
        <p:spPr>
          <a:xfrm>
            <a:off x="7384877" y="1923688"/>
            <a:ext cx="4208242" cy="2080276"/>
          </a:xfrm>
          <a:prstGeom prst="rect">
            <a:avLst/>
          </a:prstGeom>
        </p:spPr>
      </p:pic>
      <p:pic>
        <p:nvPicPr>
          <p:cNvPr id="11" name="Picture 10">
            <a:extLst>
              <a:ext uri="{FF2B5EF4-FFF2-40B4-BE49-F238E27FC236}">
                <a16:creationId xmlns:a16="http://schemas.microsoft.com/office/drawing/2014/main" id="{21AE605C-84B6-3236-9023-8397E0E6753B}"/>
              </a:ext>
            </a:extLst>
          </p:cNvPr>
          <p:cNvPicPr>
            <a:picLocks noChangeAspect="1"/>
          </p:cNvPicPr>
          <p:nvPr/>
        </p:nvPicPr>
        <p:blipFill>
          <a:blip r:embed="rId4"/>
          <a:stretch>
            <a:fillRect/>
          </a:stretch>
        </p:blipFill>
        <p:spPr>
          <a:xfrm>
            <a:off x="8652568" y="4171501"/>
            <a:ext cx="3283123" cy="1214694"/>
          </a:xfrm>
          <a:prstGeom prst="rect">
            <a:avLst/>
          </a:prstGeom>
        </p:spPr>
      </p:pic>
      <p:pic>
        <p:nvPicPr>
          <p:cNvPr id="13" name="Picture 12">
            <a:extLst>
              <a:ext uri="{FF2B5EF4-FFF2-40B4-BE49-F238E27FC236}">
                <a16:creationId xmlns:a16="http://schemas.microsoft.com/office/drawing/2014/main" id="{2236001D-82A6-127F-1F68-B1E97675A468}"/>
              </a:ext>
            </a:extLst>
          </p:cNvPr>
          <p:cNvPicPr>
            <a:picLocks noChangeAspect="1"/>
          </p:cNvPicPr>
          <p:nvPr/>
        </p:nvPicPr>
        <p:blipFill>
          <a:blip r:embed="rId5"/>
          <a:stretch>
            <a:fillRect/>
          </a:stretch>
        </p:blipFill>
        <p:spPr>
          <a:xfrm>
            <a:off x="7430214" y="4626721"/>
            <a:ext cx="1602453" cy="1662545"/>
          </a:xfrm>
          <a:prstGeom prst="rect">
            <a:avLst/>
          </a:prstGeom>
        </p:spPr>
      </p:pic>
      <p:pic>
        <p:nvPicPr>
          <p:cNvPr id="15" name="Picture 14">
            <a:extLst>
              <a:ext uri="{FF2B5EF4-FFF2-40B4-BE49-F238E27FC236}">
                <a16:creationId xmlns:a16="http://schemas.microsoft.com/office/drawing/2014/main" id="{8CD79D9F-A337-161C-E7D2-0A4394CA74AE}"/>
              </a:ext>
            </a:extLst>
          </p:cNvPr>
          <p:cNvPicPr>
            <a:picLocks noChangeAspect="1"/>
          </p:cNvPicPr>
          <p:nvPr/>
        </p:nvPicPr>
        <p:blipFill>
          <a:blip r:embed="rId6"/>
          <a:stretch>
            <a:fillRect/>
          </a:stretch>
        </p:blipFill>
        <p:spPr>
          <a:xfrm>
            <a:off x="3412363" y="2193268"/>
            <a:ext cx="1708865" cy="1810514"/>
          </a:xfrm>
          <a:prstGeom prst="rect">
            <a:avLst/>
          </a:prstGeom>
        </p:spPr>
      </p:pic>
      <p:pic>
        <p:nvPicPr>
          <p:cNvPr id="16" name="Picture 15">
            <a:extLst>
              <a:ext uri="{FF2B5EF4-FFF2-40B4-BE49-F238E27FC236}">
                <a16:creationId xmlns:a16="http://schemas.microsoft.com/office/drawing/2014/main" id="{62BC03E2-C765-B9EF-53F9-B2C695D183F8}"/>
              </a:ext>
            </a:extLst>
          </p:cNvPr>
          <p:cNvPicPr>
            <a:picLocks noChangeAspect="1"/>
          </p:cNvPicPr>
          <p:nvPr/>
        </p:nvPicPr>
        <p:blipFill>
          <a:blip r:embed="rId7"/>
          <a:stretch>
            <a:fillRect/>
          </a:stretch>
        </p:blipFill>
        <p:spPr>
          <a:xfrm>
            <a:off x="5351665" y="2079152"/>
            <a:ext cx="1924400" cy="1214693"/>
          </a:xfrm>
          <a:prstGeom prst="rect">
            <a:avLst/>
          </a:prstGeom>
        </p:spPr>
      </p:pic>
      <p:pic>
        <p:nvPicPr>
          <p:cNvPr id="18" name="Picture 17">
            <a:extLst>
              <a:ext uri="{FF2B5EF4-FFF2-40B4-BE49-F238E27FC236}">
                <a16:creationId xmlns:a16="http://schemas.microsoft.com/office/drawing/2014/main" id="{7B5F0844-2A2E-DE30-87DC-91C240032F80}"/>
              </a:ext>
            </a:extLst>
          </p:cNvPr>
          <p:cNvPicPr>
            <a:picLocks noChangeAspect="1"/>
          </p:cNvPicPr>
          <p:nvPr/>
        </p:nvPicPr>
        <p:blipFill>
          <a:blip r:embed="rId8"/>
          <a:stretch>
            <a:fillRect/>
          </a:stretch>
        </p:blipFill>
        <p:spPr>
          <a:xfrm>
            <a:off x="6419704" y="3323409"/>
            <a:ext cx="1195061" cy="1593415"/>
          </a:xfrm>
          <a:prstGeom prst="rect">
            <a:avLst/>
          </a:prstGeom>
        </p:spPr>
      </p:pic>
      <p:pic>
        <p:nvPicPr>
          <p:cNvPr id="20" name="Picture 19">
            <a:extLst>
              <a:ext uri="{FF2B5EF4-FFF2-40B4-BE49-F238E27FC236}">
                <a16:creationId xmlns:a16="http://schemas.microsoft.com/office/drawing/2014/main" id="{B7AB7520-ABED-0AC6-D19C-D8D3549CBC3A}"/>
              </a:ext>
            </a:extLst>
          </p:cNvPr>
          <p:cNvPicPr>
            <a:picLocks noChangeAspect="1"/>
          </p:cNvPicPr>
          <p:nvPr/>
        </p:nvPicPr>
        <p:blipFill>
          <a:blip r:embed="rId9"/>
          <a:stretch>
            <a:fillRect/>
          </a:stretch>
        </p:blipFill>
        <p:spPr>
          <a:xfrm>
            <a:off x="5579882" y="5205213"/>
            <a:ext cx="1985715" cy="1489286"/>
          </a:xfrm>
          <a:prstGeom prst="rect">
            <a:avLst/>
          </a:prstGeom>
        </p:spPr>
      </p:pic>
      <p:pic>
        <p:nvPicPr>
          <p:cNvPr id="22" name="Picture 21">
            <a:extLst>
              <a:ext uri="{FF2B5EF4-FFF2-40B4-BE49-F238E27FC236}">
                <a16:creationId xmlns:a16="http://schemas.microsoft.com/office/drawing/2014/main" id="{F52373D1-B0E1-4BDD-FB23-B58854ABACE4}"/>
              </a:ext>
            </a:extLst>
          </p:cNvPr>
          <p:cNvPicPr>
            <a:picLocks noChangeAspect="1"/>
          </p:cNvPicPr>
          <p:nvPr/>
        </p:nvPicPr>
        <p:blipFill>
          <a:blip r:embed="rId10"/>
          <a:stretch>
            <a:fillRect/>
          </a:stretch>
        </p:blipFill>
        <p:spPr>
          <a:xfrm>
            <a:off x="9671342" y="5457994"/>
            <a:ext cx="1993316" cy="1120695"/>
          </a:xfrm>
          <a:prstGeom prst="rect">
            <a:avLst/>
          </a:prstGeom>
        </p:spPr>
      </p:pic>
      <p:pic>
        <p:nvPicPr>
          <p:cNvPr id="24" name="Picture 23">
            <a:extLst>
              <a:ext uri="{FF2B5EF4-FFF2-40B4-BE49-F238E27FC236}">
                <a16:creationId xmlns:a16="http://schemas.microsoft.com/office/drawing/2014/main" id="{20B760C0-4E50-B966-0586-3073A28AB3AD}"/>
              </a:ext>
            </a:extLst>
          </p:cNvPr>
          <p:cNvPicPr>
            <a:picLocks noChangeAspect="1"/>
          </p:cNvPicPr>
          <p:nvPr/>
        </p:nvPicPr>
        <p:blipFill>
          <a:blip r:embed="rId11"/>
          <a:stretch>
            <a:fillRect/>
          </a:stretch>
        </p:blipFill>
        <p:spPr>
          <a:xfrm>
            <a:off x="4074108" y="3694813"/>
            <a:ext cx="2410047" cy="1807535"/>
          </a:xfrm>
          <a:prstGeom prst="rect">
            <a:avLst/>
          </a:prstGeom>
        </p:spPr>
      </p:pic>
      <p:sp>
        <p:nvSpPr>
          <p:cNvPr id="25" name="TextBox 24">
            <a:extLst>
              <a:ext uri="{FF2B5EF4-FFF2-40B4-BE49-F238E27FC236}">
                <a16:creationId xmlns:a16="http://schemas.microsoft.com/office/drawing/2014/main" id="{147BE970-4A4B-ECA0-8A62-82C7C72EE978}"/>
              </a:ext>
            </a:extLst>
          </p:cNvPr>
          <p:cNvSpPr txBox="1"/>
          <p:nvPr/>
        </p:nvSpPr>
        <p:spPr>
          <a:xfrm>
            <a:off x="1309255" y="2667000"/>
            <a:ext cx="1253420" cy="369332"/>
          </a:xfrm>
          <a:prstGeom prst="rect">
            <a:avLst/>
          </a:prstGeom>
          <a:noFill/>
        </p:spPr>
        <p:txBody>
          <a:bodyPr wrap="none" rtlCol="0">
            <a:spAutoFit/>
          </a:bodyPr>
          <a:lstStyle/>
          <a:p>
            <a:r>
              <a:rPr lang="en-US" dirty="0"/>
              <a:t>Integration</a:t>
            </a:r>
          </a:p>
        </p:txBody>
      </p:sp>
      <p:sp>
        <p:nvSpPr>
          <p:cNvPr id="26" name="TextBox 25">
            <a:extLst>
              <a:ext uri="{FF2B5EF4-FFF2-40B4-BE49-F238E27FC236}">
                <a16:creationId xmlns:a16="http://schemas.microsoft.com/office/drawing/2014/main" id="{C0DED208-F41F-17FF-02B1-994C7002606E}"/>
              </a:ext>
            </a:extLst>
          </p:cNvPr>
          <p:cNvSpPr txBox="1"/>
          <p:nvPr/>
        </p:nvSpPr>
        <p:spPr>
          <a:xfrm>
            <a:off x="1309255" y="3800403"/>
            <a:ext cx="1533753" cy="369332"/>
          </a:xfrm>
          <a:prstGeom prst="rect">
            <a:avLst/>
          </a:prstGeom>
          <a:noFill/>
        </p:spPr>
        <p:txBody>
          <a:bodyPr wrap="none" rtlCol="0">
            <a:spAutoFit/>
          </a:bodyPr>
          <a:lstStyle/>
          <a:p>
            <a:r>
              <a:rPr lang="en-US" dirty="0"/>
              <a:t>Sustainability</a:t>
            </a:r>
          </a:p>
        </p:txBody>
      </p:sp>
      <p:sp>
        <p:nvSpPr>
          <p:cNvPr id="29" name="TextBox 28">
            <a:extLst>
              <a:ext uri="{FF2B5EF4-FFF2-40B4-BE49-F238E27FC236}">
                <a16:creationId xmlns:a16="http://schemas.microsoft.com/office/drawing/2014/main" id="{735F60DF-75A6-9C40-37A5-EAD3C1099CEA}"/>
              </a:ext>
            </a:extLst>
          </p:cNvPr>
          <p:cNvSpPr txBox="1"/>
          <p:nvPr/>
        </p:nvSpPr>
        <p:spPr>
          <a:xfrm>
            <a:off x="1371600" y="5029200"/>
            <a:ext cx="1697324" cy="369332"/>
          </a:xfrm>
          <a:prstGeom prst="rect">
            <a:avLst/>
          </a:prstGeom>
          <a:noFill/>
        </p:spPr>
        <p:txBody>
          <a:bodyPr wrap="none" rtlCol="0">
            <a:spAutoFit/>
          </a:bodyPr>
          <a:lstStyle/>
          <a:p>
            <a:r>
              <a:rPr lang="en-US" dirty="0"/>
              <a:t>Multi-Purposes</a:t>
            </a:r>
          </a:p>
        </p:txBody>
      </p:sp>
    </p:spTree>
    <p:extLst>
      <p:ext uri="{BB962C8B-B14F-4D97-AF65-F5344CB8AC3E}">
        <p14:creationId xmlns:p14="http://schemas.microsoft.com/office/powerpoint/2010/main" val="4087554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A75ED-F6CB-461D-A4C2-5FF408C583BF}"/>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E2A5918F-4DC2-19CA-5F40-C84BB0828987}"/>
              </a:ext>
            </a:extLst>
          </p:cNvPr>
          <p:cNvSpPr>
            <a:spLocks noGrp="1"/>
          </p:cNvSpPr>
          <p:nvPr>
            <p:ph type="subTitle" idx="1"/>
          </p:nvPr>
        </p:nvSpPr>
        <p:spPr/>
        <p:txBody>
          <a:bodyPr/>
          <a:lstStyle/>
          <a:p>
            <a:endParaRPr lang="en-US"/>
          </a:p>
        </p:txBody>
      </p:sp>
      <p:pic>
        <p:nvPicPr>
          <p:cNvPr id="4" name="Picture 3">
            <a:extLst>
              <a:ext uri="{FF2B5EF4-FFF2-40B4-BE49-F238E27FC236}">
                <a16:creationId xmlns:a16="http://schemas.microsoft.com/office/drawing/2014/main" id="{18088EA1-1676-B1E1-980D-4A74146C3A6C}"/>
              </a:ext>
            </a:extLst>
          </p:cNvPr>
          <p:cNvPicPr>
            <a:picLocks noChangeAspect="1"/>
          </p:cNvPicPr>
          <p:nvPr/>
        </p:nvPicPr>
        <p:blipFill>
          <a:blip r:embed="rId3"/>
          <a:stretch>
            <a:fillRect/>
          </a:stretch>
        </p:blipFill>
        <p:spPr>
          <a:xfrm>
            <a:off x="1524000" y="79248"/>
            <a:ext cx="9144000" cy="6699504"/>
          </a:xfrm>
          <a:prstGeom prst="rect">
            <a:avLst/>
          </a:prstGeom>
        </p:spPr>
      </p:pic>
      <p:pic>
        <p:nvPicPr>
          <p:cNvPr id="5" name="Picture 4">
            <a:extLst>
              <a:ext uri="{FF2B5EF4-FFF2-40B4-BE49-F238E27FC236}">
                <a16:creationId xmlns:a16="http://schemas.microsoft.com/office/drawing/2014/main" id="{A1E122DE-CAC7-5F85-F1F0-0FE9C64C4E60}"/>
              </a:ext>
            </a:extLst>
          </p:cNvPr>
          <p:cNvPicPr>
            <a:picLocks noChangeAspect="1"/>
          </p:cNvPicPr>
          <p:nvPr/>
        </p:nvPicPr>
        <p:blipFill>
          <a:blip r:embed="rId4"/>
          <a:stretch>
            <a:fillRect/>
          </a:stretch>
        </p:blipFill>
        <p:spPr>
          <a:xfrm>
            <a:off x="4240020" y="262953"/>
            <a:ext cx="867807" cy="547765"/>
          </a:xfrm>
          <a:prstGeom prst="rect">
            <a:avLst/>
          </a:prstGeom>
        </p:spPr>
      </p:pic>
      <p:pic>
        <p:nvPicPr>
          <p:cNvPr id="6" name="Picture 5">
            <a:extLst>
              <a:ext uri="{FF2B5EF4-FFF2-40B4-BE49-F238E27FC236}">
                <a16:creationId xmlns:a16="http://schemas.microsoft.com/office/drawing/2014/main" id="{B5C44C67-8ABF-C214-3D10-F61D07719CEE}"/>
              </a:ext>
            </a:extLst>
          </p:cNvPr>
          <p:cNvPicPr>
            <a:picLocks noChangeAspect="1"/>
          </p:cNvPicPr>
          <p:nvPr/>
        </p:nvPicPr>
        <p:blipFill>
          <a:blip r:embed="rId5"/>
          <a:stretch>
            <a:fillRect/>
          </a:stretch>
        </p:blipFill>
        <p:spPr>
          <a:xfrm>
            <a:off x="7594755" y="1927811"/>
            <a:ext cx="1405214" cy="1425475"/>
          </a:xfrm>
          <a:prstGeom prst="ellipse">
            <a:avLst/>
          </a:prstGeom>
        </p:spPr>
      </p:pic>
      <p:pic>
        <p:nvPicPr>
          <p:cNvPr id="7" name="Picture 6">
            <a:extLst>
              <a:ext uri="{FF2B5EF4-FFF2-40B4-BE49-F238E27FC236}">
                <a16:creationId xmlns:a16="http://schemas.microsoft.com/office/drawing/2014/main" id="{A8DDAD3E-8549-A02C-E932-74AF21D47F6C}"/>
              </a:ext>
            </a:extLst>
          </p:cNvPr>
          <p:cNvPicPr>
            <a:picLocks noChangeAspect="1"/>
          </p:cNvPicPr>
          <p:nvPr/>
        </p:nvPicPr>
        <p:blipFill>
          <a:blip r:embed="rId6"/>
          <a:stretch>
            <a:fillRect/>
          </a:stretch>
        </p:blipFill>
        <p:spPr>
          <a:xfrm>
            <a:off x="4679119" y="2545177"/>
            <a:ext cx="1416881" cy="1285693"/>
          </a:xfrm>
          <a:prstGeom prst="ellipse">
            <a:avLst/>
          </a:prstGeom>
        </p:spPr>
      </p:pic>
      <p:pic>
        <p:nvPicPr>
          <p:cNvPr id="8" name="Picture 7">
            <a:extLst>
              <a:ext uri="{FF2B5EF4-FFF2-40B4-BE49-F238E27FC236}">
                <a16:creationId xmlns:a16="http://schemas.microsoft.com/office/drawing/2014/main" id="{9F8DEB78-14F1-F85A-3F2E-7B2E184AC29F}"/>
              </a:ext>
            </a:extLst>
          </p:cNvPr>
          <p:cNvPicPr>
            <a:picLocks noChangeAspect="1"/>
          </p:cNvPicPr>
          <p:nvPr/>
        </p:nvPicPr>
        <p:blipFill>
          <a:blip r:embed="rId7"/>
          <a:stretch>
            <a:fillRect/>
          </a:stretch>
        </p:blipFill>
        <p:spPr>
          <a:xfrm>
            <a:off x="9677018" y="3102047"/>
            <a:ext cx="872997" cy="653905"/>
          </a:xfrm>
          <a:prstGeom prst="rect">
            <a:avLst/>
          </a:prstGeom>
          <a:effectLst>
            <a:softEdge rad="31750"/>
          </a:effectLst>
        </p:spPr>
      </p:pic>
      <p:pic>
        <p:nvPicPr>
          <p:cNvPr id="9" name="Picture 8">
            <a:extLst>
              <a:ext uri="{FF2B5EF4-FFF2-40B4-BE49-F238E27FC236}">
                <a16:creationId xmlns:a16="http://schemas.microsoft.com/office/drawing/2014/main" id="{F32E1B44-78C3-3459-416D-5635A064903E}"/>
              </a:ext>
            </a:extLst>
          </p:cNvPr>
          <p:cNvPicPr>
            <a:picLocks noChangeAspect="1"/>
          </p:cNvPicPr>
          <p:nvPr/>
        </p:nvPicPr>
        <p:blipFill>
          <a:blip r:embed="rId8"/>
          <a:stretch>
            <a:fillRect/>
          </a:stretch>
        </p:blipFill>
        <p:spPr>
          <a:xfrm>
            <a:off x="1582558" y="1247488"/>
            <a:ext cx="1221713" cy="684159"/>
          </a:xfrm>
          <a:prstGeom prst="rect">
            <a:avLst/>
          </a:prstGeom>
        </p:spPr>
      </p:pic>
      <p:pic>
        <p:nvPicPr>
          <p:cNvPr id="10" name="Picture 9">
            <a:extLst>
              <a:ext uri="{FF2B5EF4-FFF2-40B4-BE49-F238E27FC236}">
                <a16:creationId xmlns:a16="http://schemas.microsoft.com/office/drawing/2014/main" id="{7235A924-D2C1-281C-C9F3-FFBB8E9D12DB}"/>
              </a:ext>
            </a:extLst>
          </p:cNvPr>
          <p:cNvPicPr>
            <a:picLocks noChangeAspect="1"/>
          </p:cNvPicPr>
          <p:nvPr/>
        </p:nvPicPr>
        <p:blipFill>
          <a:blip r:embed="rId9"/>
          <a:stretch>
            <a:fillRect/>
          </a:stretch>
        </p:blipFill>
        <p:spPr>
          <a:xfrm>
            <a:off x="2465212" y="5910363"/>
            <a:ext cx="1008697" cy="566759"/>
          </a:xfrm>
          <a:prstGeom prst="rect">
            <a:avLst/>
          </a:prstGeom>
          <a:effectLst>
            <a:softEdge rad="31750"/>
          </a:effectLst>
        </p:spPr>
      </p:pic>
      <p:pic>
        <p:nvPicPr>
          <p:cNvPr id="12" name="Picture 11">
            <a:extLst>
              <a:ext uri="{FF2B5EF4-FFF2-40B4-BE49-F238E27FC236}">
                <a16:creationId xmlns:a16="http://schemas.microsoft.com/office/drawing/2014/main" id="{ABF275C1-9D99-835C-26FA-C42CE4C19047}"/>
              </a:ext>
            </a:extLst>
          </p:cNvPr>
          <p:cNvPicPr>
            <a:picLocks noChangeAspect="1"/>
          </p:cNvPicPr>
          <p:nvPr/>
        </p:nvPicPr>
        <p:blipFill>
          <a:blip r:embed="rId10"/>
          <a:srcRect t="-1" r="1260" b="7035"/>
          <a:stretch>
            <a:fillRect/>
          </a:stretch>
        </p:blipFill>
        <p:spPr>
          <a:xfrm>
            <a:off x="9883674" y="493480"/>
            <a:ext cx="604314" cy="916129"/>
          </a:xfrm>
          <a:prstGeom prst="rect">
            <a:avLst/>
          </a:prstGeom>
          <a:effectLst>
            <a:softEdge rad="31750"/>
          </a:effectLst>
        </p:spPr>
      </p:pic>
      <p:sp>
        <p:nvSpPr>
          <p:cNvPr id="11" name="TextBox 10">
            <a:extLst>
              <a:ext uri="{FF2B5EF4-FFF2-40B4-BE49-F238E27FC236}">
                <a16:creationId xmlns:a16="http://schemas.microsoft.com/office/drawing/2014/main" id="{BD014F57-238D-F084-538D-0979499527FE}"/>
              </a:ext>
            </a:extLst>
          </p:cNvPr>
          <p:cNvSpPr txBox="1"/>
          <p:nvPr/>
        </p:nvSpPr>
        <p:spPr>
          <a:xfrm>
            <a:off x="374073" y="327387"/>
            <a:ext cx="2189018" cy="584775"/>
          </a:xfrm>
          <a:prstGeom prst="rect">
            <a:avLst/>
          </a:prstGeom>
          <a:noFill/>
        </p:spPr>
        <p:txBody>
          <a:bodyPr wrap="square" rtlCol="0">
            <a:spAutoFit/>
          </a:bodyPr>
          <a:lstStyle/>
          <a:p>
            <a:r>
              <a:rPr lang="en-US" sz="3200" dirty="0"/>
              <a:t>Integration</a:t>
            </a:r>
          </a:p>
        </p:txBody>
      </p:sp>
      <p:sp>
        <p:nvSpPr>
          <p:cNvPr id="13" name="TextBox 12">
            <a:extLst>
              <a:ext uri="{FF2B5EF4-FFF2-40B4-BE49-F238E27FC236}">
                <a16:creationId xmlns:a16="http://schemas.microsoft.com/office/drawing/2014/main" id="{A8B2FF3A-D949-F3E4-7233-716A22E5899F}"/>
              </a:ext>
            </a:extLst>
          </p:cNvPr>
          <p:cNvSpPr txBox="1"/>
          <p:nvPr/>
        </p:nvSpPr>
        <p:spPr>
          <a:xfrm>
            <a:off x="558551" y="1722378"/>
            <a:ext cx="1152688" cy="369332"/>
          </a:xfrm>
          <a:prstGeom prst="rect">
            <a:avLst/>
          </a:prstGeom>
          <a:noFill/>
        </p:spPr>
        <p:txBody>
          <a:bodyPr wrap="none" rtlCol="0">
            <a:spAutoFit/>
          </a:bodyPr>
          <a:lstStyle/>
          <a:p>
            <a:r>
              <a:rPr lang="en-US" dirty="0"/>
              <a:t>Platforms</a:t>
            </a:r>
          </a:p>
        </p:txBody>
      </p:sp>
      <p:sp>
        <p:nvSpPr>
          <p:cNvPr id="14" name="TextBox 13">
            <a:extLst>
              <a:ext uri="{FF2B5EF4-FFF2-40B4-BE49-F238E27FC236}">
                <a16:creationId xmlns:a16="http://schemas.microsoft.com/office/drawing/2014/main" id="{1863F5AC-4BA5-D684-FABB-EDC246E3B724}"/>
              </a:ext>
            </a:extLst>
          </p:cNvPr>
          <p:cNvSpPr txBox="1"/>
          <p:nvPr/>
        </p:nvSpPr>
        <p:spPr>
          <a:xfrm>
            <a:off x="558551" y="3005268"/>
            <a:ext cx="973280" cy="369332"/>
          </a:xfrm>
          <a:prstGeom prst="rect">
            <a:avLst/>
          </a:prstGeom>
          <a:noFill/>
        </p:spPr>
        <p:txBody>
          <a:bodyPr wrap="none" rtlCol="0">
            <a:spAutoFit/>
          </a:bodyPr>
          <a:lstStyle/>
          <a:p>
            <a:r>
              <a:rPr lang="en-US" dirty="0"/>
              <a:t>Manage</a:t>
            </a:r>
          </a:p>
        </p:txBody>
      </p:sp>
      <p:sp>
        <p:nvSpPr>
          <p:cNvPr id="15" name="TextBox 14">
            <a:extLst>
              <a:ext uri="{FF2B5EF4-FFF2-40B4-BE49-F238E27FC236}">
                <a16:creationId xmlns:a16="http://schemas.microsoft.com/office/drawing/2014/main" id="{B37ADC94-C18B-FC1B-7A21-644432E7183F}"/>
              </a:ext>
            </a:extLst>
          </p:cNvPr>
          <p:cNvSpPr txBox="1"/>
          <p:nvPr/>
        </p:nvSpPr>
        <p:spPr>
          <a:xfrm>
            <a:off x="566382" y="4408956"/>
            <a:ext cx="868507" cy="369332"/>
          </a:xfrm>
          <a:prstGeom prst="rect">
            <a:avLst/>
          </a:prstGeom>
          <a:noFill/>
        </p:spPr>
        <p:txBody>
          <a:bodyPr wrap="none" rtlCol="0">
            <a:spAutoFit/>
          </a:bodyPr>
          <a:lstStyle/>
          <a:p>
            <a:r>
              <a:rPr lang="en-US" dirty="0"/>
              <a:t>People</a:t>
            </a:r>
          </a:p>
        </p:txBody>
      </p:sp>
      <p:sp>
        <p:nvSpPr>
          <p:cNvPr id="16" name="TextBox 15">
            <a:extLst>
              <a:ext uri="{FF2B5EF4-FFF2-40B4-BE49-F238E27FC236}">
                <a16:creationId xmlns:a16="http://schemas.microsoft.com/office/drawing/2014/main" id="{9B4F30B6-8435-9949-1DB3-0D5017A7D3D4}"/>
              </a:ext>
            </a:extLst>
          </p:cNvPr>
          <p:cNvSpPr txBox="1"/>
          <p:nvPr/>
        </p:nvSpPr>
        <p:spPr>
          <a:xfrm>
            <a:off x="566382" y="2402006"/>
            <a:ext cx="1071768" cy="369332"/>
          </a:xfrm>
          <a:prstGeom prst="rect">
            <a:avLst/>
          </a:prstGeom>
          <a:noFill/>
        </p:spPr>
        <p:txBody>
          <a:bodyPr wrap="none" rtlCol="0">
            <a:spAutoFit/>
          </a:bodyPr>
          <a:lstStyle/>
          <a:p>
            <a:r>
              <a:rPr lang="en-US" dirty="0"/>
              <a:t>Software</a:t>
            </a:r>
          </a:p>
        </p:txBody>
      </p:sp>
      <p:sp>
        <p:nvSpPr>
          <p:cNvPr id="17" name="TextBox 16">
            <a:extLst>
              <a:ext uri="{FF2B5EF4-FFF2-40B4-BE49-F238E27FC236}">
                <a16:creationId xmlns:a16="http://schemas.microsoft.com/office/drawing/2014/main" id="{A1328EA4-BE28-66EB-3388-D8D1B66A0D6F}"/>
              </a:ext>
            </a:extLst>
          </p:cNvPr>
          <p:cNvSpPr txBox="1"/>
          <p:nvPr/>
        </p:nvSpPr>
        <p:spPr>
          <a:xfrm>
            <a:off x="614149" y="3684896"/>
            <a:ext cx="731290" cy="369332"/>
          </a:xfrm>
          <a:prstGeom prst="rect">
            <a:avLst/>
          </a:prstGeom>
          <a:noFill/>
        </p:spPr>
        <p:txBody>
          <a:bodyPr wrap="none" rtlCol="0">
            <a:spAutoFit/>
          </a:bodyPr>
          <a:lstStyle/>
          <a:p>
            <a:r>
              <a:rPr lang="en-US" dirty="0"/>
              <a:t>Ideas</a:t>
            </a:r>
          </a:p>
        </p:txBody>
      </p:sp>
      <p:sp>
        <p:nvSpPr>
          <p:cNvPr id="18" name="TextBox 17">
            <a:extLst>
              <a:ext uri="{FF2B5EF4-FFF2-40B4-BE49-F238E27FC236}">
                <a16:creationId xmlns:a16="http://schemas.microsoft.com/office/drawing/2014/main" id="{FA147737-F61A-2D91-9935-6FB1392179B6}"/>
              </a:ext>
            </a:extLst>
          </p:cNvPr>
          <p:cNvSpPr txBox="1"/>
          <p:nvPr/>
        </p:nvSpPr>
        <p:spPr>
          <a:xfrm>
            <a:off x="566382" y="5133016"/>
            <a:ext cx="1490473" cy="369332"/>
          </a:xfrm>
          <a:prstGeom prst="rect">
            <a:avLst/>
          </a:prstGeom>
          <a:noFill/>
        </p:spPr>
        <p:txBody>
          <a:bodyPr wrap="none" rtlCol="0">
            <a:spAutoFit/>
          </a:bodyPr>
          <a:lstStyle/>
          <a:p>
            <a:r>
              <a:rPr lang="en-US" dirty="0"/>
              <a:t>Value Chains</a:t>
            </a:r>
          </a:p>
        </p:txBody>
      </p:sp>
    </p:spTree>
    <p:extLst>
      <p:ext uri="{BB962C8B-B14F-4D97-AF65-F5344CB8AC3E}">
        <p14:creationId xmlns:p14="http://schemas.microsoft.com/office/powerpoint/2010/main" val="3299585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100C6-FD80-D855-3BFB-3CFEBF357E02}"/>
              </a:ext>
            </a:extLst>
          </p:cNvPr>
          <p:cNvSpPr>
            <a:spLocks noGrp="1"/>
          </p:cNvSpPr>
          <p:nvPr>
            <p:ph type="ctrTitle"/>
          </p:nvPr>
        </p:nvSpPr>
        <p:spPr/>
        <p:txBody>
          <a:bodyPr/>
          <a:lstStyle/>
          <a:p>
            <a:r>
              <a:rPr lang="en-US" dirty="0"/>
              <a:t>Technological Sustainability</a:t>
            </a:r>
          </a:p>
        </p:txBody>
      </p:sp>
      <p:pic>
        <p:nvPicPr>
          <p:cNvPr id="5" name="Picture 4">
            <a:extLst>
              <a:ext uri="{FF2B5EF4-FFF2-40B4-BE49-F238E27FC236}">
                <a16:creationId xmlns:a16="http://schemas.microsoft.com/office/drawing/2014/main" id="{93442355-C8ED-FC6A-1996-B698531C69F2}"/>
              </a:ext>
            </a:extLst>
          </p:cNvPr>
          <p:cNvPicPr>
            <a:picLocks noChangeAspect="1"/>
          </p:cNvPicPr>
          <p:nvPr/>
        </p:nvPicPr>
        <p:blipFill>
          <a:blip r:embed="rId3"/>
          <a:srcRect r="616" b="6531"/>
          <a:stretch>
            <a:fillRect/>
          </a:stretch>
        </p:blipFill>
        <p:spPr>
          <a:xfrm>
            <a:off x="4728114" y="2166569"/>
            <a:ext cx="2735771" cy="2012061"/>
          </a:xfrm>
          <a:prstGeom prst="rect">
            <a:avLst/>
          </a:prstGeom>
        </p:spPr>
      </p:pic>
      <p:pic>
        <p:nvPicPr>
          <p:cNvPr id="6" name="Picture 5">
            <a:extLst>
              <a:ext uri="{FF2B5EF4-FFF2-40B4-BE49-F238E27FC236}">
                <a16:creationId xmlns:a16="http://schemas.microsoft.com/office/drawing/2014/main" id="{3ED2969F-8DED-901A-1129-CCE1C41B7D0F}"/>
              </a:ext>
            </a:extLst>
          </p:cNvPr>
          <p:cNvPicPr>
            <a:picLocks noChangeAspect="1"/>
          </p:cNvPicPr>
          <p:nvPr/>
        </p:nvPicPr>
        <p:blipFill>
          <a:blip r:embed="rId4"/>
          <a:stretch>
            <a:fillRect/>
          </a:stretch>
        </p:blipFill>
        <p:spPr>
          <a:xfrm>
            <a:off x="3602737" y="2767463"/>
            <a:ext cx="949862" cy="949862"/>
          </a:xfrm>
          <a:prstGeom prst="rect">
            <a:avLst/>
          </a:prstGeom>
        </p:spPr>
      </p:pic>
      <p:pic>
        <p:nvPicPr>
          <p:cNvPr id="10" name="Picture 9">
            <a:extLst>
              <a:ext uri="{FF2B5EF4-FFF2-40B4-BE49-F238E27FC236}">
                <a16:creationId xmlns:a16="http://schemas.microsoft.com/office/drawing/2014/main" id="{D2057D84-1F31-ED47-60E1-3E8F84CD3F98}"/>
              </a:ext>
            </a:extLst>
          </p:cNvPr>
          <p:cNvPicPr>
            <a:picLocks noChangeAspect="1"/>
          </p:cNvPicPr>
          <p:nvPr/>
        </p:nvPicPr>
        <p:blipFill>
          <a:blip r:embed="rId5"/>
          <a:stretch>
            <a:fillRect/>
          </a:stretch>
        </p:blipFill>
        <p:spPr>
          <a:xfrm>
            <a:off x="7726013" y="2873450"/>
            <a:ext cx="1486472" cy="989180"/>
          </a:xfrm>
          <a:prstGeom prst="rect">
            <a:avLst/>
          </a:prstGeom>
        </p:spPr>
      </p:pic>
      <p:pic>
        <p:nvPicPr>
          <p:cNvPr id="11" name="Picture 10">
            <a:extLst>
              <a:ext uri="{FF2B5EF4-FFF2-40B4-BE49-F238E27FC236}">
                <a16:creationId xmlns:a16="http://schemas.microsoft.com/office/drawing/2014/main" id="{AC7B1B6C-62CF-6D20-43A6-5DB71A9284BF}"/>
              </a:ext>
            </a:extLst>
          </p:cNvPr>
          <p:cNvPicPr>
            <a:picLocks noChangeAspect="1"/>
          </p:cNvPicPr>
          <p:nvPr/>
        </p:nvPicPr>
        <p:blipFill>
          <a:blip r:embed="rId6"/>
          <a:stretch>
            <a:fillRect/>
          </a:stretch>
        </p:blipFill>
        <p:spPr>
          <a:xfrm>
            <a:off x="5337480" y="4254255"/>
            <a:ext cx="1517037" cy="1375618"/>
          </a:xfrm>
          <a:prstGeom prst="rect">
            <a:avLst/>
          </a:prstGeom>
        </p:spPr>
      </p:pic>
      <p:sp>
        <p:nvSpPr>
          <p:cNvPr id="4" name="TextBox 3">
            <a:extLst>
              <a:ext uri="{FF2B5EF4-FFF2-40B4-BE49-F238E27FC236}">
                <a16:creationId xmlns:a16="http://schemas.microsoft.com/office/drawing/2014/main" id="{3CDFD82E-5B85-8066-B7AC-C194DD2CD87D}"/>
              </a:ext>
            </a:extLst>
          </p:cNvPr>
          <p:cNvSpPr txBox="1"/>
          <p:nvPr/>
        </p:nvSpPr>
        <p:spPr>
          <a:xfrm>
            <a:off x="1469297" y="2172128"/>
            <a:ext cx="2114040" cy="1477328"/>
          </a:xfrm>
          <a:prstGeom prst="rect">
            <a:avLst/>
          </a:prstGeom>
          <a:noFill/>
        </p:spPr>
        <p:txBody>
          <a:bodyPr wrap="none" rtlCol="0">
            <a:spAutoFit/>
          </a:bodyPr>
          <a:lstStyle/>
          <a:p>
            <a:r>
              <a:rPr lang="en-US" dirty="0"/>
              <a:t>Social Adjustments</a:t>
            </a:r>
          </a:p>
          <a:p>
            <a:endParaRPr lang="en-US" dirty="0"/>
          </a:p>
          <a:p>
            <a:r>
              <a:rPr lang="en-US" dirty="0"/>
              <a:t>Internal</a:t>
            </a:r>
          </a:p>
          <a:p>
            <a:endParaRPr lang="en-US" dirty="0"/>
          </a:p>
          <a:p>
            <a:r>
              <a:rPr lang="en-US" dirty="0"/>
              <a:t>External</a:t>
            </a:r>
          </a:p>
        </p:txBody>
      </p:sp>
      <p:sp>
        <p:nvSpPr>
          <p:cNvPr id="7" name="TextBox 6">
            <a:extLst>
              <a:ext uri="{FF2B5EF4-FFF2-40B4-BE49-F238E27FC236}">
                <a16:creationId xmlns:a16="http://schemas.microsoft.com/office/drawing/2014/main" id="{BE4AFD23-5C09-CDF5-0095-1A5CFEB91948}"/>
              </a:ext>
            </a:extLst>
          </p:cNvPr>
          <p:cNvSpPr txBox="1"/>
          <p:nvPr/>
        </p:nvSpPr>
        <p:spPr>
          <a:xfrm>
            <a:off x="4728114" y="6186055"/>
            <a:ext cx="2649828" cy="369332"/>
          </a:xfrm>
          <a:prstGeom prst="rect">
            <a:avLst/>
          </a:prstGeom>
          <a:noFill/>
        </p:spPr>
        <p:txBody>
          <a:bodyPr wrap="none" rtlCol="0">
            <a:spAutoFit/>
          </a:bodyPr>
          <a:lstStyle/>
          <a:p>
            <a:r>
              <a:rPr lang="en-US" dirty="0"/>
              <a:t>Impact on eco-system(s)</a:t>
            </a:r>
          </a:p>
        </p:txBody>
      </p:sp>
      <p:sp>
        <p:nvSpPr>
          <p:cNvPr id="8" name="TextBox 7">
            <a:extLst>
              <a:ext uri="{FF2B5EF4-FFF2-40B4-BE49-F238E27FC236}">
                <a16:creationId xmlns:a16="http://schemas.microsoft.com/office/drawing/2014/main" id="{0A47D09F-5291-B400-8AE0-1959CBE439D0}"/>
              </a:ext>
            </a:extLst>
          </p:cNvPr>
          <p:cNvSpPr txBox="1"/>
          <p:nvPr/>
        </p:nvSpPr>
        <p:spPr>
          <a:xfrm>
            <a:off x="9649690" y="2239997"/>
            <a:ext cx="1734449" cy="1477328"/>
          </a:xfrm>
          <a:prstGeom prst="rect">
            <a:avLst/>
          </a:prstGeom>
          <a:noFill/>
        </p:spPr>
        <p:txBody>
          <a:bodyPr wrap="none" rtlCol="0">
            <a:spAutoFit/>
          </a:bodyPr>
          <a:lstStyle/>
          <a:p>
            <a:r>
              <a:rPr lang="en-US" dirty="0"/>
              <a:t>Economic:</a:t>
            </a:r>
          </a:p>
          <a:p>
            <a:endParaRPr lang="en-US" dirty="0"/>
          </a:p>
          <a:p>
            <a:r>
              <a:rPr lang="en-US" dirty="0"/>
              <a:t>The Buy in</a:t>
            </a:r>
          </a:p>
          <a:p>
            <a:endParaRPr lang="en-US" dirty="0"/>
          </a:p>
          <a:p>
            <a:r>
              <a:rPr lang="en-US" dirty="0"/>
              <a:t>Full value chain</a:t>
            </a:r>
          </a:p>
        </p:txBody>
      </p:sp>
    </p:spTree>
    <p:extLst>
      <p:ext uri="{BB962C8B-B14F-4D97-AF65-F5344CB8AC3E}">
        <p14:creationId xmlns:p14="http://schemas.microsoft.com/office/powerpoint/2010/main" val="3286439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9E8ED-5E6C-55ED-0877-AFBF3678EE57}"/>
              </a:ext>
            </a:extLst>
          </p:cNvPr>
          <p:cNvSpPr>
            <a:spLocks noGrp="1"/>
          </p:cNvSpPr>
          <p:nvPr>
            <p:ph type="ctrTitle"/>
          </p:nvPr>
        </p:nvSpPr>
        <p:spPr/>
        <p:txBody>
          <a:bodyPr/>
          <a:lstStyle/>
          <a:p>
            <a:pPr algn="ctr"/>
            <a:r>
              <a:rPr lang="en-US" dirty="0"/>
              <a:t>The Multi-Purpose</a:t>
            </a:r>
          </a:p>
        </p:txBody>
      </p:sp>
      <p:pic>
        <p:nvPicPr>
          <p:cNvPr id="5" name="Picture 4">
            <a:extLst>
              <a:ext uri="{FF2B5EF4-FFF2-40B4-BE49-F238E27FC236}">
                <a16:creationId xmlns:a16="http://schemas.microsoft.com/office/drawing/2014/main" id="{28C95C79-76DA-CA32-8B05-0E9C45FD7ABC}"/>
              </a:ext>
            </a:extLst>
          </p:cNvPr>
          <p:cNvPicPr>
            <a:picLocks noChangeAspect="1"/>
          </p:cNvPicPr>
          <p:nvPr/>
        </p:nvPicPr>
        <p:blipFill>
          <a:blip r:embed="rId3"/>
          <a:stretch>
            <a:fillRect/>
          </a:stretch>
        </p:blipFill>
        <p:spPr>
          <a:xfrm>
            <a:off x="1415224" y="1874710"/>
            <a:ext cx="2619375" cy="1743075"/>
          </a:xfrm>
          <a:prstGeom prst="rect">
            <a:avLst/>
          </a:prstGeom>
          <a:effectLst>
            <a:glow rad="63500">
              <a:schemeClr val="accent5">
                <a:satMod val="175000"/>
                <a:alpha val="40000"/>
              </a:schemeClr>
            </a:glow>
          </a:effectLst>
        </p:spPr>
      </p:pic>
      <p:pic>
        <p:nvPicPr>
          <p:cNvPr id="8" name="Picture 7">
            <a:extLst>
              <a:ext uri="{FF2B5EF4-FFF2-40B4-BE49-F238E27FC236}">
                <a16:creationId xmlns:a16="http://schemas.microsoft.com/office/drawing/2014/main" id="{A667B039-56D3-4926-E739-6B8A4BD6BFC3}"/>
              </a:ext>
            </a:extLst>
          </p:cNvPr>
          <p:cNvPicPr>
            <a:picLocks noChangeAspect="1"/>
          </p:cNvPicPr>
          <p:nvPr/>
        </p:nvPicPr>
        <p:blipFill>
          <a:blip r:embed="rId4"/>
          <a:stretch>
            <a:fillRect/>
          </a:stretch>
        </p:blipFill>
        <p:spPr>
          <a:xfrm>
            <a:off x="4114418" y="1874710"/>
            <a:ext cx="7956995" cy="4556570"/>
          </a:xfrm>
          <a:prstGeom prst="rect">
            <a:avLst/>
          </a:prstGeom>
          <a:effectLst>
            <a:glow rad="228600">
              <a:schemeClr val="accent1">
                <a:satMod val="175000"/>
                <a:alpha val="40000"/>
              </a:schemeClr>
            </a:glow>
          </a:effectLst>
        </p:spPr>
      </p:pic>
      <p:sp>
        <p:nvSpPr>
          <p:cNvPr id="3" name="TextBox 2">
            <a:extLst>
              <a:ext uri="{FF2B5EF4-FFF2-40B4-BE49-F238E27FC236}">
                <a16:creationId xmlns:a16="http://schemas.microsoft.com/office/drawing/2014/main" id="{0A5239B7-5E5D-B3DA-ACE8-3C59ECC94A95}"/>
              </a:ext>
            </a:extLst>
          </p:cNvPr>
          <p:cNvSpPr txBox="1"/>
          <p:nvPr/>
        </p:nvSpPr>
        <p:spPr>
          <a:xfrm>
            <a:off x="1415224" y="3796645"/>
            <a:ext cx="2310376" cy="1938992"/>
          </a:xfrm>
          <a:prstGeom prst="rect">
            <a:avLst/>
          </a:prstGeom>
          <a:noFill/>
        </p:spPr>
        <p:txBody>
          <a:bodyPr wrap="none" rtlCol="0">
            <a:spAutoFit/>
          </a:bodyPr>
          <a:lstStyle/>
          <a:p>
            <a:r>
              <a:rPr lang="en-US" sz="2400" dirty="0"/>
              <a:t>Object Oriented</a:t>
            </a:r>
          </a:p>
          <a:p>
            <a:endParaRPr lang="en-US" sz="2400" dirty="0"/>
          </a:p>
          <a:p>
            <a:r>
              <a:rPr lang="en-US" sz="2400" dirty="0"/>
              <a:t>Reusable</a:t>
            </a:r>
          </a:p>
          <a:p>
            <a:endParaRPr lang="en-US" sz="2400" dirty="0"/>
          </a:p>
          <a:p>
            <a:r>
              <a:rPr lang="en-US" sz="2400" dirty="0"/>
              <a:t>Portable</a:t>
            </a:r>
          </a:p>
        </p:txBody>
      </p:sp>
    </p:spTree>
    <p:extLst>
      <p:ext uri="{BB962C8B-B14F-4D97-AF65-F5344CB8AC3E}">
        <p14:creationId xmlns:p14="http://schemas.microsoft.com/office/powerpoint/2010/main" val="790695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88F3E-3983-7B0F-8003-4AA497CB69BF}"/>
              </a:ext>
            </a:extLst>
          </p:cNvPr>
          <p:cNvSpPr>
            <a:spLocks noGrp="1"/>
          </p:cNvSpPr>
          <p:nvPr>
            <p:ph type="ctrTitle"/>
          </p:nvPr>
        </p:nvSpPr>
        <p:spPr/>
        <p:txBody>
          <a:bodyPr/>
          <a:lstStyle/>
          <a:p>
            <a:r>
              <a:rPr lang="en-US" dirty="0"/>
              <a:t>Youth Empowerment</a:t>
            </a:r>
          </a:p>
        </p:txBody>
      </p:sp>
      <p:pic>
        <p:nvPicPr>
          <p:cNvPr id="4" name="Picture 3">
            <a:extLst>
              <a:ext uri="{FF2B5EF4-FFF2-40B4-BE49-F238E27FC236}">
                <a16:creationId xmlns:a16="http://schemas.microsoft.com/office/drawing/2014/main" id="{0741756A-8137-48F4-5C7F-D7F88A038E43}"/>
              </a:ext>
            </a:extLst>
          </p:cNvPr>
          <p:cNvPicPr>
            <a:picLocks noChangeAspect="1"/>
          </p:cNvPicPr>
          <p:nvPr/>
        </p:nvPicPr>
        <p:blipFill>
          <a:blip r:embed="rId3"/>
          <a:stretch>
            <a:fillRect/>
          </a:stretch>
        </p:blipFill>
        <p:spPr>
          <a:xfrm>
            <a:off x="1817041" y="2458260"/>
            <a:ext cx="1158693" cy="1158693"/>
          </a:xfrm>
          <a:prstGeom prst="rect">
            <a:avLst/>
          </a:prstGeom>
          <a:effectLst>
            <a:softEdge rad="63500"/>
          </a:effectLst>
        </p:spPr>
      </p:pic>
      <p:pic>
        <p:nvPicPr>
          <p:cNvPr id="5" name="Picture 4">
            <a:extLst>
              <a:ext uri="{FF2B5EF4-FFF2-40B4-BE49-F238E27FC236}">
                <a16:creationId xmlns:a16="http://schemas.microsoft.com/office/drawing/2014/main" id="{110BECFB-A5A4-61F5-6304-9F1FEA027F64}"/>
              </a:ext>
            </a:extLst>
          </p:cNvPr>
          <p:cNvPicPr>
            <a:picLocks noChangeAspect="1"/>
          </p:cNvPicPr>
          <p:nvPr/>
        </p:nvPicPr>
        <p:blipFill>
          <a:blip r:embed="rId4"/>
          <a:stretch>
            <a:fillRect/>
          </a:stretch>
        </p:blipFill>
        <p:spPr>
          <a:xfrm>
            <a:off x="8605938" y="2196958"/>
            <a:ext cx="1895767" cy="1419995"/>
          </a:xfrm>
          <a:prstGeom prst="rect">
            <a:avLst/>
          </a:prstGeom>
          <a:effectLst>
            <a:softEdge rad="63500"/>
          </a:effectLst>
        </p:spPr>
      </p:pic>
      <p:pic>
        <p:nvPicPr>
          <p:cNvPr id="6" name="Picture 5">
            <a:extLst>
              <a:ext uri="{FF2B5EF4-FFF2-40B4-BE49-F238E27FC236}">
                <a16:creationId xmlns:a16="http://schemas.microsoft.com/office/drawing/2014/main" id="{A7F85603-B33A-A7C0-D523-B2A858DDBEC8}"/>
              </a:ext>
            </a:extLst>
          </p:cNvPr>
          <p:cNvPicPr>
            <a:picLocks noChangeAspect="1"/>
          </p:cNvPicPr>
          <p:nvPr/>
        </p:nvPicPr>
        <p:blipFill>
          <a:blip r:embed="rId5"/>
          <a:srcRect b="13324"/>
          <a:stretch>
            <a:fillRect/>
          </a:stretch>
        </p:blipFill>
        <p:spPr>
          <a:xfrm>
            <a:off x="3460978" y="2196958"/>
            <a:ext cx="1468509" cy="1589484"/>
          </a:xfrm>
          <a:prstGeom prst="rect">
            <a:avLst/>
          </a:prstGeom>
          <a:effectLst>
            <a:softEdge rad="63500"/>
          </a:effectLst>
        </p:spPr>
      </p:pic>
      <p:pic>
        <p:nvPicPr>
          <p:cNvPr id="7" name="Picture 6">
            <a:extLst>
              <a:ext uri="{FF2B5EF4-FFF2-40B4-BE49-F238E27FC236}">
                <a16:creationId xmlns:a16="http://schemas.microsoft.com/office/drawing/2014/main" id="{2D19D39C-CF1D-29DA-54BE-5CDCA34A0D2C}"/>
              </a:ext>
            </a:extLst>
          </p:cNvPr>
          <p:cNvPicPr>
            <a:picLocks noChangeAspect="1"/>
          </p:cNvPicPr>
          <p:nvPr/>
        </p:nvPicPr>
        <p:blipFill>
          <a:blip r:embed="rId6"/>
          <a:stretch>
            <a:fillRect/>
          </a:stretch>
        </p:blipFill>
        <p:spPr>
          <a:xfrm>
            <a:off x="5558398" y="2262521"/>
            <a:ext cx="2418628" cy="1354432"/>
          </a:xfrm>
          <a:prstGeom prst="rect">
            <a:avLst/>
          </a:prstGeom>
          <a:effectLst>
            <a:softEdge rad="63500"/>
          </a:effectLst>
        </p:spPr>
      </p:pic>
      <p:sp>
        <p:nvSpPr>
          <p:cNvPr id="8" name="TextBox 7">
            <a:extLst>
              <a:ext uri="{FF2B5EF4-FFF2-40B4-BE49-F238E27FC236}">
                <a16:creationId xmlns:a16="http://schemas.microsoft.com/office/drawing/2014/main" id="{23DD7671-64C5-AD7B-50E0-227F4B7785E7}"/>
              </a:ext>
            </a:extLst>
          </p:cNvPr>
          <p:cNvSpPr txBox="1"/>
          <p:nvPr/>
        </p:nvSpPr>
        <p:spPr>
          <a:xfrm>
            <a:off x="1682929" y="4175760"/>
            <a:ext cx="1108060" cy="369332"/>
          </a:xfrm>
          <a:prstGeom prst="rect">
            <a:avLst/>
          </a:prstGeom>
          <a:noFill/>
        </p:spPr>
        <p:txBody>
          <a:bodyPr wrap="none" rtlCol="0">
            <a:spAutoFit/>
          </a:bodyPr>
          <a:lstStyle/>
          <a:p>
            <a:r>
              <a:rPr lang="en-US" dirty="0"/>
              <a:t>Exposure</a:t>
            </a:r>
          </a:p>
        </p:txBody>
      </p:sp>
      <p:sp>
        <p:nvSpPr>
          <p:cNvPr id="9" name="TextBox 8">
            <a:extLst>
              <a:ext uri="{FF2B5EF4-FFF2-40B4-BE49-F238E27FC236}">
                <a16:creationId xmlns:a16="http://schemas.microsoft.com/office/drawing/2014/main" id="{EADEACFB-7578-1903-F4B1-A17AD9EF9E55}"/>
              </a:ext>
            </a:extLst>
          </p:cNvPr>
          <p:cNvSpPr txBox="1"/>
          <p:nvPr/>
        </p:nvSpPr>
        <p:spPr>
          <a:xfrm>
            <a:off x="3129908" y="4175760"/>
            <a:ext cx="2130648" cy="369332"/>
          </a:xfrm>
          <a:prstGeom prst="rect">
            <a:avLst/>
          </a:prstGeom>
          <a:noFill/>
        </p:spPr>
        <p:txBody>
          <a:bodyPr wrap="none" rtlCol="0">
            <a:spAutoFit/>
          </a:bodyPr>
          <a:lstStyle/>
          <a:p>
            <a:r>
              <a:rPr lang="en-US" dirty="0"/>
              <a:t>Junior Management</a:t>
            </a:r>
          </a:p>
        </p:txBody>
      </p:sp>
      <p:sp>
        <p:nvSpPr>
          <p:cNvPr id="10" name="TextBox 9">
            <a:extLst>
              <a:ext uri="{FF2B5EF4-FFF2-40B4-BE49-F238E27FC236}">
                <a16:creationId xmlns:a16="http://schemas.microsoft.com/office/drawing/2014/main" id="{04C5170E-FEC1-F3C1-A322-0237BE37E2D5}"/>
              </a:ext>
            </a:extLst>
          </p:cNvPr>
          <p:cNvSpPr txBox="1"/>
          <p:nvPr/>
        </p:nvSpPr>
        <p:spPr>
          <a:xfrm>
            <a:off x="6049786" y="4175760"/>
            <a:ext cx="1148520" cy="369332"/>
          </a:xfrm>
          <a:prstGeom prst="rect">
            <a:avLst/>
          </a:prstGeom>
          <a:noFill/>
        </p:spPr>
        <p:txBody>
          <a:bodyPr wrap="none" rtlCol="0">
            <a:spAutoFit/>
          </a:bodyPr>
          <a:lstStyle/>
          <a:p>
            <a:r>
              <a:rPr lang="en-US" dirty="0"/>
              <a:t>New Staff</a:t>
            </a:r>
          </a:p>
        </p:txBody>
      </p:sp>
      <p:sp>
        <p:nvSpPr>
          <p:cNvPr id="11" name="TextBox 10">
            <a:extLst>
              <a:ext uri="{FF2B5EF4-FFF2-40B4-BE49-F238E27FC236}">
                <a16:creationId xmlns:a16="http://schemas.microsoft.com/office/drawing/2014/main" id="{9A2A40CA-0D90-6D7D-33F9-3F0F6CEEA9BC}"/>
              </a:ext>
            </a:extLst>
          </p:cNvPr>
          <p:cNvSpPr txBox="1"/>
          <p:nvPr/>
        </p:nvSpPr>
        <p:spPr>
          <a:xfrm>
            <a:off x="9050946" y="4175760"/>
            <a:ext cx="882421" cy="369332"/>
          </a:xfrm>
          <a:prstGeom prst="rect">
            <a:avLst/>
          </a:prstGeom>
          <a:noFill/>
        </p:spPr>
        <p:txBody>
          <a:bodyPr wrap="none" rtlCol="0">
            <a:spAutoFit/>
          </a:bodyPr>
          <a:lstStyle/>
          <a:p>
            <a:r>
              <a:rPr lang="en-US" dirty="0"/>
              <a:t>Interns</a:t>
            </a:r>
          </a:p>
        </p:txBody>
      </p:sp>
    </p:spTree>
    <p:extLst>
      <p:ext uri="{BB962C8B-B14F-4D97-AF65-F5344CB8AC3E}">
        <p14:creationId xmlns:p14="http://schemas.microsoft.com/office/powerpoint/2010/main" val="1749659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0C54B-3CFF-52A0-67A1-57698A321664}"/>
              </a:ext>
            </a:extLst>
          </p:cNvPr>
          <p:cNvSpPr>
            <a:spLocks noGrp="1"/>
          </p:cNvSpPr>
          <p:nvPr>
            <p:ph type="ctrTitle"/>
          </p:nvPr>
        </p:nvSpPr>
        <p:spPr/>
        <p:txBody>
          <a:bodyPr/>
          <a:lstStyle/>
          <a:p>
            <a:r>
              <a:rPr lang="en-US" dirty="0"/>
              <a:t>Intergenerational Learning</a:t>
            </a:r>
          </a:p>
        </p:txBody>
      </p:sp>
      <p:sp>
        <p:nvSpPr>
          <p:cNvPr id="3" name="Subtitle 2">
            <a:extLst>
              <a:ext uri="{FF2B5EF4-FFF2-40B4-BE49-F238E27FC236}">
                <a16:creationId xmlns:a16="http://schemas.microsoft.com/office/drawing/2014/main" id="{88469EB2-B5B5-8115-E560-6132032596D6}"/>
              </a:ext>
            </a:extLst>
          </p:cNvPr>
          <p:cNvSpPr>
            <a:spLocks noGrp="1"/>
          </p:cNvSpPr>
          <p:nvPr>
            <p:ph type="subTitle" idx="1"/>
          </p:nvPr>
        </p:nvSpPr>
        <p:spPr/>
        <p:txBody>
          <a:bodyPr/>
          <a:lstStyle/>
          <a:p>
            <a:r>
              <a:rPr lang="en-US" dirty="0"/>
              <a:t>Across all generations</a:t>
            </a:r>
          </a:p>
        </p:txBody>
      </p:sp>
      <p:pic>
        <p:nvPicPr>
          <p:cNvPr id="5" name="Picture 4">
            <a:extLst>
              <a:ext uri="{FF2B5EF4-FFF2-40B4-BE49-F238E27FC236}">
                <a16:creationId xmlns:a16="http://schemas.microsoft.com/office/drawing/2014/main" id="{DA459616-F9A6-F9A3-C5BD-6DABFD5CB9FF}"/>
              </a:ext>
            </a:extLst>
          </p:cNvPr>
          <p:cNvPicPr>
            <a:picLocks noChangeAspect="1"/>
          </p:cNvPicPr>
          <p:nvPr/>
        </p:nvPicPr>
        <p:blipFill>
          <a:blip r:embed="rId3"/>
          <a:stretch>
            <a:fillRect/>
          </a:stretch>
        </p:blipFill>
        <p:spPr>
          <a:xfrm>
            <a:off x="7616207" y="2919297"/>
            <a:ext cx="1573901" cy="1573901"/>
          </a:xfrm>
          <a:prstGeom prst="rect">
            <a:avLst/>
          </a:prstGeom>
        </p:spPr>
      </p:pic>
      <p:pic>
        <p:nvPicPr>
          <p:cNvPr id="7" name="Picture 6">
            <a:extLst>
              <a:ext uri="{FF2B5EF4-FFF2-40B4-BE49-F238E27FC236}">
                <a16:creationId xmlns:a16="http://schemas.microsoft.com/office/drawing/2014/main" id="{59508C3A-96BE-6824-7F78-21F405CF6C7D}"/>
              </a:ext>
            </a:extLst>
          </p:cNvPr>
          <p:cNvPicPr>
            <a:picLocks noChangeAspect="1"/>
          </p:cNvPicPr>
          <p:nvPr/>
        </p:nvPicPr>
        <p:blipFill>
          <a:blip r:embed="rId4"/>
          <a:stretch>
            <a:fillRect/>
          </a:stretch>
        </p:blipFill>
        <p:spPr>
          <a:xfrm>
            <a:off x="2959819" y="3126233"/>
            <a:ext cx="2706736" cy="1160030"/>
          </a:xfrm>
          <a:prstGeom prst="rect">
            <a:avLst/>
          </a:prstGeom>
        </p:spPr>
      </p:pic>
    </p:spTree>
    <p:extLst>
      <p:ext uri="{BB962C8B-B14F-4D97-AF65-F5344CB8AC3E}">
        <p14:creationId xmlns:p14="http://schemas.microsoft.com/office/powerpoint/2010/main" val="363881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DE377-AAD5-8BBB-4D20-C2E76A67D08C}"/>
              </a:ext>
            </a:extLst>
          </p:cNvPr>
          <p:cNvSpPr>
            <a:spLocks noGrp="1"/>
          </p:cNvSpPr>
          <p:nvPr>
            <p:ph type="ctrTitle"/>
          </p:nvPr>
        </p:nvSpPr>
        <p:spPr/>
        <p:txBody>
          <a:bodyPr/>
          <a:lstStyle/>
          <a:p>
            <a:r>
              <a:rPr lang="en-US" dirty="0"/>
              <a:t>Inter-institutional Learning/Opportunities	</a:t>
            </a:r>
          </a:p>
        </p:txBody>
      </p:sp>
      <p:sp>
        <p:nvSpPr>
          <p:cNvPr id="3" name="Subtitle 2">
            <a:extLst>
              <a:ext uri="{FF2B5EF4-FFF2-40B4-BE49-F238E27FC236}">
                <a16:creationId xmlns:a16="http://schemas.microsoft.com/office/drawing/2014/main" id="{22769816-983D-6AD3-7264-C69ACFCB7DAB}"/>
              </a:ext>
            </a:extLst>
          </p:cNvPr>
          <p:cNvSpPr>
            <a:spLocks noGrp="1"/>
          </p:cNvSpPr>
          <p:nvPr>
            <p:ph type="subTitle" idx="1"/>
          </p:nvPr>
        </p:nvSpPr>
        <p:spPr/>
        <p:txBody>
          <a:bodyPr/>
          <a:lstStyle/>
          <a:p>
            <a:r>
              <a:rPr lang="en-US" dirty="0"/>
              <a:t>Regional Knowledge Sharing on institutional/Organizational levels</a:t>
            </a:r>
          </a:p>
        </p:txBody>
      </p:sp>
      <p:pic>
        <p:nvPicPr>
          <p:cNvPr id="5" name="Picture 4">
            <a:extLst>
              <a:ext uri="{FF2B5EF4-FFF2-40B4-BE49-F238E27FC236}">
                <a16:creationId xmlns:a16="http://schemas.microsoft.com/office/drawing/2014/main" id="{88CCD09C-9BB1-E44A-6268-FA7049070D7C}"/>
              </a:ext>
            </a:extLst>
          </p:cNvPr>
          <p:cNvPicPr>
            <a:picLocks noChangeAspect="1"/>
          </p:cNvPicPr>
          <p:nvPr/>
        </p:nvPicPr>
        <p:blipFill>
          <a:blip r:embed="rId3"/>
          <a:stretch>
            <a:fillRect/>
          </a:stretch>
        </p:blipFill>
        <p:spPr>
          <a:xfrm>
            <a:off x="1524000" y="3004333"/>
            <a:ext cx="3686175" cy="1238250"/>
          </a:xfrm>
          <a:prstGeom prst="rect">
            <a:avLst/>
          </a:prstGeom>
        </p:spPr>
      </p:pic>
      <p:pic>
        <p:nvPicPr>
          <p:cNvPr id="7" name="Picture 6">
            <a:extLst>
              <a:ext uri="{FF2B5EF4-FFF2-40B4-BE49-F238E27FC236}">
                <a16:creationId xmlns:a16="http://schemas.microsoft.com/office/drawing/2014/main" id="{E4DE9E8B-3710-8013-8FE9-63E3F90FD021}"/>
              </a:ext>
            </a:extLst>
          </p:cNvPr>
          <p:cNvPicPr>
            <a:picLocks noChangeAspect="1"/>
          </p:cNvPicPr>
          <p:nvPr/>
        </p:nvPicPr>
        <p:blipFill>
          <a:blip r:embed="rId4"/>
          <a:stretch>
            <a:fillRect/>
          </a:stretch>
        </p:blipFill>
        <p:spPr>
          <a:xfrm>
            <a:off x="5343372" y="4606459"/>
            <a:ext cx="1323945" cy="1323945"/>
          </a:xfrm>
          <a:prstGeom prst="rect">
            <a:avLst/>
          </a:prstGeom>
        </p:spPr>
      </p:pic>
      <p:pic>
        <p:nvPicPr>
          <p:cNvPr id="9" name="Picture 8">
            <a:extLst>
              <a:ext uri="{FF2B5EF4-FFF2-40B4-BE49-F238E27FC236}">
                <a16:creationId xmlns:a16="http://schemas.microsoft.com/office/drawing/2014/main" id="{37474CB6-9FAD-5A25-5C86-8857F6D3EE5B}"/>
              </a:ext>
            </a:extLst>
          </p:cNvPr>
          <p:cNvPicPr>
            <a:picLocks noChangeAspect="1"/>
          </p:cNvPicPr>
          <p:nvPr/>
        </p:nvPicPr>
        <p:blipFill>
          <a:blip r:embed="rId5"/>
          <a:stretch>
            <a:fillRect/>
          </a:stretch>
        </p:blipFill>
        <p:spPr>
          <a:xfrm>
            <a:off x="5399583" y="2699533"/>
            <a:ext cx="2466975" cy="1847850"/>
          </a:xfrm>
          <a:prstGeom prst="rect">
            <a:avLst/>
          </a:prstGeom>
        </p:spPr>
      </p:pic>
      <p:pic>
        <p:nvPicPr>
          <p:cNvPr id="11" name="Picture 10">
            <a:extLst>
              <a:ext uri="{FF2B5EF4-FFF2-40B4-BE49-F238E27FC236}">
                <a16:creationId xmlns:a16="http://schemas.microsoft.com/office/drawing/2014/main" id="{AE72C48A-D98E-2C19-7C3C-E2B82B56F1AD}"/>
              </a:ext>
            </a:extLst>
          </p:cNvPr>
          <p:cNvPicPr>
            <a:picLocks noChangeAspect="1"/>
          </p:cNvPicPr>
          <p:nvPr/>
        </p:nvPicPr>
        <p:blipFill>
          <a:blip r:embed="rId6"/>
          <a:stretch>
            <a:fillRect/>
          </a:stretch>
        </p:blipFill>
        <p:spPr>
          <a:xfrm>
            <a:off x="9252810" y="2994353"/>
            <a:ext cx="1248230" cy="1248230"/>
          </a:xfrm>
          <a:prstGeom prst="rect">
            <a:avLst/>
          </a:prstGeom>
        </p:spPr>
      </p:pic>
      <p:pic>
        <p:nvPicPr>
          <p:cNvPr id="13" name="Picture 12">
            <a:extLst>
              <a:ext uri="{FF2B5EF4-FFF2-40B4-BE49-F238E27FC236}">
                <a16:creationId xmlns:a16="http://schemas.microsoft.com/office/drawing/2014/main" id="{58E938DA-F2D2-23CA-191E-B0441D67413D}"/>
              </a:ext>
            </a:extLst>
          </p:cNvPr>
          <p:cNvPicPr>
            <a:picLocks noChangeAspect="1"/>
          </p:cNvPicPr>
          <p:nvPr/>
        </p:nvPicPr>
        <p:blipFill>
          <a:blip r:embed="rId7"/>
          <a:stretch>
            <a:fillRect/>
          </a:stretch>
        </p:blipFill>
        <p:spPr>
          <a:xfrm>
            <a:off x="6765040" y="4409118"/>
            <a:ext cx="1592693" cy="1592693"/>
          </a:xfrm>
          <a:prstGeom prst="rect">
            <a:avLst/>
          </a:prstGeom>
        </p:spPr>
      </p:pic>
      <p:pic>
        <p:nvPicPr>
          <p:cNvPr id="6" name="Picture 5">
            <a:extLst>
              <a:ext uri="{FF2B5EF4-FFF2-40B4-BE49-F238E27FC236}">
                <a16:creationId xmlns:a16="http://schemas.microsoft.com/office/drawing/2014/main" id="{71BCDCAD-5FFF-A4E5-A4E9-BBCC9B16D164}"/>
              </a:ext>
            </a:extLst>
          </p:cNvPr>
          <p:cNvPicPr>
            <a:picLocks noChangeAspect="1"/>
          </p:cNvPicPr>
          <p:nvPr/>
        </p:nvPicPr>
        <p:blipFill>
          <a:blip r:embed="rId8"/>
          <a:stretch>
            <a:fillRect/>
          </a:stretch>
        </p:blipFill>
        <p:spPr>
          <a:xfrm>
            <a:off x="8686215" y="4547383"/>
            <a:ext cx="1414171" cy="1383021"/>
          </a:xfrm>
          <a:prstGeom prst="rect">
            <a:avLst/>
          </a:prstGeom>
        </p:spPr>
      </p:pic>
      <p:pic>
        <p:nvPicPr>
          <p:cNvPr id="10" name="Picture 9">
            <a:extLst>
              <a:ext uri="{FF2B5EF4-FFF2-40B4-BE49-F238E27FC236}">
                <a16:creationId xmlns:a16="http://schemas.microsoft.com/office/drawing/2014/main" id="{4F05B604-D869-82E6-AAE1-2A9BE4AFB882}"/>
              </a:ext>
            </a:extLst>
          </p:cNvPr>
          <p:cNvPicPr>
            <a:picLocks noChangeAspect="1"/>
          </p:cNvPicPr>
          <p:nvPr/>
        </p:nvPicPr>
        <p:blipFill>
          <a:blip r:embed="rId9"/>
          <a:stretch>
            <a:fillRect/>
          </a:stretch>
        </p:blipFill>
        <p:spPr>
          <a:xfrm>
            <a:off x="2873778" y="4613650"/>
            <a:ext cx="1978728" cy="1316754"/>
          </a:xfrm>
          <a:prstGeom prst="rect">
            <a:avLst/>
          </a:prstGeom>
        </p:spPr>
      </p:pic>
      <p:pic>
        <p:nvPicPr>
          <p:cNvPr id="14" name="Picture 13">
            <a:extLst>
              <a:ext uri="{FF2B5EF4-FFF2-40B4-BE49-F238E27FC236}">
                <a16:creationId xmlns:a16="http://schemas.microsoft.com/office/drawing/2014/main" id="{85CAAE71-4A1B-D348-6448-565ED0E464FD}"/>
              </a:ext>
            </a:extLst>
          </p:cNvPr>
          <p:cNvPicPr>
            <a:picLocks noChangeAspect="1"/>
          </p:cNvPicPr>
          <p:nvPr/>
        </p:nvPicPr>
        <p:blipFill>
          <a:blip r:embed="rId10"/>
          <a:stretch>
            <a:fillRect/>
          </a:stretch>
        </p:blipFill>
        <p:spPr>
          <a:xfrm>
            <a:off x="6816787" y="6149009"/>
            <a:ext cx="2216295" cy="708991"/>
          </a:xfrm>
          <a:prstGeom prst="rect">
            <a:avLst/>
          </a:prstGeom>
        </p:spPr>
      </p:pic>
      <p:pic>
        <p:nvPicPr>
          <p:cNvPr id="16" name="Picture 15">
            <a:extLst>
              <a:ext uri="{FF2B5EF4-FFF2-40B4-BE49-F238E27FC236}">
                <a16:creationId xmlns:a16="http://schemas.microsoft.com/office/drawing/2014/main" id="{5BA959D3-12D3-1C3B-2B8B-A28746B559AB}"/>
              </a:ext>
            </a:extLst>
          </p:cNvPr>
          <p:cNvPicPr>
            <a:picLocks noChangeAspect="1"/>
          </p:cNvPicPr>
          <p:nvPr/>
        </p:nvPicPr>
        <p:blipFill>
          <a:blip r:embed="rId11"/>
          <a:stretch>
            <a:fillRect/>
          </a:stretch>
        </p:blipFill>
        <p:spPr>
          <a:xfrm>
            <a:off x="881994" y="4397924"/>
            <a:ext cx="1284011" cy="1237198"/>
          </a:xfrm>
          <a:prstGeom prst="rect">
            <a:avLst/>
          </a:prstGeom>
        </p:spPr>
      </p:pic>
    </p:spTree>
    <p:extLst>
      <p:ext uri="{BB962C8B-B14F-4D97-AF65-F5344CB8AC3E}">
        <p14:creationId xmlns:p14="http://schemas.microsoft.com/office/powerpoint/2010/main" val="2834091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4F0C8-5E47-E1D7-64D0-66F725718731}"/>
              </a:ext>
            </a:extLst>
          </p:cNvPr>
          <p:cNvSpPr>
            <a:spLocks noGrp="1"/>
          </p:cNvSpPr>
          <p:nvPr>
            <p:ph type="ctrTitle"/>
          </p:nvPr>
        </p:nvSpPr>
        <p:spPr/>
        <p:txBody>
          <a:bodyPr/>
          <a:lstStyle/>
          <a:p>
            <a:r>
              <a:rPr lang="en-US" dirty="0"/>
              <a:t>Case Study</a:t>
            </a:r>
          </a:p>
        </p:txBody>
      </p:sp>
      <p:sp>
        <p:nvSpPr>
          <p:cNvPr id="3" name="Subtitle 2">
            <a:extLst>
              <a:ext uri="{FF2B5EF4-FFF2-40B4-BE49-F238E27FC236}">
                <a16:creationId xmlns:a16="http://schemas.microsoft.com/office/drawing/2014/main" id="{BDBCB018-4587-1915-4BE3-EE65D84FBBD8}"/>
              </a:ext>
            </a:extLst>
          </p:cNvPr>
          <p:cNvSpPr>
            <a:spLocks noGrp="1"/>
          </p:cNvSpPr>
          <p:nvPr>
            <p:ph type="subTitle" idx="1"/>
          </p:nvPr>
        </p:nvSpPr>
        <p:spPr>
          <a:xfrm>
            <a:off x="1523999" y="2041452"/>
            <a:ext cx="9468465" cy="426446"/>
          </a:xfrm>
        </p:spPr>
        <p:txBody>
          <a:bodyPr/>
          <a:lstStyle/>
          <a:p>
            <a:r>
              <a:rPr lang="en-US" b="1" dirty="0"/>
              <a:t>Improving Early Warning Coordination During Tropical Systems</a:t>
            </a:r>
            <a:endParaRPr lang="en-US" dirty="0"/>
          </a:p>
          <a:p>
            <a:endParaRPr lang="en-US" dirty="0"/>
          </a:p>
        </p:txBody>
      </p:sp>
      <p:pic>
        <p:nvPicPr>
          <p:cNvPr id="5" name="Picture 4">
            <a:extLst>
              <a:ext uri="{FF2B5EF4-FFF2-40B4-BE49-F238E27FC236}">
                <a16:creationId xmlns:a16="http://schemas.microsoft.com/office/drawing/2014/main" id="{3898C8A0-4DC5-91FB-9195-D9CA5D238C36}"/>
              </a:ext>
            </a:extLst>
          </p:cNvPr>
          <p:cNvPicPr>
            <a:picLocks noChangeAspect="1"/>
          </p:cNvPicPr>
          <p:nvPr/>
        </p:nvPicPr>
        <p:blipFill>
          <a:blip r:embed="rId3"/>
          <a:stretch>
            <a:fillRect/>
          </a:stretch>
        </p:blipFill>
        <p:spPr>
          <a:xfrm>
            <a:off x="2843644" y="2701815"/>
            <a:ext cx="8032173" cy="3928303"/>
          </a:xfrm>
          <a:prstGeom prst="rect">
            <a:avLst/>
          </a:prstGeom>
        </p:spPr>
      </p:pic>
      <p:pic>
        <p:nvPicPr>
          <p:cNvPr id="6" name="Picture 5">
            <a:extLst>
              <a:ext uri="{FF2B5EF4-FFF2-40B4-BE49-F238E27FC236}">
                <a16:creationId xmlns:a16="http://schemas.microsoft.com/office/drawing/2014/main" id="{41764F38-22B4-8852-EC2C-B03911293ECD}"/>
              </a:ext>
            </a:extLst>
          </p:cNvPr>
          <p:cNvPicPr>
            <a:picLocks noChangeAspect="1"/>
          </p:cNvPicPr>
          <p:nvPr/>
        </p:nvPicPr>
        <p:blipFill>
          <a:blip r:embed="rId4"/>
          <a:stretch>
            <a:fillRect/>
          </a:stretch>
        </p:blipFill>
        <p:spPr>
          <a:xfrm>
            <a:off x="556565" y="2645018"/>
            <a:ext cx="2287079" cy="1287000"/>
          </a:xfrm>
          <a:prstGeom prst="rect">
            <a:avLst/>
          </a:prstGeom>
        </p:spPr>
      </p:pic>
      <p:pic>
        <p:nvPicPr>
          <p:cNvPr id="8" name="Picture 7">
            <a:extLst>
              <a:ext uri="{FF2B5EF4-FFF2-40B4-BE49-F238E27FC236}">
                <a16:creationId xmlns:a16="http://schemas.microsoft.com/office/drawing/2014/main" id="{39ED9BC4-862D-07C6-F486-07EEF468BCFC}"/>
              </a:ext>
            </a:extLst>
          </p:cNvPr>
          <p:cNvPicPr>
            <a:picLocks noChangeAspect="1"/>
          </p:cNvPicPr>
          <p:nvPr/>
        </p:nvPicPr>
        <p:blipFill>
          <a:blip r:embed="rId5"/>
          <a:srcRect r="302" b="20975"/>
          <a:stretch>
            <a:fillRect/>
          </a:stretch>
        </p:blipFill>
        <p:spPr>
          <a:xfrm>
            <a:off x="8349448" y="2795493"/>
            <a:ext cx="2127515" cy="1686355"/>
          </a:xfrm>
          <a:prstGeom prst="rect">
            <a:avLst/>
          </a:prstGeom>
        </p:spPr>
      </p:pic>
    </p:spTree>
    <p:extLst>
      <p:ext uri="{BB962C8B-B14F-4D97-AF65-F5344CB8AC3E}">
        <p14:creationId xmlns:p14="http://schemas.microsoft.com/office/powerpoint/2010/main" val="1618707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27F4C-A8C0-8440-5567-048FA418E8A1}"/>
              </a:ext>
            </a:extLst>
          </p:cNvPr>
          <p:cNvSpPr>
            <a:spLocks noGrp="1"/>
          </p:cNvSpPr>
          <p:nvPr>
            <p:ph type="ctrTitle"/>
          </p:nvPr>
        </p:nvSpPr>
        <p:spPr/>
        <p:txBody>
          <a:bodyPr/>
          <a:lstStyle/>
          <a:p>
            <a:r>
              <a:rPr lang="en-US" dirty="0"/>
              <a:t>Conclusion &amp; Questions</a:t>
            </a:r>
          </a:p>
        </p:txBody>
      </p:sp>
      <p:sp>
        <p:nvSpPr>
          <p:cNvPr id="3" name="Subtitle 2">
            <a:extLst>
              <a:ext uri="{FF2B5EF4-FFF2-40B4-BE49-F238E27FC236}">
                <a16:creationId xmlns:a16="http://schemas.microsoft.com/office/drawing/2014/main" id="{745C9AAB-292E-9302-19F6-387256FC58C8}"/>
              </a:ext>
            </a:extLst>
          </p:cNvPr>
          <p:cNvSpPr>
            <a:spLocks noGrp="1"/>
          </p:cNvSpPr>
          <p:nvPr>
            <p:ph type="subTitle" idx="1"/>
          </p:nvPr>
        </p:nvSpPr>
        <p:spPr/>
        <p:txBody>
          <a:bodyPr/>
          <a:lstStyle/>
          <a:p>
            <a:endParaRPr lang="en-US" dirty="0"/>
          </a:p>
          <a:p>
            <a:endParaRPr lang="en-US" dirty="0"/>
          </a:p>
          <a:p>
            <a:r>
              <a:rPr lang="en-US" dirty="0"/>
              <a:t>Please don’t ask very hard questions. </a:t>
            </a:r>
          </a:p>
        </p:txBody>
      </p:sp>
    </p:spTree>
    <p:extLst>
      <p:ext uri="{BB962C8B-B14F-4D97-AF65-F5344CB8AC3E}">
        <p14:creationId xmlns:p14="http://schemas.microsoft.com/office/powerpoint/2010/main" val="377167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That’s All Folks - Bugs Bunny">
            <a:hlinkClick r:id="" action="ppaction://media"/>
            <a:extLst>
              <a:ext uri="{FF2B5EF4-FFF2-40B4-BE49-F238E27FC236}">
                <a16:creationId xmlns:a16="http://schemas.microsoft.com/office/drawing/2014/main" id="{CB96AAEB-D8EA-8ED1-12CC-8D48A848A401}"/>
              </a:ext>
            </a:extLst>
          </p:cNvPr>
          <p:cNvPicPr>
            <a:picLocks noRot="1" noChangeAspect="1"/>
          </p:cNvPicPr>
          <p:nvPr>
            <a:videoFile r:link="rId1"/>
          </p:nvPr>
        </p:nvPicPr>
        <p:blipFill>
          <a:blip r:embed="rId4"/>
          <a:stretch>
            <a:fillRect/>
          </a:stretch>
        </p:blipFill>
        <p:spPr>
          <a:xfrm>
            <a:off x="238836" y="126526"/>
            <a:ext cx="10426889" cy="5891193"/>
          </a:xfrm>
          <a:prstGeom prst="rect">
            <a:avLst/>
          </a:prstGeom>
        </p:spPr>
      </p:pic>
    </p:spTree>
    <p:extLst>
      <p:ext uri="{BB962C8B-B14F-4D97-AF65-F5344CB8AC3E}">
        <p14:creationId xmlns:p14="http://schemas.microsoft.com/office/powerpoint/2010/main" val="328923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ImageMetadataListItemId xmlns="0238f0ac-9b23-40a1-9bea-3608b3f97744" xsi:nil="true"/>
    <ImageMetadataListFieldId xmlns="0238f0ac-9b23-40a1-9bea-3608b3f97744" xsi:nil="true"/>
    <lcf76f155ced4ddcb4097134ff3c332f xmlns="0238f0ac-9b23-40a1-9bea-3608b3f97744">
      <Terms xmlns="http://schemas.microsoft.com/office/infopath/2007/PartnerControls"/>
    </lcf76f155ced4ddcb4097134ff3c332f>
    <TaxCatchAll xmlns="9dd362d0-63f2-4e3c-ac06-664d054c738d" xsi:nil="true"/>
    <_dlc_DocId xmlns="9dd362d0-63f2-4e3c-ac06-664d054c738d">WMOREF-1555984692-1374</_dlc_DocId>
    <_dlc_DocIdUrl xmlns="9dd362d0-63f2-4e3c-ac06-664d054c738d">
      <Url>https://wmoomm.sharepoint.com/sites/Hub/_layouts/15/DocIdRedir.aspx?ID=WMOREF-1555984692-1374</Url>
      <Description>WMOREF-1555984692-1374</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63F6497A16C24847AD78F11B87F7D548" ma:contentTypeVersion="17" ma:contentTypeDescription="Create a new document." ma:contentTypeScope="" ma:versionID="a7cc658e7350b5c0a4d111e4cd7357ff">
  <xsd:schema xmlns:xsd="http://www.w3.org/2001/XMLSchema" xmlns:xs="http://www.w3.org/2001/XMLSchema" xmlns:p="http://schemas.microsoft.com/office/2006/metadata/properties" xmlns:ns2="0238f0ac-9b23-40a1-9bea-3608b3f97744" xmlns:ns3="9dd362d0-63f2-4e3c-ac06-664d054c738d" targetNamespace="http://schemas.microsoft.com/office/2006/metadata/properties" ma:root="true" ma:fieldsID="2337762d3ab5dfd3463a974aeef507ce" ns2:_="" ns3:_="">
    <xsd:import namespace="0238f0ac-9b23-40a1-9bea-3608b3f97744"/>
    <xsd:import namespace="9dd362d0-63f2-4e3c-ac06-664d054c738d"/>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GenerationTime" minOccurs="0"/>
                <xsd:element ref="ns2:MediaServiceEventHashCode" minOccurs="0"/>
                <xsd:element ref="ns2:MediaServiceDateTaken" minOccurs="0"/>
                <xsd:element ref="ns2:MediaServiceOCR" minOccurs="0"/>
                <xsd:element ref="ns3:_dlc_DocId" minOccurs="0"/>
                <xsd:element ref="ns3:_dlc_DocIdUrl" minOccurs="0"/>
                <xsd:element ref="ns3:_dlc_DocIdPersistId" minOccurs="0"/>
                <xsd:element ref="ns2:ImageMetadataListItemId" minOccurs="0"/>
                <xsd:element ref="ns2:ImageMetadataListFieldId" minOccurs="0"/>
                <xsd:element ref="ns2:MediaServiceObjectDetectorVersions" minOccurs="0"/>
                <xsd:element ref="ns2:MediaLengthInSeconds" minOccurs="0"/>
                <xsd:element ref="ns2:MediaServiceLocation"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38f0ac-9b23-40a1-9bea-3608b3f97744"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ImageMetadataListItemId" ma:index="20" nillable="true" ma:displayName="ImageMetadataListItemId" ma:hidden="true" ma:indexed="true" ma:internalName="ImageMetadataListItemId">
      <xsd:simpleType>
        <xsd:restriction base="dms:Unknown"/>
      </xsd:simpleType>
    </xsd:element>
    <xsd:element name="ImageMetadataListFieldId" ma:index="21" nillable="true" ma:displayName="ImageMetadataListFieldId" ma:hidden="true" ma:indexed="true" ma:internalName="ImageMetadataListFieldId">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dd362d0-63f2-4e3c-ac06-664d054c738d"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b17dc8f-c558-43f2-ab9d-5ed955ab729e}" ma:internalName="TaxCatchAll" ma:showField="CatchAllData" ma:web="9dd362d0-63f2-4e3c-ac06-664d054c738d">
      <xsd:complexType>
        <xsd:complexContent>
          <xsd:extension base="dms:MultiChoiceLookup">
            <xsd:sequence>
              <xsd:element name="Value" type="dms:Lookup" maxOccurs="unbounded" minOccurs="0" nillable="true"/>
            </xsd:sequence>
          </xsd:extension>
        </xsd:complexContent>
      </xsd:complexType>
    </xsd:element>
    <xsd:element name="_dlc_DocId" ma:index="17" nillable="true" ma:displayName="Document ID Value" ma:description="The value of the document ID assigned to this item." ma:indexed="true" ma:internalName="_dlc_DocId" ma:readOnly="true">
      <xsd:simpleType>
        <xsd:restriction base="dms:Text"/>
      </xsd:simpleType>
    </xsd:element>
    <xsd:element name="_dlc_DocIdUrl" ma:index="18"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9"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9995722-7EE4-43F0-BFD1-A4A9177742E2}">
  <ds:schemaRefs>
    <ds:schemaRef ds:uri="http://schemas.microsoft.com/office/2006/metadata/properties"/>
    <ds:schemaRef ds:uri="http://schemas.microsoft.com/office/infopath/2007/PartnerControls"/>
    <ds:schemaRef ds:uri="0238f0ac-9b23-40a1-9bea-3608b3f97744"/>
    <ds:schemaRef ds:uri="9dd362d0-63f2-4e3c-ac06-664d054c738d"/>
  </ds:schemaRefs>
</ds:datastoreItem>
</file>

<file path=customXml/itemProps2.xml><?xml version="1.0" encoding="utf-8"?>
<ds:datastoreItem xmlns:ds="http://schemas.openxmlformats.org/officeDocument/2006/customXml" ds:itemID="{BFEAFFEE-5F5C-4084-82CF-BA64B4593A72}">
  <ds:schemaRefs>
    <ds:schemaRef ds:uri="http://schemas.microsoft.com/sharepoint/v3/contenttype/forms"/>
  </ds:schemaRefs>
</ds:datastoreItem>
</file>

<file path=customXml/itemProps3.xml><?xml version="1.0" encoding="utf-8"?>
<ds:datastoreItem xmlns:ds="http://schemas.openxmlformats.org/officeDocument/2006/customXml" ds:itemID="{80E82D94-E5A0-45E7-B4D7-7AF5C62331C5}">
  <ds:schemaRefs>
    <ds:schemaRef ds:uri="http://schemas.microsoft.com/sharepoint/events"/>
  </ds:schemaRefs>
</ds:datastoreItem>
</file>

<file path=customXml/itemProps4.xml><?xml version="1.0" encoding="utf-8"?>
<ds:datastoreItem xmlns:ds="http://schemas.openxmlformats.org/officeDocument/2006/customXml" ds:itemID="{DF5B0C47-9F72-4D6D-BA0B-1C79BBB1A8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38f0ac-9b23-40a1-9bea-3608b3f97744"/>
    <ds:schemaRef ds:uri="9dd362d0-63f2-4e3c-ac06-664d054c73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e962d134-526b-49fe-8fc7-dd80537250d0}" enabled="1" method="Standard" siteId="{eaa6be54-4687-40c4-9827-c044bd8e8d3c}" removed="0"/>
</clbl:labelList>
</file>

<file path=docProps/app.xml><?xml version="1.0" encoding="utf-8"?>
<Properties xmlns="http://schemas.openxmlformats.org/officeDocument/2006/extended-properties" xmlns:vt="http://schemas.openxmlformats.org/officeDocument/2006/docPropsVTypes">
  <TotalTime>2988</TotalTime>
  <Words>1632</Words>
  <Application>Microsoft Office PowerPoint</Application>
  <PresentationFormat>Widescreen</PresentationFormat>
  <Paragraphs>135</Paragraphs>
  <Slides>12</Slides>
  <Notes>12</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Custom Design</vt:lpstr>
      <vt:lpstr>    Leadership and Management Workshop for Senior Management of RA III and IV Caribbean Members  Good Practices in Leveraging Technological Advances, Empowering Youth, and International Mutual Learning Mr.Sabu Best (Director BMS)  Port of Spain, Trinidad and Tobago 1-5 December 2025</vt:lpstr>
      <vt:lpstr>  verview</vt:lpstr>
      <vt:lpstr>Leveraging Technological Advances</vt:lpstr>
      <vt:lpstr>PowerPoint Presentation</vt:lpstr>
      <vt:lpstr>Technological Sustainability</vt:lpstr>
      <vt:lpstr>The Multi-Purpose</vt:lpstr>
      <vt:lpstr>Youth Empowerment</vt:lpstr>
      <vt:lpstr>Intergenerational Learning</vt:lpstr>
      <vt:lpstr>Inter-institutional Learning/Opportunities </vt:lpstr>
      <vt:lpstr>Case Study</vt:lpstr>
      <vt:lpstr>Conclusion &amp; 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Klara Josipovic</dc:creator>
  <cp:lastModifiedBy>SABU BEST</cp:lastModifiedBy>
  <cp:revision>33</cp:revision>
  <dcterms:created xsi:type="dcterms:W3CDTF">2024-04-23T12:25:23Z</dcterms:created>
  <dcterms:modified xsi:type="dcterms:W3CDTF">2025-12-01T23:30:44Z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0x01010063F6497A16C24847AD78F11B87F7D548</vt:lpwstr>
  </property>
  <property fmtid="{D5CDD505-2E9C-101B-9397-08002B2CF9AE}" pid="3" name="_dlc_DocIdItemGuid">
    <vt:lpwstr>770e6ac8-842c-40d0-bc92-2c589e2b3feb</vt:lpwstr>
  </property>
  <property fmtid="{D5CDD505-2E9C-101B-9397-08002B2CF9AE}" pid="4" name="MediaServiceImageTags">
    <vt:lpwstr/>
  </property>
</Properties>
</file>