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</p:sldMasterIdLst>
  <p:notesMasterIdLst>
    <p:notesMasterId r:id="rId48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271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97" autoAdjust="0"/>
    <p:restoredTop sz="93937" autoAdjust="0"/>
  </p:normalViewPr>
  <p:slideViewPr>
    <p:cSldViewPr snapToGrid="0">
      <p:cViewPr varScale="1">
        <p:scale>
          <a:sx n="65" d="100"/>
          <a:sy n="65" d="100"/>
        </p:scale>
        <p:origin x="1140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F209B-AE43-4574-A76B-A096B92B8D53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6BAC09-B889-49A2-B222-B1EB29CD1D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182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033F3E8-5FBE-4149-A6F8-243E2009C98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4136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C508E66-57A8-476D-86F1-1DC7C9E8C29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74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AD358A4-E1D4-4D58-97D8-71BD2BE1A40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6240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8E3D99-B0FD-4D2D-959A-6FD26E9F412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30451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6D418E9-3E8F-43F3-A783-8C3235CD3EA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13610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59AF7C-2CA8-4B83-AE2D-EC8D2C08BB1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6081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,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F6D158-0F1D-43B1-9754-22D070FAF6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54069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59AF7C-2CA8-4B83-AE2D-EC8D2C08BB1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70102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00366B-D38E-44C6-8AFD-C54B9DB0E0A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87025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b="1" i="1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08ACFDD-F850-4681-BE1B-8DF0A0E76FB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30502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b="1" i="1" dirty="0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E88E350-37BF-410C-987A-D800BBF36CA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24503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D0AA2C-44D7-4AC1-8AA1-5A4FA2C9BCE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68539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1AC902-F097-4A9F-B270-ABC5DAEB732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89562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C36488-957D-4B77-AC9F-538B559B47A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85765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A6EE78-C617-41A2-813D-D994032D28D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87350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1E0188B-7BD5-43A7-9426-B468445F328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89600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F6D158-0F1D-43B1-9754-22D070FAF6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19576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B6D393-6282-40DC-B46C-0820DAED56D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84191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B62362D-F661-4FBD-8DF4-751C7521F2C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52378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2EA667-2876-4732-901F-5D4F9D5B3D9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18141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50EE3C6-1C4A-4AAA-AADA-C5B7012CD53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01099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F6D158-0F1D-43B1-9754-22D070FAF6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44165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5DA8CAF-EBCE-4398-ADC4-4E993978981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6100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F6D158-0F1D-43B1-9754-22D070FAF6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01697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F6D158-0F1D-43B1-9754-22D070FAF6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78288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F6D158-0F1D-43B1-9754-22D070FAF6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51850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F6D158-0F1D-43B1-9754-22D070FAF6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132379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F6D158-0F1D-43B1-9754-22D070FAF6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46232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F6D158-0F1D-43B1-9754-22D070FAF6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91102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F6D158-0F1D-43B1-9754-22D070FAF6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470671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F6D158-0F1D-43B1-9754-22D070FAF6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004560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F6D158-0F1D-43B1-9754-22D070FAF6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49715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F6D158-0F1D-43B1-9754-22D070FAF6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405334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E70B397-399D-4650-9472-30E594F513F6}" type="slidenum">
              <a:rPr kumimoji="0" lang="en-TT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TT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536823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E286EA7-C378-4527-A24D-006128B34C57}" type="slidenum">
              <a:rPr kumimoji="0" lang="en-TT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TT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458139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TT" alt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C4DBA73-C0AC-44B9-8280-09248484E9F3}" type="slidenum">
              <a:rPr kumimoji="0" lang="en-TT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TT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34336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TT" alt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8D4F66-2783-4654-99AB-CDE900938556}" type="slidenum">
              <a:rPr kumimoji="0" lang="en-TT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TT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277412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TT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11C1853-0E6B-4B9F-A2BD-3328AE8DA3FA}" type="slidenum">
              <a:rPr kumimoji="0" lang="en-TT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TT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907916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TT" alt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A8AAE18-B5C0-4748-8724-9BD9534A9E53}" type="slidenum">
              <a:rPr kumimoji="0" lang="en-TT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TT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572937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8CEBAC2-7A07-4B47-B320-799CB477333A}" type="slidenum">
              <a:rPr kumimoji="0" lang="en-TT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TT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242315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F6D158-0F1D-43B1-9754-22D070FAF6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8830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ACC09337-932E-DF18-5552-8A10A7DDC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5543"/>
            <a:ext cx="10515600" cy="1325563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b="1">
                <a:solidFill>
                  <a:srgbClr val="005BAA"/>
                </a:solidFill>
              </a:defRPr>
            </a:lvl1pPr>
          </a:lstStyle>
          <a:p>
            <a:r>
              <a:rPr lang="en-GB" dirty="0"/>
              <a:t>Cover – Insert title</a:t>
            </a:r>
            <a:endParaRPr lang="en-FR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0165C1A-53B3-D986-E0E9-DDD54523D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604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ctr">
              <a:defRPr sz="2800"/>
            </a:lvl1pPr>
            <a:lvl2pPr algn="ctr">
              <a:defRPr sz="2800"/>
            </a:lvl2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364498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23C0AB1-DC1A-370D-2DBC-7F636C925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68517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400">
                <a:solidFill>
                  <a:srgbClr val="005BA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FR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4E4AFEC8-D7E6-FB46-B2C8-3E1FF51841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41451"/>
            <a:ext cx="9144000" cy="32269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6453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bullet poi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84C69AE-3299-1F59-997F-1709C1DD7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0902"/>
            <a:ext cx="10515600" cy="132556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FR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EDA0CF7-60D6-4B86-6F50-ECF55C6DBF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9558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8288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ientific Slide with Graph/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E3AAD9ED-75F1-0289-7EF5-74AB2DFDDA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50112" y="1059400"/>
            <a:ext cx="5664915" cy="45609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FR" noProof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32C05C5-F63A-53B8-E6BB-6E73E6E7490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85197" y="1460093"/>
            <a:ext cx="5240250" cy="8356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4400" b="1">
                <a:solidFill>
                  <a:srgbClr val="005BA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59AFEE7-E5E4-8C50-6361-BB9205652A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5197" y="2434976"/>
            <a:ext cx="5240250" cy="3185418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42400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17684-9640-7B9F-691F-3B5A26663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05BAA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F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45FF9C-C20C-490B-6F06-81BD2D8FB7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569EF0-726B-80A7-9DCD-6896F352D9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/>
            </a:lvl1pPr>
            <a:lvl2pPr marL="457200" indent="0" algn="l">
              <a:buNone/>
              <a:defRPr sz="2200"/>
            </a:lvl2pPr>
            <a:lvl3pPr marL="914400" indent="0" algn="l">
              <a:buNone/>
              <a:defRPr sz="2200"/>
            </a:lvl3pPr>
            <a:lvl4pPr marL="1371600" indent="0" algn="l">
              <a:buNone/>
              <a:defRPr sz="2200"/>
            </a:lvl4pPr>
            <a:lvl5pPr marL="1828800" indent="0" algn="l">
              <a:buNone/>
              <a:defRPr sz="22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4901CD-B4D9-4C0A-A8C1-D42233A2E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05A26A-1F4A-80E3-3CF1-B5AF98EE4D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/>
            </a:lvl1pPr>
            <a:lvl2pPr marL="457200" indent="0" algn="l">
              <a:buNone/>
              <a:defRPr sz="2200"/>
            </a:lvl2pPr>
            <a:lvl3pPr marL="914400" indent="0" algn="l">
              <a:buNone/>
              <a:defRPr sz="2200"/>
            </a:lvl3pPr>
            <a:lvl4pPr marL="1371600" indent="0" algn="l">
              <a:buNone/>
              <a:defRPr sz="2200"/>
            </a:lvl4pPr>
            <a:lvl5pPr marL="1828800" indent="0" algn="l">
              <a:buNone/>
              <a:defRPr sz="22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1627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3"/>
          <p:cNvSpPr txBox="1">
            <a:spLocks noChangeArrowheads="1"/>
          </p:cNvSpPr>
          <p:nvPr userDrawn="1"/>
        </p:nvSpPr>
        <p:spPr bwMode="auto">
          <a:xfrm>
            <a:off x="3824288" y="4572000"/>
            <a:ext cx="45434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30000" noProof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wmo.int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C3EAE96-DCE0-88A1-D4B1-3E38DC198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03437"/>
            <a:ext cx="121920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BA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FR" dirty="0"/>
          </a:p>
        </p:txBody>
      </p:sp>
    </p:spTree>
    <p:extLst>
      <p:ext uri="{BB962C8B-B14F-4D97-AF65-F5344CB8AC3E}">
        <p14:creationId xmlns:p14="http://schemas.microsoft.com/office/powerpoint/2010/main" val="1497762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4427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/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1B796776-E13E-EE70-1024-61D0E5489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5543"/>
            <a:ext cx="10515600" cy="1325563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Cover – Insert title</a:t>
            </a:r>
            <a:endParaRPr lang="en-FR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3A33BDE-5827-B978-8782-68D8565EB7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604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  <a:lvl2pPr algn="ctr">
              <a:defRPr sz="2800"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245649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73637AC-ADC8-93B9-85DF-F33A355184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68517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FR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BA7D7FA-A6C1-15E9-248F-222403659F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41451"/>
            <a:ext cx="9144000" cy="32269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0740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with bullet poi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3590D3C-988E-2567-60EB-0A4602CD3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0902"/>
            <a:ext cx="10515600" cy="1325563"/>
          </a:xfrm>
          <a:prstGeom prst="rect">
            <a:avLst/>
          </a:prstGeom>
        </p:spPr>
        <p:txBody>
          <a:bodyPr/>
          <a:lstStyle>
            <a:lvl1pPr algn="l">
              <a:defRPr b="1"/>
            </a:lvl1pPr>
          </a:lstStyle>
          <a:p>
            <a:r>
              <a:rPr lang="en-US" smtClean="0"/>
              <a:t>Click to edit Master title style</a:t>
            </a:r>
            <a:endParaRPr lang="en-FR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0E4EEFA-0995-9CCD-6D7F-70B9EBD45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95584"/>
            <a:ext cx="10515600" cy="150018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59950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cientific Slide with Graph/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BCD4D1A9-9F6B-C561-7AC4-05C86FF1A4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50112" y="1059400"/>
            <a:ext cx="5664915" cy="45609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FR" noProof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7FCF368-AB64-5FEB-A4ED-1837EE8E806B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85197" y="1460093"/>
            <a:ext cx="5240250" cy="8356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4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33C1AC0-3A73-603A-A859-24A89A5E39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5197" y="2434976"/>
            <a:ext cx="5240250" cy="3185418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5540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3"/>
          <p:cNvSpPr txBox="1">
            <a:spLocks noChangeArrowheads="1"/>
          </p:cNvSpPr>
          <p:nvPr userDrawn="1"/>
        </p:nvSpPr>
        <p:spPr bwMode="auto">
          <a:xfrm>
            <a:off x="3959225" y="4346575"/>
            <a:ext cx="4541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3000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wmo.int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BC293F6-E8B6-92CA-8DD3-F46267F22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" y="2103437"/>
            <a:ext cx="121920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FR" dirty="0"/>
          </a:p>
        </p:txBody>
      </p:sp>
    </p:spTree>
    <p:extLst>
      <p:ext uri="{BB962C8B-B14F-4D97-AF65-F5344CB8AC3E}">
        <p14:creationId xmlns:p14="http://schemas.microsoft.com/office/powerpoint/2010/main" val="35826506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80550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560CC3-EFF4-4CAC-81D5-8ABA95312080}" type="datetimeFigureOut">
              <a:rPr kumimoji="0" lang="en-T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01/12/2025</a:t>
            </a:fld>
            <a:endParaRPr kumimoji="0" lang="en-T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0609F2-1111-4048-B72D-585F73C50D18}" type="slidenum">
              <a:rPr kumimoji="0" lang="en-T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T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21748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ACC09337-932E-DF18-5552-8A10A7DDC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5543"/>
            <a:ext cx="10515600" cy="1325563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b="1">
                <a:solidFill>
                  <a:srgbClr val="005BAA"/>
                </a:solidFill>
              </a:defRPr>
            </a:lvl1pPr>
          </a:lstStyle>
          <a:p>
            <a:r>
              <a:rPr lang="en-GB" dirty="0"/>
              <a:t>Cover – Insert title</a:t>
            </a:r>
            <a:endParaRPr lang="en-FR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0165C1A-53B3-D986-E0E9-DDD54523D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604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ctr">
              <a:defRPr sz="2800"/>
            </a:lvl1pPr>
            <a:lvl2pPr algn="ctr">
              <a:defRPr sz="2800"/>
            </a:lvl2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2319082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23C0AB1-DC1A-370D-2DBC-7F636C925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68517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400">
                <a:solidFill>
                  <a:srgbClr val="005BA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FR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4E4AFEC8-D7E6-FB46-B2C8-3E1FF51841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41451"/>
            <a:ext cx="9144000" cy="32269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05070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bullet poi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84C69AE-3299-1F59-997F-1709C1DD7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0902"/>
            <a:ext cx="10515600" cy="132556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FR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EDA0CF7-60D6-4B86-6F50-ECF55C6DBF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9558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12154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ientific Slide with Graph/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E3AAD9ED-75F1-0289-7EF5-74AB2DFDDA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50112" y="1059400"/>
            <a:ext cx="5664915" cy="45609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FR" noProof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32C05C5-F63A-53B8-E6BB-6E73E6E7490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85197" y="1460093"/>
            <a:ext cx="5240250" cy="8356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4400" b="1">
                <a:solidFill>
                  <a:srgbClr val="005BA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59AFEE7-E5E4-8C50-6361-BB9205652A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5197" y="2434976"/>
            <a:ext cx="5240250" cy="3185418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1833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17684-9640-7B9F-691F-3B5A26663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05BAA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F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45FF9C-C20C-490B-6F06-81BD2D8FB7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569EF0-726B-80A7-9DCD-6896F352D9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/>
            </a:lvl1pPr>
            <a:lvl2pPr marL="457200" indent="0" algn="l">
              <a:buNone/>
              <a:defRPr sz="2200"/>
            </a:lvl2pPr>
            <a:lvl3pPr marL="914400" indent="0" algn="l">
              <a:buNone/>
              <a:defRPr sz="2200"/>
            </a:lvl3pPr>
            <a:lvl4pPr marL="1371600" indent="0" algn="l">
              <a:buNone/>
              <a:defRPr sz="2200"/>
            </a:lvl4pPr>
            <a:lvl5pPr marL="1828800" indent="0" algn="l">
              <a:buNone/>
              <a:defRPr sz="22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4901CD-B4D9-4C0A-A8C1-D42233A2E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05A26A-1F4A-80E3-3CF1-B5AF98EE4D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/>
            </a:lvl1pPr>
            <a:lvl2pPr marL="457200" indent="0" algn="l">
              <a:buNone/>
              <a:defRPr sz="2200"/>
            </a:lvl2pPr>
            <a:lvl3pPr marL="914400" indent="0" algn="l">
              <a:buNone/>
              <a:defRPr sz="2200"/>
            </a:lvl3pPr>
            <a:lvl4pPr marL="1371600" indent="0" algn="l">
              <a:buNone/>
              <a:defRPr sz="2200"/>
            </a:lvl4pPr>
            <a:lvl5pPr marL="1828800" indent="0" algn="l">
              <a:buNone/>
              <a:defRPr sz="22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09382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3"/>
          <p:cNvSpPr txBox="1">
            <a:spLocks noChangeArrowheads="1"/>
          </p:cNvSpPr>
          <p:nvPr userDrawn="1"/>
        </p:nvSpPr>
        <p:spPr bwMode="auto">
          <a:xfrm>
            <a:off x="3824288" y="4572000"/>
            <a:ext cx="45434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30000" noProof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wmo.int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C3EAE96-DCE0-88A1-D4B1-3E38DC198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03437"/>
            <a:ext cx="121920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BA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FR" dirty="0"/>
          </a:p>
        </p:txBody>
      </p:sp>
    </p:spTree>
    <p:extLst>
      <p:ext uri="{BB962C8B-B14F-4D97-AF65-F5344CB8AC3E}">
        <p14:creationId xmlns:p14="http://schemas.microsoft.com/office/powerpoint/2010/main" val="36251344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2564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/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1B796776-E13E-EE70-1024-61D0E5489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5543"/>
            <a:ext cx="10515600" cy="1325563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Cover – Insert title</a:t>
            </a:r>
            <a:endParaRPr lang="en-FR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3A33BDE-5827-B978-8782-68D8565EB7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604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  <a:lvl2pPr algn="ctr">
              <a:defRPr sz="2800"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0252854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73637AC-ADC8-93B9-85DF-F33A355184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68517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FR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BA7D7FA-A6C1-15E9-248F-222403659F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41451"/>
            <a:ext cx="9144000" cy="32269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99444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with bullet poi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3590D3C-988E-2567-60EB-0A4602CD3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0902"/>
            <a:ext cx="10515600" cy="1325563"/>
          </a:xfrm>
          <a:prstGeom prst="rect">
            <a:avLst/>
          </a:prstGeom>
        </p:spPr>
        <p:txBody>
          <a:bodyPr/>
          <a:lstStyle>
            <a:lvl1pPr algn="l">
              <a:defRPr b="1"/>
            </a:lvl1pPr>
          </a:lstStyle>
          <a:p>
            <a:r>
              <a:rPr lang="en-US" smtClean="0"/>
              <a:t>Click to edit Master title style</a:t>
            </a:r>
            <a:endParaRPr lang="en-FR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0E4EEFA-0995-9CCD-6D7F-70B9EBD45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95584"/>
            <a:ext cx="10515600" cy="150018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66546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cientific Slide with Graph/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BCD4D1A9-9F6B-C561-7AC4-05C86FF1A4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50112" y="1059400"/>
            <a:ext cx="5664915" cy="45609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FR" noProof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7FCF368-AB64-5FEB-A4ED-1837EE8E806B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85197" y="1460093"/>
            <a:ext cx="5240250" cy="8356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4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33C1AC0-3A73-603A-A859-24A89A5E39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5197" y="2434976"/>
            <a:ext cx="5240250" cy="3185418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92154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3"/>
          <p:cNvSpPr txBox="1">
            <a:spLocks noChangeArrowheads="1"/>
          </p:cNvSpPr>
          <p:nvPr userDrawn="1"/>
        </p:nvSpPr>
        <p:spPr bwMode="auto">
          <a:xfrm>
            <a:off x="3959225" y="4346575"/>
            <a:ext cx="4541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3000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wmo.int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BC293F6-E8B6-92CA-8DD3-F46267F22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" y="2103437"/>
            <a:ext cx="121920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FR" dirty="0"/>
          </a:p>
        </p:txBody>
      </p:sp>
    </p:spTree>
    <p:extLst>
      <p:ext uri="{BB962C8B-B14F-4D97-AF65-F5344CB8AC3E}">
        <p14:creationId xmlns:p14="http://schemas.microsoft.com/office/powerpoint/2010/main" val="5937204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84034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231581-3A8D-44F1-8789-5FB54AE1E972}" type="datetimeFigureOut">
              <a:rPr kumimoji="0" lang="en-T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01/12/2025</a:t>
            </a:fld>
            <a:endParaRPr kumimoji="0" lang="en-T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B54B88-49B2-4A84-91FE-0BC30CD0788C}" type="slidenum">
              <a:rPr kumimoji="0" lang="en-T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T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11184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560CC3-EFF4-4CAC-81D5-8ABA95312080}" type="datetimeFigureOut">
              <a:rPr kumimoji="0" lang="en-T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01/12/2025</a:t>
            </a:fld>
            <a:endParaRPr kumimoji="0" lang="en-T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0609F2-1111-4048-B72D-585F73C50D18}" type="slidenum">
              <a:rPr kumimoji="0" lang="en-T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T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9223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6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78213"/>
            <a:ext cx="12192000" cy="337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836613" y="2203450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WMO PPT Style #2</a:t>
            </a:r>
            <a:endParaRPr lang="LID4096" altLang="en-US" smtClean="0"/>
          </a:p>
        </p:txBody>
      </p:sp>
    </p:spTree>
    <p:extLst>
      <p:ext uri="{BB962C8B-B14F-4D97-AF65-F5344CB8AC3E}">
        <p14:creationId xmlns:p14="http://schemas.microsoft.com/office/powerpoint/2010/main" val="1248591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rtl="0" fontAlgn="base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rgbClr val="005BAA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05BAA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05BAA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05BAA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05BAA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05BAA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05BAA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05BAA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05BAA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228600" indent="-228600" algn="ctr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ctr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ctr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ctr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ctr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78213"/>
            <a:ext cx="12192000" cy="337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836613" y="2203450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WMO PPT Style #2</a:t>
            </a:r>
            <a:endParaRPr lang="LID4096" altLang="en-US" smtClean="0"/>
          </a:p>
        </p:txBody>
      </p:sp>
    </p:spTree>
    <p:extLst>
      <p:ext uri="{BB962C8B-B14F-4D97-AF65-F5344CB8AC3E}">
        <p14:creationId xmlns:p14="http://schemas.microsoft.com/office/powerpoint/2010/main" val="774737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</p:sldLayoutIdLst>
  <p:txStyles>
    <p:titleStyle>
      <a:lvl1pPr algn="ctr" rtl="0" fontAlgn="base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rgbClr val="005BAA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05BAA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05BAA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05BAA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05BAA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05BAA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05BAA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05BAA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05BAA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228600" indent="-228600" algn="ctr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ctr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ctr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ctr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ctr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EFE9F23-CEB0-369E-621E-8AD9DD122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263" y="1504950"/>
            <a:ext cx="11687175" cy="26797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 smtClean="0">
                <a:solidFill>
                  <a:srgbClr val="005BAA"/>
                </a:solidFill>
              </a:rPr>
              <a:t/>
            </a:r>
            <a:br>
              <a:rPr lang="en-US" sz="3600" dirty="0" smtClean="0">
                <a:solidFill>
                  <a:srgbClr val="005BAA"/>
                </a:solidFill>
              </a:rPr>
            </a:br>
            <a:r>
              <a:rPr lang="en-US" sz="3600" dirty="0">
                <a:solidFill>
                  <a:srgbClr val="005BAA"/>
                </a:solidFill>
              </a:rPr>
              <a:t/>
            </a:r>
            <a:br>
              <a:rPr lang="en-US" sz="3600" dirty="0">
                <a:solidFill>
                  <a:srgbClr val="005BAA"/>
                </a:solidFill>
              </a:rPr>
            </a:br>
            <a:r>
              <a:rPr lang="en-US" sz="3600" dirty="0" smtClean="0">
                <a:solidFill>
                  <a:srgbClr val="005BAA"/>
                </a:solidFill>
              </a:rPr>
              <a:t/>
            </a:r>
            <a:br>
              <a:rPr lang="en-US" sz="3600" dirty="0" smtClean="0">
                <a:solidFill>
                  <a:srgbClr val="005BAA"/>
                </a:solidFill>
              </a:rPr>
            </a:br>
            <a:r>
              <a:rPr lang="en-US" sz="3600" dirty="0">
                <a:solidFill>
                  <a:srgbClr val="005BAA"/>
                </a:solidFill>
              </a:rPr>
              <a:t/>
            </a:r>
            <a:br>
              <a:rPr lang="en-US" sz="3600" dirty="0">
                <a:solidFill>
                  <a:srgbClr val="005BAA"/>
                </a:solidFill>
              </a:rPr>
            </a:br>
            <a:r>
              <a:rPr lang="en-US" sz="3600" dirty="0" smtClean="0">
                <a:solidFill>
                  <a:srgbClr val="005BAA"/>
                </a:solidFill>
              </a:rPr>
              <a:t>Leadership </a:t>
            </a:r>
            <a:r>
              <a:rPr lang="en-US" sz="3600" dirty="0">
                <a:solidFill>
                  <a:srgbClr val="005BAA"/>
                </a:solidFill>
              </a:rPr>
              <a:t>and Management Workshop</a:t>
            </a:r>
            <a:br>
              <a:rPr lang="en-US" sz="3600" dirty="0">
                <a:solidFill>
                  <a:srgbClr val="005BAA"/>
                </a:solidFill>
              </a:rPr>
            </a:br>
            <a:r>
              <a:rPr lang="en-US" sz="3600" dirty="0">
                <a:solidFill>
                  <a:srgbClr val="005BAA"/>
                </a:solidFill>
              </a:rPr>
              <a:t>for Senior Management of</a:t>
            </a:r>
            <a:br>
              <a:rPr lang="en-US" sz="3600" dirty="0">
                <a:solidFill>
                  <a:srgbClr val="005BAA"/>
                </a:solidFill>
              </a:rPr>
            </a:br>
            <a:r>
              <a:rPr lang="en-US" sz="3600" dirty="0">
                <a:solidFill>
                  <a:srgbClr val="005BAA"/>
                </a:solidFill>
              </a:rPr>
              <a:t>RA III and IV Caribbean Members</a:t>
            </a:r>
            <a:r>
              <a:rPr lang="en-US" dirty="0">
                <a:solidFill>
                  <a:srgbClr val="005BAA"/>
                </a:solidFill>
              </a:rPr>
              <a:t/>
            </a:r>
            <a:br>
              <a:rPr lang="en-US" dirty="0">
                <a:solidFill>
                  <a:srgbClr val="005BAA"/>
                </a:solidFill>
              </a:rPr>
            </a:br>
            <a:r>
              <a:rPr lang="en-US" dirty="0">
                <a:solidFill>
                  <a:srgbClr val="005BAA"/>
                </a:solidFill>
              </a:rPr>
              <a:t/>
            </a:r>
            <a:br>
              <a:rPr lang="en-US" dirty="0">
                <a:solidFill>
                  <a:srgbClr val="005BAA"/>
                </a:solidFill>
              </a:rPr>
            </a:br>
            <a:r>
              <a:rPr lang="en-US" sz="4000" b="0" dirty="0" smtClean="0">
                <a:solidFill>
                  <a:schemeClr val="tx1"/>
                </a:solidFill>
              </a:rPr>
              <a:t>Best Practices in Budgeting </a:t>
            </a:r>
            <a:r>
              <a:rPr lang="en-US" sz="4000" b="0" dirty="0">
                <a:solidFill>
                  <a:schemeClr val="tx1"/>
                </a:solidFill>
              </a:rPr>
              <a:t>and Human Resource Management </a:t>
            </a:r>
            <a:r>
              <a:rPr lang="en-US" sz="4000" b="0" dirty="0" smtClean="0">
                <a:solidFill>
                  <a:schemeClr val="tx1"/>
                </a:solidFill>
              </a:rPr>
              <a:t>for Caribbean National </a:t>
            </a:r>
            <a:r>
              <a:rPr lang="en-US" sz="4000" b="0" dirty="0">
                <a:solidFill>
                  <a:schemeClr val="tx1"/>
                </a:solidFill>
              </a:rPr>
              <a:t>Meteorological </a:t>
            </a:r>
            <a:r>
              <a:rPr lang="en-US" sz="4000" b="0" dirty="0" smtClean="0">
                <a:solidFill>
                  <a:schemeClr val="tx1"/>
                </a:solidFill>
              </a:rPr>
              <a:t>&amp; Hydrometeorological Services</a:t>
            </a:r>
            <a:r>
              <a:rPr lang="en-US" sz="4000" b="0" dirty="0" smtClean="0">
                <a:solidFill>
                  <a:srgbClr val="005BAA"/>
                </a:solidFill>
              </a:rPr>
              <a:t/>
            </a:r>
            <a:br>
              <a:rPr lang="en-US" sz="4000" b="0" dirty="0" smtClean="0">
                <a:solidFill>
                  <a:srgbClr val="005BAA"/>
                </a:solidFill>
              </a:rPr>
            </a:br>
            <a:r>
              <a:rPr lang="en-US" sz="4000" dirty="0">
                <a:solidFill>
                  <a:srgbClr val="005BAA"/>
                </a:solidFill>
              </a:rPr>
              <a:t/>
            </a:r>
            <a:br>
              <a:rPr lang="en-US" sz="4000" dirty="0">
                <a:solidFill>
                  <a:srgbClr val="005BAA"/>
                </a:solidFill>
              </a:rPr>
            </a:br>
            <a:r>
              <a:rPr lang="en-US" b="0" dirty="0" smtClean="0">
                <a:solidFill>
                  <a:srgbClr val="005BAA"/>
                </a:solidFill>
              </a:rPr>
              <a:t>Kenneth Kerr</a:t>
            </a:r>
            <a:r>
              <a:rPr lang="en-US" dirty="0">
                <a:solidFill>
                  <a:srgbClr val="005BAA"/>
                </a:solidFill>
              </a:rPr>
              <a:t/>
            </a:r>
            <a:br>
              <a:rPr lang="en-US" dirty="0">
                <a:solidFill>
                  <a:srgbClr val="005BAA"/>
                </a:solidFill>
              </a:rPr>
            </a:br>
            <a:r>
              <a:rPr lang="en-US" dirty="0">
                <a:solidFill>
                  <a:srgbClr val="005BAA"/>
                </a:solidFill>
              </a:rPr>
              <a:t/>
            </a:r>
            <a:br>
              <a:rPr lang="en-US" dirty="0">
                <a:solidFill>
                  <a:srgbClr val="005BAA"/>
                </a:solidFill>
              </a:rPr>
            </a:br>
            <a:r>
              <a:rPr lang="en-US" dirty="0">
                <a:solidFill>
                  <a:srgbClr val="005BAA"/>
                </a:solidFill>
              </a:rPr>
              <a:t/>
            </a:r>
            <a:br>
              <a:rPr lang="en-US" dirty="0">
                <a:solidFill>
                  <a:srgbClr val="005BAA"/>
                </a:solidFill>
              </a:rPr>
            </a:br>
            <a:r>
              <a:rPr lang="en-US" sz="2400" b="0" dirty="0">
                <a:solidFill>
                  <a:srgbClr val="005BAA"/>
                </a:solidFill>
              </a:rPr>
              <a:t>Port of Spain, Trinidad and Tobago</a:t>
            </a:r>
            <a:br>
              <a:rPr lang="en-US" sz="2400" b="0" dirty="0">
                <a:solidFill>
                  <a:srgbClr val="005BAA"/>
                </a:solidFill>
              </a:rPr>
            </a:br>
            <a:r>
              <a:rPr lang="en-US" sz="2400" b="0" dirty="0">
                <a:solidFill>
                  <a:srgbClr val="005BAA"/>
                </a:solidFill>
              </a:rPr>
              <a:t>1-5 December 2025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852618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ctrTitle"/>
          </p:nvPr>
        </p:nvSpPr>
        <p:spPr>
          <a:xfrm>
            <a:off x="288925" y="106363"/>
            <a:ext cx="11753850" cy="1074737"/>
          </a:xfrm>
        </p:spPr>
        <p:txBody>
          <a:bodyPr/>
          <a:lstStyle/>
          <a:p>
            <a:pPr algn="ctr"/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sz="3400" dirty="0" smtClean="0"/>
              <a:t>From Scientist to Leader: The Mindset Shift Directors </a:t>
            </a:r>
            <a:r>
              <a:rPr lang="en-US" altLang="en-US" sz="3400" dirty="0" smtClean="0">
                <a:solidFill>
                  <a:srgbClr val="C00000"/>
                </a:solidFill>
              </a:rPr>
              <a:t>Must Make as a Best Practice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8463" y="1368425"/>
            <a:ext cx="11261725" cy="49466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u="sng" dirty="0"/>
              <a:t>Evolving Beyond </a:t>
            </a:r>
            <a:r>
              <a:rPr lang="en-US" b="1" u="sng" dirty="0" smtClean="0"/>
              <a:t>Operations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b="1" dirty="0" smtClean="0"/>
              <a:t>The </a:t>
            </a:r>
            <a:r>
              <a:rPr lang="en-US" b="1" dirty="0"/>
              <a:t>Leadership Shift Required for NMS </a:t>
            </a:r>
            <a:r>
              <a:rPr lang="en-US" b="1" dirty="0" smtClean="0"/>
              <a:t>Directors: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Most </a:t>
            </a:r>
            <a:r>
              <a:rPr lang="en-US" dirty="0"/>
              <a:t>Directors come from scientific/technical </a:t>
            </a:r>
            <a:r>
              <a:rPr lang="en-US" dirty="0" smtClean="0"/>
              <a:t>backgrounds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Leadership </a:t>
            </a:r>
            <a:r>
              <a:rPr lang="en-US" dirty="0"/>
              <a:t>roles </a:t>
            </a:r>
            <a:r>
              <a:rPr lang="en-US" b="1" dirty="0"/>
              <a:t>require a different </a:t>
            </a:r>
            <a:r>
              <a:rPr lang="en-US" b="1" dirty="0" smtClean="0"/>
              <a:t>mindset</a:t>
            </a:r>
            <a:endParaRPr lang="en-US" dirty="0" smtClean="0"/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Directors are </a:t>
            </a:r>
            <a:r>
              <a:rPr lang="en-US" b="1" dirty="0" smtClean="0">
                <a:solidFill>
                  <a:srgbClr val="0070C0"/>
                </a:solidFill>
              </a:rPr>
              <a:t>enablers of work</a:t>
            </a:r>
            <a:r>
              <a:rPr lang="en-US" dirty="0" smtClean="0"/>
              <a:t>,  </a:t>
            </a:r>
            <a:r>
              <a:rPr lang="en-US" dirty="0"/>
              <a:t>must understand budgets, procurement &amp; </a:t>
            </a:r>
            <a:r>
              <a:rPr lang="en-US" dirty="0" smtClean="0"/>
              <a:t>   organizational management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rgbClr val="0070C0"/>
                </a:solidFill>
              </a:rPr>
              <a:t>Political </a:t>
            </a:r>
            <a:r>
              <a:rPr lang="en-US" b="1" dirty="0">
                <a:solidFill>
                  <a:srgbClr val="0070C0"/>
                </a:solidFill>
              </a:rPr>
              <a:t>awareness </a:t>
            </a:r>
            <a:r>
              <a:rPr lang="en-US" dirty="0"/>
              <a:t>and </a:t>
            </a:r>
            <a:r>
              <a:rPr lang="en-US" b="1" dirty="0">
                <a:solidFill>
                  <a:srgbClr val="0070C0"/>
                </a:solidFill>
              </a:rPr>
              <a:t>negotiation</a:t>
            </a:r>
            <a:r>
              <a:rPr lang="en-US" dirty="0"/>
              <a:t> skills become </a:t>
            </a:r>
            <a:r>
              <a:rPr lang="en-US" dirty="0" smtClean="0"/>
              <a:t>essential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b="1" dirty="0" smtClean="0"/>
              <a:t>Focusing on system needs </a:t>
            </a:r>
            <a:r>
              <a:rPr lang="en-US" dirty="0" smtClean="0"/>
              <a:t>- securing </a:t>
            </a:r>
            <a:r>
              <a:rPr lang="en-US" dirty="0"/>
              <a:t>resources, </a:t>
            </a:r>
            <a:r>
              <a:rPr lang="en-US" dirty="0" smtClean="0"/>
              <a:t>building </a:t>
            </a:r>
            <a:r>
              <a:rPr lang="en-US" dirty="0"/>
              <a:t>partnerships, </a:t>
            </a:r>
            <a:r>
              <a:rPr lang="en-US" dirty="0" smtClean="0"/>
              <a:t>influencing </a:t>
            </a:r>
            <a:r>
              <a:rPr lang="en-US" dirty="0"/>
              <a:t>national priorities, and </a:t>
            </a:r>
            <a:r>
              <a:rPr lang="en-US" dirty="0" smtClean="0"/>
              <a:t>protecting </a:t>
            </a:r>
            <a:r>
              <a:rPr lang="en-US" dirty="0"/>
              <a:t>your </a:t>
            </a:r>
            <a:r>
              <a:rPr lang="en-US" dirty="0" smtClean="0"/>
              <a:t>staff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Leadership </a:t>
            </a:r>
            <a:r>
              <a:rPr lang="en-US" dirty="0"/>
              <a:t>during crises still requires stepping forward — but not always doing the technical work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1241177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ctrTitle"/>
          </p:nvPr>
        </p:nvSpPr>
        <p:spPr>
          <a:xfrm>
            <a:off x="382588" y="-268288"/>
            <a:ext cx="11753850" cy="1074738"/>
          </a:xfrm>
        </p:spPr>
        <p:txBody>
          <a:bodyPr/>
          <a:lstStyle/>
          <a:p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Why Budget Planning Matters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977" y="1219200"/>
            <a:ext cx="11290300" cy="4246196"/>
          </a:xfrm>
          <a:solidFill>
            <a:schemeClr val="bg1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/>
              <a:t>Key </a:t>
            </a:r>
            <a:r>
              <a:rPr lang="en-US" b="1" dirty="0" smtClean="0"/>
              <a:t>Reasons:</a:t>
            </a:r>
            <a:endParaRPr lang="en-US" dirty="0"/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Ensures </a:t>
            </a:r>
            <a:r>
              <a:rPr lang="en-US" dirty="0"/>
              <a:t>financial sustainability of essential </a:t>
            </a:r>
            <a:r>
              <a:rPr lang="en-US" dirty="0" smtClean="0"/>
              <a:t>services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Supports modernization and </a:t>
            </a:r>
            <a:r>
              <a:rPr lang="en-US" dirty="0"/>
              <a:t>infrastructure </a:t>
            </a:r>
            <a:r>
              <a:rPr lang="en-US" dirty="0" smtClean="0"/>
              <a:t>maintenance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Demonstrates value </a:t>
            </a:r>
            <a:r>
              <a:rPr lang="en-US" dirty="0"/>
              <a:t>to government and </a:t>
            </a:r>
            <a:r>
              <a:rPr lang="en-US" dirty="0" smtClean="0"/>
              <a:t>partners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Protects </a:t>
            </a:r>
            <a:r>
              <a:rPr lang="en-US" dirty="0"/>
              <a:t>lives and supports economic </a:t>
            </a:r>
            <a:r>
              <a:rPr lang="en-US" dirty="0" smtClean="0"/>
              <a:t>sectors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b="1" dirty="0"/>
              <a:t>Forces strategical </a:t>
            </a:r>
            <a:r>
              <a:rPr lang="en-US" b="1" dirty="0">
                <a:solidFill>
                  <a:srgbClr val="0070C0"/>
                </a:solidFill>
              </a:rPr>
              <a:t>planning—prioritizing what matters most </a:t>
            </a:r>
            <a:r>
              <a:rPr lang="en-US" b="1" dirty="0"/>
              <a:t>and </a:t>
            </a:r>
            <a:r>
              <a:rPr lang="en-US" b="1" dirty="0">
                <a:solidFill>
                  <a:srgbClr val="C00000"/>
                </a:solidFill>
              </a:rPr>
              <a:t>making difficult choices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b="1" u="sng" dirty="0" smtClean="0">
                <a:ln>
                  <a:solidFill>
                    <a:schemeClr val="accent1"/>
                  </a:solidFill>
                </a:ln>
                <a:solidFill>
                  <a:prstClr val="black"/>
                </a:solidFill>
              </a:rPr>
              <a:t>Budgeting—it </a:t>
            </a:r>
            <a:r>
              <a:rPr lang="en-US" b="1" u="sng" dirty="0">
                <a:ln>
                  <a:solidFill>
                    <a:schemeClr val="accent1"/>
                  </a:solidFill>
                </a:ln>
                <a:solidFill>
                  <a:prstClr val="black"/>
                </a:solidFill>
              </a:rPr>
              <a:t>is </a:t>
            </a:r>
            <a:r>
              <a:rPr lang="en-US" b="1" i="1" u="sng" dirty="0">
                <a:ln>
                  <a:solidFill>
                    <a:schemeClr val="accent1"/>
                  </a:solidFill>
                </a:ln>
                <a:solidFill>
                  <a:prstClr val="black"/>
                </a:solidFill>
              </a:rPr>
              <a:t>strategic leadership</a:t>
            </a:r>
            <a:endParaRPr lang="en-US" b="1" u="sng" dirty="0" smtClean="0">
              <a:ln>
                <a:solidFill>
                  <a:schemeClr val="accent1"/>
                </a:solidFill>
              </a:ln>
            </a:endParaRPr>
          </a:p>
          <a:p>
            <a:pPr fontAlgn="auto">
              <a:spcAft>
                <a:spcPts val="0"/>
              </a:spcAft>
              <a:defRPr/>
            </a:pPr>
            <a:endParaRPr lang="en-US" b="1" dirty="0" smtClean="0"/>
          </a:p>
        </p:txBody>
      </p:sp>
      <p:sp>
        <p:nvSpPr>
          <p:cNvPr id="4" name="Oval 3"/>
          <p:cNvSpPr/>
          <p:nvPr/>
        </p:nvSpPr>
        <p:spPr>
          <a:xfrm>
            <a:off x="5773738" y="4133850"/>
            <a:ext cx="5797550" cy="2489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Budgeting and HR management are not back-office functions—they directly shape forecast quality, warning services, and public trust</a:t>
            </a:r>
          </a:p>
        </p:txBody>
      </p:sp>
    </p:spTree>
    <p:extLst>
      <p:ext uri="{BB962C8B-B14F-4D97-AF65-F5344CB8AC3E}">
        <p14:creationId xmlns:p14="http://schemas.microsoft.com/office/powerpoint/2010/main" val="2482716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196850" y="-133350"/>
            <a:ext cx="11753850" cy="1074738"/>
          </a:xfrm>
        </p:spPr>
        <p:txBody>
          <a:bodyPr/>
          <a:lstStyle/>
          <a:p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z="3800" smtClean="0"/>
              <a:t>Why Budget Planning is Different in the Caribbean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8625" y="1593850"/>
            <a:ext cx="11290300" cy="442436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/>
              <a:t>Unique Realities &amp; Budget Constraints for Caribbean Territories: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• Small national economies → </a:t>
            </a:r>
            <a:r>
              <a:rPr lang="en-US" b="1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limited recurrent budget envelopes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• High operational costs (importation, shipping, customs)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>• Exposure to severe weather → </a:t>
            </a:r>
            <a:r>
              <a:rPr lang="en-US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high expectations but low </a:t>
            </a:r>
            <a:r>
              <a:rPr lang="en-US" b="1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resources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>• </a:t>
            </a:r>
            <a:r>
              <a:rPr lang="en-US" dirty="0" smtClean="0"/>
              <a:t>Limited </a:t>
            </a:r>
            <a:r>
              <a:rPr lang="en-US" dirty="0"/>
              <a:t>staff capacity → </a:t>
            </a:r>
            <a:r>
              <a:rPr lang="en-US" b="1" dirty="0">
                <a:solidFill>
                  <a:srgbClr val="C00000"/>
                </a:solidFill>
              </a:rPr>
              <a:t>managers must handle technical + financial roles</a:t>
            </a:r>
          </a:p>
          <a:p>
            <a:pPr fontAlgn="auto">
              <a:spcAft>
                <a:spcPts val="0"/>
              </a:spcAft>
              <a:defRPr/>
            </a:pPr>
            <a:endParaRPr lang="en-US" b="1" dirty="0" smtClean="0"/>
          </a:p>
          <a:p>
            <a:pPr fontAlgn="auto">
              <a:spcAft>
                <a:spcPts val="0"/>
              </a:spcAft>
              <a:defRPr/>
            </a:pPr>
            <a:r>
              <a:rPr lang="en-US" b="1" dirty="0" smtClean="0"/>
              <a:t>Implication:  </a:t>
            </a:r>
            <a:r>
              <a:rPr lang="en-US" dirty="0" smtClean="0"/>
              <a:t>NMHS </a:t>
            </a:r>
            <a:r>
              <a:rPr lang="en-US" dirty="0"/>
              <a:t>budget planning must be </a:t>
            </a:r>
            <a:r>
              <a:rPr lang="en-US" b="1" dirty="0"/>
              <a:t>strategic, proactive, and tightly aligned with national priorities</a:t>
            </a:r>
            <a:r>
              <a:rPr lang="en-US" dirty="0"/>
              <a:t> to secure stable annual </a:t>
            </a:r>
            <a:r>
              <a:rPr lang="en-US" dirty="0" smtClean="0"/>
              <a:t>funding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80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ctrTitle"/>
          </p:nvPr>
        </p:nvSpPr>
        <p:spPr>
          <a:xfrm>
            <a:off x="409575" y="354013"/>
            <a:ext cx="11566525" cy="685800"/>
          </a:xfrm>
        </p:spPr>
        <p:txBody>
          <a:bodyPr/>
          <a:lstStyle/>
          <a:p>
            <a:r>
              <a:rPr lang="en-US" altLang="en-US" dirty="0" smtClean="0"/>
              <a:t>Best Practice  8-Step NMHS Budget Cycle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3606" y="1395301"/>
            <a:ext cx="6938040" cy="4520240"/>
          </a:xfrm>
          <a:ln>
            <a:solidFill>
              <a:srgbClr val="FFFFFF"/>
            </a:solidFill>
          </a:ln>
        </p:spPr>
        <p:txBody>
          <a:bodyPr/>
          <a:lstStyle/>
          <a:p>
            <a:pPr marL="457200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Needs </a:t>
            </a:r>
            <a:r>
              <a:rPr lang="en-US" dirty="0" smtClean="0"/>
              <a:t>Assessment  (</a:t>
            </a:r>
            <a:r>
              <a:rPr lang="en-US" dirty="0"/>
              <a:t>Q1–Q2)</a:t>
            </a:r>
            <a:endParaRPr lang="en-US" dirty="0" smtClean="0"/>
          </a:p>
          <a:p>
            <a:pPr marL="457200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Prioritization </a:t>
            </a:r>
            <a:r>
              <a:rPr lang="en-US" dirty="0"/>
              <a:t>&amp; Costing  </a:t>
            </a:r>
            <a:r>
              <a:rPr lang="en-US" dirty="0" smtClean="0"/>
              <a:t>(Q2</a:t>
            </a:r>
            <a:r>
              <a:rPr lang="en-US" dirty="0"/>
              <a:t>)</a:t>
            </a:r>
            <a:endParaRPr lang="en-US" dirty="0" smtClean="0"/>
          </a:p>
          <a:p>
            <a:pPr marL="457200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b="1" dirty="0" smtClean="0">
                <a:solidFill>
                  <a:srgbClr val="0070C0"/>
                </a:solidFill>
              </a:rPr>
              <a:t>Alignment</a:t>
            </a:r>
            <a:r>
              <a:rPr lang="en-US" dirty="0" smtClean="0"/>
              <a:t> </a:t>
            </a:r>
            <a:r>
              <a:rPr lang="en-US" dirty="0"/>
              <a:t>with National </a:t>
            </a:r>
            <a:r>
              <a:rPr lang="en-US" dirty="0" smtClean="0"/>
              <a:t>Priorities </a:t>
            </a:r>
            <a:r>
              <a:rPr lang="en-US" dirty="0" smtClean="0">
                <a:solidFill>
                  <a:prstClr val="black"/>
                </a:solidFill>
              </a:rPr>
              <a:t>(</a:t>
            </a:r>
            <a:r>
              <a:rPr lang="en-US" dirty="0">
                <a:solidFill>
                  <a:prstClr val="black"/>
                </a:solidFill>
              </a:rPr>
              <a:t>Q2</a:t>
            </a:r>
            <a:r>
              <a:rPr lang="en-US" dirty="0" smtClean="0">
                <a:solidFill>
                  <a:prstClr val="black"/>
                </a:solidFill>
              </a:rPr>
              <a:t>)</a:t>
            </a:r>
            <a:endParaRPr lang="en-US" dirty="0" smtClean="0"/>
          </a:p>
          <a:p>
            <a:pPr marL="457200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Pre-Budget </a:t>
            </a:r>
            <a:r>
              <a:rPr lang="en-US" b="1" dirty="0" smtClean="0">
                <a:solidFill>
                  <a:srgbClr val="0070C0"/>
                </a:solidFill>
              </a:rPr>
              <a:t>Engagement </a:t>
            </a:r>
            <a:r>
              <a:rPr lang="en-US" dirty="0">
                <a:solidFill>
                  <a:prstClr val="black"/>
                </a:solidFill>
              </a:rPr>
              <a:t>(</a:t>
            </a:r>
            <a:r>
              <a:rPr lang="en-US" dirty="0" smtClean="0">
                <a:solidFill>
                  <a:prstClr val="black"/>
                </a:solidFill>
              </a:rPr>
              <a:t>Q2-Q3)</a:t>
            </a:r>
            <a:endParaRPr lang="en-US" b="1" dirty="0" smtClean="0">
              <a:solidFill>
                <a:srgbClr val="0070C0"/>
              </a:solidFill>
            </a:endParaRPr>
          </a:p>
          <a:p>
            <a:pPr marL="457200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Formal Submission (Q3)</a:t>
            </a:r>
          </a:p>
          <a:p>
            <a:pPr marL="457200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Negotiation </a:t>
            </a:r>
            <a:r>
              <a:rPr lang="en-US" dirty="0"/>
              <a:t>&amp; </a:t>
            </a:r>
            <a:r>
              <a:rPr lang="en-US" b="1" dirty="0" smtClean="0">
                <a:solidFill>
                  <a:srgbClr val="0070C0"/>
                </a:solidFill>
              </a:rPr>
              <a:t>Strategic </a:t>
            </a:r>
            <a:r>
              <a:rPr lang="en-US" b="1" dirty="0">
                <a:solidFill>
                  <a:srgbClr val="0070C0"/>
                </a:solidFill>
              </a:rPr>
              <a:t>Communication </a:t>
            </a:r>
            <a:r>
              <a:rPr lang="en-US" b="1" dirty="0" smtClean="0">
                <a:solidFill>
                  <a:srgbClr val="0070C0"/>
                </a:solidFill>
              </a:rPr>
              <a:t>(Q3-Q4)</a:t>
            </a:r>
            <a:endParaRPr lang="en-US" b="1" dirty="0">
              <a:solidFill>
                <a:srgbClr val="0070C0"/>
              </a:solidFill>
            </a:endParaRPr>
          </a:p>
          <a:p>
            <a:pPr marL="457200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Approval</a:t>
            </a:r>
          </a:p>
          <a:p>
            <a:pPr marL="457200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b="1" dirty="0" smtClean="0"/>
              <a:t>Implementation </a:t>
            </a:r>
            <a:r>
              <a:rPr lang="en-US" b="1" dirty="0"/>
              <a:t>&amp; </a:t>
            </a:r>
            <a:r>
              <a:rPr lang="en-US" b="1" dirty="0" smtClean="0"/>
              <a:t>Monitoring </a:t>
            </a:r>
            <a:r>
              <a:rPr lang="en-US" dirty="0" smtClean="0"/>
              <a:t>(Q1 </a:t>
            </a:r>
            <a:r>
              <a:rPr lang="en-US" dirty="0"/>
              <a:t>of new fiscal </a:t>
            </a:r>
            <a:r>
              <a:rPr lang="en-US" dirty="0" smtClean="0"/>
              <a:t>year)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7747000" y="1336675"/>
            <a:ext cx="4229100" cy="449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Biggest leverage points for Caribbean Met Services: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Alignment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Engagement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Strategic Communication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Politically Smartness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128963" y="6113463"/>
            <a:ext cx="80073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sng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 not focus only on actual submission and approval</a:t>
            </a:r>
          </a:p>
        </p:txBody>
      </p:sp>
    </p:spTree>
    <p:extLst>
      <p:ext uri="{BB962C8B-B14F-4D97-AF65-F5344CB8AC3E}">
        <p14:creationId xmlns:p14="http://schemas.microsoft.com/office/powerpoint/2010/main" val="3835364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ctrTitle"/>
          </p:nvPr>
        </p:nvSpPr>
        <p:spPr>
          <a:xfrm>
            <a:off x="1598613" y="-80963"/>
            <a:ext cx="9144000" cy="868363"/>
          </a:xfrm>
        </p:spPr>
        <p:txBody>
          <a:bodyPr/>
          <a:lstStyle/>
          <a:p>
            <a:r>
              <a:rPr lang="en-US" altLang="en-US" sz="3600" dirty="0" smtClean="0"/>
              <a:t>Find Out the Budget Timing</a:t>
            </a:r>
            <a:endParaRPr lang="en-US" altLang="en-US" dirty="0" smtClean="0"/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498" y="2102910"/>
            <a:ext cx="4809517" cy="4538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26" y="787400"/>
            <a:ext cx="10681823" cy="172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24627" y="2597273"/>
            <a:ext cx="6216996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nderstand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national budget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calendar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Every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Ministry of Finance issues a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Call Circular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and that document sets the rules: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When submissions are due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format they must be in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ceiling or limits may be applied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the national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priorities are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7348451" y="5644342"/>
            <a:ext cx="4364182" cy="1047403"/>
          </a:xfrm>
          <a:prstGeom prst="wedgeRoundRectCallout">
            <a:avLst>
              <a:gd name="adj1" fmla="val -102357"/>
              <a:gd name="adj2" fmla="val -48611"/>
              <a:gd name="adj3" fmla="val 1666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8184495" y="4994346"/>
            <a:ext cx="3222953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7413611" y="5199369"/>
            <a:ext cx="3993837" cy="8201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897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3563" y="254001"/>
            <a:ext cx="11391900" cy="876300"/>
          </a:xfrm>
        </p:spPr>
        <p:txBody>
          <a:bodyPr/>
          <a:lstStyle/>
          <a:p>
            <a:r>
              <a:rPr lang="en-US" sz="3400" dirty="0" smtClean="0"/>
              <a:t>Best Practice- Directors Explicitly Involve </a:t>
            </a:r>
            <a:r>
              <a:rPr lang="en-US" sz="3400" dirty="0"/>
              <a:t>Others in the Budget and Needs Assessment </a:t>
            </a:r>
            <a:r>
              <a:rPr lang="en-US" sz="3400" dirty="0" smtClean="0"/>
              <a:t>Process</a:t>
            </a:r>
            <a:endParaRPr lang="en-US" sz="3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0200" y="1266751"/>
            <a:ext cx="11569700" cy="1374849"/>
          </a:xfrm>
        </p:spPr>
        <p:txBody>
          <a:bodyPr/>
          <a:lstStyle/>
          <a:p>
            <a:r>
              <a:rPr lang="en-US" b="1" u="sng" dirty="0" smtClean="0"/>
              <a:t>Why </a:t>
            </a:r>
            <a:r>
              <a:rPr lang="en-US" b="1" u="sng" dirty="0"/>
              <a:t>the Director Must Involve Staff in Budget &amp; Needs </a:t>
            </a:r>
            <a:r>
              <a:rPr lang="en-US" b="1" u="sng" dirty="0" smtClean="0"/>
              <a:t>Assessment</a:t>
            </a:r>
          </a:p>
          <a:p>
            <a:r>
              <a:rPr lang="en-US" dirty="0" smtClean="0"/>
              <a:t>The </a:t>
            </a:r>
            <a:r>
              <a:rPr lang="en-US" b="1" dirty="0">
                <a:solidFill>
                  <a:srgbClr val="0070C0"/>
                </a:solidFill>
              </a:rPr>
              <a:t>Director Leads </a:t>
            </a:r>
            <a:r>
              <a:rPr lang="en-US" dirty="0"/>
              <a:t>— The </a:t>
            </a:r>
            <a:r>
              <a:rPr lang="en-US" b="1" dirty="0">
                <a:solidFill>
                  <a:srgbClr val="0070C0"/>
                </a:solidFill>
              </a:rPr>
              <a:t>Team </a:t>
            </a:r>
            <a:r>
              <a:rPr lang="en-US" b="1" dirty="0" smtClean="0">
                <a:solidFill>
                  <a:srgbClr val="0070C0"/>
                </a:solidFill>
              </a:rPr>
              <a:t>Informs</a:t>
            </a:r>
          </a:p>
          <a:p>
            <a:r>
              <a:rPr lang="en-US" dirty="0" smtClean="0"/>
              <a:t>A </a:t>
            </a:r>
            <a:r>
              <a:rPr lang="en-US" dirty="0"/>
              <a:t>strong NMS budget comes from shared intelligence across the Service</a:t>
            </a: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603250" y="3003550"/>
          <a:ext cx="11226800" cy="2743200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5613400">
                  <a:extLst>
                    <a:ext uri="{9D8B030D-6E8A-4147-A177-3AD203B41FA5}">
                      <a16:colId xmlns:a16="http://schemas.microsoft.com/office/drawing/2014/main" val="4258119424"/>
                    </a:ext>
                  </a:extLst>
                </a:gridCol>
                <a:gridCol w="5613400">
                  <a:extLst>
                    <a:ext uri="{9D8B030D-6E8A-4147-A177-3AD203B41FA5}">
                      <a16:colId xmlns:a16="http://schemas.microsoft.com/office/drawing/2014/main" val="3542933260"/>
                    </a:ext>
                  </a:extLst>
                </a:gridCol>
              </a:tblGrid>
              <a:tr h="3322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400" b="1" dirty="0"/>
                        <a:t>Why Involve Staff?</a:t>
                      </a:r>
                      <a:endParaRPr lang="en-US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400" b="1" dirty="0"/>
                        <a:t>Outcome</a:t>
                      </a:r>
                      <a:endParaRPr lang="en-US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2600013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400" dirty="0"/>
                        <a:t>Staff know the real operational gaps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400" dirty="0"/>
                        <a:t>Accurate, defensible needs list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8775863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400" dirty="0"/>
                        <a:t>Multiple perspectives reduce blind spots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400" dirty="0"/>
                        <a:t>Risks identified early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5375168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400" dirty="0"/>
                        <a:t>Shared input builds ownership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400" dirty="0"/>
                        <a:t>Higher commitment to implementation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9623408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400" dirty="0"/>
                        <a:t>Technical justification becomes stronger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400" dirty="0"/>
                        <a:t>Better traction with Finance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9586721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400" dirty="0"/>
                        <a:t>Supports succession planning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400" dirty="0"/>
                        <a:t>Staff learn how budgeting works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03962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6055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ctrTitle"/>
          </p:nvPr>
        </p:nvSpPr>
        <p:spPr>
          <a:xfrm>
            <a:off x="1598613" y="-80963"/>
            <a:ext cx="9144000" cy="868363"/>
          </a:xfrm>
        </p:spPr>
        <p:txBody>
          <a:bodyPr/>
          <a:lstStyle/>
          <a:p>
            <a:r>
              <a:rPr lang="en-US" altLang="en-US" sz="3600" smtClean="0"/>
              <a:t>Step 1: Needs Assessment</a:t>
            </a:r>
            <a:endParaRPr lang="en-US" altLang="en-US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2751" y="787401"/>
            <a:ext cx="11055350" cy="3022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2200" b="1" dirty="0"/>
              <a:t>Purpose:</a:t>
            </a:r>
            <a:r>
              <a:rPr lang="en-US" sz="2200" dirty="0"/>
              <a:t> Identify what the NMS </a:t>
            </a:r>
            <a:r>
              <a:rPr lang="en-US" sz="2200" i="1" dirty="0"/>
              <a:t>actually</a:t>
            </a:r>
            <a:r>
              <a:rPr lang="en-US" sz="2200" dirty="0"/>
              <a:t> needs for the coming </a:t>
            </a:r>
            <a:r>
              <a:rPr lang="en-US" sz="2200" dirty="0" smtClean="0"/>
              <a:t>year: </a:t>
            </a:r>
            <a:endParaRPr lang="en-US" sz="2200" dirty="0"/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 smtClean="0"/>
              <a:t>Review </a:t>
            </a:r>
            <a:r>
              <a:rPr lang="en-US" sz="2200" dirty="0"/>
              <a:t>current operations, staffing, and service </a:t>
            </a:r>
            <a:r>
              <a:rPr lang="en-US" sz="2200" dirty="0" smtClean="0"/>
              <a:t>gaps, regional/Int. travel</a:t>
            </a:r>
            <a:endParaRPr lang="en-US" sz="2200" dirty="0"/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 smtClean="0"/>
              <a:t>Identify </a:t>
            </a:r>
            <a:r>
              <a:rPr lang="en-US" sz="2200" dirty="0"/>
              <a:t>critical equipment needing maintenance, calibration, or </a:t>
            </a:r>
            <a:r>
              <a:rPr lang="en-US" sz="2200" dirty="0" smtClean="0"/>
              <a:t>replacement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 smtClean="0"/>
              <a:t>AWS downtimes</a:t>
            </a:r>
            <a:endParaRPr lang="en-US" sz="2200" dirty="0"/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 smtClean="0"/>
              <a:t>Estimate </a:t>
            </a:r>
            <a:r>
              <a:rPr lang="en-US" sz="2200" dirty="0"/>
              <a:t>consumables (AWS parts, radiosondes, fuel, </a:t>
            </a:r>
            <a:r>
              <a:rPr lang="en-US" sz="2200" dirty="0" err="1"/>
              <a:t>comms</a:t>
            </a:r>
            <a:r>
              <a:rPr lang="en-US" sz="2200" dirty="0"/>
              <a:t> </a:t>
            </a:r>
            <a:r>
              <a:rPr lang="en-US" sz="2200" dirty="0" smtClean="0"/>
              <a:t>fees)</a:t>
            </a:r>
            <a:endParaRPr lang="en-US" sz="2200" dirty="0"/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 smtClean="0"/>
              <a:t>Assess </a:t>
            </a:r>
            <a:r>
              <a:rPr lang="en-US" sz="2200" dirty="0"/>
              <a:t>HR needs: recruitment, training, </a:t>
            </a:r>
            <a:r>
              <a:rPr lang="en-US" sz="2200" dirty="0" smtClean="0"/>
              <a:t>retention</a:t>
            </a:r>
            <a:endParaRPr lang="en-US" sz="2200" dirty="0"/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 smtClean="0"/>
              <a:t>Cost </a:t>
            </a:r>
            <a:r>
              <a:rPr lang="en-US" sz="2200" dirty="0"/>
              <a:t>out major modernization plans</a:t>
            </a:r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6725" y="3486150"/>
            <a:ext cx="5983835" cy="341907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84200" y="4214215"/>
            <a:ext cx="6096000" cy="113467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Outcome: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22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prioritized list of operational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strategic needs</a:t>
            </a:r>
          </a:p>
        </p:txBody>
      </p:sp>
    </p:spTree>
    <p:extLst>
      <p:ext uri="{BB962C8B-B14F-4D97-AF65-F5344CB8AC3E}">
        <p14:creationId xmlns:p14="http://schemas.microsoft.com/office/powerpoint/2010/main" val="110839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ctrTitle"/>
          </p:nvPr>
        </p:nvSpPr>
        <p:spPr>
          <a:xfrm>
            <a:off x="1263650" y="315913"/>
            <a:ext cx="9144000" cy="685800"/>
          </a:xfrm>
        </p:spPr>
        <p:txBody>
          <a:bodyPr/>
          <a:lstStyle/>
          <a:p>
            <a:r>
              <a:rPr lang="en-US" altLang="en-US" smtClean="0"/>
              <a:t>Step 2: Prioritization &amp; Costing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8300" y="1241425"/>
            <a:ext cx="7067550" cy="52736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Budgets are tight in the Caribbean, NMHSs must: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Categorize needs into: 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b="1" dirty="0" smtClean="0"/>
              <a:t>Must-have</a:t>
            </a:r>
            <a:endParaRPr lang="en-US" dirty="0"/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b="1" dirty="0" smtClean="0"/>
              <a:t>Should-have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b="1" dirty="0" smtClean="0"/>
              <a:t>Could-have</a:t>
            </a:r>
          </a:p>
          <a:p>
            <a:pPr fontAlgn="auto">
              <a:spcAft>
                <a:spcPts val="0"/>
              </a:spcAft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Create detailed cost table (recurrent + capital)</a:t>
            </a:r>
            <a:endParaRPr lang="en-US" dirty="0"/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Cost </a:t>
            </a:r>
            <a:r>
              <a:rPr lang="en-US" dirty="0"/>
              <a:t>each item realistically (market prices, shipping, </a:t>
            </a:r>
            <a:r>
              <a:rPr lang="en-US" dirty="0" smtClean="0"/>
              <a:t>maintenance)</a:t>
            </a:r>
            <a:endParaRPr lang="en-US" dirty="0"/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b="1" u="sng" dirty="0" smtClean="0">
                <a:solidFill>
                  <a:srgbClr val="0070C0"/>
                </a:solidFill>
              </a:rPr>
              <a:t>Link </a:t>
            </a:r>
            <a:r>
              <a:rPr lang="en-US" b="1" u="sng" dirty="0">
                <a:solidFill>
                  <a:srgbClr val="0070C0"/>
                </a:solidFill>
              </a:rPr>
              <a:t>each item to operational </a:t>
            </a:r>
            <a:r>
              <a:rPr lang="en-US" b="1" u="sng" dirty="0" smtClean="0">
                <a:solidFill>
                  <a:srgbClr val="0070C0"/>
                </a:solidFill>
              </a:rPr>
              <a:t>impact</a:t>
            </a:r>
          </a:p>
          <a:p>
            <a:pPr lvl="1" fontAlgn="auto">
              <a:spcAft>
                <a:spcPts val="0"/>
              </a:spcAft>
              <a:defRPr/>
            </a:pPr>
            <a:endParaRPr lang="en-US" b="1" dirty="0" smtClean="0"/>
          </a:p>
        </p:txBody>
      </p:sp>
      <p:pic>
        <p:nvPicPr>
          <p:cNvPr id="19460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300" y="1241425"/>
            <a:ext cx="4681538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150" y="3527425"/>
            <a:ext cx="3373438" cy="317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8801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ctrTitle"/>
          </p:nvPr>
        </p:nvSpPr>
        <p:spPr>
          <a:xfrm>
            <a:off x="1157288" y="61913"/>
            <a:ext cx="9144000" cy="649287"/>
          </a:xfrm>
        </p:spPr>
        <p:txBody>
          <a:bodyPr/>
          <a:lstStyle/>
          <a:p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z="4000" smtClean="0"/>
              <a:t>MUST-HAVE ITEMS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2125" y="1266825"/>
            <a:ext cx="11496675" cy="4665663"/>
          </a:xfrm>
        </p:spPr>
        <p:txBody>
          <a:bodyPr/>
          <a:lstStyle/>
          <a:p>
            <a:pPr marL="457200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b="1" dirty="0" smtClean="0"/>
              <a:t>Core </a:t>
            </a:r>
            <a:r>
              <a:rPr lang="en-US" b="1" dirty="0"/>
              <a:t>Observing </a:t>
            </a:r>
            <a:r>
              <a:rPr lang="en-US" b="1" dirty="0" smtClean="0"/>
              <a:t>Systems : </a:t>
            </a:r>
            <a:r>
              <a:rPr lang="en-US" dirty="0"/>
              <a:t>AWS/Radar maintenance &amp; calibration</a:t>
            </a:r>
          </a:p>
          <a:p>
            <a:pPr marL="457200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b="1" dirty="0" smtClean="0"/>
              <a:t>Aviation </a:t>
            </a:r>
            <a:r>
              <a:rPr lang="en-US" b="1" dirty="0"/>
              <a:t>Meteorological Services </a:t>
            </a:r>
            <a:r>
              <a:rPr lang="en-US" b="1" dirty="0" smtClean="0"/>
              <a:t>obligations: </a:t>
            </a:r>
            <a:r>
              <a:rPr lang="en-US" dirty="0" smtClean="0"/>
              <a:t>WMO/ICAO compliance, competency </a:t>
            </a:r>
            <a:r>
              <a:rPr lang="en-US" dirty="0"/>
              <a:t>training/certification</a:t>
            </a:r>
          </a:p>
          <a:p>
            <a:pPr marL="457200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b="1" dirty="0"/>
              <a:t>Severe Weather / Hazard Warning </a:t>
            </a:r>
            <a:r>
              <a:rPr lang="en-US" b="1" dirty="0" smtClean="0"/>
              <a:t>Services: </a:t>
            </a:r>
            <a:r>
              <a:rPr lang="en-US" dirty="0" smtClean="0"/>
              <a:t>24/7 operations, telecoms, backup power, redundancy</a:t>
            </a:r>
          </a:p>
          <a:p>
            <a:pPr fontAlgn="auto">
              <a:spcAft>
                <a:spcPts val="0"/>
              </a:spcAft>
              <a:defRPr/>
            </a:pPr>
            <a:endParaRPr lang="en-US" dirty="0" smtClean="0"/>
          </a:p>
          <a:p>
            <a:pPr marL="457200" indent="-457200" fontAlgn="auto">
              <a:spcAft>
                <a:spcPts val="0"/>
              </a:spcAft>
              <a:buFont typeface="+mj-lt"/>
              <a:buAutoNum type="arabicPeriod" startAt="4"/>
              <a:defRPr/>
            </a:pPr>
            <a:r>
              <a:rPr lang="en-US" b="1" dirty="0"/>
              <a:t>Climate Services </a:t>
            </a:r>
            <a:r>
              <a:rPr lang="en-US" b="1" dirty="0" smtClean="0"/>
              <a:t>tools to support Key Sectors</a:t>
            </a:r>
            <a:r>
              <a:rPr lang="en-US" dirty="0" smtClean="0"/>
              <a:t>: agriculture, water, health </a:t>
            </a:r>
            <a:endParaRPr lang="en-US" dirty="0"/>
          </a:p>
          <a:p>
            <a:pPr marL="457200" indent="-457200" fontAlgn="auto">
              <a:spcAft>
                <a:spcPts val="0"/>
              </a:spcAft>
              <a:buFont typeface="+mj-lt"/>
              <a:buAutoNum type="arabicPeriod" startAt="4"/>
              <a:defRPr/>
            </a:pPr>
            <a:r>
              <a:rPr lang="en-US" b="1" dirty="0" smtClean="0"/>
              <a:t>Basic Operations: </a:t>
            </a:r>
            <a:r>
              <a:rPr lang="en-US" dirty="0" smtClean="0"/>
              <a:t>Minimum core staffing for operations, office rent/utilities, procurement </a:t>
            </a:r>
            <a:r>
              <a:rPr lang="en-US" dirty="0"/>
              <a:t>and financial compliance </a:t>
            </a:r>
            <a:r>
              <a:rPr lang="en-US" dirty="0" smtClean="0"/>
              <a:t>costs, vehicle maintenance</a:t>
            </a:r>
          </a:p>
          <a:p>
            <a:pPr marL="457200" indent="-457200" fontAlgn="auto">
              <a:spcAft>
                <a:spcPts val="0"/>
              </a:spcAft>
              <a:buFont typeface="+mj-lt"/>
              <a:buAutoNum type="arabicPeriod" startAt="4"/>
              <a:defRPr/>
            </a:pPr>
            <a:r>
              <a:rPr lang="en-US" b="1" dirty="0" smtClean="0"/>
              <a:t>Mission-critical ICT/network infrastructure: </a:t>
            </a:r>
            <a:r>
              <a:rPr lang="en-US" dirty="0" smtClean="0"/>
              <a:t>Duty </a:t>
            </a:r>
            <a:r>
              <a:rPr lang="en-US" dirty="0"/>
              <a:t>operations utilities, </a:t>
            </a:r>
            <a:r>
              <a:rPr lang="en-US" dirty="0" smtClean="0"/>
              <a:t>communications </a:t>
            </a:r>
            <a:r>
              <a:rPr lang="en-US" dirty="0"/>
              <a:t>(internet, backup power, data links)</a:t>
            </a:r>
          </a:p>
          <a:p>
            <a:pPr marL="457200" indent="-457200" fontAlgn="auto">
              <a:spcAft>
                <a:spcPts val="0"/>
              </a:spcAft>
              <a:buFont typeface="+mj-lt"/>
              <a:buAutoNum type="arabicPeriod" startAt="4"/>
              <a:defRPr/>
            </a:pPr>
            <a:endParaRPr lang="en-US" dirty="0"/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32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ctrTitle"/>
          </p:nvPr>
        </p:nvSpPr>
        <p:spPr>
          <a:xfrm>
            <a:off x="1250950" y="-155575"/>
            <a:ext cx="9144000" cy="858838"/>
          </a:xfrm>
        </p:spPr>
        <p:txBody>
          <a:bodyPr/>
          <a:lstStyle/>
          <a:p>
            <a:r>
              <a:rPr lang="en-US" altLang="en-US" sz="4000" smtClean="0"/>
              <a:t>SHOULD-HAVE ITEMS</a:t>
            </a:r>
          </a:p>
        </p:txBody>
      </p:sp>
      <p:sp>
        <p:nvSpPr>
          <p:cNvPr id="23555" name="Subtitle 2"/>
          <p:cNvSpPr>
            <a:spLocks noGrp="1"/>
          </p:cNvSpPr>
          <p:nvPr>
            <p:ph type="subTitle" idx="1"/>
          </p:nvPr>
        </p:nvSpPr>
        <p:spPr bwMode="auto">
          <a:xfrm>
            <a:off x="719138" y="931863"/>
            <a:ext cx="10988675" cy="5586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indent="-457200">
              <a:buFont typeface="Aptos Display" panose="02110004020202020204"/>
              <a:buAutoNum type="arabicPeriod"/>
            </a:pPr>
            <a:r>
              <a:rPr lang="en-US" altLang="en-US" b="1" smtClean="0"/>
              <a:t>Infrastructure Modernization : </a:t>
            </a:r>
            <a:r>
              <a:rPr lang="en-US" altLang="en-US" smtClean="0"/>
              <a:t>Upgrading outdated AWS to newer models, Installing additional stations for improved coverage, Modernized forecasting workstations</a:t>
            </a:r>
          </a:p>
          <a:p>
            <a:pPr marL="457200" indent="-457200">
              <a:buFont typeface="Aptos Display" panose="02110004020202020204"/>
              <a:buAutoNum type="arabicPeriod"/>
            </a:pPr>
            <a:r>
              <a:rPr lang="en-US" altLang="en-US" b="1" smtClean="0"/>
              <a:t>Additional forecasters/technicians</a:t>
            </a:r>
            <a:r>
              <a:rPr lang="en-US" altLang="en-US" smtClean="0"/>
              <a:t> to reduce fatigue</a:t>
            </a:r>
          </a:p>
          <a:p>
            <a:pPr marL="457200" indent="-457200">
              <a:buFont typeface="Aptos Display" panose="02110004020202020204"/>
              <a:buAutoNum type="arabicPeriod"/>
            </a:pPr>
            <a:r>
              <a:rPr lang="en-US" altLang="en-US" b="1" smtClean="0"/>
              <a:t>Staff Training &amp; Capacity Development: </a:t>
            </a:r>
            <a:r>
              <a:rPr lang="en-US" altLang="en-US" smtClean="0"/>
              <a:t>Specialized forecasting courses, Management and leadership training, WMO competency refreshers</a:t>
            </a:r>
          </a:p>
          <a:p>
            <a:pPr marL="457200" indent="-457200">
              <a:buFont typeface="Aptos Display" panose="02110004020202020204"/>
              <a:buAutoNum type="arabicPeriod"/>
            </a:pPr>
            <a:endParaRPr lang="en-US" altLang="en-US" smtClean="0"/>
          </a:p>
          <a:p>
            <a:pPr marL="457200" indent="-457200">
              <a:buFont typeface="Aptos Display" panose="02110004020202020204"/>
              <a:buAutoNum type="arabicPeriod"/>
            </a:pPr>
            <a:r>
              <a:rPr lang="en-US" altLang="en-US" b="1" smtClean="0"/>
              <a:t>Public Weather Services Enhancements: </a:t>
            </a:r>
            <a:r>
              <a:rPr lang="en-US" altLang="en-US" smtClean="0"/>
              <a:t>Improved website and mobile tools, GIS systems for risk mapping</a:t>
            </a:r>
          </a:p>
          <a:p>
            <a:pPr marL="457200" indent="-457200">
              <a:buFont typeface="Aptos Display" panose="02110004020202020204"/>
              <a:buAutoNum type="arabicPeriod"/>
            </a:pPr>
            <a:r>
              <a:rPr lang="en-US" altLang="en-US" b="1" smtClean="0"/>
              <a:t>Data management Improvements:  </a:t>
            </a:r>
            <a:r>
              <a:rPr lang="en-US" altLang="en-US" smtClean="0"/>
              <a:t>Data visualization software &amp; moderate ICT upgrades, digitization of climate archives, improved quality management systems</a:t>
            </a:r>
          </a:p>
        </p:txBody>
      </p:sp>
    </p:spTree>
    <p:extLst>
      <p:ext uri="{BB962C8B-B14F-4D97-AF65-F5344CB8AC3E}">
        <p14:creationId xmlns:p14="http://schemas.microsoft.com/office/powerpoint/2010/main" val="140875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ctrTitle"/>
          </p:nvPr>
        </p:nvSpPr>
        <p:spPr>
          <a:xfrm>
            <a:off x="1149350" y="192088"/>
            <a:ext cx="9144000" cy="685800"/>
          </a:xfrm>
        </p:spPr>
        <p:txBody>
          <a:bodyPr/>
          <a:lstStyle/>
          <a:p>
            <a:r>
              <a:rPr lang="en-US" altLang="en-US" sz="4000" smtClean="0"/>
              <a:t>COULD-HAVE ITEMS</a:t>
            </a:r>
          </a:p>
        </p:txBody>
      </p:sp>
      <p:sp>
        <p:nvSpPr>
          <p:cNvPr id="25603" name="Subtitle 2"/>
          <p:cNvSpPr>
            <a:spLocks noGrp="1"/>
          </p:cNvSpPr>
          <p:nvPr>
            <p:ph type="subTitle" idx="1"/>
          </p:nvPr>
        </p:nvSpPr>
        <p:spPr bwMode="auto">
          <a:xfrm>
            <a:off x="758825" y="1095375"/>
            <a:ext cx="10745788" cy="2601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ptos Display" panose="02110004020202020204"/>
              <a:buAutoNum type="arabicPeriod"/>
            </a:pPr>
            <a:r>
              <a:rPr lang="en-US" altLang="en-US" smtClean="0"/>
              <a:t>Public Education Campaigns (large-scale events)</a:t>
            </a:r>
          </a:p>
          <a:p>
            <a:pPr>
              <a:buFont typeface="Aptos Display" panose="02110004020202020204"/>
              <a:buAutoNum type="arabicPeriod"/>
            </a:pPr>
            <a:r>
              <a:rPr lang="en-US" altLang="en-US" smtClean="0"/>
              <a:t>Branding, uniforms, and non-essential refurbishments</a:t>
            </a:r>
          </a:p>
          <a:p>
            <a:pPr>
              <a:buFont typeface="Aptos Display" panose="02110004020202020204"/>
              <a:buAutoNum type="arabicPeriod"/>
            </a:pPr>
            <a:r>
              <a:rPr lang="en-US" altLang="en-US" smtClean="0"/>
              <a:t>Advanced research projects not tied to national priorities</a:t>
            </a:r>
          </a:p>
          <a:p>
            <a:pPr>
              <a:buFont typeface="Aptos Display" panose="02110004020202020204"/>
              <a:buAutoNum type="arabicPeriod"/>
            </a:pPr>
            <a:r>
              <a:rPr lang="en-US" altLang="en-US" b="1" smtClean="0">
                <a:solidFill>
                  <a:srgbClr val="0070C0"/>
                </a:solidFill>
              </a:rPr>
              <a:t>Mobile apps </a:t>
            </a:r>
            <a:r>
              <a:rPr lang="en-US" altLang="en-US" smtClean="0"/>
              <a:t>(if a website already serves the purpose)</a:t>
            </a:r>
          </a:p>
          <a:p>
            <a:pPr>
              <a:buFont typeface="Aptos Display" panose="02110004020202020204"/>
              <a:buAutoNum type="arabicPeriod"/>
            </a:pPr>
            <a:r>
              <a:rPr lang="en-US" altLang="en-US" smtClean="0"/>
              <a:t>Non-critical new stations or sensors in marginal areas</a:t>
            </a:r>
          </a:p>
          <a:p>
            <a:endParaRPr lang="en-US" altLang="en-US" b="1" i="1" smtClean="0"/>
          </a:p>
        </p:txBody>
      </p:sp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657225" y="3603625"/>
            <a:ext cx="10494963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Guiding Principle: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✔ </a:t>
            </a:r>
            <a:r>
              <a:rPr kumimoji="0" lang="en-US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Every item must clearly link to operational risk, national obligations, and economic impact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✔ </a:t>
            </a:r>
            <a:r>
              <a:rPr kumimoji="0" lang="en-US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Finance officers fund consequences, not equipment</a:t>
            </a: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17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ctrTitle"/>
          </p:nvPr>
        </p:nvSpPr>
        <p:spPr>
          <a:xfrm>
            <a:off x="1336675" y="285750"/>
            <a:ext cx="9144000" cy="685800"/>
          </a:xfrm>
        </p:spPr>
        <p:txBody>
          <a:bodyPr/>
          <a:lstStyle/>
          <a:p>
            <a:r>
              <a:rPr lang="en-US" altLang="en-US" smtClean="0"/>
              <a:t>Step 2: Prioritization &amp; Costing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7688" y="1157288"/>
            <a:ext cx="11417300" cy="46259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u="sng" dirty="0" smtClean="0"/>
              <a:t>Why the need to link cost to operational impact?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Finance officers : </a:t>
            </a:r>
            <a:r>
              <a:rPr lang="en-US" dirty="0" smtClean="0"/>
              <a:t>Understand</a:t>
            </a:r>
            <a:r>
              <a:rPr lang="en-US" b="1" dirty="0" smtClean="0"/>
              <a:t> cause </a:t>
            </a:r>
            <a:r>
              <a:rPr lang="en-US" b="1" dirty="0"/>
              <a:t>and </a:t>
            </a:r>
            <a:r>
              <a:rPr lang="en-US" b="1" dirty="0" smtClean="0"/>
              <a:t>effect </a:t>
            </a:r>
            <a:r>
              <a:rPr lang="en-US" dirty="0" smtClean="0"/>
              <a:t>- Draw </a:t>
            </a:r>
            <a:r>
              <a:rPr lang="en-US" dirty="0"/>
              <a:t>a </a:t>
            </a:r>
            <a:r>
              <a:rPr lang="en-US" b="1" dirty="0">
                <a:solidFill>
                  <a:srgbClr val="C00000"/>
                </a:solidFill>
              </a:rPr>
              <a:t>straight line </a:t>
            </a:r>
            <a:r>
              <a:rPr lang="en-US" dirty="0"/>
              <a:t>between: the </a:t>
            </a:r>
            <a:r>
              <a:rPr lang="en-US" b="1" dirty="0">
                <a:solidFill>
                  <a:srgbClr val="0070C0"/>
                </a:solidFill>
              </a:rPr>
              <a:t>cost you’re requesting </a:t>
            </a:r>
            <a:r>
              <a:rPr lang="en-US" dirty="0"/>
              <a:t>→ and the </a:t>
            </a:r>
            <a:r>
              <a:rPr lang="en-US" b="1" dirty="0">
                <a:solidFill>
                  <a:srgbClr val="0070C0"/>
                </a:solidFill>
              </a:rPr>
              <a:t>consequence of not funding it</a:t>
            </a:r>
            <a:endParaRPr lang="en-US" b="1" dirty="0" smtClean="0">
              <a:solidFill>
                <a:srgbClr val="0070C0"/>
              </a:solidFill>
            </a:endParaRPr>
          </a:p>
          <a:p>
            <a:pPr fontAlgn="auto">
              <a:spcAft>
                <a:spcPts val="0"/>
              </a:spcAft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Ministries of Finance fund based on:</a:t>
            </a:r>
          </a:p>
          <a:p>
            <a:pPr marL="457200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b="1" dirty="0" smtClean="0"/>
              <a:t>Compliance</a:t>
            </a:r>
            <a:r>
              <a:rPr lang="en-US" dirty="0" smtClean="0"/>
              <a:t> (national &amp; international obligations)</a:t>
            </a:r>
          </a:p>
          <a:p>
            <a:pPr marL="457200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b="1" dirty="0" smtClean="0"/>
              <a:t>Risk</a:t>
            </a:r>
            <a:r>
              <a:rPr lang="en-US" dirty="0" smtClean="0"/>
              <a:t> (lives, assets, and systems at risk if funding is denied)</a:t>
            </a:r>
          </a:p>
          <a:p>
            <a:pPr marL="457200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b="1" dirty="0" smtClean="0"/>
              <a:t>Cost Avoidance </a:t>
            </a:r>
            <a:r>
              <a:rPr lang="en-US" dirty="0" smtClean="0"/>
              <a:t>(how spending now prevents bigger costs later)</a:t>
            </a:r>
          </a:p>
          <a:p>
            <a:pPr marL="457200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b="1" dirty="0" smtClean="0"/>
              <a:t>Economic Impact </a:t>
            </a:r>
            <a:r>
              <a:rPr lang="en-US" dirty="0" smtClean="0"/>
              <a:t>(aviation, agriculture, tourism, energy, disaster losses)</a:t>
            </a:r>
          </a:p>
          <a:p>
            <a:pPr fontAlgn="auto">
              <a:spcAft>
                <a:spcPts val="0"/>
              </a:spcAft>
              <a:defRPr/>
            </a:pPr>
            <a:endParaRPr lang="en-US" dirty="0" smtClean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101975" y="5595938"/>
            <a:ext cx="876935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Submit a risk, obligation, cost, and impact narrative</a:t>
            </a:r>
          </a:p>
        </p:txBody>
      </p:sp>
    </p:spTree>
    <p:extLst>
      <p:ext uri="{BB962C8B-B14F-4D97-AF65-F5344CB8AC3E}">
        <p14:creationId xmlns:p14="http://schemas.microsoft.com/office/powerpoint/2010/main" val="1374959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ctrTitle"/>
          </p:nvPr>
        </p:nvSpPr>
        <p:spPr>
          <a:xfrm>
            <a:off x="1193800" y="174625"/>
            <a:ext cx="10040938" cy="685800"/>
          </a:xfrm>
        </p:spPr>
        <p:txBody>
          <a:bodyPr/>
          <a:lstStyle/>
          <a:p>
            <a:r>
              <a:rPr lang="en-US" altLang="en-US" smtClean="0"/>
              <a:t>Linking Cost to Operational Impacts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69888" y="995363"/>
          <a:ext cx="11537950" cy="5329238"/>
        </p:xfrm>
        <a:graphic>
          <a:graphicData uri="http://schemas.openxmlformats.org/drawingml/2006/table">
            <a:tbl>
              <a:tblPr/>
              <a:tblGrid>
                <a:gridCol w="2447214">
                  <a:extLst>
                    <a:ext uri="{9D8B030D-6E8A-4147-A177-3AD203B41FA5}">
                      <a16:colId xmlns:a16="http://schemas.microsoft.com/office/drawing/2014/main" val="1142946660"/>
                    </a:ext>
                  </a:extLst>
                </a:gridCol>
                <a:gridCol w="2743957">
                  <a:extLst>
                    <a:ext uri="{9D8B030D-6E8A-4147-A177-3AD203B41FA5}">
                      <a16:colId xmlns:a16="http://schemas.microsoft.com/office/drawing/2014/main" val="3334114100"/>
                    </a:ext>
                  </a:extLst>
                </a:gridCol>
                <a:gridCol w="6346779">
                  <a:extLst>
                    <a:ext uri="{9D8B030D-6E8A-4147-A177-3AD203B41FA5}">
                      <a16:colId xmlns:a16="http://schemas.microsoft.com/office/drawing/2014/main" val="29815914"/>
                    </a:ext>
                  </a:extLst>
                </a:gridCol>
              </a:tblGrid>
              <a:tr h="861748"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NMHS Technical Need</a:t>
                      </a:r>
                      <a:endParaRPr lang="en-US" sz="2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014" marR="50014" marT="25009" marB="250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You </a:t>
                      </a:r>
                      <a:r>
                        <a:rPr lang="en-US" sz="2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Want (Technically)</a:t>
                      </a:r>
                      <a:endParaRPr lang="en-US" sz="2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014" marR="50014" marT="25009" marB="250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Impact Statement- How </a:t>
                      </a:r>
                      <a:r>
                        <a:rPr lang="en-US" sz="2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You Justify It </a:t>
                      </a:r>
                      <a:r>
                        <a:rPr lang="en-US" sz="2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2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Finance Language)</a:t>
                      </a:r>
                      <a:endParaRPr lang="en-US" sz="2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014" marR="50014" marT="25009" marB="250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0501687"/>
                  </a:ext>
                </a:extLst>
              </a:tr>
              <a:tr h="964465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AWS Calibration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014" marR="50014" marT="25009" marB="250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$8000 for station sensors</a:t>
                      </a:r>
                      <a:r>
                        <a:rPr lang="en-US" sz="2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calibration</a:t>
                      </a:r>
                      <a:endParaRPr lang="en-US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014" marR="50014" marT="25009" marB="250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Ensures </a:t>
                      </a:r>
                      <a:r>
                        <a:rPr lang="en-US" sz="2000" b="1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ICAO </a:t>
                      </a:r>
                      <a:r>
                        <a:rPr lang="en-US" sz="2000" b="1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compliance</a:t>
                      </a: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prevents </a:t>
                      </a:r>
                      <a:r>
                        <a:rPr lang="en-US" sz="2000" b="1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false flood alerts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avoids 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$150K </a:t>
                      </a:r>
                      <a:r>
                        <a:rPr lang="en-US" sz="2000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legal fees cost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protects </a:t>
                      </a:r>
                      <a:r>
                        <a:rPr lang="en-US" sz="2000" b="1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aviation &amp; </a:t>
                      </a:r>
                      <a:r>
                        <a:rPr lang="en-US" sz="2000" b="1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DRR</a:t>
                      </a:r>
                      <a:endParaRPr lang="en-US" sz="2000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014" marR="50014" marT="25009" marB="250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5238447"/>
                  </a:ext>
                </a:extLst>
              </a:tr>
              <a:tr h="1574095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Radar </a:t>
                      </a:r>
                      <a:r>
                        <a:rPr lang="en-US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Maintenance Contract</a:t>
                      </a:r>
                      <a:r>
                        <a:rPr lang="en-US" sz="2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014" marR="50014" marT="25009" marB="250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$120,000 annual 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service contract</a:t>
                      </a:r>
                    </a:p>
                  </a:txBody>
                  <a:tcPr marL="50014" marR="50014" marT="25009" marB="250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Critical for </a:t>
                      </a:r>
                      <a:r>
                        <a:rPr lang="en-US" sz="2000" b="1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aviation &amp; natural disaster legislation compliance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avoids </a:t>
                      </a:r>
                      <a:r>
                        <a:rPr lang="en-US" sz="2000" b="1" dirty="0">
                          <a:solidFill>
                            <a:srgbClr val="00B0F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radar </a:t>
                      </a:r>
                      <a:r>
                        <a:rPr lang="en-US" sz="2000" b="1" dirty="0" smtClean="0">
                          <a:solidFill>
                            <a:srgbClr val="00B0F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failure in hurricane season</a:t>
                      </a: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prevents </a:t>
                      </a:r>
                      <a:r>
                        <a:rPr lang="en-US" sz="2000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</a:t>
                      </a:r>
                      <a:r>
                        <a:rPr lang="en-US" sz="2000" b="1" baseline="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million equipment damage </a:t>
                      </a:r>
                      <a:r>
                        <a:rPr lang="en-US" sz="2000" baseline="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&amp;</a:t>
                      </a:r>
                      <a:r>
                        <a:rPr lang="en-US" sz="200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multi-million-dollar 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storm </a:t>
                      </a:r>
                      <a:r>
                        <a:rPr lang="en-US" sz="2000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losses from delayed warnings</a:t>
                      </a:r>
                      <a:endParaRPr lang="en-US" sz="20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014" marR="50014" marT="25009" marB="250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7132332"/>
                  </a:ext>
                </a:extLst>
              </a:tr>
              <a:tr h="964465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Forecaster Training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014" marR="50014" marT="25009" marB="250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$15,000 WMO 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competency training</a:t>
                      </a:r>
                    </a:p>
                  </a:txBody>
                  <a:tcPr marL="50014" marR="50014" marT="25009" marB="250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Required for </a:t>
                      </a: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ICAO </a:t>
                      </a:r>
                      <a:r>
                        <a:rPr lang="en-US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aviation competency</a:t>
                      </a:r>
                      <a:r>
                        <a:rPr lang="en-US" sz="2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reduces aviation 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forecast </a:t>
                      </a:r>
                      <a:r>
                        <a:rPr lang="en-US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error</a:t>
                      </a: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prevents 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2000" b="1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40K </a:t>
                      </a:r>
                      <a:r>
                        <a:rPr lang="en-US" sz="2000" b="1" baseline="0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per incident in  diverted flight costs to the airport authority</a:t>
                      </a:r>
                      <a:endParaRPr lang="en-US" sz="2000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014" marR="50014" marT="25009" marB="250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9491182"/>
                  </a:ext>
                </a:extLst>
              </a:tr>
              <a:tr h="964465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Backup Generator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014" marR="50014" marT="25009" marB="250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$10,000 generator for power 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security</a:t>
                      </a:r>
                    </a:p>
                  </a:txBody>
                  <a:tcPr marL="50014" marR="50014" marT="25009" marB="250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Maintains 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24/7 national service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enables continuity of </a:t>
                      </a:r>
                      <a:r>
                        <a:rPr lang="en-US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national early warning services</a:t>
                      </a: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prevents </a:t>
                      </a:r>
                      <a:r>
                        <a:rPr lang="en-US" sz="2000" b="1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disaster misinformation</a:t>
                      </a: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supports 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economic </a:t>
                      </a:r>
                      <a:r>
                        <a:rPr lang="en-US" sz="2000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sectors</a:t>
                      </a:r>
                      <a:endParaRPr lang="en-US" sz="20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014" marR="50014" marT="25009" marB="250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98242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152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ctrTitle"/>
          </p:nvPr>
        </p:nvSpPr>
        <p:spPr>
          <a:xfrm>
            <a:off x="736600" y="0"/>
            <a:ext cx="10534650" cy="927100"/>
          </a:xfrm>
        </p:spPr>
        <p:txBody>
          <a:bodyPr/>
          <a:lstStyle/>
          <a:p>
            <a:r>
              <a:rPr lang="en-US" altLang="en-US" smtClean="0"/>
              <a:t>Step 3: Align with National Priorities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8150" y="1233488"/>
            <a:ext cx="7437438" cy="471646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Align </a:t>
            </a:r>
            <a:r>
              <a:rPr lang="en-US" dirty="0" smtClean="0"/>
              <a:t>with:</a:t>
            </a:r>
            <a:endParaRPr lang="en-US" dirty="0"/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National Development Plan</a:t>
            </a:r>
            <a:endParaRPr lang="en-US" dirty="0"/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Climate </a:t>
            </a:r>
            <a:r>
              <a:rPr lang="en-US" dirty="0"/>
              <a:t>A</a:t>
            </a:r>
            <a:r>
              <a:rPr lang="en-US" dirty="0" smtClean="0"/>
              <a:t>daptation and Resilience Policies</a:t>
            </a:r>
            <a:endParaRPr lang="en-US" dirty="0"/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Disaster Risk Reduction Strategy and  Frameworks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Digital </a:t>
            </a:r>
            <a:r>
              <a:rPr lang="en-US" dirty="0"/>
              <a:t>government </a:t>
            </a:r>
            <a:r>
              <a:rPr lang="en-US" dirty="0" smtClean="0"/>
              <a:t>initiatives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Aviation and maritime requirements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</a:rPr>
              <a:t>Agriculture, water management, energy and tourism </a:t>
            </a:r>
            <a:r>
              <a:rPr lang="en-US" dirty="0" smtClean="0">
                <a:solidFill>
                  <a:prstClr val="black"/>
                </a:solidFill>
              </a:rPr>
              <a:t>priorities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prstClr val="black"/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005BAA"/>
                </a:solidFill>
              </a:rPr>
              <a:t>Why? </a:t>
            </a:r>
            <a:r>
              <a:rPr lang="en-US" b="1" dirty="0" smtClean="0">
                <a:solidFill>
                  <a:srgbClr val="C00000"/>
                </a:solidFill>
              </a:rPr>
              <a:t>Budgets </a:t>
            </a:r>
            <a:r>
              <a:rPr lang="en-US" b="1" dirty="0">
                <a:solidFill>
                  <a:srgbClr val="C00000"/>
                </a:solidFill>
              </a:rPr>
              <a:t>go where national priorities </a:t>
            </a:r>
            <a:r>
              <a:rPr lang="en-US" b="1" dirty="0" smtClean="0">
                <a:solidFill>
                  <a:srgbClr val="C00000"/>
                </a:solidFill>
              </a:rPr>
              <a:t>go</a:t>
            </a:r>
          </a:p>
        </p:txBody>
      </p:sp>
      <p:pic>
        <p:nvPicPr>
          <p:cNvPr id="34820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0488" y="1282700"/>
            <a:ext cx="1225550" cy="158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3275" y="1247775"/>
            <a:ext cx="1833563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000" y="2774950"/>
            <a:ext cx="1608138" cy="241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0138" y="5453063"/>
            <a:ext cx="3186112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10204450" y="6453188"/>
            <a:ext cx="1701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(2025-2035)</a:t>
            </a:r>
          </a:p>
        </p:txBody>
      </p:sp>
      <p:pic>
        <p:nvPicPr>
          <p:cNvPr id="34825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3868738"/>
            <a:ext cx="1716087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350" y="2914650"/>
            <a:ext cx="1492250" cy="155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4701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ctrTitle"/>
          </p:nvPr>
        </p:nvSpPr>
        <p:spPr>
          <a:xfrm>
            <a:off x="1314450" y="150813"/>
            <a:ext cx="9144000" cy="685800"/>
          </a:xfrm>
        </p:spPr>
        <p:txBody>
          <a:bodyPr/>
          <a:lstStyle/>
          <a:p>
            <a:r>
              <a:rPr lang="en-US" altLang="en-US" smtClean="0"/>
              <a:t>Step 4: Pre-Budget Engagement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7550" y="1349375"/>
            <a:ext cx="10763250" cy="43465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/>
              <a:t>Networking </a:t>
            </a:r>
            <a:r>
              <a:rPr lang="en-US" b="1" dirty="0"/>
              <a:t>and relationships </a:t>
            </a:r>
            <a:r>
              <a:rPr lang="en-US" b="1" dirty="0" smtClean="0"/>
              <a:t>matter in budgeting in Caribbean public services</a:t>
            </a:r>
          </a:p>
          <a:p>
            <a:pPr fontAlgn="auto">
              <a:spcAft>
                <a:spcPts val="0"/>
              </a:spcAft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0070C0"/>
                </a:solidFill>
              </a:rPr>
              <a:t>Informal </a:t>
            </a:r>
            <a:r>
              <a:rPr lang="en-US" b="1" dirty="0">
                <a:solidFill>
                  <a:srgbClr val="0070C0"/>
                </a:solidFill>
              </a:rPr>
              <a:t>engagement </a:t>
            </a:r>
            <a:r>
              <a:rPr lang="en-US" dirty="0" smtClean="0"/>
              <a:t>just </a:t>
            </a:r>
            <a:r>
              <a:rPr lang="en-US" b="1" dirty="0" smtClean="0">
                <a:solidFill>
                  <a:srgbClr val="C00000"/>
                </a:solidFill>
              </a:rPr>
              <a:t>as </a:t>
            </a:r>
            <a:r>
              <a:rPr lang="en-US" b="1" dirty="0">
                <a:solidFill>
                  <a:srgbClr val="C00000"/>
                </a:solidFill>
              </a:rPr>
              <a:t>important as formal </a:t>
            </a:r>
            <a:r>
              <a:rPr lang="en-US" b="1" dirty="0" smtClean="0">
                <a:solidFill>
                  <a:srgbClr val="C00000"/>
                </a:solidFill>
              </a:rPr>
              <a:t>engagement</a:t>
            </a:r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Engage with: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Budget and Accounts Department, HR Department 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Ministry </a:t>
            </a:r>
            <a:r>
              <a:rPr lang="en-US" dirty="0"/>
              <a:t>of </a:t>
            </a:r>
            <a:r>
              <a:rPr lang="en-US" dirty="0" smtClean="0"/>
              <a:t>Finance, Ministry </a:t>
            </a:r>
            <a:r>
              <a:rPr lang="en-US" dirty="0"/>
              <a:t>of </a:t>
            </a:r>
            <a:r>
              <a:rPr lang="en-US" dirty="0" smtClean="0"/>
              <a:t>Planning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Permanent Secretary, Technical </a:t>
            </a:r>
            <a:r>
              <a:rPr lang="en-US" dirty="0"/>
              <a:t>budget committees</a:t>
            </a:r>
          </a:p>
        </p:txBody>
      </p:sp>
    </p:spTree>
    <p:extLst>
      <p:ext uri="{BB962C8B-B14F-4D97-AF65-F5344CB8AC3E}">
        <p14:creationId xmlns:p14="http://schemas.microsoft.com/office/powerpoint/2010/main" val="1511634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5011" y="1615950"/>
            <a:ext cx="517358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Clear Cost Table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• Simple categories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• No technical jargon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2.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Impact-Based Justifica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tions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• Each item linked to: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– Public safety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– Economic impact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– Risk reduction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– National &amp; Other obligations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</a:t>
            </a:r>
          </a:p>
        </p:txBody>
      </p:sp>
      <p:sp>
        <p:nvSpPr>
          <p:cNvPr id="5" name="Rectangle 4"/>
          <p:cNvSpPr/>
          <p:nvPr/>
        </p:nvSpPr>
        <p:spPr>
          <a:xfrm>
            <a:off x="5907286" y="1939115"/>
            <a:ext cx="614412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3.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Key Performance Indicators (3–5 only)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• Warning lead-time improvements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• AWS uptime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• Aviation service performance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• Response time for faults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4.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Clean Separation of Budget Types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• Recurrent Costs (staffing, license fees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maintenance,)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• Capital Costs (AWS, radar, ICT,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vehicles) 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1146175" y="290513"/>
            <a:ext cx="98996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005BA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0" u="none" strike="noStrike" kern="1200" cap="none" spc="0" normalizeH="0" baseline="0" noProof="0" smtClean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Step 5: Formal Budget Submission</a:t>
            </a:r>
          </a:p>
        </p:txBody>
      </p:sp>
    </p:spTree>
    <p:extLst>
      <p:ext uri="{BB962C8B-B14F-4D97-AF65-F5344CB8AC3E}">
        <p14:creationId xmlns:p14="http://schemas.microsoft.com/office/powerpoint/2010/main" val="2606912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863" y="1184304"/>
            <a:ext cx="9856787" cy="554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863" y="188913"/>
            <a:ext cx="9856787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27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ctrTitle"/>
          </p:nvPr>
        </p:nvSpPr>
        <p:spPr>
          <a:xfrm>
            <a:off x="1267759" y="0"/>
            <a:ext cx="9144000" cy="685800"/>
          </a:xfrm>
        </p:spPr>
        <p:txBody>
          <a:bodyPr/>
          <a:lstStyle/>
          <a:p>
            <a:r>
              <a:rPr lang="en-US" altLang="en-US" dirty="0" smtClean="0"/>
              <a:t>Step 6: Negotiations &amp; Hearings</a:t>
            </a:r>
          </a:p>
        </p:txBody>
      </p:sp>
      <p:sp>
        <p:nvSpPr>
          <p:cNvPr id="40963" name="Subtitle 2"/>
          <p:cNvSpPr>
            <a:spLocks noGrp="1"/>
          </p:cNvSpPr>
          <p:nvPr>
            <p:ph type="subTitle" idx="1"/>
          </p:nvPr>
        </p:nvSpPr>
        <p:spPr bwMode="auto">
          <a:xfrm>
            <a:off x="481856" y="1172263"/>
            <a:ext cx="7620745" cy="192056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• </a:t>
            </a:r>
            <a:r>
              <a:rPr lang="en-US" altLang="en-US" b="1" dirty="0" smtClean="0"/>
              <a:t>Prepare talking points </a:t>
            </a:r>
            <a:r>
              <a:rPr lang="en-US" altLang="en-US" dirty="0" smtClean="0"/>
              <a:t>(your defence)</a:t>
            </a:r>
          </a:p>
          <a:p>
            <a:r>
              <a:rPr lang="en-US" altLang="en-US" dirty="0" smtClean="0"/>
              <a:t>• Bring real examples (failures, successes, disasters)</a:t>
            </a:r>
          </a:p>
          <a:p>
            <a:r>
              <a:rPr lang="en-US" altLang="en-US" dirty="0" smtClean="0"/>
              <a:t>• Highlight aviation and maritime obligations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3319" y="1178987"/>
            <a:ext cx="3420152" cy="414563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34895" y="2850776"/>
            <a:ext cx="1160929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Focus your message on:</a:t>
            </a:r>
            <a:b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• Lives saved</a:t>
            </a:r>
            <a:b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• Economic sectors protected</a:t>
            </a:r>
            <a:b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• Risk reduction benefits</a:t>
            </a:r>
            <a:b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• Service failures that result from underfunding</a:t>
            </a:r>
            <a:b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Bring endorsements from other ministries when possible</a:t>
            </a: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457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ctrTitle"/>
          </p:nvPr>
        </p:nvSpPr>
        <p:spPr>
          <a:xfrm>
            <a:off x="1185134" y="0"/>
            <a:ext cx="9144000" cy="685800"/>
          </a:xfrm>
        </p:spPr>
        <p:txBody>
          <a:bodyPr/>
          <a:lstStyle/>
          <a:p>
            <a:r>
              <a:rPr lang="en-US" altLang="en-US" dirty="0" smtClean="0"/>
              <a:t>Step 7: Approval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4425" y="803017"/>
            <a:ext cx="3953131" cy="30532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9963" y="816679"/>
            <a:ext cx="4952821" cy="208596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021" y="2902640"/>
            <a:ext cx="7349252" cy="382088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5319" y="4239489"/>
            <a:ext cx="4744637" cy="2421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99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ctrTitle"/>
          </p:nvPr>
        </p:nvSpPr>
        <p:spPr>
          <a:xfrm>
            <a:off x="1022350" y="258763"/>
            <a:ext cx="10147300" cy="685800"/>
          </a:xfrm>
        </p:spPr>
        <p:txBody>
          <a:bodyPr/>
          <a:lstStyle/>
          <a:p>
            <a:r>
              <a:rPr lang="en-US" altLang="en-US" dirty="0" smtClean="0"/>
              <a:t>Step 8: Implementation &amp; Monitoring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3044190" y="1007442"/>
            <a:ext cx="708850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005BA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Use Results-Based Reporting</a:t>
            </a:r>
            <a:endParaRPr kumimoji="0" lang="en-US" sz="35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 bwMode="auto">
          <a:xfrm>
            <a:off x="611505" y="2007580"/>
            <a:ext cx="11281410" cy="4450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Track spending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against annual work plan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Maintain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transparent records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Managing procurement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timelines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Evaluate equipment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performance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Link expenditures to measurable service delivery outcomes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(e.g., improved forecast accuracy)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Report 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results to Parent Ministry, Finance and </a:t>
            </a:r>
            <a:r>
              <a:rPr kumimoji="0" lang="en-US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Stakeholders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(simple year-end report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eports must showcase </a:t>
            </a:r>
            <a:r>
              <a:rPr kumimoji="0" lang="en-US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impact 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value-for-money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04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ctrTitle"/>
          </p:nvPr>
        </p:nvSpPr>
        <p:spPr>
          <a:xfrm>
            <a:off x="581025" y="506413"/>
            <a:ext cx="11326813" cy="684212"/>
          </a:xfrm>
        </p:spPr>
        <p:txBody>
          <a:bodyPr/>
          <a:lstStyle/>
          <a:p>
            <a:r>
              <a:rPr lang="en-US" altLang="en-US" smtClean="0"/>
              <a:t>Checklist for All Budget Submissions</a:t>
            </a:r>
          </a:p>
        </p:txBody>
      </p:sp>
      <p:sp>
        <p:nvSpPr>
          <p:cNvPr id="32771" name="Subtitle 2"/>
          <p:cNvSpPr>
            <a:spLocks noGrp="1"/>
          </p:cNvSpPr>
          <p:nvPr>
            <p:ph type="subTitle" idx="1"/>
          </p:nvPr>
        </p:nvSpPr>
        <p:spPr bwMode="auto">
          <a:xfrm>
            <a:off x="581025" y="1651000"/>
            <a:ext cx="11179175" cy="3884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en-US" smtClean="0"/>
              <a:t>Replace technical jargon with simple financial-impact statements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en-US" smtClean="0"/>
              <a:t>Connect every cost to national priorities (economic development, DRR, agriculture, tourism, water, transport, climate resilience, losses and damages)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en-US" smtClean="0"/>
              <a:t>Make it politically relevant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en-US" smtClean="0"/>
              <a:t>Present the “cost of NOT funding this”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en-US" smtClean="0"/>
              <a:t>Quantify impact where possible (lives, dollars, downtime)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en-US" smtClean="0"/>
              <a:t>Include one real example of a recent failure, impact, or near-miss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en-US" smtClean="0"/>
              <a:t>Show that your request is modest, targeted, and cost-efficient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en-US" smtClean="0"/>
              <a:t>Keep the submission under 3 pages with a 1-page summary (rest in an annex)</a:t>
            </a:r>
          </a:p>
        </p:txBody>
      </p:sp>
    </p:spTree>
    <p:extLst>
      <p:ext uri="{BB962C8B-B14F-4D97-AF65-F5344CB8AC3E}">
        <p14:creationId xmlns:p14="http://schemas.microsoft.com/office/powerpoint/2010/main" val="86806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Title 1"/>
          <p:cNvSpPr>
            <a:spLocks noGrp="1"/>
          </p:cNvSpPr>
          <p:nvPr>
            <p:ph type="title"/>
          </p:nvPr>
        </p:nvSpPr>
        <p:spPr>
          <a:xfrm>
            <a:off x="735013" y="-49212"/>
            <a:ext cx="10515600" cy="980758"/>
          </a:xfrm>
        </p:spPr>
        <p:txBody>
          <a:bodyPr/>
          <a:lstStyle/>
          <a:p>
            <a:r>
              <a:rPr lang="en-US" altLang="en-US" dirty="0" smtClean="0"/>
              <a:t>Annual Work Plan Example</a:t>
            </a:r>
          </a:p>
        </p:txBody>
      </p:sp>
      <p:pic>
        <p:nvPicPr>
          <p:cNvPr id="119812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008" y="931546"/>
            <a:ext cx="11739562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1402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" y="1017588"/>
            <a:ext cx="8783638" cy="371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3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4289" y="2057082"/>
            <a:ext cx="3287712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9025731" y="4878705"/>
            <a:ext cx="3032919" cy="6889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39875" y="1633538"/>
            <a:ext cx="1035050" cy="184785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735013" y="-49212"/>
            <a:ext cx="10515600" cy="980758"/>
          </a:xfrm>
        </p:spPr>
        <p:txBody>
          <a:bodyPr/>
          <a:lstStyle/>
          <a:p>
            <a:r>
              <a:rPr lang="en-US" altLang="en-US" dirty="0" smtClean="0"/>
              <a:t>Annual Work Plan Example</a:t>
            </a:r>
          </a:p>
        </p:txBody>
      </p:sp>
    </p:spTree>
    <p:extLst>
      <p:ext uri="{BB962C8B-B14F-4D97-AF65-F5344CB8AC3E}">
        <p14:creationId xmlns:p14="http://schemas.microsoft.com/office/powerpoint/2010/main" val="92971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ctrTitle"/>
          </p:nvPr>
        </p:nvSpPr>
        <p:spPr>
          <a:xfrm>
            <a:off x="460375" y="233363"/>
            <a:ext cx="11380788" cy="1808162"/>
          </a:xfrm>
        </p:spPr>
        <p:txBody>
          <a:bodyPr/>
          <a:lstStyle/>
          <a:p>
            <a:r>
              <a:rPr lang="en-US" altLang="en-US" smtClean="0"/>
              <a:t>Prepare Detailed Operational Plans and Budgets</a:t>
            </a:r>
            <a:br>
              <a:rPr lang="en-US" altLang="en-US" smtClean="0"/>
            </a:br>
            <a:endParaRPr lang="en-US" altLang="en-US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6575" y="1947864"/>
            <a:ext cx="11091863" cy="1476980"/>
          </a:xfrm>
        </p:spPr>
        <p:txBody>
          <a:bodyPr/>
          <a:lstStyle/>
          <a:p>
            <a:pPr marL="342900" indent="-342900" fontAlgn="auto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en-TT" kern="0" dirty="0" smtClean="0">
                <a:ea typeface="Times New Roman" panose="02020603050405020304" pitchFamily="18" charset="0"/>
              </a:rPr>
              <a:t>Translate strategic goals into annual work plans with clear activities, responsibilities, and timelines</a:t>
            </a:r>
          </a:p>
          <a:p>
            <a:pPr marL="342900" indent="-342900" fontAlgn="auto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lang="en-TT" kern="0" dirty="0" smtClean="0">
                <a:ea typeface="Times New Roman" panose="02020603050405020304" pitchFamily="18" charset="0"/>
              </a:rPr>
              <a:t>Develop multi-year budgets aligned with financial cycles and funding sources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886692" y="3669738"/>
            <a:ext cx="10994967" cy="2221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Maintain a 5-Year Financial Plan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Even though budgets are annual, a medium-term plan:</a:t>
            </a:r>
            <a:b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• Helps secure capital investments</a:t>
            </a:r>
            <a:b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• Reduces fragmentation</a:t>
            </a:r>
            <a:b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• Supports modernization roadmaps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07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964" y="128848"/>
            <a:ext cx="12197541" cy="631767"/>
          </a:xfrm>
        </p:spPr>
        <p:txBody>
          <a:bodyPr/>
          <a:lstStyle/>
          <a:p>
            <a:r>
              <a:rPr lang="en-US" sz="3800" dirty="0"/>
              <a:t>Why HR Management Matters in NMHS </a:t>
            </a:r>
            <a:r>
              <a:rPr lang="en-US" sz="3800" dirty="0" smtClean="0"/>
              <a:t>Operations</a:t>
            </a:r>
            <a:endParaRPr lang="en-US" sz="3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091" y="1113195"/>
            <a:ext cx="7682346" cy="4705714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dirty="0" smtClean="0">
                <a:ea typeface="Times New Roman" panose="02020603050405020304" pitchFamily="18" charset="0"/>
              </a:rPr>
              <a:t>NMHS </a:t>
            </a:r>
            <a:r>
              <a:rPr lang="en-US" b="1" dirty="0">
                <a:ea typeface="Times New Roman" panose="02020603050405020304" pitchFamily="18" charset="0"/>
              </a:rPr>
              <a:t>success depends on:</a:t>
            </a:r>
            <a:endParaRPr lang="en-US" dirty="0"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b="1" dirty="0">
                <a:ea typeface="Times New Roman" panose="02020603050405020304" pitchFamily="18" charset="0"/>
              </a:rPr>
              <a:t>Competent, motivated staff</a:t>
            </a:r>
            <a:endParaRPr lang="en-US" b="1" dirty="0"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b="1" dirty="0">
                <a:ea typeface="Times New Roman" panose="02020603050405020304" pitchFamily="18" charset="0"/>
              </a:rPr>
              <a:t>Continuity of operations (24/7/365)</a:t>
            </a:r>
            <a:endParaRPr lang="en-US" b="1" dirty="0"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b="1" dirty="0">
                <a:ea typeface="Times New Roman" panose="02020603050405020304" pitchFamily="18" charset="0"/>
              </a:rPr>
              <a:t>Ability to respond to crises</a:t>
            </a:r>
            <a:endParaRPr lang="en-US" b="1" dirty="0"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b="1" dirty="0">
                <a:ea typeface="Times New Roman" panose="02020603050405020304" pitchFamily="18" charset="0"/>
              </a:rPr>
              <a:t>Strong technical and leadership capacity</a:t>
            </a:r>
            <a:endParaRPr lang="en-US" b="1" dirty="0"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b="1" dirty="0">
                <a:ea typeface="Times New Roman" panose="02020603050405020304" pitchFamily="18" charset="0"/>
              </a:rPr>
              <a:t>Meeting WMO and aviation compliance </a:t>
            </a:r>
            <a:r>
              <a:rPr lang="en-US" b="1" dirty="0" smtClean="0">
                <a:ea typeface="Times New Roman" panose="02020603050405020304" pitchFamily="18" charset="0"/>
              </a:rPr>
              <a:t>standards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b="1" dirty="0"/>
              <a:t>Structured Training &amp; Capacity Development</a:t>
            </a:r>
            <a:endParaRPr lang="en-US" dirty="0"/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b="1" dirty="0">
              <a:ea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7765472" y="1437391"/>
            <a:ext cx="4149437" cy="47486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HR Is the System — Not a Support Function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Small Teams = High Vulnerability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=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Operational Risk is high</a:t>
            </a:r>
          </a:p>
        </p:txBody>
      </p:sp>
    </p:spTree>
    <p:extLst>
      <p:ext uri="{BB962C8B-B14F-4D97-AF65-F5344CB8AC3E}">
        <p14:creationId xmlns:p14="http://schemas.microsoft.com/office/powerpoint/2010/main" val="4118770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2726" y="897775"/>
            <a:ext cx="11865033" cy="631767"/>
          </a:xfrm>
        </p:spPr>
        <p:txBody>
          <a:bodyPr/>
          <a:lstStyle/>
          <a:p>
            <a:r>
              <a:rPr lang="en-US" dirty="0"/>
              <a:t>Why HR Management Matters in NMHS </a:t>
            </a:r>
            <a:r>
              <a:rPr lang="en-US" dirty="0" smtClean="0"/>
              <a:t>Operations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2726" y="2046992"/>
            <a:ext cx="11205904" cy="3866128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dirty="0" smtClean="0">
                <a:ea typeface="Times New Roman" panose="02020603050405020304" pitchFamily="18" charset="0"/>
              </a:rPr>
              <a:t>We </a:t>
            </a:r>
            <a:r>
              <a:rPr lang="en-US" b="1" dirty="0">
                <a:ea typeface="Times New Roman" panose="02020603050405020304" pitchFamily="18" charset="0"/>
              </a:rPr>
              <a:t>also struggle with: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dirty="0" smtClean="0">
                <a:ea typeface="Times New Roman" panose="02020603050405020304" pitchFamily="18" charset="0"/>
              </a:rPr>
              <a:t>Limited </a:t>
            </a:r>
            <a:r>
              <a:rPr lang="en-US" b="1" dirty="0">
                <a:ea typeface="Times New Roman" panose="02020603050405020304" pitchFamily="18" charset="0"/>
              </a:rPr>
              <a:t>succession plans for retiring officers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dirty="0" smtClean="0">
                <a:ea typeface="Times New Roman" panose="02020603050405020304" pitchFamily="18" charset="0"/>
              </a:rPr>
              <a:t>Difficulty </a:t>
            </a:r>
            <a:r>
              <a:rPr lang="en-US" b="1" dirty="0">
                <a:ea typeface="Times New Roman" panose="02020603050405020304" pitchFamily="18" charset="0"/>
              </a:rPr>
              <a:t>attracting specialists in instrumentation </a:t>
            </a:r>
            <a:endParaRPr lang="en-US" b="1" dirty="0" smtClean="0"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dirty="0" smtClean="0">
                <a:ea typeface="Times New Roman" panose="02020603050405020304" pitchFamily="18" charset="0"/>
              </a:rPr>
              <a:t>Staff </a:t>
            </a:r>
            <a:r>
              <a:rPr lang="en-US" b="1" dirty="0">
                <a:ea typeface="Times New Roman" panose="02020603050405020304" pitchFamily="18" charset="0"/>
              </a:rPr>
              <a:t>burnout, particularly during hurricane season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dirty="0" smtClean="0">
                <a:ea typeface="Times New Roman" panose="02020603050405020304" pitchFamily="18" charset="0"/>
              </a:rPr>
              <a:t>Competition </a:t>
            </a:r>
            <a:r>
              <a:rPr lang="en-US" b="1" dirty="0">
                <a:ea typeface="Times New Roman" panose="02020603050405020304" pitchFamily="18" charset="0"/>
              </a:rPr>
              <a:t>from aviation authorities, private sector, </a:t>
            </a:r>
            <a:r>
              <a:rPr lang="en-US" b="1" dirty="0" smtClean="0">
                <a:ea typeface="Times New Roman" panose="02020603050405020304" pitchFamily="18" charset="0"/>
              </a:rPr>
              <a:t>overseas &amp; other </a:t>
            </a:r>
            <a:r>
              <a:rPr lang="en-US" b="1" dirty="0">
                <a:ea typeface="Times New Roman" panose="02020603050405020304" pitchFamily="18" charset="0"/>
              </a:rPr>
              <a:t>meteorological </a:t>
            </a:r>
            <a:r>
              <a:rPr lang="en-US" b="1" dirty="0" smtClean="0">
                <a:ea typeface="Times New Roman" panose="02020603050405020304" pitchFamily="18" charset="0"/>
              </a:rPr>
              <a:t>offices</a:t>
            </a:r>
            <a:endParaRPr lang="en-US" b="1" dirty="0"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24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2336" y="145618"/>
            <a:ext cx="10827328" cy="685172"/>
          </a:xfrm>
        </p:spPr>
        <p:txBody>
          <a:bodyPr/>
          <a:lstStyle/>
          <a:p>
            <a:r>
              <a:rPr lang="en-US" sz="3600" dirty="0"/>
              <a:t>Best Practice 1: Strategic Workforce Planning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4855" y="940013"/>
            <a:ext cx="11229109" cy="5384587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ea typeface="Times New Roman" panose="02020603050405020304" pitchFamily="18" charset="0"/>
              </a:rPr>
              <a:t>What this </a:t>
            </a:r>
            <a:r>
              <a:rPr lang="en-US" b="1" dirty="0" smtClean="0">
                <a:ea typeface="Times New Roman" panose="02020603050405020304" pitchFamily="18" charset="0"/>
              </a:rPr>
              <a:t>includes:</a:t>
            </a:r>
            <a:endParaRPr lang="en-US" sz="2000" b="1" dirty="0" smtClean="0">
              <a:ea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ea typeface="Times New Roman" panose="02020603050405020304" pitchFamily="18" charset="0"/>
              </a:rPr>
              <a:t>Mapping </a:t>
            </a:r>
            <a:r>
              <a:rPr lang="en-US" b="1" dirty="0">
                <a:ea typeface="Times New Roman" panose="02020603050405020304" pitchFamily="18" charset="0"/>
              </a:rPr>
              <a:t>the skills you currently </a:t>
            </a:r>
            <a:r>
              <a:rPr lang="en-US" b="1" dirty="0" smtClean="0">
                <a:ea typeface="Times New Roman" panose="02020603050405020304" pitchFamily="18" charset="0"/>
              </a:rPr>
              <a:t>have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ea typeface="Times New Roman" panose="02020603050405020304" pitchFamily="18" charset="0"/>
              </a:rPr>
              <a:t>Multi-skilling</a:t>
            </a:r>
            <a:endParaRPr lang="en-US" b="1" dirty="0">
              <a:ea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ea typeface="Times New Roman" panose="02020603050405020304" pitchFamily="18" charset="0"/>
              </a:rPr>
              <a:t>Identifying </a:t>
            </a:r>
            <a:r>
              <a:rPr lang="en-US" b="1" dirty="0">
                <a:ea typeface="Times New Roman" panose="02020603050405020304" pitchFamily="18" charset="0"/>
              </a:rPr>
              <a:t>what skills you are losing soon through </a:t>
            </a:r>
            <a:r>
              <a:rPr lang="en-US" b="1" dirty="0" smtClean="0">
                <a:ea typeface="Times New Roman" panose="02020603050405020304" pitchFamily="18" charset="0"/>
              </a:rPr>
              <a:t>retirement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ea typeface="Times New Roman" panose="02020603050405020304" pitchFamily="18" charset="0"/>
              </a:rPr>
              <a:t>Recognizing </a:t>
            </a:r>
            <a:r>
              <a:rPr lang="en-US" b="1" dirty="0">
                <a:ea typeface="Times New Roman" panose="02020603050405020304" pitchFamily="18" charset="0"/>
              </a:rPr>
              <a:t>your ‘single points of failure’—roles that only one person can perform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ea typeface="Times New Roman" panose="02020603050405020304" pitchFamily="18" charset="0"/>
              </a:rPr>
              <a:t>Preparing </a:t>
            </a:r>
            <a:r>
              <a:rPr lang="en-US" b="1" dirty="0">
                <a:ea typeface="Times New Roman" panose="02020603050405020304" pitchFamily="18" charset="0"/>
              </a:rPr>
              <a:t>successors in advance through mentoring and </a:t>
            </a:r>
            <a:r>
              <a:rPr lang="en-US" b="1" dirty="0" smtClean="0">
                <a:ea typeface="Times New Roman" panose="02020603050405020304" pitchFamily="18" charset="0"/>
              </a:rPr>
              <a:t>training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ea typeface="Times New Roman" panose="02020603050405020304" pitchFamily="18" charset="0"/>
              </a:rPr>
              <a:t>Anticipating </a:t>
            </a:r>
            <a:r>
              <a:rPr lang="en-US" b="1" dirty="0">
                <a:ea typeface="Times New Roman" panose="02020603050405020304" pitchFamily="18" charset="0"/>
              </a:rPr>
              <a:t>new competencies you will need due to </a:t>
            </a:r>
            <a:r>
              <a:rPr lang="en-US" b="1" dirty="0" smtClean="0">
                <a:ea typeface="Times New Roman" panose="02020603050405020304" pitchFamily="18" charset="0"/>
              </a:rPr>
              <a:t>modernization—such as AI, Cybersecurity or </a:t>
            </a:r>
            <a:r>
              <a:rPr lang="en-US" b="1" dirty="0">
                <a:ea typeface="Times New Roman" panose="02020603050405020304" pitchFamily="18" charset="0"/>
              </a:rPr>
              <a:t>impact-based forecasting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78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5747" y="-214745"/>
            <a:ext cx="11152908" cy="1627426"/>
          </a:xfrm>
        </p:spPr>
        <p:txBody>
          <a:bodyPr/>
          <a:lstStyle/>
          <a:p>
            <a:r>
              <a:rPr lang="en-US" sz="3800" kern="1800" dirty="0">
                <a:ea typeface="Times New Roman" panose="02020603050405020304" pitchFamily="18" charset="0"/>
              </a:rPr>
              <a:t>Best Practice </a:t>
            </a:r>
            <a:r>
              <a:rPr lang="en-US" sz="3800" kern="1800" dirty="0" smtClean="0">
                <a:ea typeface="Times New Roman" panose="02020603050405020304" pitchFamily="18" charset="0"/>
              </a:rPr>
              <a:t>2: </a:t>
            </a:r>
            <a:r>
              <a:rPr lang="en-US" sz="3800" kern="1800" dirty="0">
                <a:ea typeface="Times New Roman" panose="02020603050405020304" pitchFamily="18" charset="0"/>
              </a:rPr>
              <a:t>Strengthening Motivation &amp; Workplace Culture</a:t>
            </a:r>
            <a:endParaRPr lang="en-US" sz="3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5747" y="1750505"/>
            <a:ext cx="10813473" cy="4179240"/>
          </a:xfrm>
        </p:spPr>
        <p:txBody>
          <a:bodyPr/>
          <a:lstStyle/>
          <a:p>
            <a:r>
              <a:rPr lang="en-US" b="1" dirty="0"/>
              <a:t>Use low-cost, high-impact </a:t>
            </a:r>
            <a:r>
              <a:rPr lang="en-US" b="1" dirty="0" smtClean="0"/>
              <a:t>strategies: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Celebrating milestones—years of service, successful forecasts, major events handled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/>
              <a:t>Public </a:t>
            </a:r>
            <a:r>
              <a:rPr lang="en-US" b="1" dirty="0"/>
              <a:t>recognition of </a:t>
            </a:r>
            <a:r>
              <a:rPr lang="en-US" b="1" dirty="0" smtClean="0"/>
              <a:t>achievements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/>
              <a:t>Inclusion </a:t>
            </a:r>
            <a:r>
              <a:rPr lang="en-US" b="1" dirty="0"/>
              <a:t>in decision-making </a:t>
            </a:r>
            <a:r>
              <a:rPr lang="en-US" b="1" dirty="0" smtClean="0"/>
              <a:t>(making </a:t>
            </a:r>
            <a:r>
              <a:rPr lang="en-US" b="1" dirty="0"/>
              <a:t>staff feel seen and </a:t>
            </a:r>
            <a:r>
              <a:rPr lang="en-US" b="1" dirty="0" smtClean="0"/>
              <a:t>heard)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/>
              <a:t>Rotate opportunities </a:t>
            </a:r>
            <a:r>
              <a:rPr lang="en-US" b="1" dirty="0"/>
              <a:t>to represent the NMHS </a:t>
            </a:r>
            <a:r>
              <a:rPr lang="en-US" b="1" dirty="0" smtClean="0"/>
              <a:t>regionally/internationally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/>
              <a:t>Flexible </a:t>
            </a:r>
            <a:r>
              <a:rPr lang="en-US" b="1" dirty="0"/>
              <a:t>scheduling when </a:t>
            </a:r>
            <a:r>
              <a:rPr lang="en-US" b="1" dirty="0" smtClean="0"/>
              <a:t>possible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Encouraging a culture where learning, mistakes, and feedback are part of growth</a:t>
            </a:r>
          </a:p>
        </p:txBody>
      </p:sp>
    </p:spTree>
    <p:extLst>
      <p:ext uri="{BB962C8B-B14F-4D97-AF65-F5344CB8AC3E}">
        <p14:creationId xmlns:p14="http://schemas.microsoft.com/office/powerpoint/2010/main" val="22296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43891" y="450418"/>
            <a:ext cx="9144000" cy="685172"/>
          </a:xfrm>
        </p:spPr>
        <p:txBody>
          <a:bodyPr/>
          <a:lstStyle/>
          <a:p>
            <a:r>
              <a:rPr lang="en-US" dirty="0"/>
              <a:t>HR + Budget Integration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87237" y="2048378"/>
            <a:ext cx="9144000" cy="3226981"/>
          </a:xfrm>
        </p:spPr>
        <p:txBody>
          <a:bodyPr/>
          <a:lstStyle/>
          <a:p>
            <a:r>
              <a:rPr lang="en-US" b="1" dirty="0"/>
              <a:t>Strong HR management requires:</a:t>
            </a:r>
          </a:p>
          <a:p>
            <a:r>
              <a:rPr lang="en-US" b="1" dirty="0"/>
              <a:t>•	Dedicated training budget lines</a:t>
            </a:r>
          </a:p>
          <a:p>
            <a:r>
              <a:rPr lang="en-US" b="1" dirty="0"/>
              <a:t>•	Multi-year staff development plan</a:t>
            </a:r>
          </a:p>
          <a:p>
            <a:r>
              <a:rPr lang="en-US" b="1" dirty="0"/>
              <a:t>•	Funds for critical roles, succession, and retention</a:t>
            </a:r>
          </a:p>
          <a:p>
            <a:r>
              <a:rPr lang="en-US" b="1" dirty="0"/>
              <a:t>•	Budgeting for travel, courses, certification, and tools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3780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08854"/>
            <a:ext cx="9144000" cy="685172"/>
          </a:xfrm>
        </p:spPr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041451"/>
            <a:ext cx="9144000" cy="4179240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Strong HR systems = Strong meteorological services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Better forecasts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Higher reliability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Stronger national trust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Improved disaster readiness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More resilient operations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7058891" y="3027218"/>
            <a:ext cx="4447309" cy="319347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Times New Roman" panose="02020603050405020304" pitchFamily="18" charset="0"/>
                <a:cs typeface="+mn-cs"/>
              </a:rPr>
              <a:t>Technology enables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Times New Roman" panose="02020603050405020304" pitchFamily="18" charset="0"/>
                <a:cs typeface="+mn-cs"/>
              </a:rPr>
              <a:t>People deliver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7525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1673"/>
            <a:ext cx="12136581" cy="824345"/>
          </a:xfrm>
        </p:spPr>
        <p:txBody>
          <a:bodyPr/>
          <a:lstStyle/>
          <a:p>
            <a:r>
              <a:rPr lang="en-US" sz="3200" dirty="0"/>
              <a:t>Regional collaboration to reduce costs of calibration, maintenance, and shipping of meteorological equipment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2671" y="1376433"/>
            <a:ext cx="11069783" cy="4802694"/>
          </a:xfrm>
        </p:spPr>
        <p:txBody>
          <a:bodyPr/>
          <a:lstStyle/>
          <a:p>
            <a:r>
              <a:rPr lang="en-US" b="1" u="sng" dirty="0"/>
              <a:t>Key </a:t>
            </a:r>
            <a:r>
              <a:rPr lang="en-US" b="1" u="sng" dirty="0" smtClean="0"/>
              <a:t>Challenges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Calibration </a:t>
            </a:r>
            <a:r>
              <a:rPr lang="en-US" dirty="0"/>
              <a:t>abroad is </a:t>
            </a:r>
            <a:r>
              <a:rPr lang="en-US" dirty="0" smtClean="0"/>
              <a:t>extremely costly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Maintenance </a:t>
            </a:r>
            <a:r>
              <a:rPr lang="en-US" dirty="0"/>
              <a:t>downtime is long, and every delay means gaps in </a:t>
            </a:r>
            <a:r>
              <a:rPr lang="en-US" dirty="0" smtClean="0"/>
              <a:t>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Shipping </a:t>
            </a:r>
            <a:r>
              <a:rPr lang="en-US" dirty="0"/>
              <a:t>costs and customs delays create additional </a:t>
            </a:r>
            <a:r>
              <a:rPr lang="en-US" dirty="0" smtClean="0"/>
              <a:t>unpredictability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Limited </a:t>
            </a:r>
            <a:r>
              <a:rPr lang="en-US" dirty="0"/>
              <a:t>technical capacity across many </a:t>
            </a:r>
            <a:r>
              <a:rPr lang="en-US" dirty="0" smtClean="0"/>
              <a:t>NMHSs </a:t>
            </a:r>
            <a:r>
              <a:rPr lang="en-US" dirty="0"/>
              <a:t>makes it difficult to diagnose problems, maintain instruments, or even communicate effectively with manufacturers.</a:t>
            </a:r>
          </a:p>
        </p:txBody>
      </p:sp>
    </p:spTree>
    <p:extLst>
      <p:ext uri="{BB962C8B-B14F-4D97-AF65-F5344CB8AC3E}">
        <p14:creationId xmlns:p14="http://schemas.microsoft.com/office/powerpoint/2010/main" val="892270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2108" y="0"/>
            <a:ext cx="10134600" cy="1378044"/>
          </a:xfrm>
        </p:spPr>
        <p:txBody>
          <a:bodyPr/>
          <a:lstStyle/>
          <a:p>
            <a:r>
              <a:rPr lang="en-US" sz="3200" dirty="0"/>
              <a:t>Regional Calibration and Maintenance Centers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5854" y="1378044"/>
            <a:ext cx="11083637" cy="400444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Most </a:t>
            </a:r>
            <a:r>
              <a:rPr lang="en-US" dirty="0"/>
              <a:t>effective strategies </a:t>
            </a:r>
            <a:r>
              <a:rPr lang="en-US" dirty="0" smtClean="0"/>
              <a:t>is making use of regional </a:t>
            </a:r>
            <a:r>
              <a:rPr lang="en-US" dirty="0"/>
              <a:t>calibration and maintenance </a:t>
            </a:r>
            <a:r>
              <a:rPr lang="en-US" dirty="0" smtClean="0"/>
              <a:t>center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Shared </a:t>
            </a:r>
            <a:r>
              <a:rPr lang="en-US" dirty="0"/>
              <a:t>WMO-aligned laboratory in the </a:t>
            </a:r>
            <a:r>
              <a:rPr lang="en-US" dirty="0" smtClean="0"/>
              <a:t>region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This cuts costs, speeds up repair cycles, and builds our own regional technical </a:t>
            </a:r>
            <a:r>
              <a:rPr lang="en-US" dirty="0" smtClean="0"/>
              <a:t>expertise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Single </a:t>
            </a:r>
            <a:r>
              <a:rPr lang="en-US" dirty="0"/>
              <a:t>center could serve multiple states, operating with a cost-sharing model based on </a:t>
            </a:r>
            <a:r>
              <a:rPr lang="en-US" dirty="0" smtClean="0"/>
              <a:t>usage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1674" y="263236"/>
            <a:ext cx="11859490" cy="713509"/>
          </a:xfrm>
        </p:spPr>
        <p:txBody>
          <a:bodyPr/>
          <a:lstStyle/>
          <a:p>
            <a:r>
              <a:rPr lang="en-US" sz="3400" dirty="0"/>
              <a:t>Regional </a:t>
            </a:r>
            <a:r>
              <a:rPr lang="en-US" sz="3400" dirty="0" smtClean="0"/>
              <a:t>Training Program for Technicians (CIMH-led)</a:t>
            </a:r>
            <a:endParaRPr lang="en-US" sz="3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279451"/>
            <a:ext cx="10079182" cy="4594876"/>
          </a:xfrm>
        </p:spPr>
        <p:txBody>
          <a:bodyPr/>
          <a:lstStyle/>
          <a:p>
            <a:r>
              <a:rPr lang="en-US" b="1" u="sng" dirty="0"/>
              <a:t>Annual technical boot camps </a:t>
            </a:r>
            <a:r>
              <a:rPr lang="en-US" b="1" u="sng" dirty="0" smtClean="0"/>
              <a:t>for: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 AWS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Radar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Network management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Instrument calibration</a:t>
            </a:r>
          </a:p>
          <a:p>
            <a:r>
              <a:rPr lang="en-US" dirty="0" smtClean="0"/>
              <a:t>Co-funded </a:t>
            </a:r>
            <a:r>
              <a:rPr lang="en-US" dirty="0"/>
              <a:t>by </a:t>
            </a:r>
            <a:r>
              <a:rPr lang="en-US" dirty="0" smtClean="0"/>
              <a:t>donors (CREWS, SOFF)</a:t>
            </a:r>
          </a:p>
          <a:p>
            <a:r>
              <a:rPr lang="en-US" b="1" u="sng" dirty="0" smtClean="0"/>
              <a:t>Benefits: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Build </a:t>
            </a:r>
            <a:r>
              <a:rPr lang="en-US" dirty="0"/>
              <a:t>in-region </a:t>
            </a:r>
            <a:r>
              <a:rPr lang="en-US" dirty="0" smtClean="0"/>
              <a:t>expertise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Reduces </a:t>
            </a:r>
            <a:r>
              <a:rPr lang="en-US" dirty="0"/>
              <a:t>reliance on foreign </a:t>
            </a:r>
            <a:r>
              <a:rPr lang="en-US" dirty="0" smtClean="0"/>
              <a:t>contractors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Standardizes </a:t>
            </a:r>
            <a:r>
              <a:rPr lang="en-US" dirty="0"/>
              <a:t>maintenance </a:t>
            </a:r>
            <a:r>
              <a:rPr lang="en-US" dirty="0" smtClean="0"/>
              <a:t>practices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49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8873" y="256309"/>
            <a:ext cx="11388436" cy="949036"/>
          </a:xfrm>
        </p:spPr>
        <p:txBody>
          <a:bodyPr/>
          <a:lstStyle/>
          <a:p>
            <a:r>
              <a:rPr lang="en-US" sz="3800" dirty="0"/>
              <a:t>Coordinated Donor Engagement &amp; Co-Financed Projects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7364" y="2041451"/>
            <a:ext cx="10210800" cy="3226981"/>
          </a:xfrm>
        </p:spPr>
        <p:txBody>
          <a:bodyPr/>
          <a:lstStyle/>
          <a:p>
            <a:r>
              <a:rPr lang="en-US" dirty="0"/>
              <a:t>Joint proposals to GCF, CDB, CREWS, etc., bring: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larger budgets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standardized equipment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and shared maintenance frameworks.</a:t>
            </a:r>
          </a:p>
          <a:p>
            <a:r>
              <a:rPr lang="en-US" dirty="0"/>
              <a:t>Modernization becomes both cheaper and easier when done together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084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5"/>
          <p:cNvSpPr>
            <a:spLocks noGrp="1"/>
          </p:cNvSpPr>
          <p:nvPr>
            <p:ph type="title"/>
          </p:nvPr>
        </p:nvSpPr>
        <p:spPr>
          <a:xfrm>
            <a:off x="133350" y="1703388"/>
            <a:ext cx="11906250" cy="3849687"/>
          </a:xfrm>
        </p:spPr>
        <p:txBody>
          <a:bodyPr/>
          <a:lstStyle/>
          <a:p>
            <a:r>
              <a:rPr lang="en-US" altLang="en-US" smtClean="0">
                <a:solidFill>
                  <a:srgbClr val="005BAA"/>
                </a:solidFill>
              </a:rPr>
              <a:t>Thank you!</a:t>
            </a:r>
            <a:endParaRPr lang="en-US" altLang="en-US" b="0" smtClean="0"/>
          </a:p>
        </p:txBody>
      </p:sp>
    </p:spTree>
    <p:extLst>
      <p:ext uri="{BB962C8B-B14F-4D97-AF65-F5344CB8AC3E}">
        <p14:creationId xmlns:p14="http://schemas.microsoft.com/office/powerpoint/2010/main" val="216664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03250" y="552450"/>
            <a:ext cx="11283950" cy="1103313"/>
          </a:xfrm>
          <a:prstGeom prst="rect">
            <a:avLst/>
          </a:prstGeom>
        </p:spPr>
        <p:txBody>
          <a:bodyPr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marR="0" lvl="0" indent="-5715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28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itchFamily="34" charset="0"/>
              <a:ea typeface="MS PGothic" pitchFamily="34" charset="-128"/>
              <a:cs typeface="+mj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MS PGothic" pitchFamily="34" charset="-128"/>
                <a:cs typeface="+mj-cs"/>
              </a:rPr>
              <a:t>Deliverable 2:</a:t>
            </a:r>
          </a:p>
          <a:p>
            <a:pPr marL="571500" marR="0" lvl="0" indent="-5715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itchFamily="34" charset="0"/>
              <a:ea typeface="MS PGothic" pitchFamily="34" charset="-128"/>
              <a:cs typeface="+mj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MS PGothic" pitchFamily="34" charset="-128"/>
                <a:cs typeface="+mj-cs"/>
              </a:rPr>
              <a:t>Develop An Assessment of Climate Extreme Indices for T&amp;T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39838" y="1739900"/>
            <a:ext cx="9910762" cy="4838700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Systematic analysis of observed climate extreme indices from daily rainfall and temperature data to provide an improved understanding of how: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Hot Spells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Hot Days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Warm Nights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Heavy Rainfall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Wet Spells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Drought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Dry Spells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Changed over Trinidad and Tobago in the recent past and will likely change in the very near future.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236" name="Rectangle 27"/>
          <p:cNvSpPr>
            <a:spLocks noChangeArrowheads="1"/>
          </p:cNvSpPr>
          <p:nvPr/>
        </p:nvSpPr>
        <p:spPr bwMode="auto">
          <a:xfrm>
            <a:off x="5030788" y="146050"/>
            <a:ext cx="21304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What 2</a:t>
            </a:r>
            <a:endParaRPr kumimoji="0" lang="en-TT" altLang="en-US" sz="40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9261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 txBox="1">
            <a:spLocks noChangeArrowheads="1"/>
          </p:cNvSpPr>
          <p:nvPr/>
        </p:nvSpPr>
        <p:spPr bwMode="auto">
          <a:xfrm>
            <a:off x="5180013" y="171450"/>
            <a:ext cx="18319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571500" indent="-571500"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571500" marR="0" lvl="0" indent="-5715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4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MS PGothic" panose="020B0600070205080204" pitchFamily="34" charset="-128"/>
                <a:cs typeface="+mn-cs"/>
              </a:rPr>
              <a:t>How !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2858" y="990600"/>
            <a:ext cx="7590330" cy="4903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5314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Content Placeholder 2"/>
          <p:cNvSpPr>
            <a:spLocks noGrp="1"/>
          </p:cNvSpPr>
          <p:nvPr>
            <p:ph idx="1"/>
          </p:nvPr>
        </p:nvSpPr>
        <p:spPr bwMode="auto">
          <a:xfrm>
            <a:off x="2152650" y="2084388"/>
            <a:ext cx="7886700" cy="871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4000" smtClean="0">
                <a:latin typeface="Arial Black" panose="020B0A04020102020204" pitchFamily="34" charset="0"/>
              </a:rPr>
              <a:t>End of August 2018</a:t>
            </a:r>
            <a:endParaRPr lang="en-TT" altLang="en-US" sz="4000" smtClean="0">
              <a:latin typeface="Arial Black" panose="020B0A04020102020204" pitchFamily="34" charset="0"/>
            </a:endParaRPr>
          </a:p>
        </p:txBody>
      </p:sp>
      <p:sp>
        <p:nvSpPr>
          <p:cNvPr id="99331" name="Rectangle 2"/>
          <p:cNvSpPr txBox="1">
            <a:spLocks noChangeArrowheads="1"/>
          </p:cNvSpPr>
          <p:nvPr/>
        </p:nvSpPr>
        <p:spPr bwMode="auto">
          <a:xfrm>
            <a:off x="5037138" y="547688"/>
            <a:ext cx="2117725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571500" indent="-571500"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571500" marR="0" lvl="0" indent="-5715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4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MS PGothic" panose="020B0600070205080204" pitchFamily="34" charset="-128"/>
                <a:cs typeface="+mn-cs"/>
              </a:rPr>
              <a:t>When !</a:t>
            </a:r>
          </a:p>
        </p:txBody>
      </p:sp>
    </p:spTree>
    <p:extLst>
      <p:ext uri="{BB962C8B-B14F-4D97-AF65-F5344CB8AC3E}">
        <p14:creationId xmlns:p14="http://schemas.microsoft.com/office/powerpoint/2010/main" val="18718573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/>
          <p:cNvSpPr>
            <a:spLocks noGrp="1"/>
          </p:cNvSpPr>
          <p:nvPr>
            <p:ph type="title"/>
          </p:nvPr>
        </p:nvSpPr>
        <p:spPr>
          <a:xfrm>
            <a:off x="2120900" y="195263"/>
            <a:ext cx="7886700" cy="889000"/>
          </a:xfrm>
        </p:spPr>
        <p:txBody>
          <a:bodyPr/>
          <a:lstStyle/>
          <a:p>
            <a:r>
              <a:rPr lang="en-US" altLang="en-US" sz="4000" smtClean="0">
                <a:latin typeface="Arial Black" panose="020B0A04020102020204" pitchFamily="34" charset="0"/>
              </a:rPr>
              <a:t>Expected Impacts</a:t>
            </a:r>
            <a:endParaRPr lang="en-TT" altLang="en-US" sz="4000" smtClean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3" y="1808163"/>
            <a:ext cx="10887075" cy="3976687"/>
          </a:xfrm>
        </p:spPr>
        <p:txBody>
          <a:bodyPr>
            <a:normAutofit/>
          </a:bodyPr>
          <a:lstStyle/>
          <a:p>
            <a:pPr algn="l" fontAlgn="auto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US" sz="2000" b="1" dirty="0">
                <a:latin typeface="Arial Black" pitchFamily="34" charset="0"/>
              </a:rPr>
              <a:t>Provide relevant climate service information needed to deal with </a:t>
            </a:r>
            <a:r>
              <a:rPr lang="en-US" sz="2000" b="1" dirty="0">
                <a:solidFill>
                  <a:srgbClr val="C00000"/>
                </a:solidFill>
                <a:latin typeface="Arial Black" pitchFamily="34" charset="0"/>
              </a:rPr>
              <a:t>practical questions on extremes</a:t>
            </a:r>
          </a:p>
          <a:p>
            <a:pPr algn="l" fontAlgn="auto">
              <a:spcAft>
                <a:spcPts val="0"/>
              </a:spcAft>
              <a:buFont typeface="Wingdings" pitchFamily="2" charset="2"/>
              <a:buChar char="q"/>
              <a:defRPr/>
            </a:pPr>
            <a:endParaRPr lang="en-US" sz="2000" b="1" dirty="0">
              <a:latin typeface="Arial Black" pitchFamily="34" charset="0"/>
            </a:endParaRPr>
          </a:p>
          <a:p>
            <a:pPr algn="l" fontAlgn="auto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US" sz="2000" b="1" dirty="0">
                <a:latin typeface="Arial Black" pitchFamily="34" charset="0"/>
              </a:rPr>
              <a:t>Provide information services for </a:t>
            </a:r>
            <a:r>
              <a:rPr lang="en-US" sz="2000" b="1" dirty="0">
                <a:solidFill>
                  <a:srgbClr val="C00000"/>
                </a:solidFill>
                <a:latin typeface="Arial Black" pitchFamily="34" charset="0"/>
              </a:rPr>
              <a:t>climate change adaptation strategies</a:t>
            </a:r>
          </a:p>
          <a:p>
            <a:pPr algn="l" fontAlgn="auto">
              <a:spcAft>
                <a:spcPts val="0"/>
              </a:spcAft>
              <a:buFont typeface="Wingdings" pitchFamily="2" charset="2"/>
              <a:buChar char="q"/>
              <a:defRPr/>
            </a:pPr>
            <a:endParaRPr lang="en-US" sz="2000" b="1" dirty="0">
              <a:latin typeface="Arial Black" pitchFamily="34" charset="0"/>
            </a:endParaRPr>
          </a:p>
          <a:p>
            <a:pPr algn="l" fontAlgn="auto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US" sz="2000" b="1" dirty="0">
                <a:solidFill>
                  <a:srgbClr val="C00000"/>
                </a:solidFill>
                <a:latin typeface="Arial Black" pitchFamily="34" charset="0"/>
              </a:rPr>
              <a:t>Improve climate risk management capabilities of the country </a:t>
            </a:r>
            <a:r>
              <a:rPr lang="en-US" sz="2000" b="1" dirty="0">
                <a:latin typeface="Arial Black" pitchFamily="34" charset="0"/>
              </a:rPr>
              <a:t>by providing a baseline on climate extremes </a:t>
            </a:r>
          </a:p>
          <a:p>
            <a:pPr marL="0" indent="0" algn="l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0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7413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1"/>
          <p:cNvSpPr>
            <a:spLocks noChangeArrowheads="1"/>
          </p:cNvSpPr>
          <p:nvPr/>
        </p:nvSpPr>
        <p:spPr bwMode="auto">
          <a:xfrm>
            <a:off x="523875" y="1828800"/>
            <a:ext cx="11171238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sng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Deliverable 3: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A Tailored WRA-WASA 3-6 Months Reservoir Specific Rainfall Totals Outlook</a:t>
            </a:r>
          </a:p>
        </p:txBody>
      </p:sp>
      <p:sp>
        <p:nvSpPr>
          <p:cNvPr id="102403" name="Rectangle 2"/>
          <p:cNvSpPr txBox="1">
            <a:spLocks noChangeArrowheads="1"/>
          </p:cNvSpPr>
          <p:nvPr/>
        </p:nvSpPr>
        <p:spPr bwMode="auto">
          <a:xfrm>
            <a:off x="4953000" y="457200"/>
            <a:ext cx="25146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571500" indent="-571500"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571500" marR="0" lvl="0" indent="-5715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4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MS PGothic" panose="020B0600070205080204" pitchFamily="34" charset="-128"/>
                <a:cs typeface="+mn-cs"/>
              </a:rPr>
              <a:t>What 3</a:t>
            </a:r>
          </a:p>
        </p:txBody>
      </p:sp>
    </p:spTree>
    <p:extLst>
      <p:ext uri="{BB962C8B-B14F-4D97-AF65-F5344CB8AC3E}">
        <p14:creationId xmlns:p14="http://schemas.microsoft.com/office/powerpoint/2010/main" val="3314212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3888" y="942975"/>
            <a:ext cx="11363325" cy="47101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Implement an improved stochastic method with an ensemble (group) approach to generate consensus rainfall totals at specific reservoir water sheds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Utilize 2 separate sets of predictors: slow evolving SST at specific areas of the Pacific Ocean and the North Atlantic Ocean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Ensemble approach will be used to produce a range of forecast values with upper and lower boundaries within a  68% confidence interval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Forecast output will be a probability distribution of likely rainfall totals up to 6 months (on request up to 12 months) into the future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Will include: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Number of extremely wet days likely per month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Chance of exceeding certain threshold values  at  reservoirs</a:t>
            </a:r>
          </a:p>
        </p:txBody>
      </p:sp>
      <p:sp>
        <p:nvSpPr>
          <p:cNvPr id="104451" name="Rectangle 2"/>
          <p:cNvSpPr txBox="1">
            <a:spLocks noChangeArrowheads="1"/>
          </p:cNvSpPr>
          <p:nvPr/>
        </p:nvSpPr>
        <p:spPr bwMode="auto">
          <a:xfrm>
            <a:off x="5059363" y="179388"/>
            <a:ext cx="2117725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571500" indent="-571500"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571500" marR="0" lvl="0" indent="-5715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4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MS PGothic" panose="020B0600070205080204" pitchFamily="34" charset="-128"/>
                <a:cs typeface="+mn-cs"/>
              </a:rPr>
              <a:t>How !</a:t>
            </a:r>
          </a:p>
        </p:txBody>
      </p:sp>
    </p:spTree>
    <p:extLst>
      <p:ext uri="{BB962C8B-B14F-4D97-AF65-F5344CB8AC3E}">
        <p14:creationId xmlns:p14="http://schemas.microsoft.com/office/powerpoint/2010/main" val="10520715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Content Placeholder 2"/>
          <p:cNvSpPr>
            <a:spLocks noGrp="1"/>
          </p:cNvSpPr>
          <p:nvPr>
            <p:ph idx="1"/>
          </p:nvPr>
        </p:nvSpPr>
        <p:spPr bwMode="auto">
          <a:xfrm>
            <a:off x="2152650" y="2084388"/>
            <a:ext cx="7886700" cy="871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4000" smtClean="0">
                <a:latin typeface="Arial Black" panose="020B0A04020102020204" pitchFamily="34" charset="0"/>
              </a:rPr>
              <a:t>End of February 2018</a:t>
            </a:r>
            <a:endParaRPr lang="en-TT" altLang="en-US" sz="4000" smtClean="0">
              <a:latin typeface="Arial Black" panose="020B0A04020102020204" pitchFamily="34" charset="0"/>
            </a:endParaRPr>
          </a:p>
        </p:txBody>
      </p:sp>
      <p:sp>
        <p:nvSpPr>
          <p:cNvPr id="106499" name="Rectangle 2"/>
          <p:cNvSpPr txBox="1">
            <a:spLocks noChangeArrowheads="1"/>
          </p:cNvSpPr>
          <p:nvPr/>
        </p:nvSpPr>
        <p:spPr bwMode="auto">
          <a:xfrm>
            <a:off x="5037138" y="547688"/>
            <a:ext cx="2117725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571500" indent="-571500">
              <a:defRPr>
                <a:solidFill>
                  <a:schemeClr val="tx1"/>
                </a:solidFill>
                <a:latin typeface="Aptos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/>
              </a:defRPr>
            </a:lvl9pPr>
          </a:lstStyle>
          <a:p>
            <a:pPr marL="571500" marR="0" lvl="0" indent="-5715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4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MS PGothic" panose="020B0600070205080204" pitchFamily="34" charset="-128"/>
                <a:cs typeface="+mn-cs"/>
              </a:rPr>
              <a:t>When !</a:t>
            </a:r>
          </a:p>
        </p:txBody>
      </p:sp>
    </p:spTree>
    <p:extLst>
      <p:ext uri="{BB962C8B-B14F-4D97-AF65-F5344CB8AC3E}">
        <p14:creationId xmlns:p14="http://schemas.microsoft.com/office/powerpoint/2010/main" val="42296060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itle 1"/>
          <p:cNvSpPr>
            <a:spLocks noGrp="1"/>
          </p:cNvSpPr>
          <p:nvPr>
            <p:ph type="title"/>
          </p:nvPr>
        </p:nvSpPr>
        <p:spPr>
          <a:xfrm>
            <a:off x="3338513" y="228600"/>
            <a:ext cx="5505450" cy="762000"/>
          </a:xfrm>
        </p:spPr>
        <p:txBody>
          <a:bodyPr/>
          <a:lstStyle/>
          <a:p>
            <a:r>
              <a:rPr lang="en-US" altLang="en-US" sz="4000" smtClean="0">
                <a:latin typeface="Arial Black" panose="020B0A04020102020204" pitchFamily="34" charset="0"/>
              </a:rPr>
              <a:t>Expected Impacts</a:t>
            </a:r>
            <a:endParaRPr lang="en-TT" altLang="en-US" sz="4000" smtClean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3750" y="1419225"/>
            <a:ext cx="10866438" cy="3865563"/>
          </a:xfrm>
        </p:spPr>
        <p:txBody>
          <a:bodyPr>
            <a:noAutofit/>
          </a:bodyPr>
          <a:lstStyle/>
          <a:p>
            <a:pPr algn="l" fontAlgn="auto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en-US" sz="2000" b="1" dirty="0">
                <a:solidFill>
                  <a:srgbClr val="C00000"/>
                </a:solidFill>
              </a:rPr>
              <a:t>Support</a:t>
            </a:r>
            <a:r>
              <a:rPr lang="en-US" sz="2000" b="1" dirty="0"/>
              <a:t> forecast service </a:t>
            </a:r>
            <a:r>
              <a:rPr lang="en-US" sz="2000" b="1" dirty="0">
                <a:solidFill>
                  <a:srgbClr val="C00000"/>
                </a:solidFill>
              </a:rPr>
              <a:t>requirements of government water  resource managers </a:t>
            </a:r>
            <a:r>
              <a:rPr lang="en-US" sz="2000" b="1" dirty="0"/>
              <a:t>by satisfying forecast services at  various timescales &amp; situations</a:t>
            </a:r>
          </a:p>
          <a:p>
            <a:pPr algn="l" fontAlgn="auto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endParaRPr lang="en-US" sz="2000" b="1" dirty="0"/>
          </a:p>
          <a:p>
            <a:pPr algn="l" fontAlgn="auto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en-US" sz="2000" b="1" dirty="0">
                <a:solidFill>
                  <a:srgbClr val="005BAA"/>
                </a:solidFill>
              </a:rPr>
              <a:t>Enable water resources manager to tailor forecasts to better serve water  industry needs</a:t>
            </a:r>
          </a:p>
          <a:p>
            <a:pPr algn="l" fontAlgn="auto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endParaRPr lang="en-US" sz="2000" b="1" dirty="0"/>
          </a:p>
          <a:p>
            <a:pPr algn="l" fontAlgn="auto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en-US" sz="2000" b="1" dirty="0"/>
              <a:t>Provide critical information that can be </a:t>
            </a:r>
            <a:r>
              <a:rPr lang="en-US" sz="2000" b="1" dirty="0">
                <a:solidFill>
                  <a:srgbClr val="005BAA"/>
                </a:solidFill>
              </a:rPr>
              <a:t>used for risk-based water management decision-making</a:t>
            </a:r>
          </a:p>
          <a:p>
            <a:pPr marL="0" indent="0" algn="l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7916065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184" y="0"/>
            <a:ext cx="10355416" cy="594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03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2225</Words>
  <Application>Microsoft Office PowerPoint</Application>
  <PresentationFormat>Widescreen</PresentationFormat>
  <Paragraphs>391</Paragraphs>
  <Slides>45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57" baseType="lpstr">
      <vt:lpstr>MS PGothic</vt:lpstr>
      <vt:lpstr>Aptos</vt:lpstr>
      <vt:lpstr>Aptos Display</vt:lpstr>
      <vt:lpstr>Arial</vt:lpstr>
      <vt:lpstr>Arial Black</vt:lpstr>
      <vt:lpstr>Calibri</vt:lpstr>
      <vt:lpstr>Symbol</vt:lpstr>
      <vt:lpstr>Times New Roman</vt:lpstr>
      <vt:lpstr>Verdana</vt:lpstr>
      <vt:lpstr>Wingdings</vt:lpstr>
      <vt:lpstr>Custom Design</vt:lpstr>
      <vt:lpstr>1_Custom Design</vt:lpstr>
      <vt:lpstr>    Leadership and Management Workshop for Senior Management of RA III and IV Caribbean Members  Best Practices in Budgeting and Human Resource Management for Caribbean National Meteorological &amp; Hydrometeorological Services  Kenneth Kerr   Port of Spain, Trinidad and Tobago 1-5 December 2025</vt:lpstr>
      <vt:lpstr> From Scientist to Leader: The Mindset Shift Directors Must Make as a Best Practice</vt:lpstr>
      <vt:lpstr> Why Budget Planning Matters</vt:lpstr>
      <vt:lpstr> Why Budget Planning is Different in the Caribbean</vt:lpstr>
      <vt:lpstr>Best Practice  8-Step NMHS Budget Cycle</vt:lpstr>
      <vt:lpstr>Find Out the Budget Timing</vt:lpstr>
      <vt:lpstr>Best Practice- Directors Explicitly Involve Others in the Budget and Needs Assessment Process</vt:lpstr>
      <vt:lpstr>Step 1: Needs Assessment</vt:lpstr>
      <vt:lpstr>Step 2: Prioritization &amp; Costing</vt:lpstr>
      <vt:lpstr> MUST-HAVE ITEMS</vt:lpstr>
      <vt:lpstr>SHOULD-HAVE ITEMS</vt:lpstr>
      <vt:lpstr>COULD-HAVE ITEMS</vt:lpstr>
      <vt:lpstr>Step 2: Prioritization &amp; Costing</vt:lpstr>
      <vt:lpstr>Linking Cost to Operational Impacts </vt:lpstr>
      <vt:lpstr>Step 3: Align with National Priorities</vt:lpstr>
      <vt:lpstr>Step 4: Pre-Budget Engagement</vt:lpstr>
      <vt:lpstr>PowerPoint Presentation</vt:lpstr>
      <vt:lpstr>PowerPoint Presentation</vt:lpstr>
      <vt:lpstr>Step 6: Negotiations &amp; Hearings</vt:lpstr>
      <vt:lpstr>Step 7: Approval</vt:lpstr>
      <vt:lpstr>Step 8: Implementation &amp; Monitoring</vt:lpstr>
      <vt:lpstr>Checklist for All Budget Submissions</vt:lpstr>
      <vt:lpstr>Annual Work Plan Example</vt:lpstr>
      <vt:lpstr>Annual Work Plan Example</vt:lpstr>
      <vt:lpstr>Prepare Detailed Operational Plans and Budgets </vt:lpstr>
      <vt:lpstr>Why HR Management Matters in NMHS Operations</vt:lpstr>
      <vt:lpstr>Why HR Management Matters in NMHS Operations</vt:lpstr>
      <vt:lpstr>Best Practice 1: Strategic Workforce Planning</vt:lpstr>
      <vt:lpstr>Best Practice 2: Strengthening Motivation &amp; Workplace Culture</vt:lpstr>
      <vt:lpstr>HR + Budget Integration</vt:lpstr>
      <vt:lpstr>Conclusion</vt:lpstr>
      <vt:lpstr>Regional collaboration to reduce costs of calibration, maintenance, and shipping of meteorological equipment</vt:lpstr>
      <vt:lpstr>Regional Calibration and Maintenance Centers </vt:lpstr>
      <vt:lpstr>Regional Training Program for Technicians (CIMH-led)</vt:lpstr>
      <vt:lpstr>Coordinated Donor Engagement &amp; Co-Financed Projects</vt:lpstr>
      <vt:lpstr>Thank you!</vt:lpstr>
      <vt:lpstr>PowerPoint Presentation</vt:lpstr>
      <vt:lpstr>PowerPoint Presentation</vt:lpstr>
      <vt:lpstr>PowerPoint Presentation</vt:lpstr>
      <vt:lpstr>Expected Impacts</vt:lpstr>
      <vt:lpstr>PowerPoint Presentation</vt:lpstr>
      <vt:lpstr>PowerPoint Presentation</vt:lpstr>
      <vt:lpstr>PowerPoint Presentation</vt:lpstr>
      <vt:lpstr>Expected Impacts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Leadership and Management Workshop for Senior Management of RA III and IV Caribbean Members  Best Practices in Budgeting and Human Resource Management for Caribbean National Meteorological &amp; Hydrometeorological Services  Kenneth Kerr   Port of Spain, Trinidad and Tobago 1-5 December 2025</dc:title>
  <dc:creator>Kenneth Kerr</dc:creator>
  <cp:lastModifiedBy>Kenneth Kerr</cp:lastModifiedBy>
  <cp:revision>8</cp:revision>
  <dcterms:created xsi:type="dcterms:W3CDTF">2025-12-01T05:34:21Z</dcterms:created>
  <dcterms:modified xsi:type="dcterms:W3CDTF">2025-12-01T22:57:21Z</dcterms:modified>
</cp:coreProperties>
</file>