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sldIdLst>
    <p:sldId id="256" r:id="rId6"/>
    <p:sldId id="257" r:id="rId7"/>
    <p:sldId id="264" r:id="rId8"/>
    <p:sldId id="266" r:id="rId9"/>
    <p:sldId id="268" r:id="rId10"/>
    <p:sldId id="259" r:id="rId11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53558-1260-40AD-8AF7-B2DB57061C61}" v="20" dt="2025-12-01T11:41:37.772"/>
    <p1510:client id="{D5FEE1C7-9DC3-4C63-9F48-CEC0E955CAE4}" v="1" dt="2025-12-01T19:02:09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ald Gordon" userId="6746c055-4434-4c68-9ab6-c9a17f177ce8" providerId="ADAL" clId="{BDC69E6E-4CEE-43DB-82CB-7FB99F1C0D55}"/>
    <pc:docChg chg="undo custSel addSld delSld modSld">
      <pc:chgData name="Ronald Gordon" userId="6746c055-4434-4c68-9ab6-c9a17f177ce8" providerId="ADAL" clId="{BDC69E6E-4CEE-43DB-82CB-7FB99F1C0D55}" dt="2025-12-01T19:02:12.419" v="2299" actId="20577"/>
      <pc:docMkLst>
        <pc:docMk/>
      </pc:docMkLst>
      <pc:sldChg chg="modSp mod">
        <pc:chgData name="Ronald Gordon" userId="6746c055-4434-4c68-9ab6-c9a17f177ce8" providerId="ADAL" clId="{BDC69E6E-4CEE-43DB-82CB-7FB99F1C0D55}" dt="2025-12-01T18:12:03.711" v="87" actId="20577"/>
        <pc:sldMkLst>
          <pc:docMk/>
          <pc:sldMk cId="2835597141" sldId="256"/>
        </pc:sldMkLst>
        <pc:spChg chg="mod">
          <ac:chgData name="Ronald Gordon" userId="6746c055-4434-4c68-9ab6-c9a17f177ce8" providerId="ADAL" clId="{BDC69E6E-4CEE-43DB-82CB-7FB99F1C0D55}" dt="2025-12-01T18:12:03.711" v="87" actId="20577"/>
          <ac:spMkLst>
            <pc:docMk/>
            <pc:sldMk cId="2835597141" sldId="256"/>
            <ac:spMk id="6" creationId="{FEFE9F23-CEB0-369E-621E-8AD9DD122FD7}"/>
          </ac:spMkLst>
        </pc:spChg>
      </pc:sldChg>
      <pc:sldChg chg="del">
        <pc:chgData name="Ronald Gordon" userId="6746c055-4434-4c68-9ab6-c9a17f177ce8" providerId="ADAL" clId="{BDC69E6E-4CEE-43DB-82CB-7FB99F1C0D55}" dt="2025-12-01T18:42:52.809" v="2113" actId="2696"/>
        <pc:sldMkLst>
          <pc:docMk/>
          <pc:sldMk cId="3823670128" sldId="258"/>
        </pc:sldMkLst>
      </pc:sldChg>
      <pc:sldChg chg="del">
        <pc:chgData name="Ronald Gordon" userId="6746c055-4434-4c68-9ab6-c9a17f177ce8" providerId="ADAL" clId="{BDC69E6E-4CEE-43DB-82CB-7FB99F1C0D55}" dt="2025-12-01T18:42:46.604" v="2112" actId="2696"/>
        <pc:sldMkLst>
          <pc:docMk/>
          <pc:sldMk cId="1254073244" sldId="260"/>
        </pc:sldMkLst>
      </pc:sldChg>
      <pc:sldChg chg="del">
        <pc:chgData name="Ronald Gordon" userId="6746c055-4434-4c68-9ab6-c9a17f177ce8" providerId="ADAL" clId="{BDC69E6E-4CEE-43DB-82CB-7FB99F1C0D55}" dt="2025-12-01T18:42:58.670" v="2114" actId="2696"/>
        <pc:sldMkLst>
          <pc:docMk/>
          <pc:sldMk cId="650256440" sldId="262"/>
        </pc:sldMkLst>
      </pc:sldChg>
      <pc:sldChg chg="modSp mod">
        <pc:chgData name="Ronald Gordon" userId="6746c055-4434-4c68-9ab6-c9a17f177ce8" providerId="ADAL" clId="{BDC69E6E-4CEE-43DB-82CB-7FB99F1C0D55}" dt="2025-12-01T19:02:12.419" v="2299" actId="20577"/>
        <pc:sldMkLst>
          <pc:docMk/>
          <pc:sldMk cId="115279228" sldId="264"/>
        </pc:sldMkLst>
        <pc:spChg chg="mod">
          <ac:chgData name="Ronald Gordon" userId="6746c055-4434-4c68-9ab6-c9a17f177ce8" providerId="ADAL" clId="{BDC69E6E-4CEE-43DB-82CB-7FB99F1C0D55}" dt="2025-12-01T18:16:13.814" v="150" actId="20577"/>
          <ac:spMkLst>
            <pc:docMk/>
            <pc:sldMk cId="115279228" sldId="264"/>
            <ac:spMk id="2" creationId="{A58004AB-ADAA-9C57-9C1F-DCB6723136A5}"/>
          </ac:spMkLst>
        </pc:spChg>
        <pc:spChg chg="mod">
          <ac:chgData name="Ronald Gordon" userId="6746c055-4434-4c68-9ab6-c9a17f177ce8" providerId="ADAL" clId="{BDC69E6E-4CEE-43DB-82CB-7FB99F1C0D55}" dt="2025-12-01T19:02:12.419" v="2299" actId="20577"/>
          <ac:spMkLst>
            <pc:docMk/>
            <pc:sldMk cId="115279228" sldId="264"/>
            <ac:spMk id="4" creationId="{44EAD6BA-C1E7-3D7A-5254-B1F243FD58B8}"/>
          </ac:spMkLst>
        </pc:spChg>
      </pc:sldChg>
      <pc:sldChg chg="del">
        <pc:chgData name="Ronald Gordon" userId="6746c055-4434-4c68-9ab6-c9a17f177ce8" providerId="ADAL" clId="{BDC69E6E-4CEE-43DB-82CB-7FB99F1C0D55}" dt="2025-12-01T18:43:14.278" v="2115" actId="2696"/>
        <pc:sldMkLst>
          <pc:docMk/>
          <pc:sldMk cId="177744488" sldId="265"/>
        </pc:sldMkLst>
      </pc:sldChg>
      <pc:sldChg chg="modSp mod">
        <pc:chgData name="Ronald Gordon" userId="6746c055-4434-4c68-9ab6-c9a17f177ce8" providerId="ADAL" clId="{BDC69E6E-4CEE-43DB-82CB-7FB99F1C0D55}" dt="2025-12-01T19:00:11.180" v="2295" actId="20577"/>
        <pc:sldMkLst>
          <pc:docMk/>
          <pc:sldMk cId="1433960148" sldId="266"/>
        </pc:sldMkLst>
        <pc:spChg chg="mod">
          <ac:chgData name="Ronald Gordon" userId="6746c055-4434-4c68-9ab6-c9a17f177ce8" providerId="ADAL" clId="{BDC69E6E-4CEE-43DB-82CB-7FB99F1C0D55}" dt="2025-12-01T19:00:11.180" v="2295" actId="20577"/>
          <ac:spMkLst>
            <pc:docMk/>
            <pc:sldMk cId="1433960148" sldId="266"/>
            <ac:spMk id="4" creationId="{E3D55F44-0830-3664-73A5-09D3755056E1}"/>
          </ac:spMkLst>
        </pc:spChg>
      </pc:sldChg>
      <pc:sldChg chg="del">
        <pc:chgData name="Ronald Gordon" userId="6746c055-4434-4c68-9ab6-c9a17f177ce8" providerId="ADAL" clId="{BDC69E6E-4CEE-43DB-82CB-7FB99F1C0D55}" dt="2025-12-01T18:44:53.155" v="2116" actId="2696"/>
        <pc:sldMkLst>
          <pc:docMk/>
          <pc:sldMk cId="757800981" sldId="267"/>
        </pc:sldMkLst>
      </pc:sldChg>
      <pc:sldChg chg="modSp mod">
        <pc:chgData name="Ronald Gordon" userId="6746c055-4434-4c68-9ab6-c9a17f177ce8" providerId="ADAL" clId="{BDC69E6E-4CEE-43DB-82CB-7FB99F1C0D55}" dt="2025-12-01T18:41:04.606" v="2111" actId="20577"/>
        <pc:sldMkLst>
          <pc:docMk/>
          <pc:sldMk cId="244969269" sldId="268"/>
        </pc:sldMkLst>
        <pc:spChg chg="mod">
          <ac:chgData name="Ronald Gordon" userId="6746c055-4434-4c68-9ab6-c9a17f177ce8" providerId="ADAL" clId="{BDC69E6E-4CEE-43DB-82CB-7FB99F1C0D55}" dt="2025-12-01T18:41:04.606" v="2111" actId="20577"/>
          <ac:spMkLst>
            <pc:docMk/>
            <pc:sldMk cId="244969269" sldId="268"/>
            <ac:spMk id="4" creationId="{F3F07446-7E49-B259-3F7B-3A222DADAA0A}"/>
          </ac:spMkLst>
        </pc:spChg>
      </pc:sldChg>
      <pc:sldChg chg="modSp new del mod">
        <pc:chgData name="Ronald Gordon" userId="6746c055-4434-4c68-9ab6-c9a17f177ce8" providerId="ADAL" clId="{BDC69E6E-4CEE-43DB-82CB-7FB99F1C0D55}" dt="2025-12-01T18:15:59.493" v="148" actId="2696"/>
        <pc:sldMkLst>
          <pc:docMk/>
          <pc:sldMk cId="901099863" sldId="269"/>
        </pc:sldMkLst>
        <pc:spChg chg="mod">
          <ac:chgData name="Ronald Gordon" userId="6746c055-4434-4c68-9ab6-c9a17f177ce8" providerId="ADAL" clId="{BDC69E6E-4CEE-43DB-82CB-7FB99F1C0D55}" dt="2025-12-01T18:14:20.462" v="147" actId="20577"/>
          <ac:spMkLst>
            <pc:docMk/>
            <pc:sldMk cId="901099863" sldId="269"/>
            <ac:spMk id="2" creationId="{2A0E7BF5-0E31-6C90-AF1C-6B7D3F1B35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22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06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396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971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85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002E4A1E-1EB0-0593-1C8D-3884AC9BB310}"/>
              </a:ext>
            </a:extLst>
          </p:cNvPr>
          <p:cNvSpPr txBox="1"/>
          <p:nvPr userDrawn="1"/>
        </p:nvSpPr>
        <p:spPr>
          <a:xfrm>
            <a:off x="3824879" y="4572080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3757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38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9062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4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911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5126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583930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12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#2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8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9" r:id="rId3"/>
    <p:sldLayoutId id="2147483670" r:id="rId4"/>
    <p:sldLayoutId id="2147483665" r:id="rId5"/>
    <p:sldLayoutId id="2147483671" r:id="rId6"/>
    <p:sldLayoutId id="2147483681" r:id="rId7"/>
    <p:sldLayoutId id="2147483684" r:id="rId8"/>
    <p:sldLayoutId id="2147483651" r:id="rId9"/>
    <p:sldLayoutId id="2147483657" r:id="rId10"/>
    <p:sldLayoutId id="2147483652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FE9F23-CEB0-369E-621E-8AD9DD12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1" y="675175"/>
            <a:ext cx="11686977" cy="5187836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005BAA"/>
                </a:solidFill>
              </a:rPr>
              <a:t>Leadership and Management Workshop</a:t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>for Senior Management of</a:t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>RA III and IV Caribbean Members</a:t>
            </a:r>
            <a:br>
              <a:rPr lang="en-US" dirty="0">
                <a:solidFill>
                  <a:srgbClr val="005BAA"/>
                </a:solidFill>
              </a:rPr>
            </a:br>
            <a:br>
              <a:rPr lang="en-US" dirty="0">
                <a:solidFill>
                  <a:srgbClr val="005BAA"/>
                </a:solidFill>
              </a:rPr>
            </a:br>
            <a:r>
              <a:rPr lang="en-US" b="0" dirty="0">
                <a:solidFill>
                  <a:srgbClr val="005BAA"/>
                </a:solidFill>
              </a:rPr>
              <a:t>Practical Exercise 1: </a:t>
            </a:r>
            <a:br>
              <a:rPr lang="en-US" b="0" dirty="0">
                <a:solidFill>
                  <a:srgbClr val="005BAA"/>
                </a:solidFill>
              </a:rPr>
            </a:br>
            <a:r>
              <a:rPr lang="en-US" b="0" dirty="0">
                <a:solidFill>
                  <a:srgbClr val="005BAA"/>
                </a:solidFill>
              </a:rPr>
              <a:t>“Defining the context of your NMHS”</a:t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b="0" dirty="0">
                <a:solidFill>
                  <a:srgbClr val="005BAA"/>
                </a:solidFill>
              </a:rPr>
              <a:t>Group No. 4</a:t>
            </a:r>
            <a:br>
              <a:rPr lang="en-US" dirty="0">
                <a:solidFill>
                  <a:srgbClr val="005BAA"/>
                </a:solidFill>
              </a:rPr>
            </a:br>
            <a:br>
              <a:rPr lang="en-US" dirty="0">
                <a:solidFill>
                  <a:srgbClr val="005BAA"/>
                </a:solidFill>
              </a:rPr>
            </a:br>
            <a:br>
              <a:rPr lang="en-US" dirty="0">
                <a:solidFill>
                  <a:srgbClr val="005BAA"/>
                </a:solidFill>
              </a:rPr>
            </a:br>
            <a:r>
              <a:rPr lang="en-US" sz="2700" b="0" dirty="0">
                <a:solidFill>
                  <a:srgbClr val="005BAA"/>
                </a:solidFill>
              </a:rPr>
              <a:t>Members</a:t>
            </a:r>
            <a:r>
              <a:rPr lang="es-EC" sz="2700" dirty="0">
                <a:solidFill>
                  <a:srgbClr val="005BAA"/>
                </a:solidFill>
              </a:rPr>
              <a:t>: </a:t>
            </a:r>
            <a:r>
              <a:rPr lang="en-US" sz="2700" b="0" dirty="0">
                <a:solidFill>
                  <a:srgbClr val="005BAA"/>
                </a:solidFill>
              </a:rPr>
              <a:t>Ronald Gordon, Gilbert Miller, Gerard Tamar, Shawn Boyce                                                                                            </a:t>
            </a:r>
            <a:br>
              <a:rPr lang="en-US" dirty="0">
                <a:solidFill>
                  <a:srgbClr val="005BAA"/>
                </a:solidFill>
              </a:rPr>
            </a:br>
            <a:br>
              <a:rPr lang="en-US" dirty="0">
                <a:solidFill>
                  <a:srgbClr val="005BAA"/>
                </a:solidFill>
              </a:rPr>
            </a:br>
            <a:r>
              <a:rPr lang="en-US" sz="2400" b="0" dirty="0">
                <a:solidFill>
                  <a:srgbClr val="005BAA"/>
                </a:solidFill>
              </a:rPr>
              <a:t>Port of Spain, Trinidad and Tobago</a:t>
            </a:r>
            <a:br>
              <a:rPr lang="en-US" sz="2400" b="0" dirty="0">
                <a:solidFill>
                  <a:srgbClr val="005BAA"/>
                </a:solidFill>
              </a:rPr>
            </a:br>
            <a:r>
              <a:rPr lang="en-US" sz="2400" b="0" dirty="0">
                <a:solidFill>
                  <a:srgbClr val="005BAA"/>
                </a:solidFill>
              </a:rPr>
              <a:t>1-5 December 2025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83559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D50207-895F-14DB-6441-68B4DF08A8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Objective of </a:t>
            </a:r>
            <a:r>
              <a:rPr lang="fr-FR" err="1"/>
              <a:t>this</a:t>
            </a:r>
            <a:r>
              <a:rPr lang="fr-FR"/>
              <a:t> </a:t>
            </a:r>
            <a:r>
              <a:rPr lang="fr-FR" err="1"/>
              <a:t>exercise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DCB20A-D5B8-4637-1F10-DA9E3E745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5288" y="2383527"/>
            <a:ext cx="9381423" cy="3226981"/>
          </a:xfrm>
        </p:spPr>
        <p:txBody>
          <a:bodyPr lIns="91440" tIns="45720" rIns="91440" bIns="45720" anchor="t"/>
          <a:lstStyle/>
          <a:p>
            <a:r>
              <a:rPr lang="fr-FR" sz="2800" err="1">
                <a:latin typeface="Arial"/>
                <a:cs typeface="Arial"/>
              </a:rPr>
              <a:t>Taking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into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consideration</a:t>
            </a:r>
            <a:r>
              <a:rPr lang="fr-FR" sz="2800">
                <a:latin typeface="Arial"/>
                <a:cs typeface="Arial"/>
              </a:rPr>
              <a:t> the global, </a:t>
            </a:r>
            <a:r>
              <a:rPr lang="fr-FR" sz="2800" err="1">
                <a:latin typeface="Arial"/>
                <a:cs typeface="Arial"/>
              </a:rPr>
              <a:t>regional</a:t>
            </a:r>
            <a:r>
              <a:rPr lang="fr-FR" sz="2800">
                <a:latin typeface="Arial"/>
                <a:cs typeface="Arial"/>
              </a:rPr>
              <a:t> and </a:t>
            </a:r>
            <a:r>
              <a:rPr lang="fr-FR" sz="2800" err="1">
                <a:latin typeface="Arial"/>
                <a:cs typeface="Arial"/>
              </a:rPr>
              <a:t>sub-regional</a:t>
            </a:r>
            <a:r>
              <a:rPr lang="fr-FR" sz="2800">
                <a:latin typeface="Arial"/>
                <a:cs typeface="Arial"/>
              </a:rPr>
              <a:t> trends, the international </a:t>
            </a:r>
            <a:r>
              <a:rPr lang="fr-FR" sz="2800" err="1">
                <a:latin typeface="Arial"/>
                <a:cs typeface="Arial"/>
              </a:rPr>
              <a:t>cooperation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environment</a:t>
            </a:r>
            <a:r>
              <a:rPr lang="fr-FR" sz="2800">
                <a:latin typeface="Arial"/>
                <a:cs typeface="Arial"/>
              </a:rPr>
              <a:t> and </a:t>
            </a:r>
            <a:r>
              <a:rPr lang="fr-FR" sz="2800" err="1">
                <a:latin typeface="Arial"/>
                <a:cs typeface="Arial"/>
              </a:rPr>
              <a:t>other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factors</a:t>
            </a:r>
            <a:r>
              <a:rPr lang="fr-FR" sz="2800">
                <a:latin typeface="Arial"/>
                <a:cs typeface="Arial"/>
              </a:rPr>
              <a:t> at the national </a:t>
            </a:r>
            <a:r>
              <a:rPr lang="fr-FR" sz="2800" err="1">
                <a:latin typeface="Arial"/>
                <a:cs typeface="Arial"/>
              </a:rPr>
              <a:t>level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you</a:t>
            </a:r>
            <a:r>
              <a:rPr lang="fr-FR" sz="2800">
                <a:latin typeface="Arial"/>
                <a:cs typeface="Arial"/>
              </a:rPr>
              <a:t> are </a:t>
            </a:r>
            <a:r>
              <a:rPr lang="fr-FR" sz="2800" err="1">
                <a:latin typeface="Arial"/>
                <a:cs typeface="Arial"/>
              </a:rPr>
              <a:t>experiencing</a:t>
            </a:r>
            <a:r>
              <a:rPr lang="fr-FR" sz="2800">
                <a:latin typeface="Arial"/>
                <a:cs typeface="Arial"/>
              </a:rPr>
              <a:t>, </a:t>
            </a:r>
            <a:r>
              <a:rPr lang="fr-FR" sz="2800" b="1" err="1">
                <a:latin typeface="Arial"/>
                <a:cs typeface="Arial"/>
              </a:rPr>
              <a:t>define</a:t>
            </a:r>
            <a:r>
              <a:rPr lang="fr-FR" sz="2800" b="1">
                <a:latin typeface="Arial"/>
                <a:cs typeface="Arial"/>
              </a:rPr>
              <a:t> in a </a:t>
            </a:r>
            <a:r>
              <a:rPr lang="fr-FR" sz="2800" b="1" u="sng" err="1">
                <a:latin typeface="Arial"/>
                <a:cs typeface="Arial"/>
              </a:rPr>
              <a:t>very</a:t>
            </a:r>
            <a:r>
              <a:rPr lang="fr-FR" sz="2800" b="1" u="sng">
                <a:latin typeface="Arial"/>
                <a:cs typeface="Arial"/>
              </a:rPr>
              <a:t> concise </a:t>
            </a:r>
            <a:r>
              <a:rPr lang="fr-FR" sz="2800" b="1" u="sng" err="1">
                <a:latin typeface="Arial"/>
                <a:cs typeface="Arial"/>
              </a:rPr>
              <a:t>way</a:t>
            </a:r>
            <a:r>
              <a:rPr lang="fr-FR" sz="2800" b="1">
                <a:latin typeface="Arial"/>
                <a:cs typeface="Arial"/>
              </a:rPr>
              <a:t> how </a:t>
            </a:r>
            <a:r>
              <a:rPr lang="fr-FR" sz="2800" b="1" err="1">
                <a:latin typeface="Arial"/>
                <a:cs typeface="Arial"/>
              </a:rPr>
              <a:t>your</a:t>
            </a:r>
            <a:r>
              <a:rPr lang="fr-FR" sz="2800" b="1">
                <a:latin typeface="Arial"/>
                <a:cs typeface="Arial"/>
              </a:rPr>
              <a:t> NMHS </a:t>
            </a:r>
            <a:r>
              <a:rPr lang="fr-FR" sz="2800" b="1" err="1">
                <a:latin typeface="Arial"/>
                <a:cs typeface="Arial"/>
              </a:rPr>
              <a:t>would</a:t>
            </a:r>
            <a:r>
              <a:rPr lang="fr-FR" sz="2800" b="1">
                <a:latin typeface="Arial"/>
                <a:cs typeface="Arial"/>
              </a:rPr>
              <a:t> </a:t>
            </a:r>
            <a:r>
              <a:rPr lang="fr-FR" sz="2800" b="1" err="1">
                <a:latin typeface="Arial"/>
                <a:cs typeface="Arial"/>
              </a:rPr>
              <a:t>be</a:t>
            </a:r>
            <a:r>
              <a:rPr lang="fr-FR" sz="2800" b="1">
                <a:latin typeface="Arial"/>
                <a:cs typeface="Arial"/>
              </a:rPr>
              <a:t> </a:t>
            </a:r>
            <a:r>
              <a:rPr lang="fr-FR" sz="2800" b="1" err="1">
                <a:latin typeface="Arial"/>
                <a:cs typeface="Arial"/>
              </a:rPr>
              <a:t>influenced</a:t>
            </a:r>
            <a:r>
              <a:rPr lang="fr-FR" sz="2800" b="1">
                <a:latin typeface="Arial"/>
                <a:cs typeface="Arial"/>
              </a:rPr>
              <a:t> and/or </a:t>
            </a:r>
            <a:r>
              <a:rPr lang="fr-FR" sz="2800" b="1" err="1">
                <a:latin typeface="Arial"/>
                <a:cs typeface="Arial"/>
              </a:rPr>
              <a:t>impacted</a:t>
            </a:r>
            <a:r>
              <a:rPr lang="fr-FR" sz="2800">
                <a:latin typeface="Arial"/>
                <a:cs typeface="Arial"/>
              </a:rPr>
              <a:t>, and as a consequence,  </a:t>
            </a:r>
            <a:r>
              <a:rPr lang="fr-FR" sz="2800" err="1">
                <a:latin typeface="Arial"/>
                <a:cs typeface="Arial"/>
              </a:rPr>
              <a:t>what</a:t>
            </a:r>
            <a:r>
              <a:rPr lang="fr-FR" sz="2800">
                <a:latin typeface="Arial"/>
                <a:cs typeface="Arial"/>
              </a:rPr>
              <a:t> are the main gaps and </a:t>
            </a:r>
            <a:r>
              <a:rPr lang="fr-FR" sz="2800" err="1">
                <a:latin typeface="Arial"/>
                <a:cs typeface="Arial"/>
              </a:rPr>
              <a:t>remaining</a:t>
            </a:r>
            <a:r>
              <a:rPr lang="fr-FR" sz="2800">
                <a:latin typeface="Arial"/>
                <a:cs typeface="Arial"/>
              </a:rPr>
              <a:t> challenges in the </a:t>
            </a:r>
            <a:r>
              <a:rPr lang="fr-FR" sz="2800" err="1">
                <a:latin typeface="Arial"/>
                <a:cs typeface="Arial"/>
              </a:rPr>
              <a:t>next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decade</a:t>
            </a:r>
            <a:r>
              <a:rPr lang="fr-FR" sz="280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971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24D7-7B11-FDF2-D64B-9DEEF9888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004AB-ADAA-9C57-9C1F-DCB672313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34" y="569290"/>
            <a:ext cx="11174931" cy="685172"/>
          </a:xfrm>
        </p:spPr>
        <p:txBody>
          <a:bodyPr/>
          <a:lstStyle/>
          <a:p>
            <a:r>
              <a:rPr lang="es-EC" sz="3600" dirty="0"/>
              <a:t>Regional/</a:t>
            </a:r>
            <a:r>
              <a:rPr lang="es-EC" sz="3600" dirty="0" err="1"/>
              <a:t>National</a:t>
            </a:r>
            <a:r>
              <a:rPr lang="es-EC" sz="3600" dirty="0"/>
              <a:t> </a:t>
            </a:r>
            <a:r>
              <a:rPr lang="es-EC" sz="3600" dirty="0" err="1"/>
              <a:t>trends</a:t>
            </a:r>
            <a:r>
              <a:rPr lang="es-EC" sz="3600" dirty="0"/>
              <a:t> </a:t>
            </a:r>
            <a:r>
              <a:rPr lang="es-EC" sz="3600" dirty="0" err="1"/>
              <a:t>with</a:t>
            </a:r>
            <a:r>
              <a:rPr lang="es-EC" sz="3600" dirty="0"/>
              <a:t> </a:t>
            </a:r>
            <a:r>
              <a:rPr lang="es-EC" sz="3600" dirty="0" err="1"/>
              <a:t>potential</a:t>
            </a:r>
            <a:r>
              <a:rPr lang="es-EC" sz="3600" dirty="0"/>
              <a:t> </a:t>
            </a:r>
            <a:r>
              <a:rPr lang="es-EC" sz="3600" dirty="0" err="1"/>
              <a:t>impact</a:t>
            </a:r>
            <a:r>
              <a:rPr lang="es-EC" sz="3600" dirty="0"/>
              <a:t> in </a:t>
            </a:r>
            <a:r>
              <a:rPr lang="es-EC" sz="3600" dirty="0" err="1"/>
              <a:t>NMHSs</a:t>
            </a:r>
            <a:endParaRPr lang="fr-FR" sz="3600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4EAD6BA-C1E7-3D7A-5254-B1F243FD58B8}"/>
              </a:ext>
            </a:extLst>
          </p:cNvPr>
          <p:cNvSpPr txBox="1">
            <a:spLocks/>
          </p:cNvSpPr>
          <p:nvPr/>
        </p:nvSpPr>
        <p:spPr>
          <a:xfrm>
            <a:off x="1398471" y="1430498"/>
            <a:ext cx="9144000" cy="38152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Prevalence</a:t>
            </a:r>
            <a:r>
              <a:rPr lang="fr-FR" dirty="0">
                <a:solidFill>
                  <a:prstClr val="black"/>
                </a:solidFill>
              </a:rPr>
              <a:t> of social media </a:t>
            </a:r>
            <a:r>
              <a:rPr lang="fr-FR" dirty="0" err="1">
                <a:solidFill>
                  <a:prstClr val="black"/>
                </a:solidFill>
              </a:rPr>
              <a:t>influencers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posing</a:t>
            </a:r>
            <a:r>
              <a:rPr lang="fr-FR" dirty="0">
                <a:solidFill>
                  <a:prstClr val="black"/>
                </a:solidFill>
              </a:rPr>
              <a:t> as </a:t>
            </a:r>
            <a:r>
              <a:rPr lang="fr-FR" dirty="0" err="1">
                <a:solidFill>
                  <a:prstClr val="black"/>
                </a:solidFill>
              </a:rPr>
              <a:t>Meteorologist</a:t>
            </a:r>
            <a:r>
              <a:rPr lang="fr-FR" dirty="0">
                <a:solidFill>
                  <a:prstClr val="black"/>
                </a:solidFill>
              </a:rPr>
              <a:t>/</a:t>
            </a:r>
            <a:r>
              <a:rPr lang="fr-FR" dirty="0" err="1">
                <a:solidFill>
                  <a:prstClr val="black"/>
                </a:solidFill>
              </a:rPr>
              <a:t>Weather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Forecasters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spreading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misinformation</a:t>
            </a:r>
            <a:r>
              <a:rPr lang="fr-FR" dirty="0">
                <a:solidFill>
                  <a:prstClr val="black"/>
                </a:solidFill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Increasing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frequency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intensity</a:t>
            </a:r>
            <a:r>
              <a:rPr lang="fr-FR" dirty="0">
                <a:solidFill>
                  <a:prstClr val="black"/>
                </a:solidFill>
              </a:rPr>
              <a:t> of </a:t>
            </a:r>
            <a:r>
              <a:rPr lang="fr-FR" dirty="0" err="1">
                <a:solidFill>
                  <a:prstClr val="black"/>
                </a:solidFill>
              </a:rPr>
              <a:t>weather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climate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hazards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risks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owing</a:t>
            </a:r>
            <a:r>
              <a:rPr lang="fr-FR" dirty="0">
                <a:solidFill>
                  <a:prstClr val="black"/>
                </a:solidFill>
              </a:rPr>
              <a:t> to </a:t>
            </a:r>
            <a:r>
              <a:rPr lang="fr-FR" dirty="0" err="1">
                <a:solidFill>
                  <a:prstClr val="black"/>
                </a:solidFill>
              </a:rPr>
              <a:t>climate</a:t>
            </a:r>
            <a:r>
              <a:rPr lang="fr-FR" dirty="0">
                <a:solidFill>
                  <a:prstClr val="black"/>
                </a:solidFill>
              </a:rPr>
              <a:t> change </a:t>
            </a:r>
            <a:r>
              <a:rPr lang="fr-FR" dirty="0" err="1">
                <a:solidFill>
                  <a:prstClr val="black"/>
                </a:solidFill>
              </a:rPr>
              <a:t>coupled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with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increase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demands</a:t>
            </a:r>
            <a:r>
              <a:rPr lang="fr-FR" dirty="0">
                <a:solidFill>
                  <a:prstClr val="black"/>
                </a:solidFill>
              </a:rPr>
              <a:t> for </a:t>
            </a:r>
            <a:r>
              <a:rPr lang="fr-FR" dirty="0" err="1">
                <a:solidFill>
                  <a:prstClr val="black"/>
                </a:solidFill>
              </a:rPr>
              <a:t>accuracy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precision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from</a:t>
            </a:r>
            <a:r>
              <a:rPr lang="fr-FR" dirty="0">
                <a:solidFill>
                  <a:prstClr val="black"/>
                </a:solidFill>
              </a:rPr>
              <a:t> the public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Advances</a:t>
            </a:r>
            <a:r>
              <a:rPr lang="fr-FR" dirty="0">
                <a:solidFill>
                  <a:prstClr val="black"/>
                </a:solidFill>
              </a:rPr>
              <a:t> in </a:t>
            </a:r>
            <a:r>
              <a:rPr lang="fr-FR" dirty="0" err="1">
                <a:solidFill>
                  <a:prstClr val="black"/>
                </a:solidFill>
              </a:rPr>
              <a:t>technlogy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such</a:t>
            </a:r>
            <a:r>
              <a:rPr lang="fr-FR" dirty="0">
                <a:solidFill>
                  <a:prstClr val="black"/>
                </a:solidFill>
              </a:rPr>
              <a:t> as AI/ML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Decreasing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funding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resulting</a:t>
            </a:r>
            <a:r>
              <a:rPr lang="fr-FR" dirty="0">
                <a:solidFill>
                  <a:prstClr val="black"/>
                </a:solidFill>
              </a:rPr>
              <a:t> in </a:t>
            </a:r>
            <a:r>
              <a:rPr lang="fr-FR" dirty="0" err="1">
                <a:solidFill>
                  <a:prstClr val="black"/>
                </a:solidFill>
              </a:rPr>
              <a:t>financial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human</a:t>
            </a:r>
            <a:r>
              <a:rPr lang="fr-FR" dirty="0">
                <a:solidFill>
                  <a:prstClr val="black"/>
                </a:solidFill>
              </a:rPr>
              <a:t>  </a:t>
            </a:r>
            <a:r>
              <a:rPr lang="fr-FR" dirty="0" err="1">
                <a:solidFill>
                  <a:prstClr val="black"/>
                </a:solidFill>
              </a:rPr>
              <a:t>resources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constraints</a:t>
            </a: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>
                <a:solidFill>
                  <a:prstClr val="black"/>
                </a:solidFill>
              </a:rPr>
              <a:t>EW4All – the global push for MULTI-HAZARD EWS and Impact-based forecasting and warning services</a:t>
            </a: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79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854F-8579-7DA0-0C7A-406A4136D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157662-0AB0-9CBB-F2F4-CD114CA7F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34" y="166954"/>
            <a:ext cx="11174931" cy="685172"/>
          </a:xfrm>
        </p:spPr>
        <p:txBody>
          <a:bodyPr/>
          <a:lstStyle/>
          <a:p>
            <a:r>
              <a:rPr lang="es-EC" sz="3600" dirty="0" err="1"/>
              <a:t>Persistent</a:t>
            </a:r>
            <a:r>
              <a:rPr lang="es-EC" sz="3600" dirty="0"/>
              <a:t> gaps and </a:t>
            </a:r>
            <a:r>
              <a:rPr lang="es-EC" sz="3600" dirty="0" err="1"/>
              <a:t>challenges</a:t>
            </a:r>
            <a:r>
              <a:rPr lang="es-EC" sz="3600" dirty="0"/>
              <a:t> </a:t>
            </a:r>
            <a:r>
              <a:rPr lang="es-EC" sz="3600" dirty="0" err="1"/>
              <a:t>ahead</a:t>
            </a:r>
            <a:r>
              <a:rPr lang="es-EC" sz="3600" dirty="0"/>
              <a:t>:</a:t>
            </a:r>
            <a:endParaRPr lang="fr-FR" sz="3600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E3D55F44-0830-3664-73A5-09D3755056E1}"/>
              </a:ext>
            </a:extLst>
          </p:cNvPr>
          <p:cNvSpPr txBox="1">
            <a:spLocks/>
          </p:cNvSpPr>
          <p:nvPr/>
        </p:nvSpPr>
        <p:spPr>
          <a:xfrm>
            <a:off x="1398471" y="1348202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Weak or non-existent </a:t>
            </a:r>
            <a:r>
              <a:rPr lang="fr-FR" b="1" dirty="0" err="1">
                <a:solidFill>
                  <a:prstClr val="black"/>
                </a:solidFill>
              </a:rPr>
              <a:t>legal</a:t>
            </a:r>
            <a:r>
              <a:rPr lang="fr-FR" b="1" dirty="0">
                <a:solidFill>
                  <a:prstClr val="black"/>
                </a:solidFill>
              </a:rPr>
              <a:t> mandates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Human </a:t>
            </a:r>
            <a:r>
              <a:rPr lang="fr-FR" b="1" dirty="0" err="1">
                <a:solidFill>
                  <a:prstClr val="black"/>
                </a:solidFill>
              </a:rPr>
              <a:t>resources</a:t>
            </a:r>
            <a:r>
              <a:rPr lang="fr-FR" b="1" dirty="0">
                <a:solidFill>
                  <a:prstClr val="black"/>
                </a:solidFill>
              </a:rPr>
              <a:t> challenges </a:t>
            </a:r>
            <a:r>
              <a:rPr lang="fr-FR" b="1" dirty="0" err="1">
                <a:solidFill>
                  <a:prstClr val="black"/>
                </a:solidFill>
              </a:rPr>
              <a:t>including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difficulty</a:t>
            </a:r>
            <a:r>
              <a:rPr lang="fr-FR" b="1" dirty="0">
                <a:solidFill>
                  <a:prstClr val="black"/>
                </a:solidFill>
              </a:rPr>
              <a:t> in </a:t>
            </a:r>
            <a:r>
              <a:rPr lang="fr-FR" b="1" dirty="0" err="1">
                <a:solidFill>
                  <a:prstClr val="black"/>
                </a:solidFill>
              </a:rPr>
              <a:t>attracting</a:t>
            </a:r>
            <a:r>
              <a:rPr lang="fr-FR" b="1" dirty="0">
                <a:solidFill>
                  <a:prstClr val="black"/>
                </a:solidFill>
              </a:rPr>
              <a:t> and </a:t>
            </a:r>
            <a:r>
              <a:rPr lang="fr-FR" b="1" dirty="0" err="1">
                <a:solidFill>
                  <a:prstClr val="black"/>
                </a:solidFill>
              </a:rPr>
              <a:t>retaining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skilled</a:t>
            </a:r>
            <a:r>
              <a:rPr lang="fr-FR" b="1" dirty="0">
                <a:solidFill>
                  <a:prstClr val="black"/>
                </a:solidFill>
              </a:rPr>
              <a:t> staff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 err="1">
                <a:solidFill>
                  <a:prstClr val="black"/>
                </a:solidFill>
              </a:rPr>
              <a:t>Funding</a:t>
            </a:r>
            <a:r>
              <a:rPr lang="fr-FR" b="1" dirty="0">
                <a:solidFill>
                  <a:prstClr val="black"/>
                </a:solidFill>
              </a:rPr>
              <a:t> contraints and the </a:t>
            </a:r>
            <a:r>
              <a:rPr lang="fr-FR" b="1" dirty="0" err="1">
                <a:solidFill>
                  <a:prstClr val="black"/>
                </a:solidFill>
              </a:rPr>
              <a:t>inability</a:t>
            </a:r>
            <a:r>
              <a:rPr lang="fr-FR" b="1" dirty="0">
                <a:solidFill>
                  <a:prstClr val="black"/>
                </a:solidFill>
              </a:rPr>
              <a:t> to </a:t>
            </a:r>
            <a:r>
              <a:rPr lang="fr-FR" b="1" dirty="0" err="1">
                <a:solidFill>
                  <a:prstClr val="black"/>
                </a:solidFill>
              </a:rPr>
              <a:t>access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project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funds</a:t>
            </a:r>
            <a:r>
              <a:rPr lang="fr-FR" b="1" dirty="0">
                <a:solidFill>
                  <a:prstClr val="black"/>
                </a:solidFill>
              </a:rPr>
              <a:t> due to </a:t>
            </a:r>
            <a:r>
              <a:rPr lang="fr-FR" b="1" dirty="0" err="1">
                <a:solidFill>
                  <a:prstClr val="black"/>
                </a:solidFill>
              </a:rPr>
              <a:t>limited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capacity</a:t>
            </a:r>
            <a:r>
              <a:rPr lang="fr-FR" b="1" dirty="0">
                <a:solidFill>
                  <a:prstClr val="black"/>
                </a:solidFill>
              </a:rPr>
              <a:t> to </a:t>
            </a:r>
            <a:r>
              <a:rPr lang="fr-FR" b="1" dirty="0" err="1">
                <a:solidFill>
                  <a:prstClr val="black"/>
                </a:solidFill>
              </a:rPr>
              <a:t>write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funding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proposals</a:t>
            </a:r>
            <a:r>
              <a:rPr lang="fr-FR" b="1" dirty="0">
                <a:solidFill>
                  <a:prstClr val="black"/>
                </a:solidFill>
              </a:rPr>
              <a:t> and ineffective long-</a:t>
            </a:r>
            <a:r>
              <a:rPr lang="fr-FR" b="1" dirty="0" err="1">
                <a:solidFill>
                  <a:prstClr val="black"/>
                </a:solidFill>
              </a:rPr>
              <a:t>term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sustainability</a:t>
            </a:r>
            <a:r>
              <a:rPr lang="fr-FR" b="1" dirty="0">
                <a:solidFill>
                  <a:prstClr val="black"/>
                </a:solidFill>
              </a:rPr>
              <a:t> of </a:t>
            </a:r>
            <a:r>
              <a:rPr lang="fr-FR" b="1" dirty="0" err="1">
                <a:solidFill>
                  <a:prstClr val="black"/>
                </a:solidFill>
              </a:rPr>
              <a:t>project-based</a:t>
            </a:r>
            <a:r>
              <a:rPr lang="fr-FR" b="1" dirty="0">
                <a:solidFill>
                  <a:prstClr val="black"/>
                </a:solidFill>
              </a:rPr>
              <a:t> interventions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 err="1">
                <a:solidFill>
                  <a:prstClr val="black"/>
                </a:solidFill>
              </a:rPr>
              <a:t>Effectively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Communicating</a:t>
            </a:r>
            <a:r>
              <a:rPr lang="fr-FR" b="1" dirty="0">
                <a:solidFill>
                  <a:prstClr val="black"/>
                </a:solidFill>
              </a:rPr>
              <a:t> the science of </a:t>
            </a:r>
            <a:r>
              <a:rPr lang="fr-FR" b="1" dirty="0" err="1">
                <a:solidFill>
                  <a:prstClr val="black"/>
                </a:solidFill>
              </a:rPr>
              <a:t>meteorology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hydrology</a:t>
            </a:r>
            <a:r>
              <a:rPr lang="fr-FR" b="1" dirty="0">
                <a:solidFill>
                  <a:prstClr val="black"/>
                </a:solidFill>
              </a:rPr>
              <a:t> and </a:t>
            </a:r>
            <a:r>
              <a:rPr lang="fr-FR" b="1" dirty="0" err="1">
                <a:solidFill>
                  <a:prstClr val="black"/>
                </a:solidFill>
              </a:rPr>
              <a:t>climate</a:t>
            </a:r>
            <a:r>
              <a:rPr lang="fr-FR" b="1" dirty="0">
                <a:solidFill>
                  <a:prstClr val="black"/>
                </a:solidFill>
              </a:rPr>
              <a:t> to </a:t>
            </a:r>
            <a:r>
              <a:rPr lang="fr-FR" b="1" dirty="0" err="1">
                <a:solidFill>
                  <a:prstClr val="black"/>
                </a:solidFill>
              </a:rPr>
              <a:t>policy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makers</a:t>
            </a:r>
            <a:r>
              <a:rPr lang="fr-FR" b="1" dirty="0">
                <a:solidFill>
                  <a:prstClr val="black"/>
                </a:solidFill>
              </a:rPr>
              <a:t> and stakeholders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Leveraging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make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more relevant/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impactful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regionally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such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as SIDS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96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C7E7-EA35-40F7-DF88-C56AEA4E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D5A5D-0D32-26B3-FE71-07B5DDD73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284" y="381838"/>
            <a:ext cx="11174931" cy="685172"/>
          </a:xfrm>
        </p:spPr>
        <p:txBody>
          <a:bodyPr/>
          <a:lstStyle/>
          <a:p>
            <a:r>
              <a:rPr lang="es-EC" sz="3200" err="1"/>
              <a:t>Pragmatic</a:t>
            </a:r>
            <a:r>
              <a:rPr lang="es-EC" sz="3200"/>
              <a:t> </a:t>
            </a:r>
            <a:r>
              <a:rPr lang="es-EC" sz="3200" err="1"/>
              <a:t>actions</a:t>
            </a:r>
            <a:r>
              <a:rPr lang="es-EC" sz="3200"/>
              <a:t> </a:t>
            </a:r>
            <a:r>
              <a:rPr lang="es-EC" sz="3200" err="1"/>
              <a:t>to</a:t>
            </a:r>
            <a:r>
              <a:rPr lang="es-EC" sz="3200"/>
              <a:t> </a:t>
            </a:r>
            <a:r>
              <a:rPr lang="es-EC" sz="3200" err="1"/>
              <a:t>address</a:t>
            </a:r>
            <a:r>
              <a:rPr lang="es-EC" sz="3200"/>
              <a:t> </a:t>
            </a:r>
            <a:r>
              <a:rPr lang="es-EC" sz="3200" err="1"/>
              <a:t>current</a:t>
            </a:r>
            <a:r>
              <a:rPr lang="es-EC" sz="3200"/>
              <a:t> gaps and </a:t>
            </a:r>
            <a:r>
              <a:rPr lang="es-EC" sz="3200" err="1"/>
              <a:t>face</a:t>
            </a:r>
            <a:r>
              <a:rPr lang="es-EC" sz="3200"/>
              <a:t> </a:t>
            </a:r>
            <a:r>
              <a:rPr lang="es-EC" sz="3200" err="1"/>
              <a:t>challenges</a:t>
            </a:r>
            <a:r>
              <a:rPr lang="es-EC" sz="3200"/>
              <a:t> </a:t>
            </a:r>
            <a:r>
              <a:rPr lang="es-EC" sz="3200" err="1"/>
              <a:t>ahead</a:t>
            </a:r>
            <a:r>
              <a:rPr lang="es-EC" sz="3200"/>
              <a:t>:</a:t>
            </a:r>
            <a:endParaRPr lang="fr-FR" sz="320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F3F07446-7E49-B259-3F7B-3A222DADAA0A}"/>
              </a:ext>
            </a:extLst>
          </p:cNvPr>
          <p:cNvSpPr txBox="1">
            <a:spLocks/>
          </p:cNvSpPr>
          <p:nvPr/>
        </p:nvSpPr>
        <p:spPr>
          <a:xfrm>
            <a:off x="1368974" y="1067010"/>
            <a:ext cx="9144000" cy="43508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Conducting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presenting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socio-economic</a:t>
            </a:r>
            <a:r>
              <a:rPr lang="fr-FR" dirty="0">
                <a:solidFill>
                  <a:prstClr val="black"/>
                </a:solidFill>
              </a:rPr>
              <a:t> value </a:t>
            </a:r>
            <a:r>
              <a:rPr lang="fr-FR" dirty="0" err="1">
                <a:solidFill>
                  <a:prstClr val="black"/>
                </a:solidFill>
              </a:rPr>
              <a:t>studies</a:t>
            </a:r>
            <a:r>
              <a:rPr lang="fr-FR" dirty="0">
                <a:solidFill>
                  <a:prstClr val="black"/>
                </a:solidFill>
              </a:rPr>
              <a:t>/</a:t>
            </a:r>
            <a:r>
              <a:rPr lang="fr-FR" dirty="0" err="1">
                <a:solidFill>
                  <a:prstClr val="black"/>
                </a:solidFill>
              </a:rPr>
              <a:t>assessments</a:t>
            </a:r>
            <a:r>
              <a:rPr lang="fr-FR" dirty="0">
                <a:solidFill>
                  <a:prstClr val="black"/>
                </a:solidFill>
              </a:rPr>
              <a:t> of </a:t>
            </a:r>
            <a:r>
              <a:rPr lang="fr-FR" dirty="0" err="1">
                <a:solidFill>
                  <a:prstClr val="black"/>
                </a:solidFill>
              </a:rPr>
              <a:t>NMHSs</a:t>
            </a:r>
            <a:r>
              <a:rPr lang="fr-FR" dirty="0">
                <a:solidFill>
                  <a:prstClr val="black"/>
                </a:solidFill>
              </a:rPr>
              <a:t> to </a:t>
            </a:r>
            <a:r>
              <a:rPr lang="fr-FR" dirty="0" err="1">
                <a:solidFill>
                  <a:prstClr val="black"/>
                </a:solidFill>
              </a:rPr>
              <a:t>obtain</a:t>
            </a:r>
            <a:r>
              <a:rPr lang="fr-FR" dirty="0">
                <a:solidFill>
                  <a:prstClr val="black"/>
                </a:solidFill>
              </a:rPr>
              <a:t> more support of </a:t>
            </a:r>
            <a:r>
              <a:rPr lang="fr-FR" dirty="0" err="1">
                <a:solidFill>
                  <a:prstClr val="black"/>
                </a:solidFill>
              </a:rPr>
              <a:t>policy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makers</a:t>
            </a:r>
            <a:r>
              <a:rPr lang="fr-FR" dirty="0">
                <a:solidFill>
                  <a:prstClr val="black"/>
                </a:solidFill>
              </a:rPr>
              <a:t> (</a:t>
            </a:r>
            <a:r>
              <a:rPr lang="fr-FR" dirty="0" err="1">
                <a:solidFill>
                  <a:prstClr val="black"/>
                </a:solidFill>
              </a:rPr>
              <a:t>including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investment</a:t>
            </a:r>
            <a:r>
              <a:rPr lang="fr-FR" dirty="0">
                <a:solidFill>
                  <a:prstClr val="black"/>
                </a:solidFill>
              </a:rPr>
              <a:t> in a communication arm)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>
                <a:solidFill>
                  <a:prstClr val="black"/>
                </a:solidFill>
              </a:rPr>
              <a:t>Structure and </a:t>
            </a:r>
            <a:r>
              <a:rPr lang="fr-FR" dirty="0" err="1">
                <a:solidFill>
                  <a:prstClr val="black"/>
                </a:solidFill>
              </a:rPr>
              <a:t>governance</a:t>
            </a:r>
            <a:r>
              <a:rPr lang="fr-FR" dirty="0">
                <a:solidFill>
                  <a:prstClr val="black"/>
                </a:solidFill>
              </a:rPr>
              <a:t> of Met Services changes to </a:t>
            </a:r>
            <a:r>
              <a:rPr lang="fr-FR" dirty="0" err="1">
                <a:solidFill>
                  <a:prstClr val="black"/>
                </a:solidFill>
              </a:rPr>
              <a:t>address</a:t>
            </a:r>
            <a:r>
              <a:rPr lang="fr-FR" dirty="0">
                <a:solidFill>
                  <a:prstClr val="black"/>
                </a:solidFill>
              </a:rPr>
              <a:t> range of issues </a:t>
            </a:r>
            <a:r>
              <a:rPr lang="fr-FR" dirty="0" err="1">
                <a:solidFill>
                  <a:prstClr val="black"/>
                </a:solidFill>
              </a:rPr>
              <a:t>including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possibility</a:t>
            </a:r>
            <a:r>
              <a:rPr lang="fr-FR" dirty="0">
                <a:solidFill>
                  <a:prstClr val="black"/>
                </a:solidFill>
              </a:rPr>
              <a:t> of </a:t>
            </a:r>
            <a:r>
              <a:rPr lang="fr-FR" dirty="0" err="1">
                <a:solidFill>
                  <a:prstClr val="black"/>
                </a:solidFill>
              </a:rPr>
              <a:t>exploring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going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into</a:t>
            </a:r>
            <a:r>
              <a:rPr lang="fr-FR" dirty="0">
                <a:solidFill>
                  <a:prstClr val="black"/>
                </a:solidFill>
              </a:rPr>
              <a:t> a semi-</a:t>
            </a:r>
            <a:r>
              <a:rPr lang="fr-FR" dirty="0" err="1">
                <a:solidFill>
                  <a:prstClr val="black"/>
                </a:solidFill>
              </a:rPr>
              <a:t>private</a:t>
            </a:r>
            <a:r>
              <a:rPr lang="fr-FR" dirty="0">
                <a:solidFill>
                  <a:prstClr val="black"/>
                </a:solidFill>
              </a:rPr>
              <a:t> (</a:t>
            </a:r>
            <a:r>
              <a:rPr lang="fr-FR" dirty="0" err="1">
                <a:solidFill>
                  <a:prstClr val="black"/>
                </a:solidFill>
              </a:rPr>
              <a:t>statutory</a:t>
            </a:r>
            <a:r>
              <a:rPr lang="fr-FR" dirty="0">
                <a:solidFill>
                  <a:prstClr val="black"/>
                </a:solidFill>
              </a:rPr>
              <a:t> bodies)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Develop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cost-recovery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mechanisms</a:t>
            </a:r>
            <a:r>
              <a:rPr lang="fr-FR" dirty="0">
                <a:solidFill>
                  <a:prstClr val="black"/>
                </a:solidFill>
              </a:rPr>
              <a:t> to </a:t>
            </a:r>
            <a:r>
              <a:rPr lang="fr-FR" dirty="0" err="1">
                <a:solidFill>
                  <a:prstClr val="black"/>
                </a:solidFill>
              </a:rPr>
              <a:t>increase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investments</a:t>
            </a:r>
            <a:r>
              <a:rPr lang="fr-FR" dirty="0">
                <a:solidFill>
                  <a:prstClr val="black"/>
                </a:solidFill>
              </a:rPr>
              <a:t> in infrastructure, </a:t>
            </a:r>
            <a:r>
              <a:rPr lang="fr-FR" dirty="0" err="1">
                <a:solidFill>
                  <a:prstClr val="black"/>
                </a:solidFill>
              </a:rPr>
              <a:t>human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resources</a:t>
            </a:r>
            <a:r>
              <a:rPr lang="fr-FR" dirty="0">
                <a:solidFill>
                  <a:prstClr val="black"/>
                </a:solidFill>
              </a:rPr>
              <a:t> (training) and </a:t>
            </a:r>
            <a:r>
              <a:rPr lang="fr-FR" dirty="0" err="1">
                <a:solidFill>
                  <a:prstClr val="black"/>
                </a:solidFill>
              </a:rPr>
              <a:t>technology</a:t>
            </a: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Develop</a:t>
            </a:r>
            <a:r>
              <a:rPr lang="fr-FR" dirty="0">
                <a:solidFill>
                  <a:prstClr val="black"/>
                </a:solidFill>
              </a:rPr>
              <a:t> partnerships </a:t>
            </a:r>
            <a:r>
              <a:rPr lang="fr-FR" dirty="0" err="1">
                <a:solidFill>
                  <a:prstClr val="black"/>
                </a:solidFill>
              </a:rPr>
              <a:t>with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private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sector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entities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other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government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agencies</a:t>
            </a:r>
            <a:r>
              <a:rPr lang="fr-FR" dirty="0">
                <a:solidFill>
                  <a:prstClr val="black"/>
                </a:solidFill>
              </a:rPr>
              <a:t>/</a:t>
            </a:r>
            <a:r>
              <a:rPr lang="fr-FR" dirty="0" err="1">
                <a:solidFill>
                  <a:prstClr val="black"/>
                </a:solidFill>
              </a:rPr>
              <a:t>departments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Enhanced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regional</a:t>
            </a:r>
            <a:r>
              <a:rPr lang="fr-FR" dirty="0">
                <a:solidFill>
                  <a:prstClr val="black"/>
                </a:solidFill>
              </a:rPr>
              <a:t> and </a:t>
            </a:r>
            <a:r>
              <a:rPr lang="fr-FR" dirty="0" err="1">
                <a:solidFill>
                  <a:prstClr val="black"/>
                </a:solidFill>
              </a:rPr>
              <a:t>bilateral</a:t>
            </a:r>
            <a:r>
              <a:rPr lang="fr-FR" dirty="0">
                <a:solidFill>
                  <a:prstClr val="black"/>
                </a:solidFill>
              </a:rPr>
              <a:t> collaborations </a:t>
            </a:r>
            <a:r>
              <a:rPr lang="fr-FR" dirty="0" err="1">
                <a:solidFill>
                  <a:prstClr val="black"/>
                </a:solidFill>
              </a:rPr>
              <a:t>between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NMHSs</a:t>
            </a:r>
            <a:r>
              <a:rPr lang="fr-FR" dirty="0">
                <a:solidFill>
                  <a:prstClr val="black"/>
                </a:solidFill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44C65-3950-1B55-A7AB-50D742B5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D7F378F-55C7-9B99-A132-A6EC2156A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3205"/>
            <a:ext cx="11906036" cy="385034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5BAA"/>
                </a:solidFill>
              </a:rPr>
              <a:t>Thank you!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6199346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F6497A16C24847AD78F11B87F7D548" ma:contentTypeVersion="17" ma:contentTypeDescription="Create a new document." ma:contentTypeScope="" ma:versionID="a7cc658e7350b5c0a4d111e4cd7357ff">
  <xsd:schema xmlns:xsd="http://www.w3.org/2001/XMLSchema" xmlns:xs="http://www.w3.org/2001/XMLSchema" xmlns:p="http://schemas.microsoft.com/office/2006/metadata/properties" xmlns:ns2="0238f0ac-9b23-40a1-9bea-3608b3f97744" xmlns:ns3="9dd362d0-63f2-4e3c-ac06-664d054c738d" targetNamespace="http://schemas.microsoft.com/office/2006/metadata/properties" ma:root="true" ma:fieldsID="2337762d3ab5dfd3463a974aeef507ce" ns2:_="" ns3:_="">
    <xsd:import namespace="0238f0ac-9b23-40a1-9bea-3608b3f97744"/>
    <xsd:import namespace="9dd362d0-63f2-4e3c-ac06-664d054c738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_dlc_DocId" minOccurs="0"/>
                <xsd:element ref="ns3:_dlc_DocIdUrl" minOccurs="0"/>
                <xsd:element ref="ns3:_dlc_DocIdPersistId" minOccurs="0"/>
                <xsd:element ref="ns2:ImageMetadataListItemId" minOccurs="0"/>
                <xsd:element ref="ns2:ImageMetadataListFieldId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8f0ac-9b23-40a1-9bea-3608b3f9774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mageMetadataListItemId" ma:index="20" nillable="true" ma:displayName="ImageMetadataListItemId" ma:hidden="true" ma:indexed="true" ma:internalName="ImageMetadataListItemId">
      <xsd:simpleType>
        <xsd:restriction base="dms:Unknown"/>
      </xsd:simpleType>
    </xsd:element>
    <xsd:element name="ImageMetadataListFieldId" ma:index="21" nillable="true" ma:displayName="ImageMetadataListFieldId" ma:hidden="true" ma:indexed="true" ma:internalName="ImageMetadataListFieldId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362d0-63f2-4e3c-ac06-664d054c738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b17dc8f-c558-43f2-ab9d-5ed955ab729e}" ma:internalName="TaxCatchAll" ma:showField="CatchAllData" ma:web="9dd362d0-63f2-4e3c-ac06-664d054c7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7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MetadataListItemId xmlns="0238f0ac-9b23-40a1-9bea-3608b3f97744" xsi:nil="true"/>
    <ImageMetadataListFieldId xmlns="0238f0ac-9b23-40a1-9bea-3608b3f97744" xsi:nil="true"/>
    <lcf76f155ced4ddcb4097134ff3c332f xmlns="0238f0ac-9b23-40a1-9bea-3608b3f97744">
      <Terms xmlns="http://schemas.microsoft.com/office/infopath/2007/PartnerControls"/>
    </lcf76f155ced4ddcb4097134ff3c332f>
    <TaxCatchAll xmlns="9dd362d0-63f2-4e3c-ac06-664d054c738d" xsi:nil="true"/>
    <_dlc_DocId xmlns="9dd362d0-63f2-4e3c-ac06-664d054c738d">WMOREF-1555984692-1374</_dlc_DocId>
    <_dlc_DocIdUrl xmlns="9dd362d0-63f2-4e3c-ac06-664d054c738d">
      <Url>https://wmoomm.sharepoint.com/sites/Hub/_layouts/15/DocIdRedir.aspx?ID=WMOREF-1555984692-1374</Url>
      <Description>WMOREF-1555984692-1374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5B0C47-9F72-4D6D-BA0B-1C79BBB1A845}">
  <ds:schemaRefs>
    <ds:schemaRef ds:uri="0238f0ac-9b23-40a1-9bea-3608b3f97744"/>
    <ds:schemaRef ds:uri="9dd362d0-63f2-4e3c-ac06-664d054c73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9995722-7EE4-43F0-BFD1-A4A9177742E2}">
  <ds:schemaRefs>
    <ds:schemaRef ds:uri="0238f0ac-9b23-40a1-9bea-3608b3f97744"/>
    <ds:schemaRef ds:uri="9dd362d0-63f2-4e3c-ac06-664d054c738d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0E82D94-E5A0-45E7-B4D7-7AF5C62331C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FEAFFEE-5F5C-4084-82CF-BA64B4593A7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a1494b0-ba7d-4a6f-988a-10c0ba3b3ae5}" enabled="0" method="" siteId="{7a1494b0-ba7d-4a6f-988a-10c0ba3b3ae5}" removed="1"/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383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Custom Design</vt:lpstr>
      <vt:lpstr>Leadership and Management Workshop for Senior Management of RA III and IV Caribbean Members  Practical Exercise 1:  “Defining the context of your NMHS” Group No. 4   Members: Ronald Gordon, Gilbert Miller, Gerard Tamar, Shawn Boyce                                                                                              Port of Spain, Trinidad and Tobago 1-5 December 2025</vt:lpstr>
      <vt:lpstr>Objective of this exercise</vt:lpstr>
      <vt:lpstr>Regional/National trends with potential impact in NMHSs</vt:lpstr>
      <vt:lpstr>Persistent gaps and challenges ahead:</vt:lpstr>
      <vt:lpstr>Pragmatic actions to address current gaps and face challenges ahead: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Klara Josipovic</dc:creator>
  <cp:lastModifiedBy>Ronald Gordon</cp:lastModifiedBy>
  <cp:revision>15</cp:revision>
  <dcterms:created xsi:type="dcterms:W3CDTF">2024-04-23T12:25:23Z</dcterms:created>
  <dcterms:modified xsi:type="dcterms:W3CDTF">2025-12-01T19:02:13Z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0x01010063F6497A16C24847AD78F11B87F7D548</vt:lpwstr>
  </property>
  <property fmtid="{D5CDD505-2E9C-101B-9397-08002B2CF9AE}" pid="3" name="_dlc_DocIdItemGuid">
    <vt:lpwstr>770e6ac8-842c-40d0-bc92-2c589e2b3feb</vt:lpwstr>
  </property>
  <property fmtid="{D5CDD505-2E9C-101B-9397-08002B2CF9AE}" pid="4" name="MediaServiceImageTags">
    <vt:lpwstr/>
  </property>
</Properties>
</file>