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68" r:id="rId3"/>
    <p:sldId id="274" r:id="rId4"/>
    <p:sldId id="270" r:id="rId5"/>
    <p:sldId id="271" r:id="rId6"/>
    <p:sldId id="272" r:id="rId7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71"/>
    <p:restoredTop sz="69148"/>
  </p:normalViewPr>
  <p:slideViewPr>
    <p:cSldViewPr snapToGrid="0" snapToObjects="1">
      <p:cViewPr varScale="1">
        <p:scale>
          <a:sx n="111" d="100"/>
          <a:sy n="111" d="100"/>
        </p:scale>
        <p:origin x="17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5CAD9-2D79-F640-9C10-0B9AAF3A4255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F58FD-A5DF-2E4B-BBDD-973B9F4C08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658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Wish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a warm </a:t>
            </a:r>
            <a:r>
              <a:rPr lang="nl-NL" dirty="0" err="1"/>
              <a:t>welcome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joint </a:t>
            </a:r>
            <a:r>
              <a:rPr lang="nl-NL" dirty="0" err="1"/>
              <a:t>CALmet</a:t>
            </a:r>
            <a:r>
              <a:rPr lang="nl-NL" dirty="0"/>
              <a:t> 16 – CONECT 3 conference in a hybride format </a:t>
            </a:r>
            <a:r>
              <a:rPr lang="nl-NL" dirty="0" err="1"/>
              <a:t>with</a:t>
            </a:r>
            <a:r>
              <a:rPr lang="nl-NL" dirty="0"/>
              <a:t> a programme in 3 different time zones.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F58FD-A5DF-2E4B-BBDD-973B9F4C08C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4830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DA279-1217-0906-AA3C-0EFA92C92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DD9604B-349C-5CA3-624E-66569042C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A875E9F-C2FD-6A96-C877-233FF3958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of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like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Roro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pPr rtl="0"/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Marina,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Vieri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Lucianne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hard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Joint Conference happening</a:t>
            </a:r>
          </a:p>
          <a:p>
            <a:pPr rtl="0"/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#klik#</a:t>
            </a:r>
          </a:p>
          <a:p>
            <a:pPr rtl="0"/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like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Members of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Conference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Working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Group,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Barbara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Bourdelles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(ENM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MeteoFrance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Nacéra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Chergui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(MSC)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Tsvetomir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Ross-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Lazarov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(COMET)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Stephen Kerr (ECCC)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Markus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Zygmuntowski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(DWD) 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Vesa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Nietosvaara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(EUMETSAT) 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Winifred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Jordaan (CONECT 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Mick Pope (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BoM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Jingrong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 (CMATC) </a:t>
            </a:r>
          </a:p>
          <a:p>
            <a:pPr rtl="0"/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Felipe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Vannucci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(SMN) 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Romina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Mezher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(SMN)</a:t>
            </a:r>
          </a:p>
          <a:p>
            <a:pPr rtl="0"/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Vagner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Anabor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(USM)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support actions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Roro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Lu, Marina en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vieri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 bit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easier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official conference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organising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organisation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we do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volontairy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basis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next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jobs.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Everytime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really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proud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have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accomplished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time we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started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easy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task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conference as a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hybrid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conference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multiple time zones!</a:t>
            </a:r>
          </a:p>
          <a:p>
            <a:pPr rtl="0"/>
            <a:endParaRPr lang="nl-NL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BA58BAE-92C1-CCB5-E60F-7A37E58B73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F58FD-A5DF-2E4B-BBDD-973B9F4C08C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1179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during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conference we </a:t>
            </a:r>
            <a:r>
              <a:rPr lang="nl-NL" dirty="0" err="1"/>
              <a:t>will</a:t>
            </a:r>
            <a:r>
              <a:rPr lang="nl-NL" dirty="0"/>
              <a:t> have 219 </a:t>
            </a:r>
            <a:r>
              <a:rPr lang="nl-NL" dirty="0" err="1"/>
              <a:t>paticipants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over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world</a:t>
            </a:r>
            <a:r>
              <a:rPr lang="nl-NL" dirty="0"/>
              <a:t> </a:t>
            </a:r>
            <a:r>
              <a:rPr lang="nl-NL" dirty="0" err="1"/>
              <a:t>joining</a:t>
            </a:r>
            <a:r>
              <a:rPr lang="nl-NL" dirty="0"/>
              <a:t> </a:t>
            </a:r>
            <a:r>
              <a:rPr lang="nl-NL" dirty="0" err="1"/>
              <a:t>us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62 </a:t>
            </a:r>
            <a:r>
              <a:rPr lang="nl-NL" dirty="0" err="1"/>
              <a:t>countries</a:t>
            </a:r>
            <a:r>
              <a:rPr lang="nl-NL" dirty="0"/>
              <a:t>...</a:t>
            </a:r>
          </a:p>
          <a:p>
            <a:r>
              <a:rPr lang="nl-NL" dirty="0"/>
              <a:t>look at </a:t>
            </a:r>
            <a:r>
              <a:rPr lang="nl-NL" dirty="0" err="1"/>
              <a:t>this</a:t>
            </a:r>
            <a:r>
              <a:rPr lang="nl-NL" dirty="0"/>
              <a:t> picture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see</a:t>
            </a:r>
            <a:r>
              <a:rPr lang="nl-NL" dirty="0"/>
              <a:t>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come</a:t>
            </a:r>
            <a:r>
              <a:rPr lang="nl-NL" dirty="0"/>
              <a:t> </a:t>
            </a:r>
            <a:r>
              <a:rPr lang="nl-NL" dirty="0" err="1"/>
              <a:t>from</a:t>
            </a:r>
            <a:endParaRPr lang="nl-NL" dirty="0"/>
          </a:p>
          <a:p>
            <a:endParaRPr lang="nl-NL" dirty="0"/>
          </a:p>
          <a:p>
            <a:r>
              <a:rPr lang="nl-NL" dirty="0"/>
              <a:t>163 </a:t>
            </a:r>
            <a:r>
              <a:rPr lang="nl-NL" dirty="0" err="1"/>
              <a:t>participants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join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conference online in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time zones </a:t>
            </a:r>
            <a:r>
              <a:rPr lang="nl-NL" dirty="0" err="1"/>
              <a:t>and</a:t>
            </a:r>
            <a:r>
              <a:rPr lang="nl-NL" dirty="0"/>
              <a:t> 56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present in Florence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EF58FD-A5DF-2E4B-BBDD-973B9F4C08C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772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38362-1941-83DA-7BBE-853FE8AE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01C61BB-0ECB-8B77-09C1-1D2A754CC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72EE976-5A75-A6BA-E8A9-9B87D222D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#klik#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The first 3 </a:t>
            </a:r>
            <a:r>
              <a:rPr lang="nl-NL" dirty="0" err="1"/>
              <a:t>days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en-GB" dirty="0"/>
              <a:t>an inspiring forum for sharing experiences, expectations, and bold new ideas that advance (technology-driven) meteorology and hydrology education.</a:t>
            </a:r>
          </a:p>
          <a:p>
            <a:endParaRPr lang="nl-NL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#klik#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During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last </a:t>
            </a:r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days</a:t>
            </a:r>
            <a:r>
              <a:rPr lang="nl-NL" dirty="0"/>
              <a:t>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knowledge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best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practices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innovative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strategies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shared,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focus on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coordination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sustainable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capacity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-development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efforts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collaboration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community.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C5B356-826F-C470-C7E8-7B4411AB77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F58FD-A5DF-2E4B-BBDD-973B9F4C08C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3200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6788D-E275-873A-58F0-407605B3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F9FEBE3-AD9F-1ECF-5E79-5B00F06C2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FFA10D-EE47-CD22-D69F-D4437AE79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For me </a:t>
            </a:r>
            <a:r>
              <a:rPr lang="nl-NL" dirty="0" err="1"/>
              <a:t>the</a:t>
            </a:r>
            <a:r>
              <a:rPr lang="nl-NL" dirty="0"/>
              <a:t> print of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baseline="0" dirty="0" err="1"/>
              <a:t>pillow</a:t>
            </a:r>
            <a:r>
              <a:rPr lang="nl-NL" baseline="0" dirty="0"/>
              <a:t> case is </a:t>
            </a:r>
            <a:r>
              <a:rPr lang="nl-NL" baseline="0" dirty="0" err="1"/>
              <a:t>very</a:t>
            </a:r>
            <a:r>
              <a:rPr lang="nl-NL" baseline="0" dirty="0"/>
              <a:t> </a:t>
            </a:r>
            <a:r>
              <a:rPr lang="nl-NL" baseline="0" dirty="0" err="1"/>
              <a:t>applicable</a:t>
            </a:r>
            <a:r>
              <a:rPr lang="nl-NL" baseline="0" dirty="0"/>
              <a:t> </a:t>
            </a:r>
            <a:r>
              <a:rPr lang="nl-NL" baseline="0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this</a:t>
            </a:r>
            <a:r>
              <a:rPr lang="nl-NL" baseline="0" dirty="0"/>
              <a:t> conference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</a:t>
            </a:r>
            <a:r>
              <a:rPr lang="nl-NL" baseline="0" dirty="0" err="1"/>
              <a:t>work</a:t>
            </a:r>
            <a:r>
              <a:rPr lang="nl-NL" baseline="0" dirty="0"/>
              <a:t> we </a:t>
            </a:r>
            <a:r>
              <a:rPr lang="nl-NL" baseline="0" dirty="0" err="1"/>
              <a:t>jointly</a:t>
            </a:r>
            <a:r>
              <a:rPr lang="nl-NL" baseline="0" dirty="0"/>
              <a:t> do  </a:t>
            </a:r>
            <a:r>
              <a:rPr lang="nl-NL" baseline="0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it</a:t>
            </a:r>
            <a:r>
              <a:rPr lang="nl-NL" baseline="0" dirty="0"/>
              <a:t> </a:t>
            </a:r>
            <a:r>
              <a:rPr lang="nl-NL" baseline="0" dirty="0" err="1"/>
              <a:t>simply</a:t>
            </a:r>
            <a:r>
              <a:rPr lang="nl-NL" baseline="0" dirty="0"/>
              <a:t> </a:t>
            </a:r>
            <a:r>
              <a:rPr lang="nl-NL" baseline="0" dirty="0" err="1"/>
              <a:t>because</a:t>
            </a:r>
            <a:r>
              <a:rPr lang="nl-NL" baseline="0" dirty="0"/>
              <a:t> </a:t>
            </a:r>
            <a:r>
              <a:rPr lang="nl-NL" baseline="0" dirty="0" err="1"/>
              <a:t>for</a:t>
            </a:r>
            <a:r>
              <a:rPr lang="nl-NL" baseline="0" dirty="0"/>
              <a:t> me </a:t>
            </a:r>
            <a:r>
              <a:rPr lang="nl-NL" baseline="0" dirty="0" err="1"/>
              <a:t>this</a:t>
            </a:r>
            <a:r>
              <a:rPr lang="nl-NL" baseline="0" dirty="0"/>
              <a:t> community is </a:t>
            </a:r>
            <a:r>
              <a:rPr lang="nl-NL" baseline="0" dirty="0" err="1"/>
              <a:t>very</a:t>
            </a:r>
            <a:r>
              <a:rPr lang="nl-NL" baseline="0" dirty="0"/>
              <a:t> </a:t>
            </a:r>
            <a:r>
              <a:rPr lang="nl-NL" baseline="0" dirty="0" err="1"/>
              <a:t>much</a:t>
            </a:r>
            <a:r>
              <a:rPr lang="nl-NL" baseline="0" dirty="0"/>
              <a:t> </a:t>
            </a:r>
            <a:r>
              <a:rPr lang="nl-NL" baseline="0" dirty="0" err="1"/>
              <a:t>about</a:t>
            </a:r>
            <a:r>
              <a:rPr lang="nl-NL" baseline="0" dirty="0"/>
              <a:t> love, </a:t>
            </a:r>
            <a:r>
              <a:rPr lang="nl-NL" baseline="0" dirty="0" err="1"/>
              <a:t>friendship</a:t>
            </a:r>
            <a:r>
              <a:rPr lang="nl-NL" baseline="0" dirty="0"/>
              <a:t> </a:t>
            </a:r>
            <a:r>
              <a:rPr lang="nl-NL" baseline="0" dirty="0" err="1"/>
              <a:t>and</a:t>
            </a:r>
            <a:r>
              <a:rPr lang="nl-NL" baseline="0" dirty="0"/>
              <a:t> a </a:t>
            </a:r>
            <a:r>
              <a:rPr lang="nl-NL" baseline="0" dirty="0" err="1"/>
              <a:t>playground</a:t>
            </a:r>
            <a:r>
              <a:rPr lang="nl-NL" baseline="0" dirty="0"/>
              <a:t> </a:t>
            </a:r>
            <a:r>
              <a:rPr lang="nl-NL" baseline="0" dirty="0" err="1"/>
              <a:t>were</a:t>
            </a:r>
            <a:r>
              <a:rPr lang="nl-NL" baseline="0" dirty="0"/>
              <a:t> we </a:t>
            </a:r>
            <a:r>
              <a:rPr lang="nl-NL" baseline="0" dirty="0" err="1"/>
              <a:t>jointly</a:t>
            </a:r>
            <a:r>
              <a:rPr lang="nl-NL" baseline="0" dirty="0"/>
              <a:t> experiment </a:t>
            </a:r>
            <a:r>
              <a:rPr lang="nl-NL" baseline="0" dirty="0" err="1"/>
              <a:t>and</a:t>
            </a:r>
            <a:r>
              <a:rPr lang="nl-NL" baseline="0" dirty="0"/>
              <a:t> get </a:t>
            </a:r>
            <a:r>
              <a:rPr lang="nl-NL" baseline="0" dirty="0" err="1"/>
              <a:t>the</a:t>
            </a:r>
            <a:r>
              <a:rPr lang="nl-NL" baseline="0" dirty="0"/>
              <a:t> best out of </a:t>
            </a:r>
            <a:r>
              <a:rPr lang="nl-NL" baseline="0" dirty="0" err="1"/>
              <a:t>our</a:t>
            </a:r>
            <a:r>
              <a:rPr lang="nl-NL" baseline="0" dirty="0"/>
              <a:t> </a:t>
            </a:r>
            <a:r>
              <a:rPr lang="nl-NL" baseline="0" dirty="0" err="1"/>
              <a:t>global</a:t>
            </a:r>
            <a:r>
              <a:rPr lang="nl-NL" baseline="0" dirty="0"/>
              <a:t> </a:t>
            </a:r>
            <a:r>
              <a:rPr lang="nl-NL" baseline="0" dirty="0" err="1"/>
              <a:t>collaboration</a:t>
            </a:r>
            <a:r>
              <a:rPr lang="nl-NL" baseline="0" dirty="0"/>
              <a:t> in </a:t>
            </a:r>
            <a:r>
              <a:rPr lang="nl-NL" baseline="0" dirty="0" err="1"/>
              <a:t>the</a:t>
            </a:r>
            <a:r>
              <a:rPr lang="nl-NL" baseline="0" dirty="0"/>
              <a:t> meteorological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hydrological</a:t>
            </a:r>
            <a:r>
              <a:rPr lang="nl-NL" baseline="0" dirty="0"/>
              <a:t> training.</a:t>
            </a:r>
          </a:p>
          <a:p>
            <a:endParaRPr lang="nl-NL" baseline="0" dirty="0"/>
          </a:p>
          <a:p>
            <a:r>
              <a:rPr lang="nl-NL" baseline="0" dirty="0"/>
              <a:t>I </a:t>
            </a:r>
            <a:r>
              <a:rPr lang="nl-NL" baseline="0" dirty="0" err="1"/>
              <a:t>am</a:t>
            </a:r>
            <a:r>
              <a:rPr lang="nl-NL" baseline="0" dirty="0"/>
              <a:t> </a:t>
            </a:r>
            <a:r>
              <a:rPr lang="nl-NL" baseline="0" dirty="0" err="1"/>
              <a:t>really</a:t>
            </a:r>
            <a:r>
              <a:rPr lang="nl-NL" baseline="0" dirty="0"/>
              <a:t> </a:t>
            </a:r>
            <a:r>
              <a:rPr lang="nl-NL" baseline="0" dirty="0" err="1"/>
              <a:t>hoping</a:t>
            </a:r>
            <a:r>
              <a:rPr lang="nl-NL" baseline="0" dirty="0"/>
              <a:t> </a:t>
            </a:r>
            <a:r>
              <a:rPr lang="nl-NL" baseline="0" dirty="0" err="1"/>
              <a:t>that</a:t>
            </a:r>
            <a:r>
              <a:rPr lang="nl-NL" baseline="0" dirty="0"/>
              <a:t> </a:t>
            </a:r>
            <a:r>
              <a:rPr lang="nl-NL" baseline="0" dirty="0" err="1"/>
              <a:t>you</a:t>
            </a:r>
            <a:r>
              <a:rPr lang="nl-NL" baseline="0" dirty="0"/>
              <a:t> </a:t>
            </a:r>
            <a:r>
              <a:rPr lang="nl-NL" baseline="0" dirty="0" err="1"/>
              <a:t>will</a:t>
            </a:r>
            <a:r>
              <a:rPr lang="nl-NL" baseline="0" dirty="0"/>
              <a:t> </a:t>
            </a:r>
            <a:r>
              <a:rPr lang="nl-NL" baseline="0" dirty="0" err="1"/>
              <a:t>enjoy</a:t>
            </a:r>
            <a:r>
              <a:rPr lang="nl-NL" baseline="0" dirty="0"/>
              <a:t> </a:t>
            </a:r>
            <a:r>
              <a:rPr lang="nl-NL" baseline="0" dirty="0" err="1"/>
              <a:t>this</a:t>
            </a:r>
            <a:r>
              <a:rPr lang="nl-NL" baseline="0" dirty="0"/>
              <a:t> Conference </a:t>
            </a:r>
            <a:r>
              <a:rPr lang="nl-NL" baseline="0" dirty="0" err="1"/>
              <a:t>and</a:t>
            </a:r>
            <a:r>
              <a:rPr lang="nl-NL" baseline="0" dirty="0"/>
              <a:t> </a:t>
            </a:r>
            <a:r>
              <a:rPr lang="nl-NL" baseline="0" dirty="0" err="1"/>
              <a:t>find</a:t>
            </a:r>
            <a:r>
              <a:rPr lang="nl-NL" baseline="0" dirty="0"/>
              <a:t> </a:t>
            </a:r>
            <a:r>
              <a:rPr lang="nl-NL" baseline="0" dirty="0" err="1"/>
              <a:t>it</a:t>
            </a:r>
            <a:r>
              <a:rPr lang="nl-NL" baseline="0" dirty="0"/>
              <a:t> </a:t>
            </a:r>
            <a:r>
              <a:rPr lang="nl-NL" baseline="0" dirty="0" err="1"/>
              <a:t>useful</a:t>
            </a:r>
            <a:r>
              <a:rPr lang="nl-NL" baseline="0" dirty="0"/>
              <a:t>. </a:t>
            </a:r>
          </a:p>
          <a:p>
            <a:r>
              <a:rPr lang="nl-NL" baseline="0" dirty="0" err="1"/>
              <a:t>Please</a:t>
            </a:r>
            <a:r>
              <a:rPr lang="nl-NL" baseline="0" dirty="0"/>
              <a:t> let </a:t>
            </a:r>
            <a:r>
              <a:rPr lang="nl-NL" baseline="0" dirty="0" err="1"/>
              <a:t>us</a:t>
            </a:r>
            <a:r>
              <a:rPr lang="nl-NL" baseline="0" dirty="0"/>
              <a:t> </a:t>
            </a:r>
            <a:r>
              <a:rPr lang="nl-NL" baseline="0" dirty="0" err="1"/>
              <a:t>know</a:t>
            </a:r>
            <a:r>
              <a:rPr lang="nl-NL" baseline="0" dirty="0"/>
              <a:t> </a:t>
            </a:r>
            <a:r>
              <a:rPr lang="nl-NL" baseline="0" dirty="0" err="1"/>
              <a:t>during</a:t>
            </a:r>
            <a:r>
              <a:rPr lang="nl-NL" baseline="0" dirty="0"/>
              <a:t> </a:t>
            </a:r>
            <a:r>
              <a:rPr lang="nl-NL" baseline="0" dirty="0" err="1"/>
              <a:t>the</a:t>
            </a:r>
            <a:r>
              <a:rPr lang="nl-NL" baseline="0" dirty="0"/>
              <a:t> week </a:t>
            </a:r>
            <a:r>
              <a:rPr lang="nl-NL" baseline="0" dirty="0" err="1"/>
              <a:t>how</a:t>
            </a:r>
            <a:r>
              <a:rPr lang="nl-NL" baseline="0" dirty="0"/>
              <a:t> </a:t>
            </a:r>
            <a:r>
              <a:rPr lang="nl-NL" baseline="0" dirty="0" err="1"/>
              <a:t>it</a:t>
            </a:r>
            <a:r>
              <a:rPr lang="nl-NL" baseline="0" dirty="0"/>
              <a:t> </a:t>
            </a:r>
            <a:r>
              <a:rPr lang="nl-NL" baseline="0" dirty="0" err="1"/>
              <a:t>works</a:t>
            </a:r>
            <a:r>
              <a:rPr lang="nl-NL" baseline="0" dirty="0"/>
              <a:t> out </a:t>
            </a:r>
            <a:r>
              <a:rPr lang="nl-NL" baseline="0" dirty="0" err="1"/>
              <a:t>for</a:t>
            </a:r>
            <a:r>
              <a:rPr lang="nl-NL" baseline="0" dirty="0"/>
              <a:t> </a:t>
            </a:r>
            <a:r>
              <a:rPr lang="nl-NL" baseline="0" dirty="0" err="1"/>
              <a:t>you</a:t>
            </a:r>
            <a:r>
              <a:rPr lang="nl-NL" baseline="0" dirty="0"/>
              <a:t>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14624AE-B6EF-729E-0678-18EDEA5955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F58FD-A5DF-2E4B-BBDD-973B9F4C08C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0390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65E29-89D6-E3B7-96A2-1BE0A3C50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7775109-2016-2D5F-9F5E-5053F9996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4C7FF66-CEE1-1CED-34AC-AF15EAD116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leaves</a:t>
            </a:r>
            <a:r>
              <a:rPr lang="nl-NL" dirty="0"/>
              <a:t> me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wish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a </a:t>
            </a:r>
            <a:r>
              <a:rPr lang="nl-NL" dirty="0" err="1"/>
              <a:t>great</a:t>
            </a:r>
            <a:r>
              <a:rPr lang="nl-NL" dirty="0"/>
              <a:t> conference!</a:t>
            </a:r>
          </a:p>
          <a:p>
            <a:endParaRPr lang="nl-NL" dirty="0"/>
          </a:p>
          <a:p>
            <a:r>
              <a:rPr lang="nl-NL" dirty="0" err="1"/>
              <a:t>Enjoy</a:t>
            </a:r>
            <a:r>
              <a:rPr lang="nl-NL" dirty="0"/>
              <a:t>!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393BBA-D5AA-47C7-80C0-6695FA4010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F58FD-A5DF-2E4B-BBDD-973B9F4C08C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44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921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4191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3579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36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328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5916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279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4796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826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81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790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20491-CDA9-064A-AA72-CFEF1800C266}" type="datetimeFigureOut">
              <a:rPr lang="nl-NL" smtClean="0"/>
              <a:t>24-11-2025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7989-1B68-1341-8A0C-43F72009C7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251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/>
          <p:cNvSpPr txBox="1"/>
          <p:nvPr/>
        </p:nvSpPr>
        <p:spPr>
          <a:xfrm>
            <a:off x="1385805" y="3682580"/>
            <a:ext cx="6144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Welcome!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8A12DD-37C6-FE0C-317A-AA84B3028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8" y="427175"/>
            <a:ext cx="2527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4A07793-DE1A-D178-6844-F329D4E38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04" y="118984"/>
            <a:ext cx="3467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51B345F-1BBC-44D1-4925-529D7BABD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2" y="427175"/>
            <a:ext cx="19431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C18755E-C98A-E5A8-FB38-81A9B9C025A5}"/>
              </a:ext>
            </a:extLst>
          </p:cNvPr>
          <p:cNvSpPr txBox="1"/>
          <p:nvPr/>
        </p:nvSpPr>
        <p:spPr>
          <a:xfrm>
            <a:off x="400258" y="2281142"/>
            <a:ext cx="8343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Joint CALMet XVI - CONECT 3 Conference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16766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0E2B1-6A81-5A03-3975-1FBF53B45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9EDE453-4404-97E4-ACD5-ECF794AAF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8" y="427175"/>
            <a:ext cx="2527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71D4F11-A645-6F2E-CCC3-3754F6C01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04" y="118984"/>
            <a:ext cx="3467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41EF6BC-267D-718B-1556-67729793B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2" y="427175"/>
            <a:ext cx="19431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BEB1149-6049-7306-F2F6-6865E25CA0CF}"/>
              </a:ext>
            </a:extLst>
          </p:cNvPr>
          <p:cNvSpPr txBox="1"/>
          <p:nvPr/>
        </p:nvSpPr>
        <p:spPr>
          <a:xfrm>
            <a:off x="400258" y="2281142"/>
            <a:ext cx="8343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i="0" u="none" strike="noStrike" dirty="0" err="1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Thank</a:t>
            </a:r>
            <a:r>
              <a:rPr lang="nl-NL" sz="3600" b="1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NL" sz="3600" b="1" i="0" u="none" strike="noStrike" dirty="0" err="1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you</a:t>
            </a:r>
            <a:r>
              <a:rPr lang="nl-NL" sz="3600" b="1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!</a:t>
            </a:r>
            <a:endParaRPr lang="nl-NL" sz="3600" b="1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7F239D8-31E8-6B5E-0414-EEC451933FF8}"/>
              </a:ext>
            </a:extLst>
          </p:cNvPr>
          <p:cNvSpPr txBox="1"/>
          <p:nvPr/>
        </p:nvSpPr>
        <p:spPr>
          <a:xfrm>
            <a:off x="400258" y="3052451"/>
            <a:ext cx="76044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charset="2"/>
              <a:buChar char="ü"/>
            </a:pPr>
            <a:r>
              <a:rPr lang="en-GB" dirty="0"/>
              <a:t>Roro </a:t>
            </a:r>
            <a:r>
              <a:rPr lang="en-GB" dirty="0" err="1"/>
              <a:t>Purwanti</a:t>
            </a:r>
            <a:endParaRPr lang="en-GB" dirty="0"/>
          </a:p>
          <a:p>
            <a:pPr>
              <a:buFont typeface="Wingdings" charset="2"/>
              <a:buChar char="ü"/>
            </a:pPr>
            <a:r>
              <a:rPr lang="en-GB" dirty="0"/>
              <a:t> Marina Baldi</a:t>
            </a:r>
          </a:p>
          <a:p>
            <a:pPr>
              <a:buFont typeface="Wingdings" charset="2"/>
              <a:buChar char="ü"/>
            </a:pPr>
            <a:r>
              <a:rPr lang="en-GB" dirty="0"/>
              <a:t> Vieri </a:t>
            </a:r>
            <a:r>
              <a:rPr lang="en-GB" dirty="0" err="1"/>
              <a:t>Tarchiani</a:t>
            </a:r>
            <a:r>
              <a:rPr lang="en-GB" dirty="0"/>
              <a:t> </a:t>
            </a:r>
          </a:p>
          <a:p>
            <a:pPr>
              <a:buFont typeface="Wingdings" charset="2"/>
              <a:buChar char="ü"/>
            </a:pPr>
            <a:r>
              <a:rPr lang="en-GB" dirty="0"/>
              <a:t> Lucianne Veeck </a:t>
            </a:r>
          </a:p>
          <a:p>
            <a:endParaRPr lang="en-GB" dirty="0"/>
          </a:p>
          <a:p>
            <a:r>
              <a:rPr lang="en-GB" dirty="0"/>
              <a:t>AND</a:t>
            </a:r>
          </a:p>
          <a:p>
            <a:pPr>
              <a:buFont typeface="Wingdings" charset="2"/>
              <a:buChar char="ü"/>
            </a:pPr>
            <a:r>
              <a:rPr lang="en-GB" dirty="0"/>
              <a:t> Members of the Conference Organizing Committee</a:t>
            </a:r>
            <a:br>
              <a:rPr lang="en-GB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677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30C4E1E-3C2A-1C97-63D0-C5D0A932B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50" y="2676218"/>
            <a:ext cx="7113978" cy="418178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4CF274F-5C15-5C20-24C9-007B4FF543A6}"/>
              </a:ext>
            </a:extLst>
          </p:cNvPr>
          <p:cNvSpPr txBox="1"/>
          <p:nvPr/>
        </p:nvSpPr>
        <p:spPr>
          <a:xfrm>
            <a:off x="400258" y="1726508"/>
            <a:ext cx="83434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nl-NL" sz="3600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219 </a:t>
            </a:r>
            <a:r>
              <a:rPr lang="nl-NL" sz="3600" i="0" u="none" strike="noStrike" dirty="0" err="1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registered</a:t>
            </a:r>
            <a:r>
              <a:rPr lang="nl-NL" sz="3600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NL" sz="3600" i="0" u="none" strike="noStrike" dirty="0" err="1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participants</a:t>
            </a:r>
            <a:r>
              <a:rPr lang="nl-NL" sz="3600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nl-NL" sz="3600" i="0" u="none" strike="noStrike" dirty="0" err="1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from</a:t>
            </a:r>
            <a:r>
              <a:rPr lang="nl-NL" sz="3600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 62 </a:t>
            </a:r>
            <a:r>
              <a:rPr lang="nl-NL" sz="3600" i="0" u="none" strike="noStrike" dirty="0" err="1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countries</a:t>
            </a:r>
            <a:endParaRPr lang="nl-NL" sz="36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000F035-B9F6-7424-91D4-7B450D493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8" y="427175"/>
            <a:ext cx="2527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B341B0-A708-FD19-FA1D-C2B7BAFEB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04" y="118984"/>
            <a:ext cx="3467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5D8E6D4-0B5D-9188-9DA2-2B3FB4ED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2" y="427175"/>
            <a:ext cx="19431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775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C95A-F958-3BD3-9506-838AC622D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C4A9C07-8B45-FAB0-674F-B1B49E982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8" y="427175"/>
            <a:ext cx="2527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F1458FF-721D-492A-B889-4603B98C8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04" y="118984"/>
            <a:ext cx="3467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A2C5C52-558D-6F4E-B8DF-F32A4340C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2" y="427175"/>
            <a:ext cx="19431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05BE4D2-2F9B-4CCD-EBAF-77F7E10DFC8A}"/>
              </a:ext>
            </a:extLst>
          </p:cNvPr>
          <p:cNvSpPr txBox="1"/>
          <p:nvPr/>
        </p:nvSpPr>
        <p:spPr>
          <a:xfrm>
            <a:off x="400258" y="2281142"/>
            <a:ext cx="8343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Joint CALMet XVI - CONECT 3 Conference</a:t>
            </a:r>
            <a:endParaRPr lang="nl-NL" sz="3600" b="1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F58270A-9B70-1AEB-CEB9-57E6480C6509}"/>
              </a:ext>
            </a:extLst>
          </p:cNvPr>
          <p:cNvSpPr txBox="1"/>
          <p:nvPr/>
        </p:nvSpPr>
        <p:spPr>
          <a:xfrm>
            <a:off x="400258" y="3052451"/>
            <a:ext cx="760449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CALMet XVI</a:t>
            </a:r>
          </a:p>
          <a:p>
            <a:r>
              <a:rPr lang="en-GB" dirty="0"/>
              <a:t>An inspiring forum for sharing experiences, expectations, and bold new ideas that advance (technology-driven) meteorology and hydrology education.</a:t>
            </a:r>
          </a:p>
          <a:p>
            <a:endParaRPr lang="en-GB" dirty="0"/>
          </a:p>
          <a:p>
            <a:r>
              <a:rPr lang="en-GB" b="1" dirty="0"/>
              <a:t>CONECT-3</a:t>
            </a:r>
          </a:p>
          <a:p>
            <a:r>
              <a:rPr lang="en-GB" dirty="0"/>
              <a:t>Shaping the future of global collaboration in meteorological education and training — together.</a:t>
            </a:r>
            <a:endParaRPr lang="en-GB" dirty="0">
              <a:sym typeface="Wingdings" pitchFamily="2" charset="2"/>
            </a:endParaRPr>
          </a:p>
          <a:p>
            <a:br>
              <a:rPr lang="en-GB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419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386F4-B062-66E5-8BD4-662682850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92055FF-BFC1-1371-1617-D754B8B20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8" y="427175"/>
            <a:ext cx="2527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3589CC2-326D-D7C3-A18F-7AF0F35BD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04" y="118984"/>
            <a:ext cx="3467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682CC94-9993-1A7B-8092-4CEA42C7D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2" y="427175"/>
            <a:ext cx="19431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ED8D6C5-124D-F4FC-4E16-AA50E903E25E}"/>
              </a:ext>
            </a:extLst>
          </p:cNvPr>
          <p:cNvSpPr txBox="1"/>
          <p:nvPr/>
        </p:nvSpPr>
        <p:spPr>
          <a:xfrm>
            <a:off x="400258" y="2281142"/>
            <a:ext cx="8343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Joint CALMet XVI - CONECT 3 Conference</a:t>
            </a:r>
            <a:endParaRPr lang="nl-NL" sz="3600" b="1" dirty="0"/>
          </a:p>
        </p:txBody>
      </p:sp>
      <p:pic>
        <p:nvPicPr>
          <p:cNvPr id="4" name="Tijdelijke aanduiding voor inhoud 3" descr="MijnBeeldBijCALMet.jpg">
            <a:extLst>
              <a:ext uri="{FF2B5EF4-FFF2-40B4-BE49-F238E27FC236}">
                <a16:creationId xmlns:a16="http://schemas.microsoft.com/office/drawing/2014/main" id="{E346AD59-6011-F889-B694-EA36BB29B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6452"/>
          <a:stretch/>
        </p:blipFill>
        <p:spPr>
          <a:xfrm>
            <a:off x="1386590" y="3146531"/>
            <a:ext cx="5823679" cy="3503494"/>
          </a:xfrm>
        </p:spPr>
      </p:pic>
    </p:spTree>
    <p:extLst>
      <p:ext uri="{BB962C8B-B14F-4D97-AF65-F5344CB8AC3E}">
        <p14:creationId xmlns:p14="http://schemas.microsoft.com/office/powerpoint/2010/main" val="1119365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948FD-7A20-76A8-5996-DFFFD9C61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58F0DAF4-3920-402D-568A-06FD1B955291}"/>
              </a:ext>
            </a:extLst>
          </p:cNvPr>
          <p:cNvSpPr txBox="1"/>
          <p:nvPr/>
        </p:nvSpPr>
        <p:spPr>
          <a:xfrm>
            <a:off x="2525055" y="3682580"/>
            <a:ext cx="6144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Enjoy!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694381-E592-738F-5238-69120834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8" y="427175"/>
            <a:ext cx="25273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C65AF61-C64C-68E1-6AD0-591E4A2F7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04" y="118984"/>
            <a:ext cx="3467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D77DC33-7A1C-ACF6-D442-0DFB50753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42" y="427175"/>
            <a:ext cx="1943100" cy="109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A6970A6-A60A-E829-A187-2928587BF19E}"/>
              </a:ext>
            </a:extLst>
          </p:cNvPr>
          <p:cNvSpPr txBox="1"/>
          <p:nvPr/>
        </p:nvSpPr>
        <p:spPr>
          <a:xfrm>
            <a:off x="400258" y="2281142"/>
            <a:ext cx="8343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i="0" u="none" strike="noStrike" dirty="0">
                <a:solidFill>
                  <a:srgbClr val="0D6FB4"/>
                </a:solidFill>
                <a:effectLst/>
                <a:latin typeface="Calibri" panose="020F0502020204030204" pitchFamily="34" charset="0"/>
              </a:rPr>
              <a:t>Joint CALMet XVI - CONECT 3 Conference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4029372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546</Words>
  <Application>Microsoft Macintosh PowerPoint</Application>
  <PresentationFormat>Diavoorstelling (4:3)</PresentationFormat>
  <Paragraphs>80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Heleen ter Pelkwijk</dc:creator>
  <cp:lastModifiedBy>Pelkwijk ter, Heleen (KNMI)</cp:lastModifiedBy>
  <cp:revision>27</cp:revision>
  <dcterms:created xsi:type="dcterms:W3CDTF">2015-09-04T09:01:37Z</dcterms:created>
  <dcterms:modified xsi:type="dcterms:W3CDTF">2025-11-24T17:24:22Z</dcterms:modified>
</cp:coreProperties>
</file>